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sldIdLst>
    <p:sldId id="256" r:id="rId2"/>
    <p:sldId id="512" r:id="rId3"/>
    <p:sldId id="510" r:id="rId4"/>
    <p:sldId id="500" r:id="rId5"/>
    <p:sldId id="501" r:id="rId6"/>
    <p:sldId id="502" r:id="rId7"/>
    <p:sldId id="503" r:id="rId8"/>
    <p:sldId id="511" r:id="rId9"/>
    <p:sldId id="504" r:id="rId10"/>
    <p:sldId id="505" r:id="rId11"/>
    <p:sldId id="506" r:id="rId12"/>
    <p:sldId id="507" r:id="rId13"/>
    <p:sldId id="508" r:id="rId14"/>
    <p:sldId id="509" r:id="rId15"/>
    <p:sldId id="516" r:id="rId16"/>
    <p:sldId id="513" r:id="rId17"/>
    <p:sldId id="514" r:id="rId18"/>
    <p:sldId id="515" r:id="rId19"/>
    <p:sldId id="486" r:id="rId20"/>
    <p:sldId id="51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3399"/>
    <a:srgbClr val="0000CC"/>
    <a:srgbClr val="006600"/>
    <a:srgbClr val="0066FF"/>
    <a:srgbClr val="3333FF"/>
    <a:srgbClr val="66CCFF"/>
    <a:srgbClr val="33CCFF"/>
    <a:srgbClr val="99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8" autoAdjust="0"/>
    <p:restoredTop sz="91047" autoAdjust="0"/>
  </p:normalViewPr>
  <p:slideViewPr>
    <p:cSldViewPr>
      <p:cViewPr varScale="1">
        <p:scale>
          <a:sx n="64" d="100"/>
          <a:sy n="64" d="100"/>
        </p:scale>
        <p:origin x="1686" y="66"/>
      </p:cViewPr>
      <p:guideLst>
        <p:guide orient="horz" pos="39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HTTP/Method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nodejs_filesystem.as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1144783/how-to-replace-all-occurrences-of-a-string-in-javascript?rq=1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HTTP/Statu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using-template-engines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gjs.org/api/getting-started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naltatis.github.io/jade-syntax-docs/" TargetMode="External"/><Relationship Id="rId4" Type="http://schemas.openxmlformats.org/officeDocument/2006/relationships/hyperlink" Target="https://html2jade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https://developer.mozilla.org/zh-TW/docs/Web/HTTP/Methods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83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https://www.w3schools.com/nodejs/nodejs_filesystem.asp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https://stackoverflow.com/questions/1144783/how-to-replace-all-occurrences-of-a-string-in-javascript?rq=1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753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https://developer.mozilla.org/zh-TW/docs/Web/HTTP/Status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32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https://expressjs.com/en/guide/using-template-engines.html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85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https://pugjs.org/api/getting-started.html</a:t>
            </a:r>
            <a:endParaRPr lang="en-US" dirty="0" smtClean="0">
              <a:hlinkClick r:id="rId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https://html2jade.org/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http://naltatis.github.io/jade-syntax-docs/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70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5/3/2019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wdeng/wp19-node-04-response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05-response-40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06-po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07-ej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2jad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wdeng/wp19-node-08-pug" TargetMode="External"/><Relationship Id="rId4" Type="http://schemas.openxmlformats.org/officeDocument/2006/relationships/hyperlink" Target="http://naltatis.github.io/jade-syntax-doc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09-or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01-request-respon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02-request-response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03-response-fi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 + Express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Handling http</a:t>
            </a:r>
            <a:r>
              <a:rPr lang="zh-TW" altLang="en-US" dirty="0" smtClean="0"/>
              <a:t> </a:t>
            </a:r>
            <a:r>
              <a:rPr lang="en-US" altLang="zh-TW" dirty="0"/>
              <a:t>Request-Response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with a HTML </a:t>
            </a:r>
            <a:r>
              <a:rPr lang="en-US" dirty="0" smtClean="0"/>
              <a:t>File: index.js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484784"/>
            <a:ext cx="8640960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8B"/>
                </a:solidFill>
                <a:latin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4500"/>
                </a:solidFill>
                <a:latin typeface="Courier New" panose="02070309020205020404" pitchFamily="49" charset="0"/>
              </a:rPr>
              <a:t>express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9A9A9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require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8B0000"/>
                </a:solidFill>
                <a:latin typeface="Courier New" panose="02070309020205020404" pitchFamily="49" charset="0"/>
              </a:rPr>
              <a:t>express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008B"/>
                </a:solidFill>
                <a:latin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4500"/>
                </a:solidFill>
                <a:latin typeface="Courier New" panose="02070309020205020404" pitchFamily="49" charset="0"/>
              </a:rPr>
              <a:t>path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9A9A9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require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8B0000"/>
                </a:solidFill>
                <a:latin typeface="Courier New" panose="02070309020205020404" pitchFamily="49" charset="0"/>
              </a:rPr>
              <a:t>path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0008B"/>
                </a:solidFill>
                <a:latin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4500"/>
                </a:solidFill>
                <a:latin typeface="Courier New" panose="02070309020205020404" pitchFamily="49" charset="0"/>
              </a:rPr>
              <a:t>app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9A9A9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express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()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FF4500"/>
                </a:solidFill>
                <a:latin typeface="Courier New" panose="02070309020205020404" pitchFamily="49" charset="0"/>
              </a:rPr>
              <a:t>app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8B0000"/>
                </a:solidFill>
                <a:latin typeface="Courier New" panose="02070309020205020404" pitchFamily="49" charset="0"/>
              </a:rPr>
              <a:t>/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B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4500"/>
                </a:solidFill>
                <a:latin typeface="Courier New" panose="02070309020205020404" pitchFamily="49" charset="0"/>
              </a:rPr>
              <a:t>req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4500"/>
                </a:solidFill>
                <a:latin typeface="Courier New" panose="02070309020205020404" pitchFamily="49" charset="0"/>
              </a:rPr>
              <a:t>res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8B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rgbClr val="00008B"/>
                </a:solidFill>
                <a:latin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4500"/>
                </a:solidFill>
                <a:latin typeface="Courier New" panose="02070309020205020404" pitchFamily="49" charset="0"/>
              </a:rPr>
              <a:t>filePath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9A9A9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4500"/>
                </a:solidFill>
                <a:latin typeface="Courier New" panose="02070309020205020404" pitchFamily="49" charset="0"/>
              </a:rPr>
              <a:t>path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45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FF4500"/>
                </a:solidFill>
                <a:latin typeface="Courier New" panose="02070309020205020404" pitchFamily="49" charset="0"/>
              </a:rPr>
              <a:t>dirname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8B0000"/>
                </a:solidFill>
                <a:latin typeface="Courier New" panose="02070309020205020404" pitchFamily="49" charset="0"/>
              </a:rPr>
              <a:t>index.html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45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rgbClr val="FF4500"/>
                </a:solidFill>
                <a:latin typeface="Courier New" panose="02070309020205020404" pitchFamily="49" charset="0"/>
              </a:rPr>
              <a:t>res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sendFile</a:t>
            </a:r>
            <a:r>
              <a:rPr lang="en-US" sz="2000" b="1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FF4500"/>
                </a:solidFill>
                <a:latin typeface="Courier New" panose="02070309020205020404" pitchFamily="49" charset="0"/>
              </a:rPr>
              <a:t>filePath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B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4500"/>
                </a:solidFill>
                <a:latin typeface="Courier New" panose="02070309020205020404" pitchFamily="49" charset="0"/>
              </a:rPr>
              <a:t>err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7A3E9D"/>
                </a:solidFill>
                <a:latin typeface="Courier New" panose="02070309020205020404" pitchFamily="49" charset="0"/>
              </a:rPr>
              <a:t>    console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log</a:t>
            </a:r>
            <a:r>
              <a:rPr lang="en-US" sz="2000" b="1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smtClean="0">
                <a:solidFill>
                  <a:srgbClr val="FF4500"/>
                </a:solidFill>
                <a:latin typeface="Courier New" panose="02070309020205020404" pitchFamily="49" charset="0"/>
              </a:rPr>
              <a:t>err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r>
              <a:rPr lang="en-US" sz="2000" b="1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008B"/>
                </a:solidFill>
                <a:latin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4500"/>
                </a:solidFill>
                <a:latin typeface="Courier New" panose="02070309020205020404" pitchFamily="49" charset="0"/>
              </a:rPr>
              <a:t>port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9A9A9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urier New" panose="02070309020205020404" pitchFamily="49" charset="0"/>
              </a:rPr>
              <a:t>3000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FF4500"/>
                </a:solidFill>
                <a:latin typeface="Courier New" panose="02070309020205020404" pitchFamily="49" charset="0"/>
              </a:rPr>
              <a:t>app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listen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4500"/>
                </a:solidFill>
                <a:latin typeface="Courier New" panose="02070309020205020404" pitchFamily="49" charset="0"/>
              </a:rPr>
              <a:t>port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B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7A3E9D"/>
                </a:solidFill>
                <a:latin typeface="Courier New" panose="02070309020205020404" pitchFamily="49" charset="0"/>
              </a:rPr>
              <a:t>  console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log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8B0000"/>
                </a:solidFill>
                <a:latin typeface="Courier New" panose="02070309020205020404" pitchFamily="49" charset="0"/>
              </a:rPr>
              <a:t>Listening on port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9A9A9"/>
                </a:solidFill>
                <a:latin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4500"/>
                </a:solidFill>
                <a:latin typeface="Courier New" panose="02070309020205020404" pitchFamily="49" charset="0"/>
              </a:rPr>
              <a:t>port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5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with a HTML </a:t>
            </a:r>
            <a:r>
              <a:rPr lang="en-US" dirty="0" smtClean="0"/>
              <a:t>File: index.html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051720" y="1417638"/>
            <a:ext cx="5040560" cy="535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Node.js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  <a:r>
              <a:rPr lang="en-US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aquamarine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歡迎光臨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Node.js + Express </a:t>
            </a:r>
            <a:r>
              <a:rPr lang="zh-TW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建構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 App.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6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 using a Template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 err="1" smtClean="0"/>
              <a:t>fs.readFile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讀取檔案內容，轉成字串</a:t>
            </a:r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err="1" smtClean="0"/>
              <a:t>String.replace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取代字串內的記號</a:t>
            </a:r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err="1" smtClean="0"/>
              <a:t>Response.status</a:t>
            </a:r>
            <a:r>
              <a:rPr lang="en-US" altLang="zh-TW" dirty="0" smtClean="0"/>
              <a:t>() </a:t>
            </a:r>
            <a:r>
              <a:rPr lang="zh-TW" altLang="en-US" dirty="0" smtClean="0"/>
              <a:t>送回 </a:t>
            </a:r>
            <a:r>
              <a:rPr lang="en-US" altLang="zh-TW" dirty="0" smtClean="0"/>
              <a:t>http status code</a:t>
            </a:r>
          </a:p>
          <a:p>
            <a:r>
              <a:rPr lang="zh-TW" altLang="en-US" dirty="0" smtClean="0"/>
              <a:t>以 </a:t>
            </a:r>
            <a:r>
              <a:rPr lang="en-US" altLang="zh-TW" dirty="0" err="1" smtClean="0"/>
              <a:t>Response.writeHead</a:t>
            </a:r>
            <a:r>
              <a:rPr lang="en-US" altLang="zh-TW" dirty="0" smtClean="0"/>
              <a:t>() </a:t>
            </a:r>
            <a:r>
              <a:rPr lang="zh-TW" altLang="en-US" dirty="0" smtClean="0"/>
              <a:t>送出 </a:t>
            </a:r>
            <a:r>
              <a:rPr lang="en-US" altLang="zh-TW" dirty="0" smtClean="0"/>
              <a:t>Content Type</a:t>
            </a:r>
          </a:p>
          <a:p>
            <a:r>
              <a:rPr lang="zh-TW" altLang="en-US" dirty="0" smtClean="0"/>
              <a:t>以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送出回應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95936" y="5589240"/>
            <a:ext cx="4598310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範例：</a:t>
            </a:r>
            <a:r>
              <a:rPr lang="en-US" altLang="zh-TW" sz="2800" dirty="0">
                <a:hlinkClick r:id="rId3"/>
              </a:rPr>
              <a:t>04-response-template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6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 </a:t>
            </a:r>
            <a:r>
              <a:rPr lang="en-US" dirty="0" smtClean="0"/>
              <a:t>OK </a:t>
            </a:r>
            <a:r>
              <a:rPr lang="zh-TW" altLang="en-US" dirty="0" smtClean="0"/>
              <a:t>請求成功</a:t>
            </a:r>
            <a:endParaRPr lang="en-US" altLang="zh-TW" dirty="0"/>
          </a:p>
          <a:p>
            <a:r>
              <a:rPr lang="en-US" altLang="zh-TW" dirty="0"/>
              <a:t>400 Bad </a:t>
            </a:r>
            <a:r>
              <a:rPr lang="en-US" altLang="zh-TW" dirty="0" smtClean="0"/>
              <a:t>Request </a:t>
            </a:r>
            <a:r>
              <a:rPr lang="zh-TW" altLang="en-US" dirty="0" smtClean="0"/>
              <a:t>無效</a:t>
            </a:r>
            <a:r>
              <a:rPr lang="zh-TW" altLang="en-US" dirty="0"/>
              <a:t>語法</a:t>
            </a:r>
            <a:r>
              <a:rPr lang="zh-TW" altLang="en-US" dirty="0" smtClean="0"/>
              <a:t>，無法</a:t>
            </a:r>
            <a:r>
              <a:rPr lang="zh-TW" altLang="en-US" dirty="0"/>
              <a:t>理解請求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404 Not </a:t>
            </a:r>
            <a:r>
              <a:rPr lang="en-US" altLang="zh-TW" dirty="0" smtClean="0"/>
              <a:t>Found </a:t>
            </a:r>
            <a:r>
              <a:rPr lang="zh-TW" altLang="en-US" dirty="0" smtClean="0"/>
              <a:t>伺服器</a:t>
            </a:r>
            <a:r>
              <a:rPr lang="zh-TW" altLang="en-US" dirty="0"/>
              <a:t>找不到請求的資源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500 Internal Server </a:t>
            </a:r>
            <a:r>
              <a:rPr lang="en-US" altLang="zh-TW" dirty="0" smtClean="0"/>
              <a:t>Error </a:t>
            </a:r>
            <a:r>
              <a:rPr lang="zh-TW" altLang="en-US" dirty="0" smtClean="0"/>
              <a:t>伺服器</a:t>
            </a:r>
            <a:r>
              <a:rPr lang="zh-TW" altLang="en-US" dirty="0"/>
              <a:t>端發生未知或無法處理的錯誤。</a:t>
            </a:r>
          </a:p>
        </p:txBody>
      </p:sp>
    </p:spTree>
    <p:extLst>
      <p:ext uri="{BB962C8B-B14F-4D97-AF65-F5344CB8AC3E}">
        <p14:creationId xmlns:p14="http://schemas.microsoft.com/office/powerpoint/2010/main" val="189635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練習：</a:t>
            </a:r>
            <a:r>
              <a:rPr lang="en-US" altLang="zh-TW" dirty="0" smtClean="0"/>
              <a:t>http status 400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修改範例 </a:t>
            </a:r>
            <a:r>
              <a:rPr lang="en-US" altLang="zh-TW" dirty="0" smtClean="0"/>
              <a:t>04-response-template</a:t>
            </a:r>
            <a:endParaRPr lang="en-US" dirty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request query string </a:t>
            </a:r>
            <a:r>
              <a:rPr lang="zh-TW" altLang="en-US" dirty="0" smtClean="0"/>
              <a:t>之中沒有 </a:t>
            </a:r>
            <a:r>
              <a:rPr lang="en-US" altLang="zh-TW" dirty="0" err="1" smtClean="0"/>
              <a:t>userName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時，送出 </a:t>
            </a:r>
            <a:r>
              <a:rPr lang="en-US" altLang="zh-TW" dirty="0" smtClean="0"/>
              <a:t>http status code 400 </a:t>
            </a:r>
            <a:r>
              <a:rPr lang="zh-TW" altLang="en-US" dirty="0" smtClean="0"/>
              <a:t>並以表單供使用者填寫參數 </a:t>
            </a:r>
            <a:r>
              <a:rPr lang="en-US" altLang="zh-TW" dirty="0" err="1" smtClean="0"/>
              <a:t>userName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3738" y="5013176"/>
            <a:ext cx="3890809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範例：</a:t>
            </a:r>
            <a:r>
              <a:rPr lang="en-US" altLang="zh-TW" sz="2800" dirty="0">
                <a:hlinkClick r:id="rId2"/>
              </a:rPr>
              <a:t>05-response-400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845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表單處理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method=GET</a:t>
            </a:r>
          </a:p>
          <a:p>
            <a:pPr lvl="1"/>
            <a:r>
              <a:rPr lang="zh-TW" altLang="en-US" dirty="0" smtClean="0"/>
              <a:t>透過 </a:t>
            </a:r>
            <a:r>
              <a:rPr lang="en-US" altLang="zh-TW" dirty="0" err="1" smtClean="0"/>
              <a:t>request.query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取得參數</a:t>
            </a:r>
            <a:endParaRPr lang="en-US" altLang="zh-TW" dirty="0" smtClean="0"/>
          </a:p>
          <a:p>
            <a:r>
              <a:rPr lang="en-US" dirty="0" smtClean="0"/>
              <a:t>Form method=POST</a:t>
            </a:r>
          </a:p>
          <a:p>
            <a:pPr lvl="1"/>
            <a:r>
              <a:rPr lang="zh-TW" altLang="en-US" dirty="0" smtClean="0"/>
              <a:t>需要 </a:t>
            </a:r>
            <a:r>
              <a:rPr lang="en-US" altLang="zh-TW" dirty="0" smtClean="0"/>
              <a:t>body-parser 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bodyParser</a:t>
            </a:r>
            <a:r>
              <a:rPr lang="en-US" dirty="0"/>
              <a:t> = require('body-parser</a:t>
            </a:r>
            <a:r>
              <a:rPr lang="en-US" dirty="0" smtClean="0"/>
              <a:t>');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bodyParser.urlencoded</a:t>
            </a:r>
            <a:r>
              <a:rPr lang="en-US" dirty="0"/>
              <a:t>({ extended: false </a:t>
            </a:r>
            <a:r>
              <a:rPr lang="en-US" dirty="0" smtClean="0"/>
              <a:t>}));</a:t>
            </a:r>
          </a:p>
          <a:p>
            <a:pPr lvl="1"/>
            <a:r>
              <a:rPr lang="zh-TW" altLang="en-US" dirty="0" smtClean="0"/>
              <a:t>透過 </a:t>
            </a:r>
            <a:r>
              <a:rPr lang="en-US" altLang="zh-TW" dirty="0" err="1" smtClean="0"/>
              <a:t>request.body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取得參數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40152" y="5717959"/>
            <a:ext cx="242726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範例：</a:t>
            </a:r>
            <a:r>
              <a:rPr lang="en-US" altLang="zh-TW" sz="2800" dirty="0">
                <a:hlinkClick r:id="rId2"/>
              </a:rPr>
              <a:t>06-post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438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smtClean="0"/>
              <a:t>Template Engines </a:t>
            </a:r>
            <a:r>
              <a:rPr lang="en-US" dirty="0"/>
              <a:t>with </a:t>
            </a:r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Template Engines</a:t>
            </a:r>
          </a:p>
          <a:p>
            <a:pPr lvl="1"/>
            <a:r>
              <a:rPr lang="en-US" dirty="0" err="1" smtClean="0"/>
              <a:t>ejs</a:t>
            </a:r>
            <a:r>
              <a:rPr lang="en-US" dirty="0" smtClean="0"/>
              <a:t>: </a:t>
            </a:r>
            <a:r>
              <a:rPr lang="zh-TW" altLang="en-US" dirty="0" smtClean="0"/>
              <a:t>原汁原味的 </a:t>
            </a:r>
            <a:r>
              <a:rPr lang="en-US" altLang="zh-TW" dirty="0" smtClean="0"/>
              <a:t>HTML</a:t>
            </a:r>
            <a:endParaRPr lang="en-US" dirty="0" smtClean="0"/>
          </a:p>
          <a:p>
            <a:pPr lvl="1"/>
            <a:r>
              <a:rPr lang="en-US" dirty="0" smtClean="0"/>
              <a:t>pug: Express </a:t>
            </a:r>
            <a:r>
              <a:rPr lang="zh-TW" altLang="en-US" dirty="0" smtClean="0"/>
              <a:t>官方推薦，舊名 </a:t>
            </a:r>
            <a:r>
              <a:rPr lang="en-US" altLang="zh-TW" dirty="0" smtClean="0"/>
              <a:t>jade</a:t>
            </a:r>
            <a:r>
              <a:rPr lang="zh-TW" altLang="en-US" dirty="0" smtClean="0"/>
              <a:t>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4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ejs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ejs</a:t>
            </a:r>
            <a:endParaRPr lang="en-US" dirty="0" smtClean="0"/>
          </a:p>
          <a:p>
            <a:r>
              <a:rPr lang="en-US" dirty="0" err="1"/>
              <a:t>app.set</a:t>
            </a:r>
            <a:r>
              <a:rPr lang="en-US" dirty="0"/>
              <a:t>('view engine', '</a:t>
            </a:r>
            <a:r>
              <a:rPr lang="en-US" dirty="0" err="1"/>
              <a:t>ejs</a:t>
            </a:r>
            <a:r>
              <a:rPr lang="en-US" dirty="0"/>
              <a:t>');</a:t>
            </a:r>
          </a:p>
          <a:p>
            <a:pPr lvl="1"/>
            <a:r>
              <a:rPr lang="zh-TW" altLang="en-US" dirty="0" smtClean="0"/>
              <a:t>將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檔案移置 </a:t>
            </a:r>
            <a:r>
              <a:rPr lang="en-US" altLang="zh-TW" dirty="0" smtClean="0"/>
              <a:t>views/</a:t>
            </a:r>
          </a:p>
          <a:p>
            <a:pPr lvl="1"/>
            <a:r>
              <a:rPr lang="zh-TW" altLang="en-US" dirty="0" smtClean="0"/>
              <a:t>副檔名改為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ejs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template </a:t>
            </a:r>
            <a:r>
              <a:rPr lang="zh-TW" altLang="en-US" dirty="0" smtClean="0"/>
              <a:t>中以 </a:t>
            </a:r>
            <a:r>
              <a:rPr lang="en-US" altLang="zh-TW" dirty="0" smtClean="0"/>
              <a:t>&lt;%= </a:t>
            </a:r>
            <a:r>
              <a:rPr lang="en-US" altLang="zh-TW" dirty="0" err="1" smtClean="0"/>
              <a:t>optKey</a:t>
            </a:r>
            <a:r>
              <a:rPr lang="en-US" altLang="zh-TW" dirty="0" smtClean="0"/>
              <a:t> %&gt; </a:t>
            </a:r>
            <a:r>
              <a:rPr lang="zh-TW" altLang="en-US" dirty="0" smtClean="0"/>
              <a:t>標示識別項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可以在 </a:t>
            </a:r>
            <a:r>
              <a:rPr lang="en-US" altLang="zh-TW" dirty="0" smtClean="0"/>
              <a:t>&lt;%  %&gt; </a:t>
            </a:r>
            <a:r>
              <a:rPr lang="zh-TW" altLang="en-US" dirty="0" smtClean="0"/>
              <a:t>之中插入程式碼 </a:t>
            </a:r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err="1" smtClean="0"/>
              <a:t>res.rednder</a:t>
            </a:r>
            <a:r>
              <a:rPr lang="en-US" altLang="zh-TW" dirty="0" smtClean="0"/>
              <a:t>(view, options) </a:t>
            </a:r>
            <a:r>
              <a:rPr lang="zh-TW" altLang="en-US" dirty="0" smtClean="0"/>
              <a:t>送出回應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95936" y="5589240"/>
            <a:ext cx="2187522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範例：</a:t>
            </a:r>
            <a:r>
              <a:rPr lang="en-US" altLang="zh-TW" sz="2800" dirty="0">
                <a:hlinkClick r:id="rId2"/>
              </a:rPr>
              <a:t>07-ejs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474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pug </a:t>
            </a:r>
            <a:r>
              <a:rPr lang="en-US" dirty="0"/>
              <a:t>Templates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Pug </a:t>
            </a:r>
            <a:r>
              <a:rPr lang="zh-TW" altLang="en-US" dirty="0" smtClean="0"/>
              <a:t>簡化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en-US" dirty="0" smtClean="0">
                <a:hlinkClick r:id="rId3"/>
              </a:rPr>
              <a:t>HTML =&gt; PUG </a:t>
            </a:r>
            <a:r>
              <a:rPr lang="zh-TW" altLang="en-US" dirty="0" smtClean="0">
                <a:hlinkClick r:id="rId3"/>
              </a:rPr>
              <a:t>轉換器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PUG </a:t>
            </a:r>
            <a:r>
              <a:rPr lang="zh-TW" altLang="en-US" dirty="0" smtClean="0">
                <a:hlinkClick r:id="rId4"/>
              </a:rPr>
              <a:t>基本語法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pug</a:t>
            </a:r>
            <a:endParaRPr lang="en-US" dirty="0"/>
          </a:p>
          <a:p>
            <a:r>
              <a:rPr lang="en-US" dirty="0" err="1"/>
              <a:t>app.set</a:t>
            </a:r>
            <a:r>
              <a:rPr lang="en-US" dirty="0"/>
              <a:t>('view engine', </a:t>
            </a:r>
            <a:r>
              <a:rPr lang="en-US" dirty="0" smtClean="0"/>
              <a:t>'pug');</a:t>
            </a:r>
            <a:endParaRPr lang="en-US" dirty="0"/>
          </a:p>
          <a:p>
            <a:pPr lvl="1"/>
            <a:r>
              <a:rPr lang="zh-TW" altLang="en-US" dirty="0"/>
              <a:t>將 </a:t>
            </a:r>
            <a:r>
              <a:rPr lang="en-US" altLang="zh-TW" dirty="0"/>
              <a:t>HTML </a:t>
            </a:r>
            <a:r>
              <a:rPr lang="zh-TW" altLang="en-US" dirty="0"/>
              <a:t>檔案移置 </a:t>
            </a:r>
            <a:r>
              <a:rPr lang="en-US" altLang="zh-TW" dirty="0"/>
              <a:t>views/</a:t>
            </a:r>
          </a:p>
          <a:p>
            <a:pPr lvl="1"/>
            <a:r>
              <a:rPr lang="zh-TW" altLang="en-US" dirty="0"/>
              <a:t>副檔名改為 </a:t>
            </a:r>
            <a:r>
              <a:rPr lang="en-US" altLang="zh-TW" dirty="0" smtClean="0"/>
              <a:t>.pug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95936" y="5589240"/>
            <a:ext cx="2334293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範例：</a:t>
            </a:r>
            <a:r>
              <a:rPr lang="en-US" altLang="zh-TW" sz="2800" dirty="0" smtClean="0">
                <a:hlinkClick r:id="rId5"/>
              </a:rPr>
              <a:t>08-pug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261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結論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Request </a:t>
            </a:r>
            <a:r>
              <a:rPr lang="zh-TW" altLang="en-US" dirty="0" smtClean="0"/>
              <a:t>物件代表來自使用者的 </a:t>
            </a:r>
            <a:r>
              <a:rPr lang="en-US" altLang="zh-TW" dirty="0" smtClean="0"/>
              <a:t>http request</a:t>
            </a:r>
          </a:p>
          <a:p>
            <a:pPr lvl="1"/>
            <a:r>
              <a:rPr lang="en-US" dirty="0" err="1" smtClean="0"/>
              <a:t>Request.query</a:t>
            </a:r>
            <a:r>
              <a:rPr lang="en-US" dirty="0" smtClean="0"/>
              <a:t> </a:t>
            </a:r>
            <a:r>
              <a:rPr lang="zh-TW" altLang="en-US" dirty="0" smtClean="0"/>
              <a:t>攜帶 </a:t>
            </a:r>
            <a:r>
              <a:rPr lang="en-US" altLang="zh-TW" dirty="0" smtClean="0"/>
              <a:t>GET method </a:t>
            </a:r>
            <a:r>
              <a:rPr lang="zh-TW" altLang="en-US" dirty="0" smtClean="0"/>
              <a:t>的參數</a:t>
            </a:r>
            <a:endParaRPr lang="en-US" altLang="zh-TW" dirty="0" smtClean="0"/>
          </a:p>
          <a:p>
            <a:r>
              <a:rPr lang="en-US" dirty="0" smtClean="0"/>
              <a:t>Response </a:t>
            </a:r>
            <a:r>
              <a:rPr lang="zh-TW" altLang="en-US" dirty="0" smtClean="0"/>
              <a:t>物件代表送給使用者的 </a:t>
            </a:r>
            <a:r>
              <a:rPr lang="en-US" altLang="zh-TW" dirty="0" smtClean="0"/>
              <a:t>http response</a:t>
            </a:r>
          </a:p>
          <a:p>
            <a:pPr lvl="1"/>
            <a:r>
              <a:rPr lang="en-US" dirty="0" err="1" smtClean="0"/>
              <a:t>Response.status</a:t>
            </a:r>
            <a:r>
              <a:rPr lang="en-US" dirty="0" smtClean="0"/>
              <a:t>() </a:t>
            </a:r>
            <a:r>
              <a:rPr lang="zh-TW" altLang="en-US" dirty="0" smtClean="0"/>
              <a:t>設定 </a:t>
            </a:r>
            <a:r>
              <a:rPr lang="en-US" altLang="zh-TW" dirty="0" smtClean="0"/>
              <a:t>http status code</a:t>
            </a:r>
          </a:p>
          <a:p>
            <a:pPr lvl="1"/>
            <a:r>
              <a:rPr lang="en-US" dirty="0" err="1" smtClean="0"/>
              <a:t>Response.send</a:t>
            </a:r>
            <a:r>
              <a:rPr lang="en-US" dirty="0" smtClean="0"/>
              <a:t>() </a:t>
            </a:r>
            <a:r>
              <a:rPr lang="zh-TW" altLang="en-US" dirty="0" smtClean="0"/>
              <a:t>送回字串</a:t>
            </a:r>
            <a:endParaRPr lang="en-US" altLang="zh-TW" dirty="0" smtClean="0"/>
          </a:p>
          <a:p>
            <a:pPr lvl="1"/>
            <a:r>
              <a:rPr lang="en-US" dirty="0" err="1" smtClean="0"/>
              <a:t>Response.sendFile</a:t>
            </a:r>
            <a:r>
              <a:rPr lang="en-US" dirty="0" smtClean="0"/>
              <a:t>() </a:t>
            </a:r>
            <a:r>
              <a:rPr lang="zh-TW" altLang="en-US" dirty="0" smtClean="0"/>
              <a:t>送回檔案</a:t>
            </a:r>
            <a:endParaRPr lang="en-US" altLang="zh-TW" dirty="0" smtClean="0"/>
          </a:p>
          <a:p>
            <a:pPr lvl="1"/>
            <a:r>
              <a:rPr lang="en-US" dirty="0" err="1" smtClean="0"/>
              <a:t>Response.writeHead</a:t>
            </a:r>
            <a:r>
              <a:rPr lang="en-US" dirty="0" smtClean="0"/>
              <a:t>() </a:t>
            </a:r>
            <a:r>
              <a:rPr lang="zh-TW" altLang="en-US" dirty="0" smtClean="0"/>
              <a:t>設定 </a:t>
            </a:r>
            <a:r>
              <a:rPr lang="en-US" altLang="zh-TW" dirty="0" smtClean="0"/>
              <a:t>http </a:t>
            </a:r>
            <a:r>
              <a:rPr lang="en-US" altLang="zh-TW" dirty="0" err="1" smtClean="0"/>
              <a:t>hrader</a:t>
            </a:r>
            <a:endParaRPr lang="en-US" altLang="zh-TW" dirty="0" smtClean="0"/>
          </a:p>
          <a:p>
            <a:r>
              <a:rPr lang="en-US" dirty="0" smtClean="0"/>
              <a:t>__</a:t>
            </a:r>
            <a:r>
              <a:rPr lang="en-US" dirty="0" err="1" smtClean="0"/>
              <a:t>dirname</a:t>
            </a:r>
            <a:r>
              <a:rPr lang="en-US" dirty="0" smtClean="0"/>
              <a:t> </a:t>
            </a:r>
            <a:r>
              <a:rPr lang="zh-TW" altLang="en-US" dirty="0" smtClean="0"/>
              <a:t>為目前模組所在的目錄</a:t>
            </a:r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smtClean="0"/>
              <a:t>fs </a:t>
            </a:r>
            <a:r>
              <a:rPr lang="zh-TW" altLang="en-US" dirty="0" smtClean="0"/>
              <a:t>模組處理檔案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4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Simple Request-Response</a:t>
            </a:r>
            <a:endParaRPr lang="en-US" dirty="0" smtClean="0"/>
          </a:p>
          <a:p>
            <a:pPr lvl="1"/>
            <a:r>
              <a:rPr lang="en-US" dirty="0" smtClean="0"/>
              <a:t>Revision: using anonymous callback function</a:t>
            </a:r>
          </a:p>
          <a:p>
            <a:r>
              <a:rPr lang="en-US" dirty="0">
                <a:hlinkClick r:id="rId3" action="ppaction://hlinksldjump"/>
              </a:rPr>
              <a:t>Response with a HTML </a:t>
            </a:r>
            <a:r>
              <a:rPr lang="en-US" dirty="0" smtClean="0">
                <a:hlinkClick r:id="rId3" action="ppaction://hlinksldjump"/>
              </a:rPr>
              <a:t>File</a:t>
            </a:r>
            <a:endParaRPr lang="en-US" dirty="0" smtClean="0"/>
          </a:p>
          <a:p>
            <a:r>
              <a:rPr lang="en-US" dirty="0">
                <a:hlinkClick r:id="rId4" action="ppaction://hlinksldjump"/>
              </a:rPr>
              <a:t>Response using a </a:t>
            </a:r>
            <a:r>
              <a:rPr lang="en-US" dirty="0" smtClean="0">
                <a:hlinkClick r:id="rId4" action="ppaction://hlinksldjump"/>
              </a:rPr>
              <a:t>Template</a:t>
            </a:r>
            <a:endParaRPr lang="en-US" dirty="0" smtClean="0"/>
          </a:p>
          <a:p>
            <a:r>
              <a:rPr lang="en-US" dirty="0">
                <a:hlinkClick r:id="rId5" action="ppaction://hlinksldjump"/>
              </a:rPr>
              <a:t>Using template engines with Express</a:t>
            </a:r>
            <a:endParaRPr lang="en-US" dirty="0" smtClean="0"/>
          </a:p>
          <a:p>
            <a:pPr lvl="1"/>
            <a:r>
              <a:rPr lang="en-US" dirty="0" err="1" smtClean="0"/>
              <a:t>ejs</a:t>
            </a:r>
            <a:endParaRPr lang="en-US" dirty="0" smtClean="0"/>
          </a:p>
          <a:p>
            <a:pPr lvl="1"/>
            <a:r>
              <a:rPr lang="en-US" dirty="0" smtClean="0"/>
              <a:t>pug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 smtClean="0"/>
              <a:t>：建立訂單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下載範例</a:t>
            </a:r>
            <a:endParaRPr lang="en-US" altLang="zh-TW" dirty="0" smtClean="0"/>
          </a:p>
          <a:p>
            <a:r>
              <a:rPr lang="zh-TW" altLang="en-US" dirty="0" smtClean="0"/>
              <a:t>增修下列項目：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飲料</a:t>
            </a:r>
            <a:r>
              <a:rPr lang="zh-TW" altLang="en-US" dirty="0" smtClean="0"/>
              <a:t>頁面的「容量」選項增加「小杯</a:t>
            </a:r>
            <a:r>
              <a:rPr lang="en-US" altLang="zh-TW" dirty="0" smtClean="0"/>
              <a:t>(S)</a:t>
            </a:r>
            <a:r>
              <a:rPr lang="zh-TW" altLang="en-US" dirty="0" smtClean="0"/>
              <a:t>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小杯單價一律比中杯單價少</a:t>
            </a:r>
            <a:r>
              <a:rPr lang="en-US" altLang="zh-TW" dirty="0" smtClean="0"/>
              <a:t>5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訂單</a:t>
            </a:r>
            <a:r>
              <a:rPr lang="zh-TW" altLang="en-US" dirty="0"/>
              <a:t>頁面</a:t>
            </a:r>
            <a:r>
              <a:rPr lang="zh-TW" altLang="en-US" dirty="0" smtClean="0"/>
              <a:t>增加</a:t>
            </a:r>
            <a:r>
              <a:rPr lang="zh-TW" altLang="en-US" dirty="0" smtClean="0"/>
              <a:t>「總計」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「總計」為各項「小計」的總和</a:t>
            </a: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99792" y="1626836"/>
            <a:ext cx="2570575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</a:t>
            </a:r>
            <a:r>
              <a:rPr lang="zh-TW" altLang="en-US" sz="2800" dirty="0" smtClean="0"/>
              <a:t>：</a:t>
            </a:r>
            <a:r>
              <a:rPr lang="en-US" altLang="zh-TW" sz="2800" dirty="0" smtClean="0">
                <a:hlinkClick r:id="rId2"/>
              </a:rPr>
              <a:t>09-order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95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Request-Response Model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30" y="2060848"/>
            <a:ext cx="7288340" cy="32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8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Request-Response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建立一個簡易的 </a:t>
            </a:r>
            <a:r>
              <a:rPr lang="en-US" altLang="zh-TW" dirty="0" smtClean="0"/>
              <a:t>Web App</a:t>
            </a:r>
          </a:p>
          <a:p>
            <a:r>
              <a:rPr lang="zh-TW" altLang="en-US" dirty="0" smtClean="0"/>
              <a:t>處理單一 </a:t>
            </a:r>
            <a:r>
              <a:rPr lang="en-US" altLang="zh-TW" dirty="0" smtClean="0"/>
              <a:t>Request-Response</a:t>
            </a:r>
          </a:p>
          <a:p>
            <a:r>
              <a:rPr lang="zh-TW" altLang="en-US" dirty="0" smtClean="0"/>
              <a:t>步驟：</a:t>
            </a:r>
            <a:endParaRPr lang="en-US" altLang="zh-TW" dirty="0" smtClean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01-request-response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01-request-response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 express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95936" y="5589240"/>
            <a:ext cx="4401013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範例：</a:t>
            </a:r>
            <a:r>
              <a:rPr lang="en-US" altLang="zh-TW" sz="2800" dirty="0">
                <a:hlinkClick r:id="rId2"/>
              </a:rPr>
              <a:t>01-request-response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62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 smtClean="0"/>
              <a:t>Request-Response(cont’d)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417638"/>
            <a:ext cx="8075240" cy="48936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4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歡迎光臨</a:t>
            </a:r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Listening on port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n-US" sz="24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Request-Response(cont’d)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VS Code </a:t>
            </a:r>
            <a:r>
              <a:rPr lang="zh-TW" altLang="en-US" dirty="0" smtClean="0"/>
              <a:t>按 </a:t>
            </a:r>
            <a:r>
              <a:rPr lang="en-US" altLang="zh-TW" dirty="0" smtClean="0"/>
              <a:t>Ctrl+` 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Terminal</a:t>
            </a:r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內執行 </a:t>
            </a:r>
            <a:r>
              <a:rPr lang="en-US" altLang="zh-TW" dirty="0" smtClean="0"/>
              <a:t>node index.js</a:t>
            </a:r>
          </a:p>
          <a:p>
            <a:r>
              <a:rPr lang="zh-TW" altLang="en-US" dirty="0" smtClean="0"/>
              <a:t>瀏覽 </a:t>
            </a:r>
            <a:r>
              <a:rPr lang="en-US" altLang="zh-TW" dirty="0" smtClean="0"/>
              <a:t>http://localhost:3000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01008"/>
            <a:ext cx="581037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2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 smtClean="0"/>
              <a:t>Request-Response(revised)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05342"/>
            <a:ext cx="8147248" cy="4524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4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歡迎光臨</a:t>
            </a:r>
            <a:r>
              <a:rPr lang="en-US" altLang="zh-TW" sz="24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Listening on port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95936" y="5589240"/>
            <a:ext cx="4401013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範例：</a:t>
            </a:r>
            <a:r>
              <a:rPr lang="en-US" altLang="zh-TW" sz="2800" dirty="0">
                <a:hlinkClick r:id="rId2"/>
              </a:rPr>
              <a:t>02-request-response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75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methods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 requests a representation of the specified resource, should only retrieve data.</a:t>
            </a:r>
          </a:p>
          <a:p>
            <a:r>
              <a:rPr lang="en-US" b="1" dirty="0" smtClean="0"/>
              <a:t>POST</a:t>
            </a:r>
            <a:r>
              <a:rPr lang="en-US" dirty="0" smtClean="0"/>
              <a:t> submit an entity to the specified resource, often causing a change in state</a:t>
            </a:r>
          </a:p>
          <a:p>
            <a:r>
              <a:rPr lang="en-US" b="1" dirty="0" smtClean="0"/>
              <a:t>PUT</a:t>
            </a:r>
            <a:r>
              <a:rPr lang="en-US" dirty="0" smtClean="0"/>
              <a:t> replaces all current representations of the target resource with the request payload</a:t>
            </a:r>
          </a:p>
          <a:p>
            <a:r>
              <a:rPr lang="en-US" b="1" dirty="0" smtClean="0"/>
              <a:t>DELETE</a:t>
            </a:r>
            <a:r>
              <a:rPr lang="en-US" dirty="0" smtClean="0"/>
              <a:t> deletes the specified resource.</a:t>
            </a:r>
          </a:p>
          <a:p>
            <a:r>
              <a:rPr lang="en-US" b="1" dirty="0" smtClean="0"/>
              <a:t>PATCH</a:t>
            </a:r>
            <a:r>
              <a:rPr lang="en-US" dirty="0" smtClean="0"/>
              <a:t> apply partial modifications to a resource.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5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 with a HTML File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 err="1" smtClean="0"/>
              <a:t>path.join</a:t>
            </a:r>
            <a:r>
              <a:rPr lang="en-US" altLang="zh-TW" dirty="0" smtClean="0"/>
              <a:t> </a:t>
            </a:r>
            <a:r>
              <a:rPr lang="zh-TW" altLang="en-US" dirty="0" smtClean="0"/>
              <a:t>建立絕對路徑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Windows </a:t>
            </a:r>
            <a:r>
              <a:rPr lang="zh-TW" altLang="en-US" dirty="0" smtClean="0"/>
              <a:t>的目錄分隔符號是 </a:t>
            </a:r>
            <a:r>
              <a:rPr lang="en-US" altLang="zh-TW" dirty="0" smtClean="0"/>
              <a:t>\</a:t>
            </a:r>
            <a:br>
              <a:rPr lang="en-US" altLang="zh-TW" dirty="0" smtClean="0"/>
            </a:br>
            <a:r>
              <a:rPr lang="en-US" altLang="zh-TW" dirty="0" smtClean="0"/>
              <a:t>Linux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Mac</a:t>
            </a:r>
            <a:r>
              <a:rPr lang="zh-TW" altLang="en-US" dirty="0"/>
              <a:t> </a:t>
            </a:r>
            <a:r>
              <a:rPr lang="zh-TW" altLang="en-US" dirty="0" smtClean="0"/>
              <a:t>等系統</a:t>
            </a:r>
            <a:r>
              <a:rPr lang="zh-TW" altLang="en-US" dirty="0"/>
              <a:t>的目錄分隔符號是 </a:t>
            </a:r>
            <a:r>
              <a:rPr lang="en-US" altLang="zh-TW" dirty="0" smtClean="0"/>
              <a:t>/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讓 </a:t>
            </a:r>
            <a:r>
              <a:rPr lang="en-US" altLang="zh-TW" dirty="0" err="1" smtClean="0"/>
              <a:t>path.join</a:t>
            </a:r>
            <a:r>
              <a:rPr lang="en-US" altLang="zh-TW" dirty="0" smtClean="0"/>
              <a:t> </a:t>
            </a:r>
            <a:r>
              <a:rPr lang="zh-TW" altLang="en-US" dirty="0" smtClean="0"/>
              <a:t>幫你決定該用那一種符號</a:t>
            </a:r>
            <a:endParaRPr lang="en-US" altLang="zh-TW" dirty="0" smtClean="0"/>
          </a:p>
          <a:p>
            <a:pPr lvl="1"/>
            <a:r>
              <a:rPr lang="zh-TW" altLang="en-US" dirty="0"/>
              <a:t>變數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/>
              <a:t>是目前目錄</a:t>
            </a:r>
            <a:endParaRPr lang="en-US" dirty="0"/>
          </a:p>
          <a:p>
            <a:r>
              <a:rPr lang="zh-TW" altLang="en-US" dirty="0" smtClean="0"/>
              <a:t>以 </a:t>
            </a:r>
            <a:r>
              <a:rPr lang="en-US" altLang="zh-TW" dirty="0" err="1" smtClean="0"/>
              <a:t>response.sendFile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送回整個檔案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995936" y="5589240"/>
            <a:ext cx="3723007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範例：</a:t>
            </a:r>
            <a:r>
              <a:rPr lang="en-US" altLang="zh-TW" sz="2800" dirty="0">
                <a:hlinkClick r:id="rId2"/>
              </a:rPr>
              <a:t>03-response-file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150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6580</TotalTime>
  <Words>679</Words>
  <Application>Microsoft Office PowerPoint</Application>
  <PresentationFormat>如螢幕大小 (4:3)</PresentationFormat>
  <Paragraphs>170</Paragraphs>
  <Slides>20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Node.js + Express</vt:lpstr>
      <vt:lpstr>Outline </vt:lpstr>
      <vt:lpstr>The Request-Response Model</vt:lpstr>
      <vt:lpstr>Simple Request-Response</vt:lpstr>
      <vt:lpstr>Simple Request-Response(cont’d)</vt:lpstr>
      <vt:lpstr>Simple Request-Response(cont’d)</vt:lpstr>
      <vt:lpstr>Simple Request-Response(revised)</vt:lpstr>
      <vt:lpstr>http methods</vt:lpstr>
      <vt:lpstr>Response with a HTML File</vt:lpstr>
      <vt:lpstr>Response with a HTML File: index.js</vt:lpstr>
      <vt:lpstr>Response with a HTML File: index.html</vt:lpstr>
      <vt:lpstr>Response using a Template</vt:lpstr>
      <vt:lpstr>http status code</vt:lpstr>
      <vt:lpstr>練習：http status 400</vt:lpstr>
      <vt:lpstr>表單處理</vt:lpstr>
      <vt:lpstr>Using Template Engines with Express</vt:lpstr>
      <vt:lpstr>Using ejs Templates</vt:lpstr>
      <vt:lpstr>Using pug Templates</vt:lpstr>
      <vt:lpstr>結論</vt:lpstr>
      <vt:lpstr>練習：建立訂單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904</cp:revision>
  <dcterms:created xsi:type="dcterms:W3CDTF">2012-09-16T08:20:09Z</dcterms:created>
  <dcterms:modified xsi:type="dcterms:W3CDTF">2019-05-03T03:37:42Z</dcterms:modified>
</cp:coreProperties>
</file>