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7"/>
  </p:notesMasterIdLst>
  <p:sldIdLst>
    <p:sldId id="256" r:id="rId2"/>
    <p:sldId id="512" r:id="rId3"/>
    <p:sldId id="510" r:id="rId4"/>
    <p:sldId id="521" r:id="rId5"/>
    <p:sldId id="500" r:id="rId6"/>
    <p:sldId id="518" r:id="rId7"/>
    <p:sldId id="519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6" r:id="rId22"/>
    <p:sldId id="535" r:id="rId23"/>
    <p:sldId id="520" r:id="rId24"/>
    <p:sldId id="486" r:id="rId25"/>
    <p:sldId id="51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9AB21A-F1FC-4479-989A-2BEEDE093586}">
          <p14:sldIdLst>
            <p14:sldId id="256"/>
            <p14:sldId id="512"/>
            <p14:sldId id="510"/>
            <p14:sldId id="521"/>
            <p14:sldId id="500"/>
            <p14:sldId id="518"/>
          </p14:sldIdLst>
        </p14:section>
        <p14:section name="Model" id="{1BBD9412-C451-45AE-B8BC-22B36884F043}">
          <p14:sldIdLst>
            <p14:sldId id="519"/>
            <p14:sldId id="522"/>
            <p14:sldId id="523"/>
            <p14:sldId id="524"/>
            <p14:sldId id="525"/>
            <p14:sldId id="526"/>
          </p14:sldIdLst>
        </p14:section>
        <p14:section name="View" id="{38DB29F1-DF34-4048-A15B-B1CDA146F0C6}">
          <p14:sldIdLst>
            <p14:sldId id="527"/>
          </p14:sldIdLst>
        </p14:section>
        <p14:section name="Control" id="{293A9A38-4445-4E38-9390-3E210272AEF3}">
          <p14:sldIdLst>
            <p14:sldId id="528"/>
            <p14:sldId id="529"/>
            <p14:sldId id="530"/>
            <p14:sldId id="531"/>
            <p14:sldId id="532"/>
            <p14:sldId id="533"/>
            <p14:sldId id="534"/>
          </p14:sldIdLst>
        </p14:section>
        <p14:section name="Module" id="{849C8280-E7AD-4863-825D-D811C6E27625}">
          <p14:sldIdLst>
            <p14:sldId id="536"/>
            <p14:sldId id="535"/>
            <p14:sldId id="520"/>
          </p14:sldIdLst>
        </p14:section>
        <p14:section name="結論" id="{06381993-5999-4459-99D3-55BB3F565C04}">
          <p14:sldIdLst>
            <p14:sldId id="48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FF"/>
    <a:srgbClr val="003300"/>
    <a:srgbClr val="003399"/>
    <a:srgbClr val="0000CC"/>
    <a:srgbClr val="006600"/>
    <a:srgbClr val="3333FF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8" autoAdjust="0"/>
    <p:restoredTop sz="91047" autoAdjust="0"/>
  </p:normalViewPr>
  <p:slideViewPr>
    <p:cSldViewPr>
      <p:cViewPr varScale="1">
        <p:scale>
          <a:sx n="102" d="100"/>
          <a:sy n="102" d="100"/>
        </p:scale>
        <p:origin x="2094" y="108"/>
      </p:cViewPr>
      <p:guideLst>
        <p:guide orient="horz" pos="39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gjs.org/api/getting-started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api.html#req.que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writing-middleware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echbridge.cc/2018/02/14/how-to-make-a-good-node-modul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https://pugjs.org/api/getting-started.html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30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http://expressjs.com/en/api.html#req.query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89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https://expressjs.com/en/guide/writing-middleware.html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9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https://blog.techbridge.cc/2018/02/14/how-to-make-a-good-node-module/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6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5/10/2019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js.co/" TargetMode="External"/><Relationship Id="rId2" Type="http://schemas.openxmlformats.org/officeDocument/2006/relationships/hyperlink" Target="https://pugjs.org/api/getting-started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api.html#req.que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xpressjs.com/en/api.html#req.body" TargetMode="External"/><Relationship Id="rId4" Type="http://schemas.openxmlformats.org/officeDocument/2006/relationships/hyperlink" Target="http://expressjs.com/en/api.html#req.param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11-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wdeng/wp19-node-11-or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 + Express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416833"/>
            <a:ext cx="4824536" cy="5324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name":"Joseph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"specialist":[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"Programming",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"Linux"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"courses":[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Programming",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"credit":2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name":"Web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Design",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"credit":3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zh-TW" altLang="en-US" dirty="0"/>
              <a:t>語法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1412776"/>
            <a:ext cx="36724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data["name"] 和 data['name'] 和 data.name </a:t>
            </a:r>
            <a:r>
              <a:rPr lang="en-US" sz="2800" dirty="0" err="1"/>
              <a:t>都是</a:t>
            </a:r>
            <a:r>
              <a:rPr lang="en-US" sz="2800" dirty="0"/>
              <a:t> "Joseph"</a:t>
            </a:r>
          </a:p>
          <a:p>
            <a:endParaRPr lang="en-US" sz="2800" dirty="0" smtClean="0"/>
          </a:p>
          <a:p>
            <a:r>
              <a:rPr lang="en-US" sz="2800" dirty="0" err="1"/>
              <a:t>data.specialist</a:t>
            </a:r>
            <a:r>
              <a:rPr lang="en-US" sz="2800" dirty="0"/>
              <a:t>[1] </a:t>
            </a:r>
            <a:r>
              <a:rPr lang="zh-TW" altLang="en-US" sz="2800" dirty="0"/>
              <a:t>是 </a:t>
            </a:r>
            <a:r>
              <a:rPr lang="en-US" altLang="zh-TW" sz="2800" dirty="0"/>
              <a:t>"</a:t>
            </a:r>
            <a:r>
              <a:rPr lang="en-US" sz="2800" dirty="0"/>
              <a:t>Linux"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data.courses</a:t>
            </a:r>
            <a:r>
              <a:rPr lang="en-US" sz="2800" dirty="0" smtClean="0"/>
              <a:t>[1</a:t>
            </a:r>
            <a:r>
              <a:rPr lang="en-US" sz="2800" dirty="0"/>
              <a:t>].name </a:t>
            </a:r>
            <a:r>
              <a:rPr lang="zh-TW" altLang="en-US" sz="2800" dirty="0"/>
              <a:t>是 </a:t>
            </a:r>
            <a:r>
              <a:rPr lang="en-US" altLang="zh-TW" sz="2800" dirty="0"/>
              <a:t>'</a:t>
            </a:r>
            <a:r>
              <a:rPr lang="en-US" sz="2800" dirty="0"/>
              <a:t>Web Design'</a:t>
            </a:r>
          </a:p>
        </p:txBody>
      </p:sp>
    </p:spTree>
    <p:extLst>
      <p:ext uri="{BB962C8B-B14F-4D97-AF65-F5344CB8AC3E}">
        <p14:creationId xmlns:p14="http://schemas.microsoft.com/office/powerpoint/2010/main" val="6511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檔案存取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fs = require('fs</a:t>
            </a:r>
            <a:r>
              <a:rPr lang="en-US" dirty="0" smtClean="0"/>
              <a:t>'); // File System</a:t>
            </a:r>
          </a:p>
          <a:p>
            <a:r>
              <a:rPr lang="zh-TW" altLang="en-US" dirty="0" smtClean="0"/>
              <a:t>讀檔</a:t>
            </a:r>
            <a:endParaRPr lang="en-US" altLang="zh-TW" dirty="0" smtClean="0"/>
          </a:p>
          <a:p>
            <a:pPr lvl="1"/>
            <a:r>
              <a:rPr lang="en-US" dirty="0" err="1" smtClean="0"/>
              <a:t>fs.readFile</a:t>
            </a:r>
            <a:r>
              <a:rPr lang="en-US" dirty="0" smtClean="0"/>
              <a:t>(); // Asynchronous Read</a:t>
            </a:r>
          </a:p>
          <a:p>
            <a:pPr lvl="1"/>
            <a:r>
              <a:rPr lang="en-US" dirty="0" err="1" smtClean="0"/>
              <a:t>fs.readFileSync</a:t>
            </a:r>
            <a:r>
              <a:rPr lang="en-US" dirty="0" smtClean="0"/>
              <a:t>(); // Synchronous Read</a:t>
            </a:r>
          </a:p>
          <a:p>
            <a:r>
              <a:rPr lang="zh-TW" altLang="en-US" dirty="0" smtClean="0"/>
              <a:t>寫檔</a:t>
            </a:r>
            <a:endParaRPr lang="en-US" altLang="zh-TW" dirty="0" smtClean="0"/>
          </a:p>
          <a:p>
            <a:pPr lvl="1"/>
            <a:r>
              <a:rPr lang="en-US" dirty="0" err="1" smtClean="0"/>
              <a:t>fs.writeFile</a:t>
            </a:r>
            <a:r>
              <a:rPr lang="en-US" dirty="0" smtClean="0"/>
              <a:t>(); // Asynchronous Write</a:t>
            </a:r>
          </a:p>
          <a:p>
            <a:pPr lvl="1"/>
            <a:r>
              <a:rPr lang="en-US" dirty="0" err="1" smtClean="0"/>
              <a:t>fs.writeFileSync</a:t>
            </a:r>
            <a:r>
              <a:rPr lang="en-US" dirty="0" smtClean="0"/>
              <a:t>(); // Synchronous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vs. Synchronous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1440160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動作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2924944"/>
            <a:ext cx="2880320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fs.readFile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, callback)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3839601"/>
            <a:ext cx="1440160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動作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907704" y="3861048"/>
            <a:ext cx="1584176" cy="864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callback()</a:t>
            </a:r>
          </a:p>
          <a:p>
            <a:pPr algn="ctr"/>
            <a:r>
              <a:rPr lang="zh-TW" altLang="en-US" dirty="0" smtClean="0"/>
              <a:t>取得檔案資料</a:t>
            </a:r>
            <a:endParaRPr lang="en-US" dirty="0"/>
          </a:p>
        </p:txBody>
      </p:sp>
      <p:cxnSp>
        <p:nvCxnSpPr>
          <p:cNvPr id="9" name="直線單箭頭接點 8"/>
          <p:cNvCxnSpPr>
            <a:stCxn id="4" idx="2"/>
          </p:cNvCxnSpPr>
          <p:nvPr/>
        </p:nvCxnSpPr>
        <p:spPr>
          <a:xfrm>
            <a:off x="971600" y="249289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971600" y="34290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627784" y="34290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971600" y="4343657"/>
            <a:ext cx="0" cy="12455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83237" y="1556792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92080" y="1988840"/>
            <a:ext cx="1440160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動作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2924944"/>
            <a:ext cx="2880320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fs.readFileSync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5303717" y="4754257"/>
            <a:ext cx="1440160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動作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5292080" y="3864881"/>
            <a:ext cx="1584176" cy="453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取得檔案資料</a:t>
            </a:r>
            <a:endParaRPr lang="en-US" dirty="0"/>
          </a:p>
        </p:txBody>
      </p:sp>
      <p:cxnSp>
        <p:nvCxnSpPr>
          <p:cNvPr id="20" name="直線單箭頭接點 19"/>
          <p:cNvCxnSpPr>
            <a:stCxn id="16" idx="2"/>
          </p:cNvCxnSpPr>
          <p:nvPr/>
        </p:nvCxnSpPr>
        <p:spPr>
          <a:xfrm>
            <a:off x="6012160" y="249289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012160" y="34290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028149" y="432220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023797" y="1556792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012160" y="5258313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627061" y="472514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0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</a:p>
          <a:p>
            <a:pPr lvl="1"/>
            <a:r>
              <a:rPr lang="en-US" dirty="0" smtClean="0"/>
              <a:t>Pub </a:t>
            </a:r>
            <a:r>
              <a:rPr lang="zh-TW" altLang="en-US" dirty="0" smtClean="0"/>
              <a:t>效率高</a:t>
            </a:r>
            <a:endParaRPr lang="en-US" altLang="zh-TW" dirty="0" smtClean="0"/>
          </a:p>
          <a:p>
            <a:pPr lvl="2"/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pug </a:t>
            </a:r>
            <a:r>
              <a:rPr lang="zh-TW" altLang="en-US" dirty="0" smtClean="0">
                <a:hlinkClick r:id="rId2"/>
              </a:rPr>
              <a:t>官方網站</a:t>
            </a:r>
            <a:endParaRPr lang="en-US" altLang="zh-TW" dirty="0" smtClean="0"/>
          </a:p>
          <a:p>
            <a:pPr lvl="1"/>
            <a:r>
              <a:rPr lang="en-US" dirty="0" err="1" smtClean="0"/>
              <a:t>Ejs</a:t>
            </a:r>
            <a:r>
              <a:rPr lang="en-US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lvl="2"/>
            <a:r>
              <a:rPr lang="zh-TW" altLang="en-US" dirty="0" smtClean="0">
                <a:hlinkClick r:id="rId3"/>
              </a:rPr>
              <a:t>參考 </a:t>
            </a:r>
            <a:r>
              <a:rPr lang="en-US" altLang="zh-TW" dirty="0" err="1" smtClean="0">
                <a:hlinkClick r:id="rId3"/>
              </a:rPr>
              <a:t>ejs</a:t>
            </a:r>
            <a:r>
              <a:rPr lang="en-US" altLang="zh-TW" dirty="0" smtClean="0">
                <a:hlinkClick r:id="rId3"/>
              </a:rPr>
              <a:t> </a:t>
            </a:r>
            <a:r>
              <a:rPr lang="zh-TW" altLang="en-US" dirty="0" smtClean="0">
                <a:hlinkClick r:id="rId3"/>
              </a:rPr>
              <a:t>官方網站</a:t>
            </a:r>
            <a:endParaRPr lang="en-US" altLang="zh-TW" dirty="0" smtClean="0"/>
          </a:p>
          <a:p>
            <a:pPr lvl="2"/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zh-TW" altLang="en-US" dirty="0" smtClean="0"/>
              <a:t>專供畫面顯示用的資料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717032"/>
            <a:ext cx="5833582" cy="28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</a:p>
          <a:p>
            <a:pPr lvl="1"/>
            <a:r>
              <a:rPr lang="zh-TW" altLang="en-US" dirty="0" smtClean="0"/>
              <a:t>依據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選擇 </a:t>
            </a:r>
            <a:r>
              <a:rPr lang="en-US" altLang="zh-TW" dirty="0" smtClean="0"/>
              <a:t>Controller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zh-TW" altLang="en-US" dirty="0" smtClean="0"/>
              <a:t>處理 </a:t>
            </a:r>
            <a:r>
              <a:rPr lang="en-US" altLang="zh-TW" dirty="0" smtClean="0"/>
              <a:t>Request</a:t>
            </a:r>
          </a:p>
          <a:p>
            <a:pPr lvl="1"/>
            <a:r>
              <a:rPr lang="zh-TW" altLang="en-US" dirty="0" smtClean="0"/>
              <a:t>存取 </a:t>
            </a:r>
            <a:r>
              <a:rPr lang="en-US" altLang="zh-TW" dirty="0" smtClean="0"/>
              <a:t>Model </a:t>
            </a:r>
            <a:r>
              <a:rPr lang="zh-TW" altLang="en-US" dirty="0" smtClean="0"/>
              <a:t>資料（可有可無）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 </a:t>
            </a:r>
            <a:r>
              <a:rPr lang="en-US" altLang="zh-TW" dirty="0" err="1" smtClean="0"/>
              <a:t>ViewModel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 </a:t>
            </a:r>
            <a:r>
              <a:rPr lang="en-US" altLang="zh-TW" dirty="0" smtClean="0"/>
              <a:t>View</a:t>
            </a:r>
            <a:endParaRPr lang="en-US" altLang="zh-TW" dirty="0"/>
          </a:p>
          <a:p>
            <a:pPr lvl="1"/>
            <a:r>
              <a:rPr lang="en-US" dirty="0" smtClean="0"/>
              <a:t>Response</a:t>
            </a:r>
            <a:r>
              <a:rPr lang="zh-TW" altLang="en-US" dirty="0" smtClean="0"/>
              <a:t>：</a:t>
            </a:r>
            <a:r>
              <a:rPr lang="en-US" dirty="0" smtClean="0"/>
              <a:t>Render(View, 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6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可以單一層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也可以各階層分開（建議如此）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7056784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{...});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("/user",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{...});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("/user/:id",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{...});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user",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{...});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("/prod",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{...});</a:t>
            </a:r>
          </a:p>
        </p:txBody>
      </p:sp>
    </p:spTree>
    <p:extLst>
      <p:ext uri="{BB962C8B-B14F-4D97-AF65-F5344CB8AC3E}">
        <p14:creationId xmlns:p14="http://schemas.microsoft.com/office/powerpoint/2010/main" val="299876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8" y="1724025"/>
            <a:ext cx="8782160" cy="460999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Request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700808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("/",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從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req.query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取得參數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("/user/:id",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從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req.params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取得參數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("/user",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=&gt;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從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req.body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取得參數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8780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接收 </a:t>
            </a:r>
            <a:r>
              <a:rPr lang="en-US" altLang="zh-TW" dirty="0" smtClean="0"/>
              <a:t>(request, response, next) </a:t>
            </a:r>
            <a:r>
              <a:rPr lang="zh-TW" altLang="en-US" dirty="0" smtClean="0"/>
              <a:t>三個參數</a:t>
            </a:r>
            <a:endParaRPr lang="en-US" altLang="zh-TW" dirty="0" smtClean="0"/>
          </a:p>
          <a:p>
            <a:r>
              <a:rPr lang="zh-TW" altLang="en-US" dirty="0" smtClean="0"/>
              <a:t>處理 </a:t>
            </a:r>
            <a:r>
              <a:rPr lang="en-US" altLang="zh-TW" dirty="0" smtClean="0"/>
              <a:t>request</a:t>
            </a:r>
          </a:p>
          <a:p>
            <a:r>
              <a:rPr lang="zh-TW" altLang="en-US" dirty="0" smtClean="0"/>
              <a:t>呼叫 </a:t>
            </a:r>
            <a:r>
              <a:rPr lang="en-US" altLang="zh-TW" dirty="0" smtClean="0"/>
              <a:t>next()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99692" y="3789040"/>
            <a:ext cx="554461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next();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203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</a:t>
            </a:r>
            <a:r>
              <a:rPr lang="zh-TW" altLang="en-US" dirty="0" smtClean="0"/>
              <a:t>範例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519039"/>
            <a:ext cx="8229600" cy="507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req.requestTime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next()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('/', function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'Hello World!&lt;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'&lt;small&gt;Requested at: '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req.requestTime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'&lt;/small&gt;'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Node.js Class</a:t>
            </a:r>
          </a:p>
          <a:p>
            <a:r>
              <a:rPr lang="en-US" dirty="0" smtClean="0"/>
              <a:t>Node.js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 </a:t>
            </a:r>
            <a:r>
              <a:rPr lang="en-US" altLang="zh-TW" dirty="0" smtClean="0"/>
              <a:t>Middleware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morgan</a:t>
            </a:r>
            <a:endParaRPr lang="en-US" dirty="0"/>
          </a:p>
          <a:p>
            <a:pPr lvl="1"/>
            <a:r>
              <a:rPr lang="en-US" dirty="0" smtClean="0"/>
              <a:t>Logger</a:t>
            </a:r>
            <a:r>
              <a:rPr lang="zh-TW" altLang="en-US" dirty="0" smtClean="0"/>
              <a:t>，紀錄每一個動作，方便除錯</a:t>
            </a:r>
            <a:endParaRPr lang="en-US" altLang="zh-TW" dirty="0" smtClean="0"/>
          </a:p>
          <a:p>
            <a:r>
              <a:rPr lang="en-US" dirty="0" err="1"/>
              <a:t>express.json</a:t>
            </a:r>
            <a:r>
              <a:rPr lang="en-US" dirty="0" smtClean="0"/>
              <a:t>()</a:t>
            </a:r>
          </a:p>
          <a:p>
            <a:pPr lvl="1"/>
            <a:r>
              <a:rPr lang="zh-TW" altLang="en-US" dirty="0" smtClean="0"/>
              <a:t>處理 </a:t>
            </a:r>
            <a:r>
              <a:rPr lang="en-US" altLang="zh-TW" dirty="0" err="1" smtClean="0"/>
              <a:t>req.body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裡面的 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資料</a:t>
            </a:r>
            <a:endParaRPr lang="en-US" dirty="0"/>
          </a:p>
          <a:p>
            <a:r>
              <a:rPr lang="en-US" dirty="0" err="1" smtClean="0"/>
              <a:t>express.urlencoded</a:t>
            </a:r>
            <a:r>
              <a:rPr lang="en-US" dirty="0"/>
              <a:t>({ extended: false </a:t>
            </a:r>
            <a:r>
              <a:rPr lang="en-US" dirty="0" smtClean="0"/>
              <a:t>})</a:t>
            </a:r>
          </a:p>
          <a:p>
            <a:pPr lvl="1"/>
            <a:r>
              <a:rPr lang="zh-TW" altLang="en-US" dirty="0" smtClean="0"/>
              <a:t>處理 </a:t>
            </a:r>
            <a:r>
              <a:rPr lang="en-US" altLang="zh-TW" dirty="0" err="1" smtClean="0"/>
              <a:t>req.body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裡面的 </a:t>
            </a:r>
            <a:r>
              <a:rPr lang="en-US" altLang="zh-TW" dirty="0" smtClean="0"/>
              <a:t>URL Encoded </a:t>
            </a:r>
            <a:r>
              <a:rPr lang="zh-TW" altLang="en-US" dirty="0" smtClean="0"/>
              <a:t>資料</a:t>
            </a:r>
            <a:endParaRPr lang="en-US" dirty="0"/>
          </a:p>
          <a:p>
            <a:r>
              <a:rPr lang="en-US" dirty="0" smtClean="0"/>
              <a:t>cookie-parser</a:t>
            </a:r>
          </a:p>
          <a:p>
            <a:pPr lvl="1"/>
            <a:r>
              <a:rPr lang="zh-TW" altLang="en-US" dirty="0" smtClean="0"/>
              <a:t>處理 </a:t>
            </a:r>
            <a:r>
              <a:rPr lang="en-US" altLang="zh-TW" dirty="0" err="1" smtClean="0"/>
              <a:t>req.cookie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裡面的資料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zh-TW" altLang="en-US" dirty="0" smtClean="0"/>
              <a:t>模組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一個獨立的程式單元</a:t>
            </a:r>
            <a:endParaRPr lang="en-US" altLang="zh-TW" dirty="0" smtClean="0"/>
          </a:p>
          <a:p>
            <a:r>
              <a:rPr lang="zh-TW" altLang="en-US" dirty="0" smtClean="0"/>
              <a:t>方便重複使用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err="1" smtClean="0"/>
              <a:t>module.exports</a:t>
            </a:r>
            <a:r>
              <a:rPr lang="en-US" altLang="zh-TW" dirty="0" smtClean="0"/>
              <a:t> </a:t>
            </a:r>
            <a:r>
              <a:rPr lang="zh-TW" altLang="en-US" dirty="0" smtClean="0"/>
              <a:t>匯出供他人使用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可以只匯出一個 </a:t>
            </a:r>
            <a:r>
              <a:rPr lang="en-US" altLang="zh-TW" dirty="0" smtClean="0"/>
              <a:t>function</a:t>
            </a:r>
          </a:p>
          <a:p>
            <a:pPr lvl="1"/>
            <a:r>
              <a:rPr lang="zh-TW" altLang="en-US" dirty="0" smtClean="0"/>
              <a:t>也可以匯出一個物件</a:t>
            </a:r>
            <a:endParaRPr lang="en-US" altLang="zh-TW" dirty="0" smtClean="0"/>
          </a:p>
          <a:p>
            <a:r>
              <a:rPr lang="zh-TW" altLang="en-US" dirty="0" smtClean="0"/>
              <a:t>模組內的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/>
              <a:t>為目前這個模組的路徑名稱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9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模組範例：簡單 </a:t>
            </a:r>
            <a:r>
              <a:rPr lang="en-US" altLang="zh-TW" dirty="0" smtClean="0"/>
              <a:t>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6275040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greeting.js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greeting()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哈囉！你好嗎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～");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greeting;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5036959"/>
            <a:ext cx="7488832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index.js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require('./greeting');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520" y="1531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j-ea"/>
                <a:ea typeface="+mj-ea"/>
              </a:rPr>
              <a:t>定義模組</a:t>
            </a:r>
            <a:endParaRPr lang="en-US" sz="2400" b="1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3648" y="45515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j-ea"/>
                <a:ea typeface="+mj-ea"/>
              </a:rPr>
              <a:t>使用模組</a:t>
            </a:r>
            <a:endParaRPr 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515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 </a:t>
            </a:r>
            <a:r>
              <a:rPr lang="en-US" altLang="zh-TW" dirty="0" smtClean="0"/>
              <a:t>Class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語法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constructor()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的時候被</a:t>
            </a:r>
            <a:r>
              <a:rPr lang="zh-TW" altLang="en-US" smtClean="0"/>
              <a:t>呼叫，負責初始化</a:t>
            </a:r>
            <a:r>
              <a:rPr lang="zh-TW" altLang="en-US" dirty="0" smtClean="0"/>
              <a:t>物件內部的狀態</a:t>
            </a:r>
            <a:endParaRPr lang="en-US" altLang="zh-TW" dirty="0" smtClean="0"/>
          </a:p>
          <a:p>
            <a:r>
              <a:rPr lang="zh-TW" altLang="en-US" dirty="0" smtClean="0"/>
              <a:t>存取物件內部的變數必須前置 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 </a:t>
            </a:r>
            <a:r>
              <a:rPr lang="en-US" altLang="zh-TW" dirty="0" err="1" smtClean="0"/>
              <a:t>this.memberVariable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1763688" y="1386764"/>
            <a:ext cx="4934696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…) {...}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…) {...}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{...}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obj.propertyName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123;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obj.propertyName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100;</a:t>
            </a:r>
          </a:p>
        </p:txBody>
      </p:sp>
    </p:spTree>
    <p:extLst>
      <p:ext uri="{BB962C8B-B14F-4D97-AF65-F5344CB8AC3E}">
        <p14:creationId xmlns:p14="http://schemas.microsoft.com/office/powerpoint/2010/main" val="6971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結論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 </a:t>
            </a:r>
            <a:r>
              <a:rPr lang="zh-TW" altLang="en-US" dirty="0" smtClean="0"/>
              <a:t>將 畫面、控制邏輯、資料 三者分開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可各自進行改良，不互相牽制，方便分工合作</a:t>
            </a:r>
            <a:endParaRPr lang="en-US" altLang="zh-TW" dirty="0" smtClean="0"/>
          </a:p>
          <a:p>
            <a:r>
              <a:rPr lang="en-US" dirty="0" smtClean="0"/>
              <a:t>Routing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Express MVC </a:t>
            </a:r>
            <a:r>
              <a:rPr lang="zh-TW" altLang="en-US" dirty="0" smtClean="0"/>
              <a:t>的核心</a:t>
            </a:r>
            <a:endParaRPr lang="en-US" altLang="zh-TW" dirty="0" smtClean="0"/>
          </a:p>
          <a:p>
            <a:r>
              <a:rPr lang="en-US" dirty="0" smtClean="0"/>
              <a:t>JSON </a:t>
            </a:r>
            <a:r>
              <a:rPr lang="zh-TW" altLang="en-US" dirty="0" smtClean="0"/>
              <a:t>格式可以將物件轉換成字串，再轉回來，方便資料交換</a:t>
            </a:r>
            <a:endParaRPr lang="en-US" altLang="zh-TW" dirty="0" smtClean="0"/>
          </a:p>
          <a:p>
            <a:r>
              <a:rPr lang="zh-TW" altLang="en-US" dirty="0" smtClean="0"/>
              <a:t>檔案存取，預設為 </a:t>
            </a:r>
            <a:r>
              <a:rPr lang="en-US" altLang="zh-TW" dirty="0" smtClean="0"/>
              <a:t>Asynchronous 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r>
              <a:rPr lang="en-US" altLang="zh-TW" dirty="0" smtClean="0"/>
              <a:t>Middleware </a:t>
            </a:r>
            <a:r>
              <a:rPr lang="zh-TW" altLang="en-US" dirty="0" smtClean="0"/>
              <a:t>在處理 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的過程之中過濾、加工</a:t>
            </a:r>
            <a:endParaRPr lang="en-US" altLang="zh-TW" dirty="0" smtClean="0"/>
          </a:p>
          <a:p>
            <a:r>
              <a:rPr lang="zh-TW" altLang="en-US" dirty="0" smtClean="0"/>
              <a:t>製作 </a:t>
            </a:r>
            <a:r>
              <a:rPr lang="en-US" altLang="zh-TW" dirty="0" smtClean="0"/>
              <a:t>Module </a:t>
            </a:r>
            <a:r>
              <a:rPr lang="zh-TW" altLang="en-US" dirty="0" smtClean="0"/>
              <a:t>讓程式可以被重複利用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 smtClean="0"/>
              <a:t>：訂單管理系統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下載範例</a:t>
            </a:r>
            <a:endParaRPr lang="en-US" altLang="zh-TW" dirty="0" smtClean="0"/>
          </a:p>
          <a:p>
            <a:r>
              <a:rPr lang="zh-TW" altLang="en-US" dirty="0" smtClean="0"/>
              <a:t>增修下列項目：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/menu </a:t>
            </a:r>
            <a:r>
              <a:rPr lang="zh-TW" altLang="en-US" b="1" dirty="0" smtClean="0"/>
              <a:t>訂購</a:t>
            </a:r>
            <a:r>
              <a:rPr lang="zh-TW" altLang="en-US" dirty="0" smtClean="0"/>
              <a:t>頁</a:t>
            </a:r>
            <a:r>
              <a:rPr lang="zh-TW" altLang="en-US" dirty="0" smtClean="0"/>
              <a:t>面的「容量」選項增加「小杯</a:t>
            </a:r>
            <a:r>
              <a:rPr lang="en-US" altLang="zh-TW" dirty="0" smtClean="0"/>
              <a:t>(S)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小杯單價一律比中杯單價少</a:t>
            </a:r>
            <a:r>
              <a:rPr lang="en-US" altLang="zh-TW" dirty="0" smtClean="0"/>
              <a:t>5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 lvl="1"/>
            <a:r>
              <a:rPr lang="en-US" altLang="zh-TW" b="1" dirty="0"/>
              <a:t>/menu </a:t>
            </a:r>
            <a:r>
              <a:rPr lang="zh-TW" altLang="en-US" b="1" dirty="0"/>
              <a:t>訂購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r>
              <a:rPr lang="zh-TW" altLang="en-US" dirty="0"/>
              <a:t>的「容量」</a:t>
            </a:r>
            <a:r>
              <a:rPr lang="zh-TW" altLang="en-US" dirty="0" smtClean="0"/>
              <a:t>選項</a:t>
            </a:r>
            <a:r>
              <a:rPr lang="zh-TW" altLang="en-US" dirty="0"/>
              <a:t>增加</a:t>
            </a:r>
            <a:r>
              <a:rPr lang="zh-TW" altLang="en-US" dirty="0" smtClean="0"/>
              <a:t>「特大杯</a:t>
            </a:r>
            <a:r>
              <a:rPr lang="en-US" altLang="zh-TW" dirty="0" smtClean="0"/>
              <a:t>(XL)</a:t>
            </a:r>
            <a:r>
              <a:rPr lang="zh-TW" altLang="en-US" dirty="0" smtClean="0"/>
              <a:t>」特大杯</a:t>
            </a:r>
            <a:r>
              <a:rPr lang="zh-TW" altLang="en-US" dirty="0"/>
              <a:t>單價一律</a:t>
            </a:r>
            <a:r>
              <a:rPr lang="zh-TW" altLang="en-US" dirty="0" smtClean="0"/>
              <a:t>比大杯單價多</a:t>
            </a:r>
            <a:r>
              <a:rPr lang="en-US" altLang="zh-TW" dirty="0" smtClean="0"/>
              <a:t>5</a:t>
            </a:r>
            <a:r>
              <a:rPr lang="zh-TW" altLang="en-US" dirty="0"/>
              <a:t>元</a:t>
            </a:r>
            <a:endParaRPr lang="en-US" altLang="zh-TW" dirty="0"/>
          </a:p>
          <a:p>
            <a:pPr lvl="1"/>
            <a:r>
              <a:rPr lang="en-US" altLang="zh-TW" b="1" dirty="0"/>
              <a:t>/menu </a:t>
            </a:r>
            <a:r>
              <a:rPr lang="zh-TW" altLang="en-US" b="1" dirty="0"/>
              <a:t>訂購</a:t>
            </a:r>
            <a:r>
              <a:rPr lang="zh-TW" altLang="en-US" dirty="0"/>
              <a:t>頁</a:t>
            </a:r>
            <a:r>
              <a:rPr lang="zh-TW" altLang="en-US" dirty="0" smtClean="0"/>
              <a:t>面最左邊增加一欄「圖片」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以超連結顯示 </a:t>
            </a:r>
            <a:r>
              <a:rPr lang="en-US" altLang="zh-TW" dirty="0"/>
              <a:t>products.pic </a:t>
            </a:r>
            <a:r>
              <a:rPr lang="zh-TW" altLang="en-US" smtClean="0"/>
              <a:t>產品圖，</a:t>
            </a:r>
            <a:r>
              <a:rPr lang="zh-TW" altLang="en-US" dirty="0" smtClean="0"/>
              <a:t>在訂單之中以縮圖顯示，滑鼠點擊縮圖之後，顯示大圖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99792" y="1616614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11-order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 smtClean="0"/>
              <a:t>Model-View-Control</a:t>
            </a:r>
            <a:endParaRPr 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Presentation, </a:t>
            </a:r>
            <a:r>
              <a:rPr lang="en-US" dirty="0" smtClean="0"/>
              <a:t>Control Logic </a:t>
            </a:r>
            <a:r>
              <a:rPr lang="en-US" dirty="0"/>
              <a:t>and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zh-TW" altLang="en-US" dirty="0" smtClean="0"/>
              <a:t>資料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pPr lvl="1"/>
            <a:r>
              <a:rPr lang="zh-TW" altLang="en-US" dirty="0" smtClean="0"/>
              <a:t>使用者看到的畫面</a:t>
            </a:r>
            <a:endParaRPr lang="en-US" dirty="0" smtClean="0"/>
          </a:p>
          <a:p>
            <a:r>
              <a:rPr lang="en-US" dirty="0" smtClean="0"/>
              <a:t>Control</a:t>
            </a:r>
          </a:p>
          <a:p>
            <a:pPr lvl="1"/>
            <a:r>
              <a:rPr lang="zh-TW" altLang="en-US" dirty="0" smtClean="0"/>
              <a:t>控制邏輯</a:t>
            </a:r>
            <a:endParaRPr 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865717" y="2585954"/>
            <a:ext cx="5098771" cy="3263866"/>
            <a:chOff x="3865717" y="2585954"/>
            <a:chExt cx="5098771" cy="3263866"/>
          </a:xfrm>
        </p:grpSpPr>
        <p:sp>
          <p:nvSpPr>
            <p:cNvPr id="4" name="橢圓 3"/>
            <p:cNvSpPr/>
            <p:nvPr/>
          </p:nvSpPr>
          <p:spPr>
            <a:xfrm>
              <a:off x="5220072" y="2636912"/>
              <a:ext cx="1872208" cy="936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7092280" y="3789040"/>
              <a:ext cx="1872208" cy="936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5200577" y="4913716"/>
              <a:ext cx="1872208" cy="9361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4211960" y="2924944"/>
              <a:ext cx="1008112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向右箭號 8"/>
            <p:cNvSpPr/>
            <p:nvPr/>
          </p:nvSpPr>
          <p:spPr>
            <a:xfrm flipH="1">
              <a:off x="4192465" y="5237752"/>
              <a:ext cx="1008112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向右箭號 10"/>
            <p:cNvSpPr/>
            <p:nvPr/>
          </p:nvSpPr>
          <p:spPr>
            <a:xfrm rot="2700000">
              <a:off x="6840103" y="3467062"/>
              <a:ext cx="652485" cy="3600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向右箭號 11"/>
            <p:cNvSpPr/>
            <p:nvPr/>
          </p:nvSpPr>
          <p:spPr>
            <a:xfrm rot="8100000">
              <a:off x="6837586" y="4693107"/>
              <a:ext cx="652485" cy="3600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934272" y="2585954"/>
              <a:ext cx="1197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865717" y="5424594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68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259632" y="1628800"/>
            <a:ext cx="6610208" cy="4672599"/>
            <a:chOff x="1066520" y="1628800"/>
            <a:chExt cx="6610208" cy="4672599"/>
          </a:xfrm>
        </p:grpSpPr>
        <p:grpSp>
          <p:nvGrpSpPr>
            <p:cNvPr id="29" name="群組 28"/>
            <p:cNvGrpSpPr/>
            <p:nvPr/>
          </p:nvGrpSpPr>
          <p:grpSpPr>
            <a:xfrm>
              <a:off x="1066520" y="1628800"/>
              <a:ext cx="6610208" cy="4672599"/>
              <a:chOff x="1066520" y="1628800"/>
              <a:chExt cx="6610208" cy="4672599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4998557" y="2976282"/>
                <a:ext cx="1872208" cy="93610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Controller1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向右箭號 7"/>
              <p:cNvSpPr/>
              <p:nvPr/>
            </p:nvSpPr>
            <p:spPr>
              <a:xfrm>
                <a:off x="2368857" y="1932751"/>
                <a:ext cx="1008112" cy="288032"/>
              </a:xfrm>
              <a:prstGeom prst="rightArrow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向右箭號 8"/>
              <p:cNvSpPr/>
              <p:nvPr/>
            </p:nvSpPr>
            <p:spPr>
              <a:xfrm flipH="1">
                <a:off x="2538381" y="3819239"/>
                <a:ext cx="1008112" cy="288032"/>
              </a:xfrm>
              <a:prstGeom prst="rightArrow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1066520" y="1806421"/>
                <a:ext cx="1197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Request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124426" y="3712331"/>
                <a:ext cx="14125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Response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3203848" y="5202453"/>
                <a:ext cx="1728192" cy="794146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 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4318777" y="3261984"/>
                <a:ext cx="1872208" cy="93610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Controller 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3551691" y="3495203"/>
                <a:ext cx="1872208" cy="93610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Controller 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5796136" y="4797152"/>
                <a:ext cx="1728192" cy="794146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3356248" y="5354853"/>
                <a:ext cx="1728192" cy="794146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 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向右箭號 24"/>
              <p:cNvSpPr/>
              <p:nvPr/>
            </p:nvSpPr>
            <p:spPr>
              <a:xfrm rot="5075850">
                <a:off x="3850860" y="2841441"/>
                <a:ext cx="1008112" cy="28803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向右箭號 25"/>
              <p:cNvSpPr/>
              <p:nvPr/>
            </p:nvSpPr>
            <p:spPr>
              <a:xfrm rot="12820825">
                <a:off x="5032922" y="4548452"/>
                <a:ext cx="1008112" cy="288032"/>
              </a:xfrm>
              <a:prstGeom prst="rightArrow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向右箭號 26"/>
              <p:cNvSpPr/>
              <p:nvPr/>
            </p:nvSpPr>
            <p:spPr>
              <a:xfrm rot="16560901">
                <a:off x="3856069" y="4856843"/>
                <a:ext cx="1008112" cy="288032"/>
              </a:xfrm>
              <a:prstGeom prst="rightArrow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3357474" y="1628800"/>
                <a:ext cx="1872208" cy="93610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圓角矩形 22"/>
              <p:cNvSpPr/>
              <p:nvPr/>
            </p:nvSpPr>
            <p:spPr>
              <a:xfrm>
                <a:off x="3508648" y="5507253"/>
                <a:ext cx="1728192" cy="794146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5948536" y="4949552"/>
                <a:ext cx="1728192" cy="794146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3086620" y="2808695"/>
              <a:ext cx="1268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Dispatch</a:t>
              </a: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582384" y="4334084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Load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222252" y="4625183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46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範例：飲料訂單管理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建立訂單、列出訂單、顯示訂單明細</a:t>
            </a:r>
            <a:endParaRPr lang="en-US" altLang="zh-TW" dirty="0" smtClean="0"/>
          </a:p>
          <a:p>
            <a:r>
              <a:rPr lang="zh-TW" altLang="en-US" dirty="0" smtClean="0"/>
              <a:t>步驟：</a:t>
            </a:r>
            <a:endParaRPr lang="en-US" altLang="zh-TW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--view=pug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11-order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11-order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Ctrl+`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44208" y="6024910"/>
            <a:ext cx="255691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/>
              <a:t>範例</a:t>
            </a:r>
            <a:r>
              <a:rPr lang="zh-TW" altLang="en-US" sz="2800" dirty="0" smtClean="0"/>
              <a:t>：</a:t>
            </a:r>
            <a:r>
              <a:rPr lang="en-US" altLang="zh-TW" sz="2800" dirty="0" smtClean="0">
                <a:hlinkClick r:id="rId2"/>
              </a:rPr>
              <a:t>11-order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2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815916" y="2077146"/>
            <a:ext cx="1512168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+mj-ea"/>
                <a:ea typeface="+mj-ea"/>
              </a:rPr>
              <a:t>首頁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524" y="3655604"/>
            <a:ext cx="2088232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線上訂購飲料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10673" y="3655604"/>
            <a:ext cx="2412268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列出所有的訂單</a:t>
            </a:r>
            <a:endParaRPr lang="en-US" sz="2400" dirty="0">
              <a:latin typeface="+mj-ea"/>
              <a:ea typeface="+mj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10590" y="5301208"/>
            <a:ext cx="2412268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顯示指定的訂單</a:t>
            </a:r>
            <a:endParaRPr lang="en-US" sz="2400" dirty="0">
              <a:latin typeface="+mj-ea"/>
              <a:ea typeface="+mj-ea"/>
            </a:endParaRPr>
          </a:p>
        </p:txBody>
      </p:sp>
      <p:cxnSp>
        <p:nvCxnSpPr>
          <p:cNvPr id="9" name="直線接點 8"/>
          <p:cNvCxnSpPr>
            <a:stCxn id="4" idx="2"/>
            <a:endCxn id="5" idx="0"/>
          </p:cNvCxnSpPr>
          <p:nvPr/>
        </p:nvCxnSpPr>
        <p:spPr>
          <a:xfrm flipH="1">
            <a:off x="2739640" y="2653210"/>
            <a:ext cx="1832360" cy="1002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2"/>
            <a:endCxn id="6" idx="0"/>
          </p:cNvCxnSpPr>
          <p:nvPr/>
        </p:nvCxnSpPr>
        <p:spPr>
          <a:xfrm>
            <a:off x="4572000" y="2653210"/>
            <a:ext cx="1944807" cy="1002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6516724" y="4231668"/>
            <a:ext cx="83" cy="1069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385981" y="1941987"/>
            <a:ext cx="181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Route</a:t>
            </a:r>
            <a:r>
              <a:rPr lang="en-US" dirty="0" smtClean="0"/>
              <a:t>=/</a:t>
            </a:r>
          </a:p>
          <a:p>
            <a:r>
              <a:rPr lang="en-US" dirty="0" smtClean="0"/>
              <a:t>View=</a:t>
            </a:r>
            <a:r>
              <a:rPr lang="en-US" dirty="0" err="1" smtClean="0"/>
              <a:t>index.pug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4423" y="2998692"/>
            <a:ext cx="184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Route=/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View=</a:t>
            </a:r>
            <a:r>
              <a:rPr lang="en-US" dirty="0" err="1" smtClean="0"/>
              <a:t>menu.pug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16724" y="2998693"/>
            <a:ext cx="178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Route=/order</a:t>
            </a:r>
          </a:p>
          <a:p>
            <a:r>
              <a:rPr lang="en-US" dirty="0"/>
              <a:t>View=</a:t>
            </a:r>
            <a:r>
              <a:rPr lang="en-US" dirty="0" err="1"/>
              <a:t>order.pug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16724" y="4657998"/>
            <a:ext cx="23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Route=/order/:id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View=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orderDetail.pug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資料模型</a:t>
            </a:r>
            <a:endParaRPr lang="en-US" altLang="zh-TW" dirty="0" smtClean="0"/>
          </a:p>
          <a:p>
            <a:r>
              <a:rPr lang="zh-TW" altLang="en-US" dirty="0" smtClean="0"/>
              <a:t>產品：</a:t>
            </a:r>
            <a:r>
              <a:rPr lang="en-US" altLang="zh-TW" dirty="0" err="1" smtClean="0"/>
              <a:t>product.json</a:t>
            </a:r>
            <a:endParaRPr lang="en-US" altLang="zh-TW" dirty="0" smtClean="0"/>
          </a:p>
          <a:p>
            <a:r>
              <a:rPr lang="zh-TW" altLang="en-US" dirty="0" smtClean="0"/>
              <a:t>訂單：</a:t>
            </a:r>
            <a:r>
              <a:rPr lang="en-US" altLang="zh-TW" dirty="0" err="1"/>
              <a:t>order.json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DAO</a:t>
            </a:r>
          </a:p>
          <a:p>
            <a:pPr lvl="1"/>
            <a:r>
              <a:rPr lang="en-US" dirty="0" smtClean="0"/>
              <a:t>Data Access Object</a:t>
            </a:r>
          </a:p>
          <a:p>
            <a:pPr lvl="1"/>
            <a:r>
              <a:rPr lang="zh-TW" altLang="en-US" dirty="0" smtClean="0"/>
              <a:t>專責存取資料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資料儲藏位置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資料存取方式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資料格式</a:t>
            </a:r>
            <a:endParaRPr lang="en-US" altLang="zh-TW" dirty="0" smtClean="0"/>
          </a:p>
          <a:p>
            <a:pPr lvl="1"/>
            <a:r>
              <a:rPr lang="en-US" dirty="0" smtClean="0"/>
              <a:t>orderDAO.js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OrderDAO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2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Object </a:t>
            </a:r>
            <a:r>
              <a:rPr lang="en-US" dirty="0" smtClean="0"/>
              <a:t>Notation </a:t>
            </a:r>
            <a:r>
              <a:rPr lang="zh-TW" altLang="en-US" dirty="0" smtClean="0"/>
              <a:t>物件</a:t>
            </a:r>
            <a:r>
              <a:rPr lang="zh-TW" altLang="en-US" dirty="0"/>
              <a:t>標記</a:t>
            </a:r>
            <a:endParaRPr lang="en-US" altLang="zh-TW" dirty="0"/>
          </a:p>
          <a:p>
            <a:pPr lvl="1"/>
            <a:r>
              <a:rPr lang="en-US" altLang="zh-TW" dirty="0" smtClean="0"/>
              <a:t>Serialization </a:t>
            </a:r>
            <a:r>
              <a:rPr lang="zh-TW" altLang="en-US" dirty="0" smtClean="0"/>
              <a:t>序列化 </a:t>
            </a:r>
            <a:r>
              <a:rPr lang="en-US" altLang="zh-TW" dirty="0" smtClean="0"/>
              <a:t>/ </a:t>
            </a:r>
            <a:r>
              <a:rPr lang="en-US" dirty="0" smtClean="0"/>
              <a:t>Marshalling </a:t>
            </a:r>
            <a:r>
              <a:rPr lang="zh-TW" altLang="en-US" dirty="0"/>
              <a:t>物件編組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物件轉換成字串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Deserialization </a:t>
            </a:r>
            <a:r>
              <a:rPr lang="zh-TW" altLang="en-US" dirty="0" smtClean="0"/>
              <a:t>反序列化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Unm</a:t>
            </a:r>
            <a:r>
              <a:rPr lang="en-US" dirty="0" err="1" smtClean="0"/>
              <a:t>arshalling</a:t>
            </a:r>
            <a:r>
              <a:rPr lang="en-US" dirty="0" smtClean="0"/>
              <a:t> </a:t>
            </a:r>
            <a:r>
              <a:rPr lang="zh-TW" altLang="en-US" dirty="0" smtClean="0"/>
              <a:t>解編組</a:t>
            </a:r>
            <a:endParaRPr lang="en-US" altLang="zh-TW" dirty="0"/>
          </a:p>
          <a:p>
            <a:pPr lvl="2"/>
            <a:r>
              <a:rPr lang="zh-TW" altLang="en-US" dirty="0" smtClean="0"/>
              <a:t>字串轉換成物件</a:t>
            </a:r>
            <a:endParaRPr lang="en-US" altLang="zh-TW" dirty="0" smtClean="0"/>
          </a:p>
          <a:p>
            <a:r>
              <a:rPr lang="zh-TW" altLang="en-US" dirty="0" smtClean="0"/>
              <a:t>資料交換語言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語言無關，很多程式語言都支援 </a:t>
            </a:r>
            <a:r>
              <a:rPr lang="en-US" altLang="zh-TW" dirty="0" smtClean="0"/>
              <a:t>JSON</a:t>
            </a:r>
          </a:p>
          <a:p>
            <a:pPr lvl="1"/>
            <a:r>
              <a:rPr lang="zh-TW" altLang="en-US" dirty="0" smtClean="0"/>
              <a:t>許多資料庫系統也都支援 </a:t>
            </a:r>
            <a:r>
              <a:rPr lang="en-US" altLang="zh-TW" dirty="0" smtClean="0"/>
              <a:t>JSON</a:t>
            </a:r>
            <a:endParaRPr lang="en-US" altLang="zh-TW" dirty="0" smtClean="0"/>
          </a:p>
          <a:p>
            <a:r>
              <a:rPr lang="en-US" altLang="zh-TW" dirty="0" smtClean="0"/>
              <a:t>MIME Type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r>
              <a:rPr lang="zh-TW" altLang="en-US" dirty="0" smtClean="0"/>
              <a:t>副檔名是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5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zh-TW" altLang="en-US" dirty="0" smtClean="0"/>
              <a:t>語法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Array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 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Object</a:t>
            </a:r>
          </a:p>
          <a:p>
            <a:r>
              <a:rPr lang="zh-TW" altLang="en-US" dirty="0" smtClean="0"/>
              <a:t>屬性 </a:t>
            </a:r>
            <a:r>
              <a:rPr lang="en-US" dirty="0" smtClean="0"/>
              <a:t>Property </a:t>
            </a:r>
          </a:p>
          <a:p>
            <a:pPr lvl="1"/>
            <a:r>
              <a:rPr lang="en-US" dirty="0" err="1" smtClean="0"/>
              <a:t>Key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err="1" smtClean="0"/>
              <a:t>Value</a:t>
            </a:r>
            <a:endParaRPr lang="en-US" dirty="0" smtClean="0"/>
          </a:p>
          <a:p>
            <a:pPr lvl="1"/>
            <a:r>
              <a:rPr lang="zh-TW" altLang="en-US" dirty="0" smtClean="0"/>
              <a:t>屬性之間逗點分隔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Deserialization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8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7011</TotalTime>
  <Words>992</Words>
  <Application>Microsoft Office PowerPoint</Application>
  <PresentationFormat>如螢幕大小 (4:3)</PresentationFormat>
  <Paragraphs>272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Node.js + Express</vt:lpstr>
      <vt:lpstr>Outline </vt:lpstr>
      <vt:lpstr>MVC Model-View-Control</vt:lpstr>
      <vt:lpstr>Routing</vt:lpstr>
      <vt:lpstr>範例：飲料訂單管理</vt:lpstr>
      <vt:lpstr>Site Map</vt:lpstr>
      <vt:lpstr>Model</vt:lpstr>
      <vt:lpstr>JSON</vt:lpstr>
      <vt:lpstr>JSON 語法</vt:lpstr>
      <vt:lpstr>JSON 語法</vt:lpstr>
      <vt:lpstr>檔案存取</vt:lpstr>
      <vt:lpstr>Asynchronous vs. Synchronous</vt:lpstr>
      <vt:lpstr>View</vt:lpstr>
      <vt:lpstr>Control </vt:lpstr>
      <vt:lpstr>Router</vt:lpstr>
      <vt:lpstr>Hierarchical Route</vt:lpstr>
      <vt:lpstr>Handling Request</vt:lpstr>
      <vt:lpstr>Middleware</vt:lpstr>
      <vt:lpstr>Middleware 範例</vt:lpstr>
      <vt:lpstr>常用的 Middleware</vt:lpstr>
      <vt:lpstr>Module 模組</vt:lpstr>
      <vt:lpstr>模組範例：簡單 function</vt:lpstr>
      <vt:lpstr>類別 Class</vt:lpstr>
      <vt:lpstr>結論</vt:lpstr>
      <vt:lpstr>練習：訂單管理系統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955</cp:revision>
  <dcterms:created xsi:type="dcterms:W3CDTF">2012-09-16T08:20:09Z</dcterms:created>
  <dcterms:modified xsi:type="dcterms:W3CDTF">2019-05-10T03:10:37Z</dcterms:modified>
</cp:coreProperties>
</file>