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0"/>
  </p:notesMasterIdLst>
  <p:sldIdLst>
    <p:sldId id="256" r:id="rId2"/>
    <p:sldId id="512" r:id="rId3"/>
    <p:sldId id="518" r:id="rId4"/>
    <p:sldId id="519" r:id="rId5"/>
    <p:sldId id="520" r:id="rId6"/>
    <p:sldId id="521" r:id="rId7"/>
    <p:sldId id="523" r:id="rId8"/>
    <p:sldId id="522" r:id="rId9"/>
    <p:sldId id="524" r:id="rId10"/>
    <p:sldId id="527" r:id="rId11"/>
    <p:sldId id="525" r:id="rId12"/>
    <p:sldId id="526" r:id="rId13"/>
    <p:sldId id="528" r:id="rId14"/>
    <p:sldId id="529" r:id="rId15"/>
    <p:sldId id="530" r:id="rId16"/>
    <p:sldId id="531" r:id="rId17"/>
    <p:sldId id="532" r:id="rId18"/>
    <p:sldId id="534" r:id="rId19"/>
    <p:sldId id="533" r:id="rId20"/>
    <p:sldId id="535" r:id="rId21"/>
    <p:sldId id="536" r:id="rId22"/>
    <p:sldId id="538" r:id="rId23"/>
    <p:sldId id="537" r:id="rId24"/>
    <p:sldId id="539" r:id="rId25"/>
    <p:sldId id="540" r:id="rId26"/>
    <p:sldId id="541" r:id="rId27"/>
    <p:sldId id="486" r:id="rId28"/>
    <p:sldId id="517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  <p14:sldId id="518"/>
            <p14:sldId id="519"/>
            <p14:sldId id="520"/>
          </p14:sldIdLst>
        </p14:section>
        <p14:section name="Cookie" id="{900F8E44-0E6E-4651-BAE1-BF52B2FF6A58}">
          <p14:sldIdLst>
            <p14:sldId id="521"/>
            <p14:sldId id="523"/>
            <p14:sldId id="522"/>
            <p14:sldId id="524"/>
          </p14:sldIdLst>
        </p14:section>
        <p14:section name="Class Inheritance" id="{111FAD0D-A11F-4FDB-B7A2-19B13E7C7699}">
          <p14:sldIdLst>
            <p14:sldId id="527"/>
            <p14:sldId id="525"/>
          </p14:sldIdLst>
        </p14:section>
        <p14:section name="Template Inheritance" id="{83AD40CC-519E-482C-9C31-570364D3CACA}">
          <p14:sldIdLst>
            <p14:sldId id="526"/>
            <p14:sldId id="528"/>
          </p14:sldIdLst>
        </p14:section>
        <p14:section name="Session Management" id="{9BB0A618-3DBE-4743-A1EA-E0CF01F4664A}">
          <p14:sldIdLst>
            <p14:sldId id="529"/>
            <p14:sldId id="530"/>
            <p14:sldId id="531"/>
            <p14:sldId id="532"/>
            <p14:sldId id="534"/>
            <p14:sldId id="533"/>
          </p14:sldIdLst>
        </p14:section>
        <p14:section name="Authentication" id="{139975F3-9AB7-4BA8-8E23-F8F1CE47339F}">
          <p14:sldIdLst>
            <p14:sldId id="535"/>
            <p14:sldId id="536"/>
            <p14:sldId id="538"/>
            <p14:sldId id="537"/>
            <p14:sldId id="539"/>
            <p14:sldId id="540"/>
          </p14:sldIdLst>
        </p14:section>
        <p14:section name="範例" id="{9DBC797E-A7E7-48BC-B748-E0D898BB0DEA}">
          <p14:sldIdLst>
            <p14:sldId id="541"/>
          </p14:sldIdLst>
        </p14:section>
        <p14:section name="結論" id="{06381993-5999-4459-99D3-55BB3F565C04}">
          <p14:sldIdLst>
            <p14:sldId id="48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8000"/>
    <a:srgbClr val="6600FF"/>
    <a:srgbClr val="000066"/>
    <a:srgbClr val="A50021"/>
    <a:srgbClr val="0000FF"/>
    <a:srgbClr val="006600"/>
    <a:srgbClr val="FF0000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2094" y="108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zh-tw/api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gjs.org/language/inheritanc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cfy.cc/article/how-do-express-sessions-work-8211-node-web-app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https://expressjs.com/zh-tw/api.html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89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https://pugjs.org/language/inheritance.html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38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https://www.zcfy.cc/article/how-do-express-sessions-work-8211-node-web-apps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5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5/16/2019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emorystore" TargetMode="External"/><Relationship Id="rId2" Type="http://schemas.openxmlformats.org/officeDocument/2006/relationships/hyperlink" Target="https://www.npmjs.com/package/express-ses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21-ord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21-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+ Express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Authentication, Authorization and Session 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類別繼承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 Inheritance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透過繼承，避免重複撰寫同樣的功能函式</a:t>
            </a:r>
            <a:endParaRPr lang="en-US" altLang="zh-TW" dirty="0" smtClean="0"/>
          </a:p>
          <a:p>
            <a:r>
              <a:rPr lang="zh-TW" altLang="en-US" dirty="0"/>
              <a:t>用 </a:t>
            </a:r>
            <a:r>
              <a:rPr lang="en-US" dirty="0"/>
              <a:t>extends </a:t>
            </a:r>
            <a:r>
              <a:rPr lang="zh-TW" altLang="en-US" dirty="0"/>
              <a:t>建立子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/>
              <a:t>用 </a:t>
            </a:r>
            <a:r>
              <a:rPr lang="en-US" dirty="0"/>
              <a:t>super </a:t>
            </a:r>
            <a:r>
              <a:rPr lang="zh-TW" altLang="en-US" dirty="0"/>
              <a:t>呼叫父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/>
              <a:t>若在子類別中有建構子</a:t>
            </a:r>
            <a:r>
              <a:rPr lang="en-US" altLang="zh-TW" dirty="0"/>
              <a:t>(</a:t>
            </a:r>
            <a:r>
              <a:rPr lang="en-US" dirty="0"/>
              <a:t>constructor</a:t>
            </a:r>
            <a:r>
              <a:rPr lang="en-US" dirty="0" smtClean="0"/>
              <a:t>)，</a:t>
            </a:r>
            <a:r>
              <a:rPr lang="zh-TW" altLang="en-US" dirty="0"/>
              <a:t>則</a:t>
            </a:r>
            <a:r>
              <a:rPr lang="zh-TW" altLang="en-US" dirty="0" smtClean="0"/>
              <a:t>使用</a:t>
            </a:r>
            <a:r>
              <a:rPr lang="en-US" dirty="0"/>
              <a:t>this</a:t>
            </a:r>
            <a:r>
              <a:rPr lang="zh-TW" altLang="en-US" dirty="0" smtClean="0"/>
              <a:t>前必須</a:t>
            </a:r>
            <a:r>
              <a:rPr lang="zh-TW" altLang="en-US" dirty="0"/>
              <a:t>先呼叫</a:t>
            </a:r>
            <a:r>
              <a:rPr lang="en-US" dirty="0"/>
              <a:t>super()</a:t>
            </a:r>
            <a:r>
              <a:rPr lang="zh-TW" altLang="en-US" dirty="0"/>
              <a:t>函式。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類別繼承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 Inheritance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1277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Ship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(displacement, latitude = 0, longitude 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this.displacement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displacement;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this.latitude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latitude;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this.longitude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longitude;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(latitude, longitude)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this.latitude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latitude;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this.longitude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longitude;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Cruiser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Ship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constructor(name, displacement, armored)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(displacement,0,0);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this.armored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armored;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5868144" y="5805264"/>
            <a:ext cx="2736304" cy="432024"/>
          </a:xfrm>
          <a:prstGeom prst="wedgeRoundRectCallout">
            <a:avLst>
              <a:gd name="adj1" fmla="val -206523"/>
              <a:gd name="adj2" fmla="val -11860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呼叫父類別的建構子</a:t>
            </a:r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868144" y="3660839"/>
            <a:ext cx="2736304" cy="432024"/>
          </a:xfrm>
          <a:prstGeom prst="wedgeRoundRectCallout">
            <a:avLst>
              <a:gd name="adj1" fmla="val -147957"/>
              <a:gd name="adj2" fmla="val 20869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繼承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3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Pug </a:t>
            </a:r>
            <a:r>
              <a:rPr lang="zh-TW" altLang="en-US" dirty="0" smtClean="0"/>
              <a:t>樣板繼承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/>
              <a:t>Pug Template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透過樣板繼承，保持每一頁面相同的頁首與頁尾</a:t>
            </a:r>
            <a:endParaRPr lang="en-US" altLang="zh-TW" dirty="0" smtClean="0"/>
          </a:p>
          <a:p>
            <a:r>
              <a:rPr lang="zh-TW" altLang="en-US" dirty="0"/>
              <a:t>在父頁面以 </a:t>
            </a:r>
            <a:r>
              <a:rPr lang="en-US" altLang="zh-TW" dirty="0"/>
              <a:t>block </a:t>
            </a:r>
            <a:r>
              <a:rPr lang="zh-TW" altLang="en-US" dirty="0"/>
              <a:t>標示保留</a:t>
            </a:r>
            <a:r>
              <a:rPr lang="zh-TW" altLang="en-US" dirty="0" smtClean="0"/>
              <a:t>給子頁面的位置</a:t>
            </a:r>
            <a:endParaRPr lang="en-US" dirty="0"/>
          </a:p>
          <a:p>
            <a:r>
              <a:rPr lang="zh-TW" altLang="en-US" dirty="0" smtClean="0"/>
              <a:t>在子頁面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extends </a:t>
            </a:r>
            <a:r>
              <a:rPr lang="zh-TW" altLang="en-US" dirty="0" smtClean="0"/>
              <a:t>建立繼承關係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標示內容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212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4327907" cy="41123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96752"/>
            <a:ext cx="4116967" cy="4475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5733256"/>
            <a:ext cx="4116967" cy="8864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Template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2676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：從使用者進入網站到使用者離開網站的過程</a:t>
            </a:r>
            <a:endParaRPr lang="en-US" altLang="zh-TW" dirty="0" smtClean="0"/>
          </a:p>
          <a:p>
            <a:r>
              <a:rPr lang="en-US" dirty="0" err="1" smtClean="0"/>
              <a:t>SessionID</a:t>
            </a:r>
            <a:endParaRPr lang="en-US" dirty="0"/>
          </a:p>
          <a:p>
            <a:pPr lvl="1"/>
            <a:r>
              <a:rPr lang="en-US" dirty="0" smtClean="0"/>
              <a:t>Unique Identifier </a:t>
            </a:r>
            <a:r>
              <a:rPr lang="zh-TW" altLang="en-US" dirty="0" smtClean="0"/>
              <a:t>唯一識別</a:t>
            </a:r>
            <a:endParaRPr lang="en-US" dirty="0" smtClean="0"/>
          </a:p>
          <a:p>
            <a:pPr lvl="1"/>
            <a:r>
              <a:rPr lang="en-US" dirty="0" smtClean="0"/>
              <a:t>For the same client from the same IP address using the same browser </a:t>
            </a:r>
          </a:p>
          <a:p>
            <a:r>
              <a:rPr lang="zh-TW" altLang="en-US" dirty="0" smtClean="0"/>
              <a:t>需用模組</a:t>
            </a:r>
            <a:endParaRPr lang="en-US" altLang="zh-TW" dirty="0" smtClean="0"/>
          </a:p>
          <a:p>
            <a:pPr lvl="1"/>
            <a:r>
              <a:rPr lang="en-US" dirty="0" smtClean="0">
                <a:hlinkClick r:id="rId2"/>
              </a:rPr>
              <a:t>express-session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memorystore</a:t>
            </a:r>
            <a:r>
              <a:rPr lang="zh-TW" altLang="en-US" dirty="0"/>
              <a:t> </a:t>
            </a:r>
            <a:r>
              <a:rPr lang="en-US" altLang="zh-TW" dirty="0" smtClean="0"/>
              <a:t>: e</a:t>
            </a:r>
            <a:r>
              <a:rPr lang="en-US" dirty="0" smtClean="0"/>
              <a:t>xpress-session </a:t>
            </a:r>
            <a:r>
              <a:rPr lang="zh-TW" altLang="en-US" dirty="0"/>
              <a:t>內建的 </a:t>
            </a:r>
            <a:r>
              <a:rPr lang="en-US" altLang="zh-TW" dirty="0"/>
              <a:t>memory store </a:t>
            </a:r>
            <a:r>
              <a:rPr lang="zh-TW" altLang="en-US" dirty="0" smtClean="0"/>
              <a:t>不可靠，以 </a:t>
            </a:r>
            <a:r>
              <a:rPr lang="en-US" altLang="zh-TW" dirty="0" err="1" smtClean="0"/>
              <a:t>memorystore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替代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966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Express-Session </a:t>
            </a:r>
            <a:r>
              <a:rPr lang="zh-TW" altLang="en-US" dirty="0" smtClean="0"/>
              <a:t>運作原理</a:t>
            </a:r>
            <a:endParaRPr 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14400" y="1691516"/>
            <a:ext cx="8236164" cy="4041740"/>
            <a:chOff x="714400" y="1691516"/>
            <a:chExt cx="8236164" cy="4041740"/>
          </a:xfrm>
        </p:grpSpPr>
        <p:sp>
          <p:nvSpPr>
            <p:cNvPr id="4" name="圓角矩形 3"/>
            <p:cNvSpPr/>
            <p:nvPr/>
          </p:nvSpPr>
          <p:spPr>
            <a:xfrm>
              <a:off x="971600" y="2708920"/>
              <a:ext cx="1872208" cy="792088"/>
            </a:xfrm>
            <a:prstGeom prst="roundRect">
              <a:avLst/>
            </a:prstGeom>
            <a:solidFill>
              <a:srgbClr val="0066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6012160" y="2708920"/>
              <a:ext cx="1872208" cy="792088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6012160" y="4941168"/>
              <a:ext cx="1872208" cy="792088"/>
            </a:xfrm>
            <a:prstGeom prst="roundRect">
              <a:avLst/>
            </a:prstGeom>
            <a:solidFill>
              <a:srgbClr val="A5002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Store</a:t>
              </a:r>
              <a:endParaRPr 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646923" y="4210014"/>
              <a:ext cx="1224136" cy="720080"/>
            </a:xfrm>
            <a:prstGeom prst="ellipse">
              <a:avLst/>
            </a:prstGeom>
            <a:solidFill>
              <a:srgbClr val="66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</a:t>
              </a:r>
              <a:endParaRPr 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257150" y="1691516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Client Side</a:t>
              </a:r>
              <a:endParaRPr 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228184" y="1700808"/>
              <a:ext cx="130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Server Side</a:t>
              </a:r>
              <a:endParaRPr 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4400" y="4902117"/>
              <a:ext cx="35387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sessionId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01289376538545901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>
            <a:xfrm>
              <a:off x="3203848" y="2735400"/>
              <a:ext cx="2448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3203848" y="3429000"/>
              <a:ext cx="2448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6084168" y="3617735"/>
              <a:ext cx="0" cy="1184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006857" y="2296303"/>
              <a:ext cx="2842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r>
                <a:rPr lang="en-US" sz="1600" dirty="0" smtClean="0"/>
                <a:t>. Sends request with a cookie</a:t>
              </a:r>
              <a:endParaRPr lang="en-US" sz="16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006857" y="2766410"/>
              <a:ext cx="28422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2</a:t>
              </a:r>
              <a:r>
                <a:rPr lang="en-US" sz="1600" dirty="0" smtClean="0"/>
                <a:t>. Server decrypts cookie data and extracts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sessionId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06857" y="3501008"/>
              <a:ext cx="28422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4</a:t>
              </a:r>
              <a:r>
                <a:rPr lang="en-US" sz="1600" dirty="0" smtClean="0"/>
                <a:t>. Server sends response back with the cookie</a:t>
              </a:r>
              <a:endParaRPr lang="en-US" sz="16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108311" y="3750131"/>
              <a:ext cx="28422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3</a:t>
              </a:r>
              <a:r>
                <a:rPr lang="en-US" sz="1600" dirty="0" smtClean="0"/>
                <a:t>. Server queries memory store with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sessionId</a:t>
              </a:r>
              <a:r>
                <a:rPr lang="en-US" sz="1600" dirty="0" smtClean="0"/>
                <a:t> and retrieves session data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7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express-session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middleware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2276872"/>
            <a:ext cx="8640960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 require('express-session');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MemoryStore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memorystore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')(session);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(session({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cookie: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 * 60 * 1000 }, // 20 minutes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store: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MemoryStore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checkPeriod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86400000 // prune expired entries every 24h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secret: 'keyboard cat',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resave: false,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saveUninitialized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254608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express-session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從此，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物件都會帶一個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req.session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一開始，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物件是空的 </a:t>
            </a:r>
            <a:r>
              <a:rPr lang="en-US" altLang="zh-TW" dirty="0" smtClean="0"/>
              <a:t>{ }</a:t>
            </a:r>
          </a:p>
          <a:p>
            <a:r>
              <a:rPr lang="zh-TW" altLang="en-US" dirty="0" smtClean="0"/>
              <a:t>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在用戶通過帳號密碼驗證身份之後，將用戶資訊儲存於 </a:t>
            </a:r>
            <a:r>
              <a:rPr lang="en-US" altLang="zh-TW" dirty="0" err="1" smtClean="0"/>
              <a:t>req.session.user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藉此區分會員與來賓</a:t>
            </a:r>
            <a:endParaRPr lang="en-US" altLang="zh-TW" dirty="0" smtClean="0"/>
          </a:p>
          <a:p>
            <a:r>
              <a:rPr lang="zh-TW" altLang="en-US" dirty="0" smtClean="0"/>
              <a:t>可以將驗證身份的功能寫成 </a:t>
            </a:r>
            <a:r>
              <a:rPr lang="en-US" altLang="zh-TW" dirty="0" smtClean="0"/>
              <a:t>middleware </a:t>
            </a:r>
            <a:r>
              <a:rPr lang="zh-TW" altLang="en-US" dirty="0" smtClean="0"/>
              <a:t>放在 </a:t>
            </a:r>
            <a:r>
              <a:rPr lang="en-US" altLang="zh-TW" dirty="0" smtClean="0"/>
              <a:t>route </a:t>
            </a:r>
            <a:r>
              <a:rPr lang="zh-TW" altLang="en-US" smtClean="0"/>
              <a:t>裡面使用，藉此強迫用戶在進入受管制的頁面之前，須先通過身份認證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7286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Authorization </a:t>
            </a:r>
            <a:r>
              <a:rPr lang="zh-TW" altLang="en-US" dirty="0" smtClean="0"/>
              <a:t>授權</a:t>
            </a:r>
            <a:endParaRPr 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815916" y="2077146"/>
            <a:ext cx="151216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首頁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695524" y="3655604"/>
            <a:ext cx="2088232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線上訂購飲料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310673" y="3655604"/>
            <a:ext cx="2412268" cy="57606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列出所有的訂單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10590" y="5301208"/>
            <a:ext cx="2412268" cy="57606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顯示指定的訂單</a:t>
            </a:r>
            <a:endParaRPr lang="en-US" sz="2400" dirty="0">
              <a:latin typeface="+mj-ea"/>
              <a:ea typeface="+mj-ea"/>
            </a:endParaRPr>
          </a:p>
        </p:txBody>
      </p:sp>
      <p:cxnSp>
        <p:nvCxnSpPr>
          <p:cNvPr id="7" name="直線接點 6"/>
          <p:cNvCxnSpPr>
            <a:stCxn id="3" idx="2"/>
            <a:endCxn id="4" idx="0"/>
          </p:cNvCxnSpPr>
          <p:nvPr/>
        </p:nvCxnSpPr>
        <p:spPr>
          <a:xfrm flipH="1">
            <a:off x="2739640" y="2653210"/>
            <a:ext cx="1832360" cy="100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3" idx="2"/>
            <a:endCxn id="5" idx="0"/>
          </p:cNvCxnSpPr>
          <p:nvPr/>
        </p:nvCxnSpPr>
        <p:spPr>
          <a:xfrm>
            <a:off x="4572000" y="2653210"/>
            <a:ext cx="1944807" cy="100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2"/>
            <a:endCxn id="6" idx="0"/>
          </p:cNvCxnSpPr>
          <p:nvPr/>
        </p:nvCxnSpPr>
        <p:spPr>
          <a:xfrm flipH="1">
            <a:off x="6516724" y="4231668"/>
            <a:ext cx="83" cy="1069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5981" y="1941987"/>
            <a:ext cx="181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</a:t>
            </a:r>
            <a:r>
              <a:rPr lang="en-US" dirty="0" smtClean="0"/>
              <a:t>=/</a:t>
            </a:r>
          </a:p>
          <a:p>
            <a:r>
              <a:rPr lang="en-US" dirty="0" smtClean="0"/>
              <a:t>View=</a:t>
            </a:r>
            <a:r>
              <a:rPr lang="en-US" dirty="0" err="1" smtClean="0"/>
              <a:t>index.pug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4423" y="2998692"/>
            <a:ext cx="184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Route=/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View=</a:t>
            </a:r>
            <a:r>
              <a:rPr lang="en-US" dirty="0" err="1" smtClean="0"/>
              <a:t>menu.pug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516724" y="2998693"/>
            <a:ext cx="178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Route=/order</a:t>
            </a:r>
          </a:p>
          <a:p>
            <a:r>
              <a:rPr lang="en-US" dirty="0"/>
              <a:t>View=</a:t>
            </a:r>
            <a:r>
              <a:rPr lang="en-US" dirty="0" err="1"/>
              <a:t>order.pug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16724" y="4657998"/>
            <a:ext cx="243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Route=/order/:id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View=order-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detail.pug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2015716" y="5085184"/>
            <a:ext cx="2808312" cy="720080"/>
          </a:xfrm>
          <a:prstGeom prst="wedgeRoundRectCallout">
            <a:avLst>
              <a:gd name="adj1" fmla="val 71813"/>
              <a:gd name="adj2" fmla="val -151180"/>
              <a:gd name="adj3" fmla="val 16667"/>
            </a:avLst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店長可以查看所有的訂單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會員只能看到自己的訂單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6056" y="2998692"/>
            <a:ext cx="3871783" cy="3094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177779" y="26958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限會員存取</a:t>
            </a:r>
            <a:endParaRPr 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26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express-session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The Middleware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556792"/>
            <a:ext cx="8640960" cy="5016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forceLogin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req.session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req.session.user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User already login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Have user login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 to original URL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req.session.pageAfterLogin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req.originalUrl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res.redirect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("/login");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('/order',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forceLogin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order/: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id',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forceLogin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Cookie</a:t>
            </a:r>
          </a:p>
          <a:p>
            <a:r>
              <a:rPr lang="en-US" dirty="0"/>
              <a:t>ECMAScript </a:t>
            </a:r>
            <a:r>
              <a:rPr lang="en-US" dirty="0" smtClean="0"/>
              <a:t>Class Inheritance</a:t>
            </a:r>
          </a:p>
          <a:p>
            <a:r>
              <a:rPr lang="en-US" dirty="0" smtClean="0"/>
              <a:t>Pug </a:t>
            </a:r>
            <a:r>
              <a:rPr lang="en-US" dirty="0"/>
              <a:t>Template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Authentication </a:t>
            </a:r>
            <a:r>
              <a:rPr lang="zh-TW" altLang="en-US" dirty="0" smtClean="0"/>
              <a:t>身份認證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檢驗「帳號」與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「密碼」</a:t>
            </a:r>
            <a:endParaRPr lang="en-US" altLang="zh-TW" dirty="0" smtClean="0"/>
          </a:p>
          <a:p>
            <a:r>
              <a:rPr lang="zh-TW" altLang="en-US" dirty="0" smtClean="0"/>
              <a:t>帳號：唯一識別</a:t>
            </a:r>
            <a:endParaRPr lang="en-US" altLang="zh-TW" dirty="0" smtClean="0"/>
          </a:p>
          <a:p>
            <a:r>
              <a:rPr lang="zh-TW" altLang="en-US" dirty="0" smtClean="0"/>
              <a:t>密碼：私人祕密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切勿以明碼儲存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91" y="1124744"/>
            <a:ext cx="4466109" cy="56526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49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如何儲存密碼？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使用加密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解密演算法 </a:t>
            </a:r>
            <a:r>
              <a:rPr lang="en-US" altLang="zh-TW" dirty="0" smtClean="0"/>
              <a:t>AES, DES, RSA?</a:t>
            </a:r>
          </a:p>
          <a:p>
            <a:pPr lvl="1"/>
            <a:r>
              <a:rPr lang="zh-TW" altLang="en-US" dirty="0" smtClean="0"/>
              <a:t>只要能解密，就一定會被破解！</a:t>
            </a:r>
            <a:endParaRPr lang="en-US" altLang="zh-TW" dirty="0" smtClean="0"/>
          </a:p>
          <a:p>
            <a:r>
              <a:rPr lang="zh-TW" altLang="en-US" dirty="0" smtClean="0"/>
              <a:t>使用單向雜湊（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）</a:t>
            </a:r>
            <a:r>
              <a:rPr lang="en-US" altLang="zh-TW" dirty="0" smtClean="0"/>
              <a:t>SHA, MD5</a:t>
            </a:r>
          </a:p>
          <a:p>
            <a:pPr lvl="1"/>
            <a:r>
              <a:rPr lang="zh-TW" altLang="en-US" dirty="0" smtClean="0"/>
              <a:t>將雜湊值轉成字串儲存，無法反解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驗證密碼時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將輸入密碼同樣的方法產生雜湊值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比對兩造雜湊值是否相同！</a:t>
            </a:r>
            <a:endParaRPr lang="en-US" altLang="zh-TW" dirty="0" smtClean="0"/>
          </a:p>
          <a:p>
            <a:r>
              <a:rPr lang="en-US" dirty="0" smtClean="0"/>
              <a:t>Node.js </a:t>
            </a:r>
            <a:r>
              <a:rPr lang="zh-TW" altLang="en-US" dirty="0" smtClean="0"/>
              <a:t>加密套件 </a:t>
            </a:r>
            <a:r>
              <a:rPr lang="en-US" altLang="zh-TW" dirty="0" smtClean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332043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同樣的密碼</a:t>
            </a:r>
            <a:r>
              <a:rPr lang="zh-TW" altLang="en-US" dirty="0" smtClean="0"/>
              <a:t>其雜湊</a:t>
            </a:r>
            <a:r>
              <a:rPr lang="zh-TW" altLang="en-US" dirty="0"/>
              <a:t>值相同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3562"/>
            <a:ext cx="4931632" cy="3087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17638"/>
            <a:ext cx="4960727" cy="5194922"/>
          </a:xfrm>
          <a:prstGeom prst="rect">
            <a:avLst/>
          </a:prstGeom>
          <a:ln>
            <a:solidFill>
              <a:srgbClr val="00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7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摻鹽 </a:t>
            </a:r>
            <a:r>
              <a:rPr lang="en-US" altLang="zh-TW" dirty="0" smtClean="0"/>
              <a:t>Salt</a:t>
            </a:r>
            <a:br>
              <a:rPr lang="en-US" altLang="zh-TW" dirty="0" smtClean="0"/>
            </a:br>
            <a:r>
              <a:rPr lang="zh-TW" altLang="en-US" dirty="0"/>
              <a:t>加入</a:t>
            </a:r>
            <a:r>
              <a:rPr lang="zh-TW" altLang="en-US" dirty="0" smtClean="0"/>
              <a:t>識別用的資料一起雜湊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1582341"/>
            <a:ext cx="8640960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crypto = require('crypto');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建立用戶密碼的雜湊值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passwordHash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pwdPlaintext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crypto.createHash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('sha256');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salted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本店機密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pwdPlaintext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hash.update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(salted);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cipher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hash.digest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('hex');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cipher;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11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驗證帳號密碼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582341"/>
            <a:ext cx="8229600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驗證帳號密碼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authenticate(id,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callback)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this.findByID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this.passwordHash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(u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u.password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u.password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callback(null, u);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err = new Error("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帳號或密碼錯誤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callback(err);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73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驗證帳號</a:t>
            </a:r>
            <a:r>
              <a:rPr lang="zh-TW" altLang="en-US" dirty="0" smtClean="0"/>
              <a:t>密碼（續）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1417638"/>
            <a:ext cx="8640960" cy="535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authenticate(id,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req.body.passwd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(err, user)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(err)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viewbag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account: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req.body.account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"，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請重新登入：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req.body.pageAfterLogin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viewbag.pageAfterLogin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req.body.pageAfterLogin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('login',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viewbag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req.session.user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user;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req.body.pageAfterLogin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res.redirect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req.body.pageAfterLogin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res.redirect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583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範例：飲料訂單管理系統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任何人都可以訂購飲料</a:t>
            </a:r>
            <a:endParaRPr lang="en-US" altLang="zh-TW" dirty="0" smtClean="0"/>
          </a:p>
          <a:p>
            <a:r>
              <a:rPr lang="zh-TW" altLang="en-US" dirty="0" smtClean="0"/>
              <a:t>產生訂單時，邀請來賓加入會員（建立帳號）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以電話號碼（淨化後的）作為帳號</a:t>
            </a:r>
            <a:endParaRPr lang="en-US" altLang="zh-TW" dirty="0" smtClean="0"/>
          </a:p>
          <a:p>
            <a:r>
              <a:rPr lang="zh-TW" altLang="en-US" dirty="0" smtClean="0"/>
              <a:t>會員訂購飲料時，自動帶出基本資料</a:t>
            </a:r>
            <a:endParaRPr lang="en-US" altLang="zh-TW" dirty="0" smtClean="0"/>
          </a:p>
          <a:p>
            <a:r>
              <a:rPr lang="zh-TW" altLang="en-US" dirty="0" smtClean="0"/>
              <a:t>會員可以看到自己的訂單</a:t>
            </a:r>
            <a:endParaRPr lang="en-US" altLang="zh-TW" dirty="0" smtClean="0"/>
          </a:p>
          <a:p>
            <a:r>
              <a:rPr lang="zh-TW" altLang="en-US" dirty="0" smtClean="0"/>
              <a:t>店長可以看到全部的訂單</a:t>
            </a:r>
            <a:endParaRPr lang="en-US" altLang="zh-TW" dirty="0" smtClean="0"/>
          </a:p>
          <a:p>
            <a:r>
              <a:rPr lang="zh-TW" altLang="en-US" dirty="0"/>
              <a:t>提供「記住我」</a:t>
            </a:r>
            <a:r>
              <a:rPr lang="zh-TW" altLang="en-US" dirty="0" smtClean="0"/>
              <a:t>功能，不需每次登入系統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68144" y="1574318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21-order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393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express-session </a:t>
            </a:r>
            <a:r>
              <a:rPr lang="zh-TW" altLang="en-US" dirty="0" smtClean="0"/>
              <a:t>實現 </a:t>
            </a:r>
            <a:r>
              <a:rPr lang="en-US" altLang="zh-TW" dirty="0" smtClean="0"/>
              <a:t>Session Management</a:t>
            </a:r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crypto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Hash Function </a:t>
            </a:r>
            <a:r>
              <a:rPr lang="zh-TW" altLang="en-US" dirty="0" smtClean="0"/>
              <a:t>儲存加密後的密碼</a:t>
            </a:r>
            <a:endParaRPr lang="en-US" altLang="zh-TW" dirty="0" smtClean="0"/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實</a:t>
            </a:r>
            <a:r>
              <a:rPr lang="zh-TW" altLang="en-US" dirty="0"/>
              <a:t>作「記住我」</a:t>
            </a:r>
            <a:r>
              <a:rPr lang="zh-TW" altLang="en-US" dirty="0" smtClean="0"/>
              <a:t>功能，節省使用者輸入帳號密碼的程序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練習：訂單管理系統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增加功能：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會員修改自己的</a:t>
            </a:r>
            <a:r>
              <a:rPr lang="zh-TW" altLang="en-US" dirty="0"/>
              <a:t>基本資料（客戶名稱</a:t>
            </a:r>
            <a:r>
              <a:rPr lang="zh-TW" altLang="en-US" dirty="0" smtClean="0"/>
              <a:t>、</a:t>
            </a:r>
            <a:r>
              <a:rPr lang="zh-TW" altLang="en-US" dirty="0"/>
              <a:t>聯絡電話、送貨地址、</a:t>
            </a:r>
            <a:r>
              <a:rPr lang="zh-TW" altLang="en-US" dirty="0" smtClean="0"/>
              <a:t>密碼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訂單狀態：新訂單、已調製、已出貨、已送達、已結清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店長：變更訂單狀態（附時間戳記）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會員：</a:t>
            </a:r>
            <a:r>
              <a:rPr lang="zh-TW" altLang="en-US" smtClean="0"/>
              <a:t>追蹤訂單進度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店長的會員管理功能：刪除會員帳號</a:t>
            </a:r>
            <a:endParaRPr lang="en-US" altLang="zh-TW" dirty="0" smtClean="0"/>
          </a:p>
          <a:p>
            <a:r>
              <a:rPr lang="zh-TW" altLang="en-US" dirty="0" smtClean="0"/>
              <a:t>修改功能：</a:t>
            </a:r>
            <a:endParaRPr lang="en-US" altLang="zh-TW" dirty="0" smtClean="0"/>
          </a:p>
          <a:p>
            <a:pPr lvl="1"/>
            <a:r>
              <a:rPr lang="zh-TW" altLang="en-US" dirty="0"/>
              <a:t>查看</a:t>
            </a:r>
            <a:r>
              <a:rPr lang="zh-TW" altLang="en-US" dirty="0" smtClean="0"/>
              <a:t>訂單：預設不顯示「已結清」的訂單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增加選項，列出所有的訂單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29882" y="1417638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21-order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Protocol is stateless by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request is done separately and is executed in a separate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Sessions have states</a:t>
            </a:r>
          </a:p>
          <a:p>
            <a:pPr lvl="1"/>
            <a:r>
              <a:rPr lang="zh-TW" altLang="en-US" dirty="0" smtClean="0"/>
              <a:t>從使用者進入網站到使用者離開網站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71600" y="6232790"/>
            <a:ext cx="2160240" cy="36456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</a:t>
            </a:r>
            <a:r>
              <a:rPr lang="zh-TW" altLang="en-US" dirty="0" smtClean="0"/>
              <a:t>實體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71600" y="5872726"/>
            <a:ext cx="2160240" cy="36456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</a:t>
            </a:r>
            <a:r>
              <a:rPr lang="zh-TW" altLang="en-US" dirty="0" smtClean="0"/>
              <a:t>資料連結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71600" y="5502676"/>
            <a:ext cx="2160240" cy="36456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</a:t>
            </a:r>
            <a:r>
              <a:rPr lang="zh-TW" altLang="en-US" dirty="0" smtClean="0"/>
              <a:t>網路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71600" y="5132626"/>
            <a:ext cx="2160240" cy="36456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</a:t>
            </a:r>
            <a:r>
              <a:rPr lang="zh-TW" altLang="en-US" dirty="0" smtClean="0"/>
              <a:t>傳輸</a:t>
            </a:r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71600" y="4762576"/>
            <a:ext cx="2160240" cy="364562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</a:t>
            </a:r>
            <a:r>
              <a:rPr lang="zh-TW" altLang="en-US" dirty="0" smtClean="0"/>
              <a:t>會議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Idea Behind Session Management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/>
              <a:t>requests from the same client in the same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Issue </a:t>
            </a:r>
            <a:r>
              <a:rPr lang="en-US" dirty="0"/>
              <a:t>an identifier by the server and sending it to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would save this identifier and resend it in subsequent requests so </a:t>
            </a:r>
            <a:r>
              <a:rPr lang="en-US" dirty="0" smtClean="0"/>
              <a:t>that the </a:t>
            </a:r>
            <a:r>
              <a:rPr lang="en-US" dirty="0"/>
              <a:t>server can identify it.</a:t>
            </a:r>
          </a:p>
        </p:txBody>
      </p:sp>
    </p:spTree>
    <p:extLst>
      <p:ext uri="{BB962C8B-B14F-4D97-AF65-F5344CB8AC3E}">
        <p14:creationId xmlns:p14="http://schemas.microsoft.com/office/powerpoint/2010/main" val="6725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Sessions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Cookies</a:t>
            </a:r>
          </a:p>
          <a:p>
            <a:pPr lvl="1"/>
            <a:r>
              <a:rPr lang="en-US" dirty="0" smtClean="0"/>
              <a:t>Key-value pairs</a:t>
            </a:r>
          </a:p>
          <a:p>
            <a:pPr lvl="1"/>
            <a:r>
              <a:rPr lang="en-US" dirty="0" smtClean="0"/>
              <a:t>Stored at client side(browser)</a:t>
            </a:r>
          </a:p>
          <a:p>
            <a:pPr lvl="1"/>
            <a:r>
              <a:rPr lang="en-US" dirty="0" smtClean="0"/>
              <a:t>Each has an expiration date</a:t>
            </a:r>
          </a:p>
          <a:p>
            <a:r>
              <a:rPr lang="en-US" dirty="0" smtClean="0"/>
              <a:t>URL Rewriting</a:t>
            </a:r>
          </a:p>
          <a:p>
            <a:pPr lvl="1"/>
            <a:r>
              <a:rPr lang="en-US" dirty="0" smtClean="0"/>
              <a:t>Carry identifier with the URL</a:t>
            </a:r>
          </a:p>
          <a:p>
            <a:r>
              <a:rPr lang="en-US" dirty="0" smtClean="0"/>
              <a:t>Using hidden fields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3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17638"/>
            <a:ext cx="864096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cookieParser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require('cookie-parser');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cookieParser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('/',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從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req.cookies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取得使用者端的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以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value [, options])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設定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7350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dirty="0"/>
              <a:t>Cookie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298362"/>
            <a:ext cx="9056647" cy="5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dirty="0" smtClean="0"/>
              <a:t>Cookie </a:t>
            </a:r>
            <a:r>
              <a:rPr lang="zh-TW" altLang="en-US" dirty="0" smtClean="0"/>
              <a:t>範例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151620" y="1628800"/>
            <a:ext cx="684076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('name',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domain: '.example.com',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path: '/admin',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secure: true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rememberme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'1', 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expires: new Date(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+ 900000),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43608" y="4671327"/>
            <a:ext cx="624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註銷 </a:t>
            </a:r>
            <a:r>
              <a:rPr lang="en-US" altLang="zh-TW" b="1" dirty="0" smtClean="0">
                <a:solidFill>
                  <a:srgbClr val="FF0000"/>
                </a:solidFill>
              </a:rPr>
              <a:t>Cookie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 Cookie</a:t>
            </a:r>
            <a:r>
              <a:rPr lang="zh-TW" altLang="en-US" b="1" smtClean="0">
                <a:solidFill>
                  <a:srgbClr val="FF0000"/>
                </a:solidFill>
              </a:rPr>
              <a:t>不能刪除，只能令它過期，或者改值！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1400" y="5040659"/>
            <a:ext cx="6850979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rememberme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'0', 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expires: new Date(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6640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 </a:t>
            </a:r>
            <a:r>
              <a:rPr lang="en-US" altLang="zh-TW" dirty="0" smtClean="0"/>
              <a:t>Cookie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151620" y="1628800"/>
            <a:ext cx="6840760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req.cookies.name; // 'tobi'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req.cookies.rememberme; // '1'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6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7304</TotalTime>
  <Words>1397</Words>
  <Application>Microsoft Office PowerPoint</Application>
  <PresentationFormat>如螢幕大小 (4:3)</PresentationFormat>
  <Paragraphs>263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Node.js + Express</vt:lpstr>
      <vt:lpstr>Outline </vt:lpstr>
      <vt:lpstr>Session Management</vt:lpstr>
      <vt:lpstr>The Idea Behind Session Management</vt:lpstr>
      <vt:lpstr>How to Manage Sessions</vt:lpstr>
      <vt:lpstr>Cookies </vt:lpstr>
      <vt:lpstr>設定 Cookie</vt:lpstr>
      <vt:lpstr>設定 Cookie 範例</vt:lpstr>
      <vt:lpstr>取得 Cookie</vt:lpstr>
      <vt:lpstr>類別繼承 Class Inheritance</vt:lpstr>
      <vt:lpstr>類別繼承 Class Inheritance</vt:lpstr>
      <vt:lpstr>Pug 樣板繼承 Pug Template Inheritance</vt:lpstr>
      <vt:lpstr>Pug Template Inheritance</vt:lpstr>
      <vt:lpstr>Session Management</vt:lpstr>
      <vt:lpstr>Express-Session 運作原理</vt:lpstr>
      <vt:lpstr>使用 express-session</vt:lpstr>
      <vt:lpstr>使用 express-session (續)</vt:lpstr>
      <vt:lpstr>Authorization 授權</vt:lpstr>
      <vt:lpstr>使用 express-session (續) The Middleware</vt:lpstr>
      <vt:lpstr>Authentication 身份認證</vt:lpstr>
      <vt:lpstr>如何儲存密碼？</vt:lpstr>
      <vt:lpstr>同樣的密碼其雜湊值相同</vt:lpstr>
      <vt:lpstr>摻鹽 Salt 加入識別用的資料一起雜湊</vt:lpstr>
      <vt:lpstr>驗證帳號密碼</vt:lpstr>
      <vt:lpstr>驗證帳號密碼（續）</vt:lpstr>
      <vt:lpstr>範例：飲料訂單管理系統</vt:lpstr>
      <vt:lpstr>結論</vt:lpstr>
      <vt:lpstr>練習：訂單管理系統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1012</cp:revision>
  <dcterms:created xsi:type="dcterms:W3CDTF">2012-09-16T08:20:09Z</dcterms:created>
  <dcterms:modified xsi:type="dcterms:W3CDTF">2019-05-16T07:47:16Z</dcterms:modified>
</cp:coreProperties>
</file>