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512" r:id="rId3"/>
    <p:sldId id="518" r:id="rId4"/>
    <p:sldId id="519" r:id="rId5"/>
    <p:sldId id="524" r:id="rId6"/>
    <p:sldId id="526" r:id="rId7"/>
    <p:sldId id="520" r:id="rId8"/>
    <p:sldId id="521" r:id="rId9"/>
    <p:sldId id="522" r:id="rId10"/>
    <p:sldId id="525" r:id="rId11"/>
    <p:sldId id="529" r:id="rId12"/>
    <p:sldId id="523" r:id="rId13"/>
    <p:sldId id="532" r:id="rId14"/>
    <p:sldId id="530" r:id="rId15"/>
    <p:sldId id="534" r:id="rId16"/>
    <p:sldId id="535" r:id="rId17"/>
    <p:sldId id="533" r:id="rId18"/>
    <p:sldId id="537" r:id="rId19"/>
    <p:sldId id="538" r:id="rId20"/>
    <p:sldId id="539" r:id="rId21"/>
    <p:sldId id="540" r:id="rId22"/>
    <p:sldId id="486" r:id="rId23"/>
    <p:sldId id="51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9AB21A-F1FC-4479-989A-2BEEDE093586}">
          <p14:sldIdLst>
            <p14:sldId id="256"/>
            <p14:sldId id="512"/>
          </p14:sldIdLst>
        </p14:section>
        <p14:section name="Database Connectivity" id="{900F8E44-0E6E-4651-BAE1-BF52B2FF6A58}">
          <p14:sldIdLst>
            <p14:sldId id="518"/>
            <p14:sldId id="519"/>
            <p14:sldId id="524"/>
            <p14:sldId id="526"/>
          </p14:sldIdLst>
        </p14:section>
        <p14:section name="SQLite3" id="{111FAD0D-A11F-4FDB-B7A2-19B13E7C7699}">
          <p14:sldIdLst>
            <p14:sldId id="520"/>
            <p14:sldId id="521"/>
            <p14:sldId id="522"/>
            <p14:sldId id="525"/>
            <p14:sldId id="529"/>
            <p14:sldId id="523"/>
            <p14:sldId id="532"/>
          </p14:sldIdLst>
        </p14:section>
        <p14:section name="MariaDB" id="{83AD40CC-519E-482C-9C31-570364D3CACA}">
          <p14:sldIdLst>
            <p14:sldId id="530"/>
            <p14:sldId id="534"/>
            <p14:sldId id="535"/>
            <p14:sldId id="533"/>
          </p14:sldIdLst>
        </p14:section>
        <p14:section name="MongoDB" id="{9BB0A618-3DBE-4743-A1EA-E0CF01F4664A}">
          <p14:sldIdLst>
            <p14:sldId id="537"/>
            <p14:sldId id="538"/>
            <p14:sldId id="539"/>
            <p14:sldId id="540"/>
          </p14:sldIdLst>
        </p14:section>
        <p14:section name="結論" id="{06381993-5999-4459-99D3-55BB3F565C04}">
          <p14:sldIdLst>
            <p14:sldId id="48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00"/>
    <a:srgbClr val="008000"/>
    <a:srgbClr val="6600FF"/>
    <a:srgbClr val="000066"/>
    <a:srgbClr val="A50021"/>
    <a:srgbClr val="0000FF"/>
    <a:srgbClr val="006600"/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2094" y="108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qlite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wdeng/wp19-node-33-orde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https://www.npmjs.com/package/sqlite3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00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https://codeburst.io/how-node-js-single-thread-mechanism-work-understanding-event-loop-in-nodejs-230f7440b0ea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59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https://mariadb.com/kb/en/library/connector-nodejs-callback-api/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32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https://www.npmjs.com/package/mongodb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https://github.com/ywdeng/wp19-node-33-order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5/24/2019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node-31-sqlite3-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31-or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32-or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wdeng/wp19-node-33-or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 + Express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Databases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SQLite3 CRUD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en-US" dirty="0" err="1" smtClean="0"/>
              <a:t>Database#get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[</a:t>
            </a:r>
            <a:r>
              <a:rPr lang="en-US" dirty="0" err="1" smtClean="0"/>
              <a:t>param</a:t>
            </a:r>
            <a:r>
              <a:rPr lang="en-US" dirty="0" smtClean="0"/>
              <a:t>, ...], [callback])</a:t>
            </a:r>
          </a:p>
          <a:p>
            <a:pPr lvl="2"/>
            <a:r>
              <a:rPr lang="zh-TW" altLang="en-US" dirty="0" smtClean="0"/>
              <a:t>只回傳符合條件的第一筆資料</a:t>
            </a:r>
            <a:endParaRPr lang="en-US" altLang="zh-TW" dirty="0" smtClean="0"/>
          </a:p>
          <a:p>
            <a:pPr lvl="1"/>
            <a:r>
              <a:rPr lang="en-US" dirty="0" err="1" smtClean="0"/>
              <a:t>Database#all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[</a:t>
            </a:r>
            <a:r>
              <a:rPr lang="en-US" dirty="0" err="1" smtClean="0"/>
              <a:t>param</a:t>
            </a:r>
            <a:r>
              <a:rPr lang="en-US" dirty="0" smtClean="0"/>
              <a:t>, ...], [callback])</a:t>
            </a:r>
          </a:p>
          <a:p>
            <a:pPr lvl="2"/>
            <a:r>
              <a:rPr lang="zh-TW" altLang="en-US" dirty="0" smtClean="0"/>
              <a:t>回傳符合條件的全部資料</a:t>
            </a:r>
            <a:endParaRPr lang="en-US" altLang="zh-TW" dirty="0" smtClean="0"/>
          </a:p>
          <a:p>
            <a:r>
              <a:rPr lang="zh-TW" altLang="en-US" dirty="0" smtClean="0"/>
              <a:t>增刪改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Database#run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, [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, ...], [callback])</a:t>
            </a:r>
          </a:p>
          <a:p>
            <a:pPr lvl="2"/>
            <a:r>
              <a:rPr lang="zh-TW" altLang="en-US" dirty="0" smtClean="0"/>
              <a:t>回傳執行的結果而不是資料庫裡面的資料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7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/>
              <a:t> SQLite3 </a:t>
            </a:r>
            <a:r>
              <a:rPr lang="en-US" altLang="zh-TW" dirty="0" smtClean="0"/>
              <a:t>CRUD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SQLite3 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CRUD</a:t>
            </a:r>
          </a:p>
          <a:p>
            <a:r>
              <a:rPr lang="zh-TW" altLang="en-US" dirty="0" smtClean="0"/>
              <a:t>示範 </a:t>
            </a:r>
            <a:r>
              <a:rPr lang="en-US" altLang="zh-TW" dirty="0" smtClean="0"/>
              <a:t>callback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event-driven </a:t>
            </a:r>
            <a:r>
              <a:rPr lang="zh-TW" altLang="en-US" dirty="0" smtClean="0"/>
              <a:t>非同步執行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996952"/>
            <a:ext cx="4290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>
                <a:hlinkClick r:id="rId2"/>
              </a:rPr>
              <a:t>node-31-sqlite3-test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2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Single Threaded Event Loop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197818"/>
            <a:ext cx="9048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練習：訂單管理</a:t>
            </a:r>
            <a:r>
              <a:rPr lang="zh-TW" altLang="en-US" dirty="0" smtClean="0"/>
              <a:t>系統 </a:t>
            </a:r>
            <a:r>
              <a:rPr lang="en-US" altLang="zh-TW" dirty="0" smtClean="0"/>
              <a:t>SQLite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增加功能：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會員修改自己的</a:t>
            </a:r>
            <a:r>
              <a:rPr lang="zh-TW" altLang="en-US" dirty="0"/>
              <a:t>基本資料（客戶名稱</a:t>
            </a:r>
            <a:r>
              <a:rPr lang="zh-TW" altLang="en-US" dirty="0" smtClean="0"/>
              <a:t>、</a:t>
            </a:r>
            <a:r>
              <a:rPr lang="zh-TW" altLang="en-US" dirty="0"/>
              <a:t>聯絡電話、送貨地址、</a:t>
            </a:r>
            <a:r>
              <a:rPr lang="zh-TW" altLang="en-US" dirty="0" smtClean="0"/>
              <a:t>密碼）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訂單狀態：新訂單、已調製、已出貨、已送達、已結</a:t>
            </a:r>
            <a:r>
              <a:rPr lang="zh-TW" altLang="en-US" dirty="0" smtClean="0"/>
              <a:t>清、已取消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店長：變更訂單狀態（附時間戳記）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會員：追蹤訂單進度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店長的會員管理功能：刪除會員帳號</a:t>
            </a:r>
            <a:endParaRPr lang="en-US" altLang="zh-TW" dirty="0" smtClean="0"/>
          </a:p>
          <a:p>
            <a:r>
              <a:rPr lang="zh-TW" altLang="en-US" dirty="0" smtClean="0"/>
              <a:t>修改功能：</a:t>
            </a:r>
            <a:endParaRPr lang="en-US" altLang="zh-TW" dirty="0" smtClean="0"/>
          </a:p>
          <a:p>
            <a:pPr lvl="1"/>
            <a:r>
              <a:rPr lang="zh-TW" altLang="en-US" dirty="0"/>
              <a:t>查看</a:t>
            </a:r>
            <a:r>
              <a:rPr lang="zh-TW" altLang="en-US" dirty="0" smtClean="0"/>
              <a:t>訂單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預設</a:t>
            </a:r>
            <a:r>
              <a:rPr lang="zh-TW" altLang="en-US" dirty="0" smtClean="0"/>
              <a:t>不顯示「已結清</a:t>
            </a:r>
            <a:r>
              <a:rPr lang="zh-TW" altLang="en-US" dirty="0" smtClean="0"/>
              <a:t>」和「已取消」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訂單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增加選項，列出所有的訂單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29882" y="1417638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31-order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9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zh-TW" altLang="en-US" dirty="0" smtClean="0"/>
              <a:t>的「復刻」</a:t>
            </a:r>
            <a:endParaRPr lang="en-US" altLang="zh-TW" dirty="0" smtClean="0"/>
          </a:p>
          <a:p>
            <a:pPr lvl="1"/>
            <a:r>
              <a:rPr lang="en-US" dirty="0" smtClean="0"/>
              <a:t>MySQL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Oracle </a:t>
            </a:r>
            <a:r>
              <a:rPr lang="zh-TW" altLang="en-US" dirty="0"/>
              <a:t>旗下</a:t>
            </a:r>
            <a:r>
              <a:rPr lang="zh-TW" altLang="en-US" dirty="0" smtClean="0"/>
              <a:t>產品，最新版 </a:t>
            </a:r>
            <a:r>
              <a:rPr lang="en-US" altLang="zh-TW" dirty="0" smtClean="0"/>
              <a:t>8.0</a:t>
            </a:r>
          </a:p>
          <a:p>
            <a:pPr lvl="1"/>
            <a:r>
              <a:rPr lang="en-US" altLang="zh-TW" dirty="0" smtClean="0"/>
              <a:t>2008 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Sun Microsystems </a:t>
            </a:r>
            <a:r>
              <a:rPr lang="zh-TW" altLang="en-US" dirty="0" smtClean="0"/>
              <a:t>買下 </a:t>
            </a:r>
            <a:r>
              <a:rPr lang="en-US" altLang="zh-TW" dirty="0" smtClean="0"/>
              <a:t>MySQL</a:t>
            </a:r>
          </a:p>
          <a:p>
            <a:pPr lvl="1"/>
            <a:r>
              <a:rPr lang="en-US" altLang="zh-TW" dirty="0" smtClean="0"/>
              <a:t>2009 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Oracle </a:t>
            </a:r>
            <a:r>
              <a:rPr lang="zh-TW" altLang="en-US" dirty="0" smtClean="0"/>
              <a:t>買下 </a:t>
            </a:r>
            <a:r>
              <a:rPr lang="en-US" altLang="zh-TW" dirty="0" smtClean="0"/>
              <a:t>Sun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zh-TW" altLang="en-US" dirty="0" smtClean="0"/>
              <a:t>已經成為各 </a:t>
            </a:r>
            <a:r>
              <a:rPr lang="en-US" altLang="zh-TW" dirty="0" smtClean="0"/>
              <a:t>Linux Distribution </a:t>
            </a:r>
            <a:r>
              <a:rPr lang="zh-TW" altLang="en-US" dirty="0" smtClean="0"/>
              <a:t>內建的關聯式資料庫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最新版本 </a:t>
            </a:r>
            <a:r>
              <a:rPr lang="en-US" altLang="zh-TW" dirty="0" smtClean="0"/>
              <a:t>10.3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err="1" smtClean="0"/>
              <a:t>MariaDB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zh-TW" altLang="en-US" dirty="0" smtClean="0"/>
              <a:t>這裡只安裝了 </a:t>
            </a:r>
            <a:r>
              <a:rPr lang="en-US" altLang="zh-TW" dirty="0"/>
              <a:t>Driver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> Server </a:t>
            </a:r>
            <a:r>
              <a:rPr lang="zh-TW" altLang="en-US" dirty="0" smtClean="0"/>
              <a:t>必須另外安裝</a:t>
            </a:r>
            <a:endParaRPr lang="en-US" altLang="zh-TW" dirty="0" smtClean="0"/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上執行性能與穩定度都非常優越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如果有人要用 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> Windows </a:t>
            </a:r>
            <a:r>
              <a:rPr lang="zh-TW" altLang="en-US" dirty="0" smtClean="0"/>
              <a:t>版架設網站，我會勸他三思而後行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0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MariaDB CRUD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分成 </a:t>
            </a:r>
            <a:r>
              <a:rPr lang="en-US" altLang="zh-TW" dirty="0" smtClean="0"/>
              <a:t>callback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promise </a:t>
            </a:r>
            <a:r>
              <a:rPr lang="zh-TW" altLang="en-US" dirty="0" smtClean="0"/>
              <a:t>兩種版本</a:t>
            </a:r>
            <a:endParaRPr lang="en-US" altLang="zh-TW" dirty="0" smtClean="0"/>
          </a:p>
          <a:p>
            <a:r>
              <a:rPr lang="zh-TW" altLang="en-US" dirty="0" smtClean="0"/>
              <a:t>只用 </a:t>
            </a:r>
            <a:r>
              <a:rPr lang="en-US" altLang="zh-TW" dirty="0" err="1" smtClean="0"/>
              <a:t>connection.query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, callback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SQL </a:t>
            </a:r>
            <a:r>
              <a:rPr lang="zh-TW" altLang="en-US" dirty="0" smtClean="0"/>
              <a:t>指令為 </a:t>
            </a:r>
            <a:r>
              <a:rPr lang="en-US" altLang="zh-TW" dirty="0" smtClean="0"/>
              <a:t>SELECT 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callback function(err, rows) </a:t>
            </a:r>
            <a:r>
              <a:rPr lang="zh-TW" altLang="en-US" dirty="0" smtClean="0"/>
              <a:t>其中 </a:t>
            </a:r>
            <a:r>
              <a:rPr lang="en-US" altLang="zh-TW" dirty="0" smtClean="0"/>
              <a:t>rows </a:t>
            </a:r>
            <a:r>
              <a:rPr lang="zh-TW" altLang="en-US" dirty="0" smtClean="0"/>
              <a:t>為陣列，回傳查詢結果</a:t>
            </a:r>
            <a:endParaRPr lang="en-US" altLang="zh-TW" dirty="0" smtClean="0"/>
          </a:p>
          <a:p>
            <a:r>
              <a:rPr lang="en-US" altLang="zh-TW" dirty="0" smtClean="0"/>
              <a:t>SQL </a:t>
            </a:r>
            <a:r>
              <a:rPr lang="zh-TW" altLang="en-US" dirty="0" smtClean="0"/>
              <a:t>指令為 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DELETE 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callback function(err, result) </a:t>
            </a:r>
            <a:r>
              <a:rPr lang="zh-TW" altLang="en-US" dirty="0" smtClean="0"/>
              <a:t>其中 </a:t>
            </a:r>
            <a:r>
              <a:rPr lang="en-US" altLang="zh-TW" dirty="0" err="1" smtClean="0"/>
              <a:t>result.affectedRows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為受影響的列數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SQL </a:t>
            </a:r>
            <a:r>
              <a:rPr lang="zh-TW" altLang="en-US" dirty="0" smtClean="0"/>
              <a:t>指令為 </a:t>
            </a:r>
            <a:r>
              <a:rPr lang="en-US" altLang="zh-TW" dirty="0" smtClean="0"/>
              <a:t>INSERT </a:t>
            </a:r>
            <a:r>
              <a:rPr lang="zh-TW" altLang="en-US" dirty="0" smtClean="0"/>
              <a:t>時 </a:t>
            </a:r>
            <a:r>
              <a:rPr lang="en-US" altLang="zh-TW" dirty="0" err="1" smtClean="0"/>
              <a:t>result.insertId</a:t>
            </a:r>
            <a:r>
              <a:rPr lang="en-US" altLang="zh-TW" dirty="0" smtClean="0"/>
              <a:t> </a:t>
            </a:r>
            <a:r>
              <a:rPr lang="zh-TW" altLang="en-US" dirty="0" smtClean="0"/>
              <a:t>傳回新增的 </a:t>
            </a:r>
            <a:r>
              <a:rPr lang="en-US" altLang="zh-TW" dirty="0" smtClean="0"/>
              <a:t>AUTO_INCREMENT </a:t>
            </a:r>
            <a:r>
              <a:rPr lang="zh-TW" altLang="en-US" dirty="0" smtClean="0"/>
              <a:t>欄位值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776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練習：訂單管理</a:t>
            </a:r>
            <a:r>
              <a:rPr lang="zh-TW" altLang="en-US" dirty="0" smtClean="0"/>
              <a:t>系統 </a:t>
            </a:r>
            <a:r>
              <a:rPr lang="en-US" altLang="zh-TW" dirty="0" err="1" smtClean="0"/>
              <a:t>MariaDB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增加功能：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會員修改自己的</a:t>
            </a:r>
            <a:r>
              <a:rPr lang="zh-TW" altLang="en-US" dirty="0"/>
              <a:t>基本資料（客戶名稱</a:t>
            </a:r>
            <a:r>
              <a:rPr lang="zh-TW" altLang="en-US" dirty="0" smtClean="0"/>
              <a:t>、</a:t>
            </a:r>
            <a:r>
              <a:rPr lang="zh-TW" altLang="en-US" dirty="0"/>
              <a:t>聯絡電話、送貨地址、</a:t>
            </a:r>
            <a:r>
              <a:rPr lang="zh-TW" altLang="en-US" dirty="0" smtClean="0"/>
              <a:t>密碼）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訂單狀態：新訂單、已調製、已出貨、已送達、已結</a:t>
            </a:r>
            <a:r>
              <a:rPr lang="zh-TW" altLang="en-US" dirty="0" smtClean="0"/>
              <a:t>清、已取消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店長：變更訂單狀態（附時間戳記）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會員：追蹤訂單進度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店長的會員管理功能：刪除會員帳號</a:t>
            </a:r>
            <a:endParaRPr lang="en-US" altLang="zh-TW" dirty="0" smtClean="0"/>
          </a:p>
          <a:p>
            <a:r>
              <a:rPr lang="zh-TW" altLang="en-US" dirty="0" smtClean="0"/>
              <a:t>修改功能：</a:t>
            </a:r>
            <a:endParaRPr lang="en-US" altLang="zh-TW" dirty="0" smtClean="0"/>
          </a:p>
          <a:p>
            <a:pPr lvl="1"/>
            <a:r>
              <a:rPr lang="zh-TW" altLang="en-US" dirty="0"/>
              <a:t>查看</a:t>
            </a:r>
            <a:r>
              <a:rPr lang="zh-TW" altLang="en-US" dirty="0" smtClean="0"/>
              <a:t>訂單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預設</a:t>
            </a:r>
            <a:r>
              <a:rPr lang="zh-TW" altLang="en-US" dirty="0" smtClean="0"/>
              <a:t>不顯示「已結清</a:t>
            </a:r>
            <a:r>
              <a:rPr lang="zh-TW" altLang="en-US" dirty="0" smtClean="0"/>
              <a:t>」和「已取消」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訂單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增加選項，列出所有的訂單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29882" y="1417638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32-order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1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Document-Oriented Database  </a:t>
            </a:r>
          </a:p>
          <a:p>
            <a:r>
              <a:rPr lang="zh-TW" altLang="en-US" dirty="0" smtClean="0"/>
              <a:t>直接存取 </a:t>
            </a:r>
            <a:r>
              <a:rPr lang="en-US" altLang="zh-TW" dirty="0" smtClean="0"/>
              <a:t>JSON</a:t>
            </a:r>
          </a:p>
          <a:p>
            <a:pPr lvl="1"/>
            <a:r>
              <a:rPr lang="en-US" dirty="0" smtClean="0"/>
              <a:t>MongoDB </a:t>
            </a:r>
            <a:r>
              <a:rPr lang="zh-TW" altLang="en-US" dirty="0" smtClean="0"/>
              <a:t>稱為 </a:t>
            </a:r>
            <a:r>
              <a:rPr lang="en-US" altLang="zh-TW" dirty="0" smtClean="0"/>
              <a:t>BSON </a:t>
            </a:r>
            <a:r>
              <a:rPr lang="zh-TW" altLang="en-US" dirty="0" smtClean="0"/>
              <a:t>因為可以儲存 </a:t>
            </a:r>
            <a:r>
              <a:rPr lang="en-US" altLang="zh-TW" dirty="0" smtClean="0"/>
              <a:t>Binary 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/>
              <a:t>集合成為 </a:t>
            </a:r>
            <a:r>
              <a:rPr lang="en-US" altLang="zh-TW" dirty="0"/>
              <a:t>Collection</a:t>
            </a:r>
            <a:r>
              <a:rPr lang="zh-TW" altLang="en-US" dirty="0"/>
              <a:t>，不稱為 </a:t>
            </a:r>
            <a:r>
              <a:rPr lang="en-US" altLang="zh-TW" dirty="0"/>
              <a:t>Table</a:t>
            </a:r>
          </a:p>
          <a:p>
            <a:r>
              <a:rPr lang="zh-TW" altLang="en-US" dirty="0"/>
              <a:t>結構隨著資料產生，沒有固定的 </a:t>
            </a:r>
            <a:r>
              <a:rPr lang="en-US" altLang="zh-TW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6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dirty="0" err="1"/>
              <a:t>mongodb</a:t>
            </a:r>
            <a:endParaRPr lang="en-US" dirty="0" smtClean="0"/>
          </a:p>
          <a:p>
            <a:pPr lvl="1"/>
            <a:r>
              <a:rPr lang="zh-TW" altLang="en-US" dirty="0" smtClean="0"/>
              <a:t>這裡只安裝了 </a:t>
            </a:r>
            <a:r>
              <a:rPr lang="en-US" altLang="zh-TW" dirty="0"/>
              <a:t>Driver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MongoDB Server </a:t>
            </a:r>
            <a:r>
              <a:rPr lang="zh-TW" altLang="en-US" dirty="0" smtClean="0"/>
              <a:t>必須另外安裝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8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CRUD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查詢：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db.collection.find</a:t>
            </a:r>
            <a:r>
              <a:rPr lang="en-US" altLang="zh-TW" dirty="0" smtClean="0"/>
              <a:t>(query)</a:t>
            </a:r>
            <a:br>
              <a:rPr lang="en-US" altLang="zh-TW" dirty="0" smtClean="0"/>
            </a:br>
            <a:r>
              <a:rPr lang="en-US" altLang="zh-TW" dirty="0" err="1" smtClean="0"/>
              <a:t>db.collection.findOne</a:t>
            </a:r>
            <a:r>
              <a:rPr lang="en-US" altLang="zh-TW" dirty="0" smtClean="0"/>
              <a:t>(query)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db.collection.insertOne</a:t>
            </a:r>
            <a:r>
              <a:rPr lang="en-US" altLang="zh-TW" dirty="0" smtClean="0"/>
              <a:t>(data)</a:t>
            </a:r>
            <a:br>
              <a:rPr lang="en-US" altLang="zh-TW" dirty="0" smtClean="0"/>
            </a:br>
            <a:r>
              <a:rPr lang="en-US" altLang="zh-TW" dirty="0" err="1" smtClean="0"/>
              <a:t>db.collection.insertMany</a:t>
            </a:r>
            <a:r>
              <a:rPr lang="en-US" altLang="zh-TW" dirty="0" smtClean="0"/>
              <a:t>(data)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db.collection.updateOne</a:t>
            </a:r>
            <a:r>
              <a:rPr lang="en-US" altLang="zh-TW" dirty="0" smtClean="0"/>
              <a:t>(data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 err="1" smtClean="0"/>
              <a:t>db.collection.updateMany</a:t>
            </a:r>
            <a:r>
              <a:rPr lang="en-US" altLang="zh-TW" dirty="0" smtClean="0"/>
              <a:t>(data)</a:t>
            </a:r>
          </a:p>
          <a:p>
            <a:r>
              <a:rPr lang="zh-TW" altLang="en-US" dirty="0" smtClean="0"/>
              <a:t>刪除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db.collection.deleteOne</a:t>
            </a:r>
            <a:r>
              <a:rPr lang="en-US" altLang="zh-TW" dirty="0" smtClean="0"/>
              <a:t>(data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 err="1" smtClean="0"/>
              <a:t>db.collection.deleteMany</a:t>
            </a:r>
            <a:r>
              <a:rPr lang="en-US" altLang="zh-TW" dirty="0" smtClean="0"/>
              <a:t>(data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297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練習：訂單管理</a:t>
            </a:r>
            <a:r>
              <a:rPr lang="zh-TW" altLang="en-US" dirty="0" smtClean="0"/>
              <a:t>系統 </a:t>
            </a:r>
            <a:r>
              <a:rPr lang="en-US" altLang="zh-TW" dirty="0" smtClean="0"/>
              <a:t>MongoDB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增加功能：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會員修改自己的</a:t>
            </a:r>
            <a:r>
              <a:rPr lang="zh-TW" altLang="en-US" dirty="0"/>
              <a:t>基本資料（客戶名稱</a:t>
            </a:r>
            <a:r>
              <a:rPr lang="zh-TW" altLang="en-US" dirty="0" smtClean="0"/>
              <a:t>、</a:t>
            </a:r>
            <a:r>
              <a:rPr lang="zh-TW" altLang="en-US" dirty="0"/>
              <a:t>聯絡電話、送貨地址、</a:t>
            </a:r>
            <a:r>
              <a:rPr lang="zh-TW" altLang="en-US" dirty="0" smtClean="0"/>
              <a:t>密碼）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訂單狀態：新訂單、已調製、已出貨、已送達、已結</a:t>
            </a:r>
            <a:r>
              <a:rPr lang="zh-TW" altLang="en-US" dirty="0" smtClean="0"/>
              <a:t>清、已取消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店長：變更訂單狀態（附時間戳記）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會員：追蹤訂單進度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店長的會員管理功能：刪除會員帳號</a:t>
            </a:r>
            <a:endParaRPr lang="en-US" altLang="zh-TW" dirty="0" smtClean="0"/>
          </a:p>
          <a:p>
            <a:r>
              <a:rPr lang="zh-TW" altLang="en-US" dirty="0" smtClean="0"/>
              <a:t>修改功能：</a:t>
            </a:r>
            <a:endParaRPr lang="en-US" altLang="zh-TW" dirty="0" smtClean="0"/>
          </a:p>
          <a:p>
            <a:pPr lvl="1"/>
            <a:r>
              <a:rPr lang="zh-TW" altLang="en-US" dirty="0"/>
              <a:t>查看</a:t>
            </a:r>
            <a:r>
              <a:rPr lang="zh-TW" altLang="en-US" dirty="0" smtClean="0"/>
              <a:t>訂單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預設</a:t>
            </a:r>
            <a:r>
              <a:rPr lang="zh-TW" altLang="en-US" dirty="0" smtClean="0"/>
              <a:t>不顯示「已結清</a:t>
            </a:r>
            <a:r>
              <a:rPr lang="zh-TW" altLang="en-US" dirty="0" smtClean="0"/>
              <a:t>」和「已取消」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訂單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增加選項，列出所有的訂單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29882" y="1417638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3"/>
              </a:rPr>
              <a:t>33-order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5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動態網站的背後必定有資料庫</a:t>
            </a:r>
            <a:endParaRPr lang="en-US" altLang="zh-TW" dirty="0" smtClean="0"/>
          </a:p>
          <a:p>
            <a:r>
              <a:rPr lang="zh-TW" altLang="en-US" dirty="0" smtClean="0"/>
              <a:t>資料庫三大類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關聯式資料庫：適合結構化資料</a:t>
            </a:r>
            <a:endParaRPr lang="en-US" altLang="zh-TW" dirty="0" smtClean="0"/>
          </a:p>
          <a:p>
            <a:pPr lvl="1"/>
            <a:r>
              <a:rPr lang="en-US" dirty="0" smtClean="0"/>
              <a:t>NoSQL </a:t>
            </a:r>
            <a:r>
              <a:rPr lang="zh-TW" altLang="en-US" dirty="0" smtClean="0"/>
              <a:t>資料庫：適合非結構化資料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時序資料庫：適合時序資料</a:t>
            </a:r>
            <a:endParaRPr lang="en-US" altLang="zh-TW" dirty="0" smtClean="0"/>
          </a:p>
          <a:p>
            <a:r>
              <a:rPr lang="zh-TW" altLang="en-US" dirty="0" smtClean="0"/>
              <a:t>建立資料存取層，隔開網站商業邏輯與資料存取邏輯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練習：改善訂單管理系統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讓客戶可以取消自己的訂單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條件：已出貨的訂單不能自己取消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管理員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isAdmin</a:t>
            </a:r>
            <a:r>
              <a:rPr lang="en-US" altLang="zh-TW" dirty="0" smtClean="0"/>
              <a:t>==true)</a:t>
            </a:r>
            <a:r>
              <a:rPr lang="zh-TW" altLang="en-US" dirty="0" smtClean="0"/>
              <a:t>可以取消任何訂單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取消訂單時，必須寫原因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將原因儲存於 </a:t>
            </a:r>
            <a:r>
              <a:rPr lang="en-US" altLang="zh-TW" dirty="0" err="1" smtClean="0"/>
              <a:t>OrderHistory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note </a:t>
            </a:r>
            <a:r>
              <a:rPr lang="zh-TW" altLang="en-US" dirty="0" smtClean="0"/>
              <a:t>欄位之中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顯示訂單歷程的時候，一併顯示出來</a:t>
            </a:r>
            <a:endParaRPr lang="en-US" altLang="zh-TW" dirty="0" smtClean="0"/>
          </a:p>
          <a:p>
            <a:r>
              <a:rPr lang="zh-TW" altLang="en-US" dirty="0" smtClean="0"/>
              <a:t>應</a:t>
            </a:r>
            <a:r>
              <a:rPr lang="zh-TW" altLang="en-US" dirty="0"/>
              <a:t>收帳款（</a:t>
            </a:r>
            <a:r>
              <a:rPr lang="zh-TW" altLang="en-US" dirty="0" smtClean="0"/>
              <a:t>管理員用）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加總每一位客戶訂單狀態等於「已出貨」的金額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提供一個「結清」的</a:t>
            </a:r>
            <a:r>
              <a:rPr lang="zh-TW" altLang="en-US" dirty="0"/>
              <a:t>按鈕，一次結</a:t>
            </a:r>
            <a:r>
              <a:rPr lang="zh-TW" altLang="en-US" dirty="0" smtClean="0"/>
              <a:t>清一</a:t>
            </a:r>
            <a:r>
              <a:rPr lang="zh-TW" altLang="en-US" dirty="0"/>
              <a:t>位</a:t>
            </a:r>
            <a:r>
              <a:rPr lang="zh-TW" altLang="en-US" dirty="0" smtClean="0"/>
              <a:t>客戶所有</a:t>
            </a:r>
            <a:r>
              <a:rPr lang="zh-TW" altLang="en-US" dirty="0"/>
              <a:t>「已出貨</a:t>
            </a:r>
            <a:r>
              <a:rPr lang="zh-TW" altLang="en-US" dirty="0" smtClean="0"/>
              <a:t>」的訂單</a:t>
            </a:r>
            <a:endParaRPr lang="en-US" altLang="zh-TW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效率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快速地儲存資料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快速地取回資料</a:t>
            </a:r>
            <a:endParaRPr lang="en-US" altLang="zh-TW" dirty="0" smtClean="0"/>
          </a:p>
          <a:p>
            <a:r>
              <a:rPr lang="zh-TW" altLang="en-US" dirty="0" smtClean="0"/>
              <a:t>容量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能夠儲存大量的資料</a:t>
            </a:r>
            <a:endParaRPr lang="en-US" altLang="zh-TW" dirty="0" smtClean="0"/>
          </a:p>
          <a:p>
            <a:r>
              <a:rPr lang="zh-TW" altLang="en-US" dirty="0" smtClean="0"/>
              <a:t>建立動態的網站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網站的內容隨著資料庫即時更新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不需改程式就能夠呈現新的內容</a:t>
            </a:r>
            <a:endParaRPr lang="en-US" altLang="zh-TW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Databases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Relational Databases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Oracle Database</a:t>
            </a:r>
          </a:p>
          <a:p>
            <a:r>
              <a:rPr lang="en-US" dirty="0" smtClean="0"/>
              <a:t>Microsoft SQL Server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/MySQL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Microsoft Access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rPr>
              <a:t>Time Series Databases</a:t>
            </a:r>
          </a:p>
          <a:p>
            <a:r>
              <a:rPr lang="en-US" dirty="0" err="1" smtClean="0"/>
              <a:t>InfluxDB</a:t>
            </a:r>
            <a:endParaRPr lang="en-US" dirty="0" smtClean="0"/>
          </a:p>
          <a:p>
            <a:r>
              <a:rPr lang="en-US" dirty="0" err="1" smtClean="0"/>
              <a:t>TimescaleDB</a:t>
            </a:r>
            <a:endParaRPr lang="en-US" dirty="0" smtClean="0"/>
          </a:p>
          <a:p>
            <a:r>
              <a:rPr lang="en-US" dirty="0" err="1"/>
              <a:t>OpenTSDB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Model</a:t>
            </a:r>
            <a:endParaRPr 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 </a:t>
            </a:r>
            <a:r>
              <a:rPr lang="en-US" altLang="zh-TW" dirty="0" smtClean="0"/>
              <a:t>Data Access Objects (DAO) </a:t>
            </a:r>
            <a:r>
              <a:rPr lang="zh-TW" altLang="en-US" dirty="0" smtClean="0"/>
              <a:t>存取資料庫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更換資料庫時，只需改寫 </a:t>
            </a:r>
            <a:r>
              <a:rPr lang="en-US" altLang="zh-TW" dirty="0" smtClean="0"/>
              <a:t>DAO</a:t>
            </a:r>
            <a:endParaRPr lang="en-US" dirty="0"/>
          </a:p>
        </p:txBody>
      </p:sp>
      <p:sp>
        <p:nvSpPr>
          <p:cNvPr id="4" name="橢圓 3"/>
          <p:cNvSpPr/>
          <p:nvPr/>
        </p:nvSpPr>
        <p:spPr>
          <a:xfrm>
            <a:off x="1893907" y="2903894"/>
            <a:ext cx="1872208" cy="936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766115" y="4056022"/>
            <a:ext cx="1872208" cy="936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874412" y="5180698"/>
            <a:ext cx="1872208" cy="936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885795" y="3191926"/>
            <a:ext cx="100811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 flipH="1">
            <a:off x="866300" y="5504734"/>
            <a:ext cx="100811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 rot="2700000">
            <a:off x="3513938" y="3734044"/>
            <a:ext cx="652485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 rot="8100000">
            <a:off x="3511421" y="4960089"/>
            <a:ext cx="652485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08107" y="285293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9552" y="5691576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</a:t>
            </a:r>
          </a:p>
        </p:txBody>
      </p:sp>
      <p:sp>
        <p:nvSpPr>
          <p:cNvPr id="8" name="流程圖: 磁碟 7"/>
          <p:cNvSpPr/>
          <p:nvPr/>
        </p:nvSpPr>
        <p:spPr>
          <a:xfrm>
            <a:off x="5999701" y="5183260"/>
            <a:ext cx="1386985" cy="1223701"/>
          </a:xfrm>
          <a:prstGeom prst="flowChartMagneticDisk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橢圓 15"/>
          <p:cNvSpPr/>
          <p:nvPr/>
        </p:nvSpPr>
        <p:spPr>
          <a:xfrm>
            <a:off x="4508316" y="4604780"/>
            <a:ext cx="1872208" cy="1272492"/>
          </a:xfrm>
          <a:prstGeom prst="ellipse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Access Objects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9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zh-TW" altLang="en-US" dirty="0" smtClean="0"/>
              <a:t>增加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INSERT 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en-US" dirty="0" smtClean="0"/>
              <a:t>Read 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SELECT 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en-US" dirty="0" smtClean="0"/>
              <a:t>Update 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UPDATE 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en-US" dirty="0" smtClean="0"/>
              <a:t>Delete 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DELETE </a:t>
            </a:r>
            <a:r>
              <a:rPr lang="zh-TW" altLang="en-US" dirty="0" smtClean="0"/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嵌入式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非 </a:t>
            </a:r>
            <a:r>
              <a:rPr lang="en-US" altLang="zh-TW" dirty="0" smtClean="0"/>
              <a:t>Client-Server</a:t>
            </a:r>
          </a:p>
          <a:p>
            <a:r>
              <a:rPr lang="zh-TW" altLang="en-US" dirty="0"/>
              <a:t>遵守</a:t>
            </a:r>
            <a:r>
              <a:rPr lang="en-US" altLang="zh-TW" dirty="0"/>
              <a:t>ACID</a:t>
            </a:r>
            <a:r>
              <a:rPr lang="zh-TW" altLang="en-US" dirty="0"/>
              <a:t>的關聯式資料庫管理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支援多種程式語言</a:t>
            </a:r>
            <a:endParaRPr lang="en-US" altLang="zh-TW" dirty="0" smtClean="0"/>
          </a:p>
          <a:p>
            <a:r>
              <a:rPr lang="en-US" dirty="0" smtClean="0"/>
              <a:t>Android </a:t>
            </a:r>
            <a:r>
              <a:rPr lang="zh-TW" altLang="en-US" dirty="0" smtClean="0"/>
              <a:t>手機內建 </a:t>
            </a:r>
            <a:r>
              <a:rPr lang="en-US" altLang="zh-TW" dirty="0" smtClean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6901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SQLite </a:t>
            </a:r>
            <a:r>
              <a:rPr lang="zh-TW" altLang="en-US" smtClean="0"/>
              <a:t>資料型別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SQLite </a:t>
            </a:r>
            <a:r>
              <a:rPr lang="zh-TW" altLang="en-US" dirty="0" smtClean="0"/>
              <a:t>不做型別檢查</a:t>
            </a:r>
            <a:endParaRPr lang="en-US" altLang="zh-TW" dirty="0" smtClean="0"/>
          </a:p>
          <a:p>
            <a:r>
              <a:rPr lang="zh-TW" altLang="en-US" dirty="0" smtClean="0"/>
              <a:t>資料型別</a:t>
            </a:r>
            <a:endParaRPr lang="en-US" altLang="zh-TW" dirty="0" smtClean="0"/>
          </a:p>
          <a:p>
            <a:pPr lvl="1"/>
            <a:r>
              <a:rPr lang="en-US" dirty="0" smtClean="0"/>
              <a:t>INTEGER</a:t>
            </a:r>
            <a:r>
              <a:rPr lang="zh-TW" altLang="en-US" dirty="0" smtClean="0"/>
              <a:t>：整數，</a:t>
            </a:r>
            <a:r>
              <a:rPr lang="en-US" altLang="zh-TW" dirty="0" smtClean="0"/>
              <a:t>64-bit</a:t>
            </a:r>
            <a:endParaRPr lang="en-US" dirty="0" smtClean="0"/>
          </a:p>
          <a:p>
            <a:pPr lvl="1"/>
            <a:r>
              <a:rPr lang="en-US" dirty="0" smtClean="0"/>
              <a:t>REAL</a:t>
            </a:r>
            <a:r>
              <a:rPr lang="zh-TW" altLang="en-US" dirty="0" smtClean="0"/>
              <a:t>：實數，</a:t>
            </a:r>
            <a:r>
              <a:rPr lang="en-US" altLang="zh-TW" dirty="0" smtClean="0"/>
              <a:t>64-bit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r>
              <a:rPr lang="zh-TW" altLang="en-US" dirty="0" smtClean="0"/>
              <a:t>：字串，長度限制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31</a:t>
            </a:r>
            <a:r>
              <a:rPr lang="en-US" altLang="zh-TW" dirty="0" smtClean="0"/>
              <a:t>-1</a:t>
            </a:r>
            <a:endParaRPr lang="en-US" dirty="0" smtClean="0"/>
          </a:p>
          <a:p>
            <a:pPr lvl="1"/>
            <a:r>
              <a:rPr lang="en-US" dirty="0" smtClean="0"/>
              <a:t>BLOB</a:t>
            </a:r>
            <a:r>
              <a:rPr lang="zh-TW" altLang="en-US" dirty="0" smtClean="0"/>
              <a:t>：二進位資料</a:t>
            </a:r>
            <a:endParaRPr lang="en-US" altLang="zh-TW" dirty="0" smtClean="0"/>
          </a:p>
          <a:p>
            <a:pPr lvl="1"/>
            <a:r>
              <a:rPr lang="en-US" dirty="0" smtClean="0"/>
              <a:t>NULL</a:t>
            </a:r>
            <a:r>
              <a:rPr lang="zh-TW" altLang="en-US" dirty="0" smtClean="0"/>
              <a:t>：空值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1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SQLite3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 sqlite3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SQLite3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329761"/>
            <a:ext cx="6688861" cy="3139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sqlite3 = require('sqlite3').verbose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sqlite3.Database("db.sqlite3");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db.serialize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(`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NOT EXISTS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 TEXT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NOT NULL,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TEXT)`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);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5868144" y="2348880"/>
            <a:ext cx="2818656" cy="576064"/>
          </a:xfrm>
          <a:prstGeom prst="wedgeRoundRectCallout">
            <a:avLst>
              <a:gd name="adj1" fmla="val -64980"/>
              <a:gd name="adj2" fmla="val 32759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於初始化時建立資料表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5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7537</TotalTime>
  <Words>983</Words>
  <Application>Microsoft Office PowerPoint</Application>
  <PresentationFormat>如螢幕大小 (4:3)</PresentationFormat>
  <Paragraphs>200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Node.js + Express</vt:lpstr>
      <vt:lpstr>Outline </vt:lpstr>
      <vt:lpstr>Why Databases?</vt:lpstr>
      <vt:lpstr>Types of Databases</vt:lpstr>
      <vt:lpstr>Data Model</vt:lpstr>
      <vt:lpstr>CRUD</vt:lpstr>
      <vt:lpstr>SQLite</vt:lpstr>
      <vt:lpstr>SQLite 資料型別</vt:lpstr>
      <vt:lpstr>Node.js SQLite3</vt:lpstr>
      <vt:lpstr>SQLite3 CRUD</vt:lpstr>
      <vt:lpstr>範例： SQLite3 CRUD</vt:lpstr>
      <vt:lpstr>The Single Threaded Event Loop</vt:lpstr>
      <vt:lpstr>練習：訂單管理系統 SQLite</vt:lpstr>
      <vt:lpstr>MariaDB</vt:lpstr>
      <vt:lpstr>Node.js MariaDB</vt:lpstr>
      <vt:lpstr>MariaDB CRUD</vt:lpstr>
      <vt:lpstr>練習：訂單管理系統 MariaDB</vt:lpstr>
      <vt:lpstr>MongoDB</vt:lpstr>
      <vt:lpstr>Node.js MongoDB</vt:lpstr>
      <vt:lpstr>MongoDB CRUD</vt:lpstr>
      <vt:lpstr>練習：訂單管理系統 MongoDB</vt:lpstr>
      <vt:lpstr>結論</vt:lpstr>
      <vt:lpstr>練習：改善訂單管理系統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1045</cp:revision>
  <dcterms:created xsi:type="dcterms:W3CDTF">2012-09-16T08:20:09Z</dcterms:created>
  <dcterms:modified xsi:type="dcterms:W3CDTF">2019-05-24T02:24:28Z</dcterms:modified>
</cp:coreProperties>
</file>