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520" r:id="rId4"/>
    <p:sldId id="521" r:id="rId5"/>
    <p:sldId id="526" r:id="rId6"/>
    <p:sldId id="542" r:id="rId7"/>
    <p:sldId id="522" r:id="rId8"/>
    <p:sldId id="523" r:id="rId9"/>
    <p:sldId id="535" r:id="rId10"/>
    <p:sldId id="524" r:id="rId11"/>
    <p:sldId id="536" r:id="rId12"/>
    <p:sldId id="525" r:id="rId13"/>
    <p:sldId id="537" r:id="rId14"/>
    <p:sldId id="527" r:id="rId15"/>
    <p:sldId id="538" r:id="rId16"/>
    <p:sldId id="528" r:id="rId17"/>
    <p:sldId id="539" r:id="rId18"/>
    <p:sldId id="532" r:id="rId19"/>
    <p:sldId id="533" r:id="rId20"/>
    <p:sldId id="540" r:id="rId21"/>
    <p:sldId id="534" r:id="rId22"/>
    <p:sldId id="531" r:id="rId23"/>
    <p:sldId id="529" r:id="rId24"/>
    <p:sldId id="530" r:id="rId25"/>
    <p:sldId id="541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486" r:id="rId36"/>
    <p:sldId id="49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  <a:srgbClr val="003399"/>
    <a:srgbClr val="0000CC"/>
    <a:srgbClr val="006600"/>
    <a:srgbClr val="0066FF"/>
    <a:srgbClr val="3333FF"/>
    <a:srgbClr val="66CCFF"/>
    <a:srgbClr val="33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1047" autoAdjust="0"/>
  </p:normalViewPr>
  <p:slideViewPr>
    <p:cSldViewPr>
      <p:cViewPr varScale="1">
        <p:scale>
          <a:sx n="64" d="100"/>
          <a:sy n="64" d="100"/>
        </p:scale>
        <p:origin x="1686" y="66"/>
      </p:cViewPr>
      <p:guideLst>
        <p:guide orient="horz" pos="39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events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events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57431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08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https://api.jquery.com/category/events/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70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https://api.jquery.com/category/events/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54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https://ithelp.ithome.com.tw/articles/10157431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67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do-some-math.html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37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5/31/2019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wdeng/wp19-node-41-order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wdeng/wp19-node-41-ord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jquery-selector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zh-TW" dirty="0" smtClean="0"/>
              <a:t>簡介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Introduction to jQuery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by Element ID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selects </a:t>
            </a:r>
            <a:r>
              <a:rPr lang="en-US" dirty="0"/>
              <a:t>&lt;div id="</a:t>
            </a:r>
            <a:r>
              <a:rPr lang="en-US" dirty="0" err="1"/>
              <a:t>myID</a:t>
            </a:r>
            <a:r>
              <a:rPr lang="en-US" dirty="0"/>
              <a:t>"&gt; </a:t>
            </a:r>
            <a:r>
              <a:rPr lang="en-US" dirty="0" smtClean="0"/>
              <a:t>element</a:t>
            </a:r>
          </a:p>
          <a:p>
            <a:r>
              <a:rPr lang="zh-TW" altLang="en-US" dirty="0" smtClean="0"/>
              <a:t>等效：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13837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印出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為 </a:t>
            </a:r>
            <a:r>
              <a:rPr lang="en-US" altLang="zh-TW" dirty="0" err="1" smtClean="0"/>
              <a:t>TestDiv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div </a:t>
            </a:r>
            <a:r>
              <a:rPr lang="zh-TW" altLang="en-US" dirty="0" smtClean="0"/>
              <a:t>內容文字</a:t>
            </a:r>
            <a:endParaRPr lang="en-US" altLang="zh-TW" dirty="0" smtClean="0"/>
          </a:p>
          <a:p>
            <a:r>
              <a:rPr lang="zh-TW" altLang="en-US" dirty="0" smtClean="0"/>
              <a:t>印出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為 </a:t>
            </a:r>
            <a:r>
              <a:rPr lang="en-US" dirty="0" smtClean="0"/>
              <a:t>form1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form </a:t>
            </a:r>
            <a:r>
              <a:rPr lang="zh-TW" altLang="en-US" dirty="0" smtClean="0"/>
              <a:t>內部結構</a:t>
            </a:r>
            <a:endParaRPr lang="en-US" altLang="zh-TW" dirty="0" smtClean="0"/>
          </a:p>
          <a:p>
            <a:r>
              <a:rPr lang="zh-TW" altLang="en-US" dirty="0" smtClean="0"/>
              <a:t>將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為 </a:t>
            </a:r>
            <a:r>
              <a:rPr lang="en-US" altLang="zh-TW" dirty="0" err="1" smtClean="0"/>
              <a:t>TestDiv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div </a:t>
            </a:r>
            <a:r>
              <a:rPr lang="zh-TW" altLang="en-US" dirty="0" smtClean="0"/>
              <a:t>標題（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）改為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 well-trained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8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Selecting Elements by Class Name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$('.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&lt;p class="</a:t>
            </a:r>
            <a:r>
              <a:rPr lang="en-US" dirty="0" err="1" smtClean="0"/>
              <a:t>myClass</a:t>
            </a:r>
            <a:r>
              <a:rPr lang="en-US" dirty="0" smtClean="0"/>
              <a:t>"&gt; element</a:t>
            </a:r>
          </a:p>
        </p:txBody>
      </p:sp>
    </p:spTree>
    <p:extLst>
      <p:ext uri="{BB962C8B-B14F-4D97-AF65-F5344CB8AC3E}">
        <p14:creationId xmlns:p14="http://schemas.microsoft.com/office/powerpoint/2010/main" val="117339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為 </a:t>
            </a:r>
            <a:r>
              <a:rPr lang="en-US" dirty="0" err="1" smtClean="0"/>
              <a:t>BlueDiv</a:t>
            </a:r>
            <a:r>
              <a:rPr lang="en-US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都加上橘色外框線</a:t>
            </a:r>
            <a:endParaRPr lang="en-US" altLang="zh-TW" dirty="0" smtClean="0"/>
          </a:p>
          <a:p>
            <a:r>
              <a:rPr lang="zh-TW" altLang="en-US" dirty="0"/>
              <a:t>將 </a:t>
            </a:r>
            <a:r>
              <a:rPr lang="en-US" altLang="zh-TW" dirty="0"/>
              <a:t>class </a:t>
            </a:r>
            <a:r>
              <a:rPr lang="zh-TW" altLang="en-US" dirty="0"/>
              <a:t>為 </a:t>
            </a:r>
            <a:r>
              <a:rPr lang="en-US" dirty="0" err="1" smtClean="0"/>
              <a:t>BlueDiv</a:t>
            </a:r>
            <a:r>
              <a:rPr lang="zh-TW" altLang="en-US" dirty="0" smtClean="0"/>
              <a:t>和</a:t>
            </a:r>
            <a:r>
              <a:rPr lang="en-US" dirty="0" err="1" smtClean="0"/>
              <a:t>RedDiv</a:t>
            </a:r>
            <a:r>
              <a:rPr lang="en-US" dirty="0" smtClean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Tag </a:t>
            </a:r>
            <a:r>
              <a:rPr lang="zh-TW" altLang="en-US" dirty="0" smtClean="0"/>
              <a:t>都設定 </a:t>
            </a:r>
            <a:r>
              <a:rPr lang="en-US" altLang="zh-TW" dirty="0" smtClean="0"/>
              <a:t>1em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margin</a:t>
            </a:r>
            <a:endParaRPr lang="en-US" altLang="zh-TW" dirty="0"/>
          </a:p>
          <a:p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9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by Attribute Value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[attribute]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$('a[title]')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&lt;a&gt; elements that have a title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$('div[title="Title"]')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/>
              <a:t>&lt;div&gt; elements with title equals "Title", case sensitive.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2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具有</a:t>
            </a:r>
            <a:r>
              <a:rPr lang="en-US" altLang="zh-TW" dirty="0" smtClean="0"/>
              <a:t> title </a:t>
            </a:r>
            <a:r>
              <a:rPr lang="zh-TW" altLang="en-US" dirty="0" smtClean="0"/>
              <a:t>屬性的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全部都把 </a:t>
            </a:r>
            <a:r>
              <a:rPr lang="en-US" altLang="zh-TW" dirty="0" smtClean="0"/>
              <a:t>title 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「</a:t>
            </a:r>
            <a:r>
              <a:rPr lang="en-US" altLang="zh-TW" dirty="0" smtClean="0"/>
              <a:t>Titled Tag </a:t>
            </a:r>
            <a:r>
              <a:rPr lang="en-US" altLang="zh-TW" dirty="0" err="1" smtClean="0"/>
              <a:t>NO#n</a:t>
            </a:r>
            <a:r>
              <a:rPr lang="zh-TW" altLang="en-US" dirty="0" smtClean="0"/>
              <a:t>」其中 </a:t>
            </a:r>
            <a:r>
              <a:rPr lang="en-US" altLang="zh-TW" dirty="0" smtClean="0"/>
              <a:t>#n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n </a:t>
            </a:r>
            <a:r>
              <a:rPr lang="zh-TW" altLang="en-US" dirty="0" smtClean="0"/>
              <a:t>為流水號，第一個編號為 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印出 </a:t>
            </a:r>
            <a:r>
              <a:rPr lang="en-US" altLang="zh-TW" dirty="0" smtClean="0"/>
              <a:t>Origin </a:t>
            </a:r>
            <a:r>
              <a:rPr lang="zh-TW" altLang="en-US" dirty="0" smtClean="0"/>
              <a:t>國別</a:t>
            </a:r>
            <a:r>
              <a:rPr lang="zh-TW" altLang="en-US" dirty="0"/>
              <a:t>下拉選單</a:t>
            </a:r>
            <a:r>
              <a:rPr lang="zh-TW" altLang="en-US" dirty="0" smtClean="0"/>
              <a:t>之中預設被</a:t>
            </a:r>
            <a:r>
              <a:rPr lang="zh-TW" altLang="en-US" dirty="0"/>
              <a:t>選中的</a:t>
            </a:r>
            <a:r>
              <a:rPr lang="zh-TW" altLang="en-US" dirty="0" smtClean="0"/>
              <a:t>國家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6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</a:t>
            </a:r>
            <a:r>
              <a:rPr lang="en-US" dirty="0" smtClean="0"/>
              <a:t>Input Elements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$(':input')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selects </a:t>
            </a:r>
            <a:r>
              <a:rPr lang="en-US" dirty="0"/>
              <a:t>all input elements including: input, select, </a:t>
            </a:r>
            <a:r>
              <a:rPr lang="en-US" dirty="0" err="1" smtClean="0"/>
              <a:t>textarea</a:t>
            </a:r>
            <a:r>
              <a:rPr lang="en-US" dirty="0" smtClean="0"/>
              <a:t>, button, image, radio, etc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$(':input[type="radio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"]')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selects all the radio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將所有 </a:t>
            </a:r>
            <a:r>
              <a:rPr lang="en-US" altLang="zh-TW" dirty="0" smtClean="0"/>
              <a:t>input </a:t>
            </a:r>
            <a:r>
              <a:rPr lang="zh-TW" altLang="en-US" dirty="0" smtClean="0"/>
              <a:t>欄位的背景色改為黃色</a:t>
            </a:r>
            <a:endParaRPr lang="en-US" altLang="zh-TW" dirty="0" smtClean="0"/>
          </a:p>
          <a:p>
            <a:r>
              <a:rPr lang="zh-TW" altLang="en-US" dirty="0"/>
              <a:t>只</a:t>
            </a:r>
            <a:r>
              <a:rPr lang="zh-TW" altLang="en-US" dirty="0" smtClean="0"/>
              <a:t>令輸入文字的 </a:t>
            </a:r>
            <a:r>
              <a:rPr lang="en-US" altLang="zh-TW" dirty="0" smtClean="0"/>
              <a:t>input </a:t>
            </a:r>
            <a:r>
              <a:rPr lang="zh-TW" altLang="en-US" dirty="0"/>
              <a:t>欄位的背景</a:t>
            </a:r>
            <a:r>
              <a:rPr lang="zh-TW" altLang="en-US" dirty="0" smtClean="0"/>
              <a:t>色為黃色，其他</a:t>
            </a:r>
            <a:r>
              <a:rPr lang="zh-TW" altLang="en-US" smtClean="0"/>
              <a:t>輸入（下拉選單、按鈕）不設定背景色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0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Contains in Selectors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:contains()</a:t>
            </a:r>
            <a:r>
              <a:rPr lang="en-US" dirty="0"/>
              <a:t> will select all elements that match the contents within the contains exception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div:contains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")')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 err="1"/>
              <a:t>div's</a:t>
            </a:r>
            <a:r>
              <a:rPr lang="en-US" dirty="0"/>
              <a:t> that contain the text "</a:t>
            </a:r>
            <a:r>
              <a:rPr lang="en-US" dirty="0" err="1"/>
              <a:t>prog</a:t>
            </a:r>
            <a:r>
              <a:rPr lang="en-US" dirty="0"/>
              <a:t>", case sensitive.</a:t>
            </a:r>
          </a:p>
          <a:p>
            <a:r>
              <a:rPr lang="en-US" dirty="0"/>
              <a:t>&lt;div&gt;Pair </a:t>
            </a:r>
            <a:r>
              <a:rPr lang="en-US" dirty="0">
                <a:solidFill>
                  <a:srgbClr val="0000FF"/>
                </a:solidFill>
              </a:rPr>
              <a:t>prog</a:t>
            </a:r>
            <a:r>
              <a:rPr lang="en-US" dirty="0"/>
              <a:t>ramming&lt;/div&gt;</a:t>
            </a:r>
          </a:p>
        </p:txBody>
      </p:sp>
    </p:spTree>
    <p:extLst>
      <p:ext uri="{BB962C8B-B14F-4D97-AF65-F5344CB8AC3E}">
        <p14:creationId xmlns:p14="http://schemas.microsoft.com/office/powerpoint/2010/main" val="90639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Selecting Even and Odd Rows in a Table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tr:odd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/>
              <a:t>odd（</a:t>
            </a:r>
            <a:r>
              <a:rPr lang="zh-TW" altLang="en-US" dirty="0"/>
              <a:t>奇數）</a:t>
            </a:r>
            <a:r>
              <a:rPr lang="en-US" dirty="0" smtClean="0"/>
              <a:t>rows</a:t>
            </a:r>
            <a:br>
              <a:rPr lang="en-US" dirty="0" smtClean="0"/>
            </a:br>
            <a:r>
              <a:rPr lang="en-US" dirty="0" smtClean="0"/>
              <a:t>1, 3, 5, 7, 9,…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tr:even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/>
              <a:t>even（</a:t>
            </a:r>
            <a:r>
              <a:rPr lang="zh-TW" altLang="en-US" dirty="0"/>
              <a:t>偶數）</a:t>
            </a:r>
            <a:r>
              <a:rPr lang="en-US" dirty="0" smtClean="0"/>
              <a:t>rows</a:t>
            </a:r>
            <a:br>
              <a:rPr lang="en-US" dirty="0" smtClean="0"/>
            </a:br>
            <a:r>
              <a:rPr lang="en-US" dirty="0" smtClean="0"/>
              <a:t>0, 2, 4, 6, 8,…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9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client-side JavaScript Library</a:t>
            </a:r>
          </a:p>
          <a:p>
            <a:r>
              <a:rPr lang="en-US" dirty="0" smtClean="0"/>
              <a:t>Cross-browser </a:t>
            </a:r>
            <a:r>
              <a:rPr lang="zh-TW" altLang="en-US" dirty="0" smtClean="0"/>
              <a:t>各種瀏覽器都適用</a:t>
            </a:r>
            <a:endParaRPr lang="en-US" dirty="0" smtClean="0"/>
          </a:p>
          <a:p>
            <a:r>
              <a:rPr lang="en-US" dirty="0" smtClean="0"/>
              <a:t>Powerful selectors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一致</a:t>
            </a:r>
            <a:endParaRPr lang="en-US" dirty="0" smtClean="0"/>
          </a:p>
          <a:p>
            <a:r>
              <a:rPr lang="en-US" dirty="0" smtClean="0"/>
              <a:t>Event handling </a:t>
            </a:r>
            <a:r>
              <a:rPr lang="zh-TW" altLang="en-US" dirty="0" smtClean="0"/>
              <a:t>精簡的事件處理</a:t>
            </a:r>
            <a:endParaRPr lang="en-US" dirty="0" smtClean="0"/>
          </a:p>
          <a:p>
            <a:r>
              <a:rPr lang="en-US" dirty="0" smtClean="0"/>
              <a:t>AJAX call </a:t>
            </a:r>
            <a:r>
              <a:rPr lang="zh-TW" altLang="en-US" dirty="0" smtClean="0"/>
              <a:t>在頁面裡發 </a:t>
            </a:r>
            <a:r>
              <a:rPr lang="en-US" altLang="zh-TW" dirty="0" smtClean="0"/>
              <a:t>http request </a:t>
            </a:r>
            <a:r>
              <a:rPr lang="zh-TW" altLang="en-US" dirty="0" smtClean="0"/>
              <a:t>抓資料</a:t>
            </a:r>
            <a:endParaRPr lang="en-US" dirty="0" smtClean="0"/>
          </a:p>
          <a:p>
            <a:r>
              <a:rPr lang="en-US" dirty="0" smtClean="0"/>
              <a:t>Rich plugins </a:t>
            </a:r>
            <a:r>
              <a:rPr lang="zh-TW" altLang="en-US" dirty="0" smtClean="0"/>
              <a:t>各式各樣的插件</a:t>
            </a:r>
            <a:endParaRPr lang="en-US" dirty="0" smtClean="0"/>
          </a:p>
          <a:p>
            <a:r>
              <a:rPr lang="en-US" dirty="0" smtClean="0"/>
              <a:t>Compact syntax </a:t>
            </a:r>
            <a:r>
              <a:rPr lang="zh-TW" altLang="en-US" dirty="0" smtClean="0"/>
              <a:t>語法簡潔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為 </a:t>
            </a:r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zh-TW" altLang="en-US" dirty="0" smtClean="0"/>
              <a:t>的表格，設定為奇數偶數列不同色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奇數列：套用 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 </a:t>
            </a:r>
            <a:r>
              <a:rPr lang="en-US" dirty="0"/>
              <a:t>.</a:t>
            </a:r>
            <a:r>
              <a:rPr lang="en-US" dirty="0" err="1"/>
              <a:t>oddRow</a:t>
            </a:r>
            <a:endParaRPr lang="en-US" dirty="0"/>
          </a:p>
          <a:p>
            <a:pPr lvl="1"/>
            <a:r>
              <a:rPr lang="zh-TW" altLang="en-US" dirty="0" smtClean="0"/>
              <a:t>偶數列</a:t>
            </a:r>
            <a:r>
              <a:rPr lang="zh-TW" altLang="en-US" dirty="0"/>
              <a:t>：套用 </a:t>
            </a:r>
            <a:r>
              <a:rPr lang="en-US" altLang="zh-TW" dirty="0" err="1"/>
              <a:t>css</a:t>
            </a:r>
            <a:r>
              <a:rPr lang="en-US" altLang="zh-TW" dirty="0"/>
              <a:t> </a:t>
            </a:r>
            <a:r>
              <a:rPr lang="zh-TW" altLang="en-US" dirty="0"/>
              <a:t>類別 </a:t>
            </a:r>
            <a:r>
              <a:rPr lang="en-US" dirty="0" smtClean="0"/>
              <a:t>.</a:t>
            </a:r>
            <a:r>
              <a:rPr lang="en-US" dirty="0" err="1" smtClean="0"/>
              <a:t>evenRow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5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the 1st Child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element:first-child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US" dirty="0"/>
              <a:t> selects the first child of every element group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span:first-child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&lt;span&gt;First child, first group&lt;/span&gt;</a:t>
            </a:r>
          </a:p>
          <a:p>
            <a:pPr marL="0" indent="0">
              <a:buNone/>
            </a:pPr>
            <a:r>
              <a:rPr lang="en-US" dirty="0"/>
              <a:t>&lt;span&gt;Second child, first group&lt;/span&gt;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&lt;span&gt;First child, second group&lt;/span&gt;</a:t>
            </a:r>
          </a:p>
          <a:p>
            <a:pPr marL="0" indent="0">
              <a:buNone/>
            </a:pPr>
            <a:r>
              <a:rPr lang="en-US" dirty="0"/>
              <a:t>&lt;span&gt;Second child, second group&lt;/span&gt;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82086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Starts With in Selectors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[attribute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="value"]</a:t>
            </a:r>
            <a:r>
              <a:rPr lang="en-US" dirty="0"/>
              <a:t> will select all elements with an attribute that starts with stated value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$('input[value^="Events"]')</a:t>
            </a:r>
            <a:r>
              <a:rPr lang="en-US" dirty="0"/>
              <a:t> selects any input element whose value attribute starts with "Events"</a:t>
            </a:r>
          </a:p>
          <a:p>
            <a:pPr lvl="1"/>
            <a:r>
              <a:rPr lang="en-US" dirty="0"/>
              <a:t>&lt;input type="radio" value="</a:t>
            </a:r>
            <a:r>
              <a:rPr lang="en-US" dirty="0">
                <a:solidFill>
                  <a:srgbClr val="0000FF"/>
                </a:solidFill>
              </a:rPr>
              <a:t>Events</a:t>
            </a:r>
            <a:r>
              <a:rPr lang="en-US" dirty="0"/>
              <a:t> - World" /&gt;</a:t>
            </a:r>
          </a:p>
          <a:p>
            <a:pPr lvl="1"/>
            <a:r>
              <a:rPr lang="en-US" dirty="0"/>
              <a:t>&lt;input type="reset" value="</a:t>
            </a:r>
            <a:r>
              <a:rPr lang="en-US" dirty="0">
                <a:solidFill>
                  <a:srgbClr val="0000FF"/>
                </a:solidFill>
              </a:rPr>
              <a:t>Events</a:t>
            </a:r>
            <a:r>
              <a:rPr lang="en-US" dirty="0"/>
              <a:t> - National" /&gt;</a:t>
            </a:r>
          </a:p>
          <a:p>
            <a:pPr lvl="1"/>
            <a:r>
              <a:rPr lang="en-US" dirty="0"/>
              <a:t>&lt;input type="button" value="</a:t>
            </a:r>
            <a:r>
              <a:rPr lang="en-US" dirty="0">
                <a:solidFill>
                  <a:srgbClr val="0000FF"/>
                </a:solidFill>
              </a:rPr>
              <a:t>Events</a:t>
            </a:r>
            <a:r>
              <a:rPr lang="en-US" dirty="0"/>
              <a:t> - Local" /&gt;</a:t>
            </a:r>
          </a:p>
        </p:txBody>
      </p:sp>
    </p:spTree>
    <p:extLst>
      <p:ext uri="{BB962C8B-B14F-4D97-AF65-F5344CB8AC3E}">
        <p14:creationId xmlns:p14="http://schemas.microsoft.com/office/powerpoint/2010/main" val="415320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Ends With in Selectors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[attribute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="value"]</a:t>
            </a:r>
            <a:r>
              <a:rPr lang="en-US" dirty="0"/>
              <a:t> will select all elements with an attribute that ends with stated value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$('input[value$="Events"]')</a:t>
            </a:r>
            <a:r>
              <a:rPr lang="en-US" dirty="0"/>
              <a:t> selects any input element whose value attribute ends with "Events"</a:t>
            </a:r>
          </a:p>
          <a:p>
            <a:pPr lvl="1"/>
            <a:r>
              <a:rPr lang="en-US" dirty="0"/>
              <a:t>&lt;input type="radio" value="World </a:t>
            </a:r>
            <a:r>
              <a:rPr lang="en-US" dirty="0">
                <a:solidFill>
                  <a:srgbClr val="0000FF"/>
                </a:solidFill>
              </a:rPr>
              <a:t>Events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&lt;input type="reset" value="Reset </a:t>
            </a:r>
            <a:r>
              <a:rPr lang="en-US" dirty="0">
                <a:solidFill>
                  <a:srgbClr val="0000FF"/>
                </a:solidFill>
              </a:rPr>
              <a:t>Events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&lt;input type="button" value="Set </a:t>
            </a:r>
            <a:r>
              <a:rPr lang="en-US" dirty="0">
                <a:solidFill>
                  <a:srgbClr val="0000FF"/>
                </a:solidFill>
              </a:rPr>
              <a:t>Events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15674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Find Attributes Containing a Value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[attribute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="value"]</a:t>
            </a:r>
            <a:r>
              <a:rPr lang="en-US" dirty="0"/>
              <a:t> will select all elements with an attribute that contain the stated value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$('input[value*="Events"]')</a:t>
            </a:r>
            <a:r>
              <a:rPr lang="en-US" dirty="0"/>
              <a:t> selects any input element whose value attribute contains "Events"</a:t>
            </a:r>
          </a:p>
          <a:p>
            <a:pPr lvl="1"/>
            <a:r>
              <a:rPr lang="en-US" dirty="0"/>
              <a:t>&lt;input type="radio" value</a:t>
            </a:r>
            <a:r>
              <a:rPr lang="en-US" dirty="0" smtClean="0"/>
              <a:t>="World </a:t>
            </a:r>
            <a:r>
              <a:rPr lang="en-US" dirty="0" smtClean="0">
                <a:solidFill>
                  <a:srgbClr val="0000FF"/>
                </a:solidFill>
              </a:rPr>
              <a:t>Events</a:t>
            </a:r>
            <a:r>
              <a:rPr lang="en-US" dirty="0" smtClean="0"/>
              <a:t> </a:t>
            </a:r>
            <a:r>
              <a:rPr lang="en-US" dirty="0"/>
              <a:t>2019" /&gt;</a:t>
            </a:r>
          </a:p>
          <a:p>
            <a:pPr lvl="1"/>
            <a:r>
              <a:rPr lang="en-US" dirty="0"/>
              <a:t>&lt;input type="reset" value="Reset </a:t>
            </a:r>
            <a:r>
              <a:rPr lang="en-US" dirty="0">
                <a:solidFill>
                  <a:srgbClr val="0000FF"/>
                </a:solidFill>
              </a:rPr>
              <a:t>Events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&lt;input type="button" value="</a:t>
            </a:r>
            <a:r>
              <a:rPr lang="en-US" dirty="0">
                <a:solidFill>
                  <a:srgbClr val="0000FF"/>
                </a:solidFill>
              </a:rPr>
              <a:t>Events</a:t>
            </a:r>
            <a:r>
              <a:rPr lang="en-US" dirty="0"/>
              <a:t> Local" /&gt;</a:t>
            </a:r>
          </a:p>
        </p:txBody>
      </p:sp>
    </p:spTree>
    <p:extLst>
      <p:ext uri="{BB962C8B-B14F-4D97-AF65-F5344CB8AC3E}">
        <p14:creationId xmlns:p14="http://schemas.microsoft.com/office/powerpoint/2010/main" val="1562964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逐一印出每一個 </a:t>
            </a:r>
            <a:r>
              <a:rPr lang="en-US" altLang="zh-TW" dirty="0" smtClean="0"/>
              <a:t>table </a:t>
            </a:r>
            <a:r>
              <a:rPr lang="zh-TW" altLang="en-US" dirty="0" smtClean="0"/>
              <a:t>最後一個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的內部元件 </a:t>
            </a:r>
            <a:r>
              <a:rPr lang="en-US" altLang="zh-TW" dirty="0" smtClean="0"/>
              <a:t>html</a:t>
            </a:r>
          </a:p>
          <a:p>
            <a:r>
              <a:rPr lang="zh-TW" altLang="en-US" dirty="0" smtClean="0"/>
              <a:t>印</a:t>
            </a:r>
            <a:r>
              <a:rPr lang="zh-TW" altLang="en-US" dirty="0"/>
              <a:t>出 </a:t>
            </a:r>
            <a:r>
              <a:rPr lang="en-US" altLang="zh-TW" dirty="0"/>
              <a:t>Origin </a:t>
            </a:r>
            <a:r>
              <a:rPr lang="zh-TW" altLang="en-US" dirty="0"/>
              <a:t>國別下拉選單</a:t>
            </a:r>
            <a:r>
              <a:rPr lang="zh-TW" altLang="en-US" dirty="0" smtClean="0"/>
              <a:t>之中，國別碼結尾為 </a:t>
            </a:r>
            <a:r>
              <a:rPr lang="en-US" altLang="zh-TW" dirty="0" smtClean="0"/>
              <a:t>A </a:t>
            </a:r>
            <a:r>
              <a:rPr lang="zh-TW" altLang="en-US" dirty="0" smtClean="0"/>
              <a:t>的國家</a:t>
            </a:r>
            <a:endParaRPr lang="en-US" altLang="zh-TW" dirty="0" smtClean="0"/>
          </a:p>
          <a:p>
            <a:r>
              <a:rPr lang="zh-TW" altLang="en-US" dirty="0" smtClean="0"/>
              <a:t>逐一印出每一個 </a:t>
            </a:r>
            <a:r>
              <a:rPr lang="en-US" altLang="zh-TW" dirty="0" smtClean="0"/>
              <a:t>title </a:t>
            </a:r>
            <a:r>
              <a:rPr lang="zh-TW" altLang="en-US" dirty="0" smtClean="0"/>
              <a:t>內含 </a:t>
            </a:r>
            <a:r>
              <a:rPr lang="en-US" altLang="zh-TW" dirty="0" smtClean="0"/>
              <a:t>YOU </a:t>
            </a:r>
            <a:r>
              <a:rPr lang="zh-TW" altLang="en-US" dirty="0" smtClean="0"/>
              <a:t>的標籤（印出 </a:t>
            </a:r>
            <a:r>
              <a:rPr lang="en-US" altLang="zh-TW" dirty="0" err="1" smtClean="0"/>
              <a:t>tagName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比對結果是否區分英文字母大小寫？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5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 Handling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.click()</a:t>
            </a:r>
          </a:p>
          <a:p>
            <a:r>
              <a:rPr lang="en-US" dirty="0" smtClean="0"/>
              <a:t>.blur()</a:t>
            </a:r>
          </a:p>
          <a:p>
            <a:r>
              <a:rPr lang="en-US" dirty="0" smtClean="0"/>
              <a:t>.focus()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dblckick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mousedown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mouseup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mouseover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keydown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.keypress()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59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令輸入文字的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，在獲得輸入焦點時：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背景變成黃色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內文全選反白</a:t>
            </a:r>
            <a:endParaRPr lang="en-US" altLang="zh-TW" dirty="0" smtClean="0"/>
          </a:p>
          <a:p>
            <a:r>
              <a:rPr lang="zh-TW" altLang="en-US" dirty="0"/>
              <a:t>失去輸入</a:t>
            </a:r>
            <a:r>
              <a:rPr lang="zh-TW" altLang="en-US" dirty="0" smtClean="0"/>
              <a:t>焦點後恢復正常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8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on() and off()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.on(</a:t>
            </a:r>
            <a:r>
              <a:rPr lang="en-US" dirty="0" err="1" smtClean="0"/>
              <a:t>eventType</a:t>
            </a:r>
            <a:r>
              <a:rPr lang="en-US" dirty="0" smtClean="0"/>
              <a:t>, handler(</a:t>
            </a:r>
            <a:r>
              <a:rPr lang="en-US" dirty="0" err="1" smtClean="0"/>
              <a:t>eventObject</a:t>
            </a:r>
            <a:r>
              <a:rPr lang="en-US" dirty="0" smtClean="0"/>
              <a:t>)) attaches a handler to an event for the selected element(s)</a:t>
            </a:r>
          </a:p>
          <a:p>
            <a:r>
              <a:rPr lang="en-US" dirty="0" smtClean="0"/>
              <a:t>.off(event) removes a handler previously bound to an event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4293096"/>
            <a:ext cx="8568952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$('#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').on('click', function(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eventObj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handle click event */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$('#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').off('click')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$('#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').off()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788024" y="5373216"/>
            <a:ext cx="216024" cy="864072"/>
          </a:xfrm>
          <a:prstGeom prst="rightBrac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04048" y="554364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二擇一，效果一樣</a:t>
            </a:r>
            <a:endParaRPr 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435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Multiple Events with on()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names to bind are separated with a space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828836"/>
            <a:ext cx="864096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$('#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').on('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eventObj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$(this).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toggleClass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('highlight');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7372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jQuery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download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https://jquery.com/download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Download </a:t>
            </a:r>
            <a:r>
              <a:rPr lang="en-US" b="1" dirty="0"/>
              <a:t>jQuery using </a:t>
            </a:r>
            <a:r>
              <a:rPr lang="en-US" b="1" dirty="0" err="1"/>
              <a:t>npm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Using CDN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780928"/>
            <a:ext cx="8229600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type="text/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="jquery-3.4.1.js"&gt;&lt;/script&gt;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</p:txBody>
      </p:sp>
      <p:sp>
        <p:nvSpPr>
          <p:cNvPr id="5" name="矩形 4"/>
          <p:cNvSpPr/>
          <p:nvPr/>
        </p:nvSpPr>
        <p:spPr>
          <a:xfrm>
            <a:off x="698274" y="4549112"/>
            <a:ext cx="3672408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2000" b="1" dirty="0" err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endParaRPr lang="en-US" sz="2000" b="1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5622339"/>
            <a:ext cx="8229600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600" b="1" dirty="0" err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="https://ajax.googleapis.com/ajax/libs/</a:t>
            </a:r>
            <a:r>
              <a:rPr lang="en-US" sz="1600" b="1" dirty="0" err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/3.4.1/jquery.min.js"&gt;&lt;/script&gt;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6544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當滑鼠進入實踐大學資訊科技與管理系影像區域內，顯示其座標</a:t>
            </a:r>
            <a:endParaRPr lang="en-US" altLang="zh-TW" dirty="0" smtClean="0"/>
          </a:p>
          <a:p>
            <a:r>
              <a:rPr lang="zh-TW" altLang="en-US" dirty="0" smtClean="0"/>
              <a:t>提示：</a:t>
            </a:r>
            <a:endParaRPr lang="en-US" altLang="zh-TW" dirty="0" smtClean="0"/>
          </a:p>
          <a:p>
            <a:pPr lvl="1"/>
            <a:r>
              <a:rPr lang="en-US" dirty="0" err="1" smtClean="0"/>
              <a:t>eventObject.pageX</a:t>
            </a:r>
            <a:r>
              <a:rPr lang="en-US" dirty="0" smtClean="0"/>
              <a:t> </a:t>
            </a:r>
            <a:r>
              <a:rPr lang="zh-TW" altLang="en-US" dirty="0"/>
              <a:t>為</a:t>
            </a:r>
            <a:r>
              <a:rPr lang="zh-TW" altLang="en-US" dirty="0" smtClean="0"/>
              <a:t>滑鼠</a:t>
            </a:r>
            <a:r>
              <a:rPr lang="en-US" altLang="zh-TW" dirty="0" smtClean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en-US" dirty="0" err="1" smtClean="0"/>
              <a:t>eventObject.pageY</a:t>
            </a:r>
            <a:r>
              <a:rPr lang="en-US" dirty="0" smtClean="0"/>
              <a:t> </a:t>
            </a:r>
            <a:r>
              <a:rPr lang="zh-TW" altLang="en-US" dirty="0"/>
              <a:t>為</a:t>
            </a:r>
            <a:r>
              <a:rPr lang="zh-TW" altLang="en-US" dirty="0" smtClean="0"/>
              <a:t>滑鼠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</a:t>
            </a:r>
            <a:endParaRPr lang="en-US" altLang="zh-TW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93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 Functions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$(selector).load(): Loads HTML data from the server</a:t>
            </a:r>
          </a:p>
          <a:p>
            <a:r>
              <a:rPr lang="en-US" dirty="0" smtClean="0"/>
              <a:t>$.get() and $.post(): Get raw data from the server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(): Get/Post and return JSON</a:t>
            </a:r>
          </a:p>
          <a:p>
            <a:r>
              <a:rPr lang="en-US" dirty="0" smtClean="0"/>
              <a:t>$.ajax(): the core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4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Representational State Transfer，</a:t>
            </a:r>
            <a:r>
              <a:rPr lang="zh-TW" altLang="en-US" dirty="0" smtClean="0"/>
              <a:t>簡稱 </a:t>
            </a:r>
            <a:r>
              <a:rPr lang="en-US" dirty="0" smtClean="0"/>
              <a:t>REST</a:t>
            </a:r>
          </a:p>
          <a:p>
            <a:pPr lvl="1"/>
            <a:r>
              <a:rPr lang="zh-TW" altLang="en-US" dirty="0"/>
              <a:t>是</a:t>
            </a:r>
            <a:r>
              <a:rPr lang="zh-TW" altLang="en-US" dirty="0" smtClean="0"/>
              <a:t>一種</a:t>
            </a:r>
            <a:r>
              <a:rPr lang="zh-TW" altLang="en-US" dirty="0"/>
              <a:t>網路架構</a:t>
            </a:r>
            <a:r>
              <a:rPr lang="zh-TW" altLang="en-US" dirty="0" smtClean="0"/>
              <a:t>風格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不是</a:t>
            </a:r>
            <a:r>
              <a:rPr lang="zh-TW" altLang="en-US" dirty="0"/>
              <a:t>一種</a:t>
            </a:r>
            <a:r>
              <a:rPr lang="zh-TW" altLang="en-US" dirty="0" smtClean="0"/>
              <a:t>標準</a:t>
            </a:r>
            <a:endParaRPr lang="en-US" altLang="zh-TW" dirty="0" smtClean="0"/>
          </a:p>
          <a:p>
            <a:r>
              <a:rPr lang="zh-TW" altLang="en-US" dirty="0" smtClean="0"/>
              <a:t>用 </a:t>
            </a:r>
            <a:r>
              <a:rPr lang="en-US" altLang="zh-TW" dirty="0" smtClean="0"/>
              <a:t>http p</a:t>
            </a:r>
            <a:r>
              <a:rPr lang="en-US" dirty="0" smtClean="0"/>
              <a:t>rotocol (get/post/put/delete)</a:t>
            </a:r>
            <a:endParaRPr lang="en-US" altLang="zh-TW" dirty="0"/>
          </a:p>
          <a:p>
            <a:pPr lvl="1"/>
            <a:r>
              <a:rPr lang="zh-TW" altLang="en-US" dirty="0" smtClean="0"/>
              <a:t>直觀</a:t>
            </a:r>
            <a:r>
              <a:rPr lang="zh-TW" altLang="en-US" dirty="0"/>
              <a:t>簡潔</a:t>
            </a:r>
            <a:r>
              <a:rPr lang="zh-TW" altLang="en-US" dirty="0" smtClean="0"/>
              <a:t>的 </a:t>
            </a:r>
            <a:r>
              <a:rPr lang="en-US" dirty="0"/>
              <a:t>URI</a:t>
            </a:r>
          </a:p>
          <a:p>
            <a:pPr lvl="1"/>
            <a:r>
              <a:rPr lang="zh-TW" altLang="en-US" dirty="0" smtClean="0"/>
              <a:t>善</a:t>
            </a:r>
            <a:r>
              <a:rPr lang="zh-TW" altLang="en-US" dirty="0"/>
              <a:t>用 </a:t>
            </a:r>
            <a:r>
              <a:rPr lang="en-US" dirty="0"/>
              <a:t>HTTP Verb</a:t>
            </a:r>
          </a:p>
          <a:p>
            <a:pPr lvl="1"/>
            <a:r>
              <a:rPr lang="zh-TW" altLang="en-US" dirty="0" smtClean="0"/>
              <a:t>實現對</a:t>
            </a:r>
            <a:r>
              <a:rPr lang="zh-TW" altLang="en-US" dirty="0"/>
              <a:t>資源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CRUD </a:t>
            </a:r>
            <a:r>
              <a:rPr lang="zh-TW" altLang="en-US" dirty="0" smtClean="0"/>
              <a:t>操作</a:t>
            </a:r>
            <a:endParaRPr lang="zh-TW" altLang="en-US" dirty="0"/>
          </a:p>
          <a:p>
            <a:pPr lvl="1"/>
            <a:r>
              <a:rPr lang="zh-TW" altLang="en-US" dirty="0" smtClean="0"/>
              <a:t>使用 </a:t>
            </a:r>
            <a:r>
              <a:rPr lang="en-US" dirty="0"/>
              <a:t>Web </a:t>
            </a:r>
            <a:r>
              <a:rPr lang="zh-TW" altLang="en-US" dirty="0" smtClean="0"/>
              <a:t>友善資料格式：</a:t>
            </a:r>
            <a:r>
              <a:rPr lang="en-US" dirty="0" smtClean="0"/>
              <a:t>JSON</a:t>
            </a:r>
            <a:r>
              <a:rPr lang="zh-TW" altLang="en-US" dirty="0" smtClean="0"/>
              <a:t>、</a:t>
            </a:r>
            <a:r>
              <a:rPr lang="en-US" dirty="0" smtClean="0"/>
              <a:t>XML</a:t>
            </a:r>
            <a:r>
              <a:rPr lang="zh-TW" altLang="en-US" dirty="0" smtClean="0"/>
              <a:t>、</a:t>
            </a:r>
            <a:r>
              <a:rPr lang="en-US" dirty="0" smtClean="0"/>
              <a:t>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58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AJAX+REST API </a:t>
            </a:r>
            <a:r>
              <a:rPr lang="zh-TW" altLang="en-US" dirty="0" smtClean="0"/>
              <a:t>實作網站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目前線上人數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89" y="2032490"/>
            <a:ext cx="7099222" cy="382171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300192" y="1201844"/>
            <a:ext cx="2546531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範例：</a:t>
            </a:r>
            <a:r>
              <a:rPr lang="en-US" altLang="zh-TW" sz="2800" dirty="0" smtClean="0">
                <a:hlinkClick r:id="rId3"/>
              </a:rPr>
              <a:t>41-order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085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範例：</a:t>
            </a:r>
            <a:r>
              <a:rPr lang="en-US" altLang="zh-TW" dirty="0"/>
              <a:t>AJAX+REST API </a:t>
            </a:r>
            <a:r>
              <a:rPr lang="zh-TW" altLang="en-US" dirty="0"/>
              <a:t>實作網站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目前線上</a:t>
            </a:r>
            <a:r>
              <a:rPr lang="zh-TW" altLang="en-US" dirty="0" smtClean="0"/>
              <a:t>人數 </a:t>
            </a:r>
            <a:r>
              <a:rPr lang="en-US" dirty="0"/>
              <a:t>Sequence Diagram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81" y="1497923"/>
            <a:ext cx="5771038" cy="50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2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結論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is a cross-browser JavaScript library</a:t>
            </a:r>
          </a:p>
          <a:p>
            <a:r>
              <a:rPr lang="en-US" dirty="0" smtClean="0"/>
              <a:t>Selector </a:t>
            </a:r>
            <a:r>
              <a:rPr lang="zh-TW" altLang="en-US" dirty="0" smtClean="0"/>
              <a:t>語法和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一致</a:t>
            </a:r>
            <a:endParaRPr lang="en-US" altLang="zh-TW" dirty="0" smtClean="0"/>
          </a:p>
          <a:p>
            <a:r>
              <a:rPr lang="en-US" dirty="0" smtClean="0"/>
              <a:t>Build-in shortcut functions for event handling</a:t>
            </a:r>
          </a:p>
          <a:p>
            <a:pPr lvl="1"/>
            <a:r>
              <a:rPr lang="en-US" dirty="0" smtClean="0"/>
              <a:t>Bind/unbind event handlers programmatically</a:t>
            </a:r>
          </a:p>
          <a:p>
            <a:r>
              <a:rPr lang="en-US" dirty="0" smtClean="0"/>
              <a:t>AJAX + REST API </a:t>
            </a:r>
            <a:r>
              <a:rPr lang="zh-TW" altLang="en-US" dirty="0" smtClean="0"/>
              <a:t>快速更新畫面小區域內容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42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練習：網路飲料店訂單管理系統</a:t>
            </a:r>
            <a:endParaRPr lang="en-US" altLang="zh-TW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店長取消訂單時沒有註記原因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讓店長修改訂單狀態時</a:t>
            </a:r>
            <a:r>
              <a:rPr lang="zh-TW" altLang="en-US" dirty="0" smtClean="0"/>
              <a:t>也可以註記</a:t>
            </a:r>
            <a:r>
              <a:rPr lang="zh-TW" altLang="en-US" dirty="0" smtClean="0"/>
              <a:t>原因（非必填）</a:t>
            </a:r>
            <a:endParaRPr lang="en-US" altLang="zh-TW" dirty="0" smtClean="0"/>
          </a:p>
          <a:p>
            <a:r>
              <a:rPr lang="zh-TW" altLang="en-US" dirty="0"/>
              <a:t>應收帳款沖銷時，訂單狀態從「已出貨」變成「已結清</a:t>
            </a:r>
            <a:r>
              <a:rPr lang="zh-TW" altLang="en-US" dirty="0" smtClean="0"/>
              <a:t>」，應該也要註記，例如：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貨款收訖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實收</a:t>
            </a:r>
            <a:r>
              <a:rPr lang="en-US" altLang="zh-TW" dirty="0" smtClean="0"/>
              <a:t>200</a:t>
            </a:r>
            <a:r>
              <a:rPr lang="zh-TW" altLang="en-US" dirty="0" smtClean="0"/>
              <a:t>元，折讓</a:t>
            </a:r>
            <a:r>
              <a:rPr lang="en-US" altLang="zh-TW"/>
              <a:t>5</a:t>
            </a:r>
            <a:r>
              <a:rPr lang="zh-TW" altLang="en-US" smtClean="0"/>
              <a:t>元</a:t>
            </a: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079-9DF1-4A2E-95B4-6DDDE3A31218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10" name="文字方塊 9"/>
          <p:cNvSpPr txBox="1"/>
          <p:nvPr/>
        </p:nvSpPr>
        <p:spPr>
          <a:xfrm>
            <a:off x="6372200" y="5912138"/>
            <a:ext cx="2546531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範例：</a:t>
            </a:r>
            <a:r>
              <a:rPr lang="en-US" altLang="zh-TW" sz="2800" dirty="0" smtClean="0">
                <a:hlinkClick r:id="rId3"/>
              </a:rPr>
              <a:t>41-order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147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When a Page has Loaded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$(document).ready() </a:t>
            </a:r>
            <a:r>
              <a:rPr lang="zh-TW" altLang="en-US" dirty="0" smtClean="0"/>
              <a:t>確保網頁已經載入</a:t>
            </a:r>
            <a:endParaRPr lang="en-US" dirty="0" smtClean="0"/>
          </a:p>
          <a:p>
            <a:r>
              <a:rPr lang="en-US" dirty="0" smtClean="0"/>
              <a:t>Called once DOM hierarchy is loaded</a:t>
            </a:r>
          </a:p>
          <a:p>
            <a:pPr lvl="1"/>
            <a:r>
              <a:rPr lang="en-US" dirty="0" smtClean="0"/>
              <a:t>But before all images have loaded</a:t>
            </a:r>
          </a:p>
          <a:p>
            <a:pPr lvl="1"/>
            <a:r>
              <a:rPr lang="en-US" dirty="0" smtClean="0"/>
              <a:t>Event </a:t>
            </a:r>
            <a:r>
              <a:rPr lang="en-US" dirty="0" err="1" smtClean="0"/>
              <a:t>window.onload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jQuery Documentation</a:t>
            </a:r>
          </a:p>
          <a:p>
            <a:pPr lvl="1"/>
            <a:r>
              <a:rPr lang="en-US" dirty="0">
                <a:hlinkClick r:id="rId2"/>
              </a:rPr>
              <a:t>https://api.jquery.com/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Attributes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</a:p>
          <a:p>
            <a:pPr lvl="1"/>
            <a:r>
              <a:rPr lang="zh-TW" altLang="en-US" dirty="0" smtClean="0"/>
              <a:t>存取（</a:t>
            </a:r>
            <a:r>
              <a:rPr lang="en-US" altLang="zh-TW" dirty="0" smtClean="0"/>
              <a:t>get/set</a:t>
            </a:r>
            <a:r>
              <a:rPr lang="zh-TW" altLang="en-US" dirty="0" smtClean="0"/>
              <a:t>）文字內容</a:t>
            </a:r>
            <a:endParaRPr lang="en-US" altLang="zh-TW" dirty="0" smtClean="0"/>
          </a:p>
          <a:p>
            <a:r>
              <a:rPr lang="en-US" dirty="0" smtClean="0"/>
              <a:t>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html()</a:t>
            </a:r>
          </a:p>
          <a:p>
            <a:pPr lvl="1"/>
            <a:r>
              <a:rPr lang="zh-TW" altLang="en-US" dirty="0" smtClean="0"/>
              <a:t>存取（</a:t>
            </a:r>
            <a:r>
              <a:rPr lang="en-US" altLang="zh-TW" dirty="0" smtClean="0"/>
              <a:t>get/set</a:t>
            </a:r>
            <a:r>
              <a:rPr lang="zh-TW" altLang="en-US" dirty="0" smtClean="0"/>
              <a:t>）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en-US" dirty="0"/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zh-TW" altLang="en-US" dirty="0"/>
              <a:t>取得輸入欄位內的值</a:t>
            </a:r>
            <a:endParaRPr lang="en-US" dirty="0"/>
          </a:p>
          <a:p>
            <a:endParaRPr lang="en-US" altLang="zh-TW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.prop(property, value)</a:t>
            </a:r>
          </a:p>
          <a:p>
            <a:pPr lvl="1"/>
            <a:r>
              <a:rPr lang="zh-TW" altLang="en-US" dirty="0"/>
              <a:t>設定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一次設定很多個可以用 </a:t>
            </a:r>
            <a:r>
              <a:rPr lang="en-US" altLang="zh-TW" dirty="0" smtClean="0"/>
              <a:t>JSON</a:t>
            </a:r>
          </a:p>
          <a:p>
            <a:r>
              <a:rPr lang="en-US" dirty="0"/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(property, value)</a:t>
            </a:r>
          </a:p>
          <a:p>
            <a:pPr lvl="1"/>
            <a:r>
              <a:rPr lang="zh-TW" altLang="en-US" dirty="0"/>
              <a:t>設定 </a:t>
            </a:r>
            <a:r>
              <a:rPr lang="en-US" altLang="zh-TW" dirty="0" smtClean="0"/>
              <a:t>CSS </a:t>
            </a:r>
            <a:r>
              <a:rPr lang="zh-TW" altLang="en-US" dirty="0"/>
              <a:t>屬性</a:t>
            </a:r>
            <a:endParaRPr lang="en-US" altLang="zh-TW" dirty="0"/>
          </a:p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smtClean="0"/>
              <a:t>CSS Class</a:t>
            </a:r>
            <a:endParaRPr lang="en-US" altLang="zh-TW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2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Nodes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.each(function(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index,element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/>
              <a:t> is used to iterate through jQuery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$('div').each(function(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index,elem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alert(index + "=" + $(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).text());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$('div').each(function(index)) 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alert(index + "=" + $(this).text());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3563888" y="6021264"/>
            <a:ext cx="2016224" cy="432048"/>
          </a:xfrm>
          <a:prstGeom prst="wedgeRoundRectCallout">
            <a:avLst>
              <a:gd name="adj1" fmla="val 44593"/>
              <a:gd name="adj2" fmla="val -146368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this=</a:t>
            </a:r>
            <a:r>
              <a:rPr lang="en-US" sz="2400" dirty="0" err="1" smtClean="0"/>
              <a:t>elem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152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Selectors allow page elements to be selected</a:t>
            </a:r>
          </a:p>
          <a:p>
            <a:r>
              <a:rPr lang="en-US" dirty="0" smtClean="0"/>
              <a:t>Single and multiple elements are supported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$(</a:t>
            </a:r>
            <a:r>
              <a:rPr lang="en-US" dirty="0" err="1" smtClean="0"/>
              <a:t>selectorExpression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jQuery(</a:t>
            </a:r>
            <a:r>
              <a:rPr lang="en-US" dirty="0" err="1" smtClean="0"/>
              <a:t>selectorExpression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types of selector</a:t>
            </a:r>
          </a:p>
          <a:p>
            <a:pPr lvl="1"/>
            <a:r>
              <a:rPr lang="en-US" dirty="0" smtClean="0"/>
              <a:t>Select nodes by Tag Name</a:t>
            </a:r>
          </a:p>
          <a:p>
            <a:pPr lvl="1"/>
            <a:r>
              <a:rPr lang="en-US" dirty="0"/>
              <a:t>Select nodes by </a:t>
            </a:r>
            <a:r>
              <a:rPr lang="en-US" dirty="0" smtClean="0"/>
              <a:t>ID</a:t>
            </a:r>
            <a:endParaRPr lang="en-US" dirty="0"/>
          </a:p>
          <a:p>
            <a:pPr lvl="1"/>
            <a:r>
              <a:rPr lang="en-US" dirty="0"/>
              <a:t>Select nodes by </a:t>
            </a:r>
            <a:r>
              <a:rPr lang="en-US" dirty="0" smtClean="0"/>
              <a:t>Class Name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nodes by </a:t>
            </a:r>
            <a:r>
              <a:rPr lang="en-US" dirty="0" smtClean="0"/>
              <a:t>Attribute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3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by </a:t>
            </a:r>
            <a:r>
              <a:rPr lang="en-US" dirty="0"/>
              <a:t>Tag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'p') </a:t>
            </a:r>
            <a:r>
              <a:rPr lang="en-US" dirty="0"/>
              <a:t>selects all &lt;p&gt; elements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$('a') </a:t>
            </a:r>
            <a:r>
              <a:rPr lang="en-US" dirty="0"/>
              <a:t>selects all &lt;a&gt; </a:t>
            </a:r>
            <a:r>
              <a:rPr lang="en-US" dirty="0" smtClean="0"/>
              <a:t>elements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p,a,span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en-US" dirty="0"/>
              <a:t>selects all &lt;p&gt;, &lt;a&gt; and &lt;span&gt; </a:t>
            </a:r>
            <a:r>
              <a:rPr lang="en-US" dirty="0" smtClean="0"/>
              <a:t>elements</a:t>
            </a:r>
          </a:p>
          <a:p>
            <a:endParaRPr lang="en-US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h4') </a:t>
            </a:r>
            <a:r>
              <a:rPr lang="en-US" dirty="0"/>
              <a:t>selects all &lt;h4&gt; elements that are </a:t>
            </a:r>
            <a:r>
              <a:rPr lang="en-US" dirty="0" err="1"/>
              <a:t>descendents</a:t>
            </a:r>
            <a:r>
              <a:rPr lang="en-US" dirty="0"/>
              <a:t> of a &lt;</a:t>
            </a:r>
            <a:r>
              <a:rPr lang="en-US" dirty="0" err="1"/>
              <a:t>th</a:t>
            </a:r>
            <a:r>
              <a:rPr lang="en-US" dirty="0"/>
              <a:t>&gt; element</a:t>
            </a:r>
          </a:p>
        </p:txBody>
      </p:sp>
    </p:spTree>
    <p:extLst>
      <p:ext uri="{BB962C8B-B14F-4D97-AF65-F5344CB8AC3E}">
        <p14:creationId xmlns:p14="http://schemas.microsoft.com/office/powerpoint/2010/main" val="100818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下載範例程式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sz="2400" dirty="0">
                <a:hlinkClick r:id="rId2"/>
              </a:rPr>
              <a:t>https://github.com/ywdeng/wp19-jquery-selector-demo</a:t>
            </a:r>
            <a:endParaRPr lang="en-US" altLang="zh-TW" sz="2400" dirty="0" smtClean="0"/>
          </a:p>
          <a:p>
            <a:r>
              <a:rPr lang="zh-TW" altLang="en-US" dirty="0" smtClean="0"/>
              <a:t>用 </a:t>
            </a:r>
            <a:r>
              <a:rPr lang="en-US" altLang="zh-TW" dirty="0" smtClean="0"/>
              <a:t>jQuery </a:t>
            </a:r>
            <a:r>
              <a:rPr lang="zh-TW" altLang="en-US" dirty="0" smtClean="0"/>
              <a:t>的語法計算網頁之中總共有幾個 </a:t>
            </a:r>
            <a:r>
              <a:rPr lang="en-US" altLang="zh-TW" dirty="0" smtClean="0"/>
              <a:t>div ?</a:t>
            </a:r>
          </a:p>
          <a:p>
            <a:r>
              <a:rPr lang="zh-TW" altLang="en-US" dirty="0" smtClean="0"/>
              <a:t>將 </a:t>
            </a:r>
            <a:r>
              <a:rPr lang="en-US" altLang="zh-TW" dirty="0" smtClean="0"/>
              <a:t>span </a:t>
            </a:r>
            <a:r>
              <a:rPr lang="zh-TW" altLang="en-US" dirty="0" smtClean="0"/>
              <a:t>標籤的內文全部改成 </a:t>
            </a:r>
            <a:r>
              <a:rPr lang="en-US" altLang="zh-TW" dirty="0" smtClean="0"/>
              <a:t>SPANNING</a:t>
            </a:r>
          </a:p>
          <a:p>
            <a:r>
              <a:rPr lang="zh-TW" altLang="en-US" dirty="0" smtClean="0"/>
              <a:t>將「包在表格內的巢狀表格」內文顏色改成 </a:t>
            </a:r>
            <a:r>
              <a:rPr lang="en-US" altLang="zh-TW" dirty="0" smtClean="0"/>
              <a:t>olive </a:t>
            </a:r>
            <a:r>
              <a:rPr lang="zh-TW" altLang="en-US" dirty="0" smtClean="0"/>
              <a:t>並且字體加粗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3533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7376</TotalTime>
  <Words>1315</Words>
  <Application>Microsoft Office PowerPoint</Application>
  <PresentationFormat>如螢幕大小 (4:3)</PresentationFormat>
  <Paragraphs>227</Paragraphs>
  <Slides>36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jQuery 簡介</vt:lpstr>
      <vt:lpstr>What is jQuery?</vt:lpstr>
      <vt:lpstr>Using jQuery</vt:lpstr>
      <vt:lpstr>Detect When a Page has Loaded</vt:lpstr>
      <vt:lpstr>Accessing Attributes</vt:lpstr>
      <vt:lpstr>Iterating Through Nodes</vt:lpstr>
      <vt:lpstr>jQuery Selectors</vt:lpstr>
      <vt:lpstr>Selecting by Tag Name</vt:lpstr>
      <vt:lpstr>練習題</vt:lpstr>
      <vt:lpstr>Selecting by Element ID</vt:lpstr>
      <vt:lpstr>練習題</vt:lpstr>
      <vt:lpstr>Selecting Elements by Class Name</vt:lpstr>
      <vt:lpstr>練習題</vt:lpstr>
      <vt:lpstr>Selecting by Attribute Value</vt:lpstr>
      <vt:lpstr>練習題</vt:lpstr>
      <vt:lpstr>Selecting Input Elements</vt:lpstr>
      <vt:lpstr>練習題</vt:lpstr>
      <vt:lpstr>Using Contains in Selectors</vt:lpstr>
      <vt:lpstr>Selecting Even and Odd Rows in a Table</vt:lpstr>
      <vt:lpstr>練習題</vt:lpstr>
      <vt:lpstr>Selecting the 1st Child</vt:lpstr>
      <vt:lpstr>Using Starts With in Selectors</vt:lpstr>
      <vt:lpstr>Using Ends With in Selectors</vt:lpstr>
      <vt:lpstr>Find Attributes Containing a Value</vt:lpstr>
      <vt:lpstr>練習題</vt:lpstr>
      <vt:lpstr>jQuery Event Handling</vt:lpstr>
      <vt:lpstr>練習題</vt:lpstr>
      <vt:lpstr>Using on() and off()</vt:lpstr>
      <vt:lpstr>Binding Multiple Events with on()</vt:lpstr>
      <vt:lpstr>練習題</vt:lpstr>
      <vt:lpstr>jQuery AJAX Functions</vt:lpstr>
      <vt:lpstr>RESTful API</vt:lpstr>
      <vt:lpstr>範例：AJAX+REST API 實作網站 目前線上人數</vt:lpstr>
      <vt:lpstr>範例：AJAX+REST API 實作網站 目前線上人數 Sequence Diagram</vt:lpstr>
      <vt:lpstr>結論</vt:lpstr>
      <vt:lpstr>練習：網路飲料店訂單管理系統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923</cp:revision>
  <dcterms:created xsi:type="dcterms:W3CDTF">2012-09-16T08:20:09Z</dcterms:created>
  <dcterms:modified xsi:type="dcterms:W3CDTF">2019-05-31T01:20:41Z</dcterms:modified>
</cp:coreProperties>
</file>