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837" r:id="rId3"/>
  </p:sldMasterIdLst>
  <p:notesMasterIdLst>
    <p:notesMasterId r:id="rId67"/>
  </p:notesMasterIdLst>
  <p:sldIdLst>
    <p:sldId id="256" r:id="rId4"/>
    <p:sldId id="269" r:id="rId5"/>
    <p:sldId id="270" r:id="rId6"/>
    <p:sldId id="271" r:id="rId7"/>
    <p:sldId id="272" r:id="rId8"/>
    <p:sldId id="274" r:id="rId9"/>
    <p:sldId id="273" r:id="rId10"/>
    <p:sldId id="275" r:id="rId11"/>
    <p:sldId id="276" r:id="rId12"/>
    <p:sldId id="279" r:id="rId13"/>
    <p:sldId id="277" r:id="rId14"/>
    <p:sldId id="278"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324" r:id="rId28"/>
    <p:sldId id="325" r:id="rId29"/>
    <p:sldId id="293" r:id="rId30"/>
    <p:sldId id="292" r:id="rId31"/>
    <p:sldId id="320" r:id="rId32"/>
    <p:sldId id="294" r:id="rId33"/>
    <p:sldId id="295" r:id="rId34"/>
    <p:sldId id="296" r:id="rId35"/>
    <p:sldId id="326" r:id="rId36"/>
    <p:sldId id="297" r:id="rId37"/>
    <p:sldId id="32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21" r:id="rId54"/>
    <p:sldId id="322" r:id="rId55"/>
    <p:sldId id="313" r:id="rId56"/>
    <p:sldId id="314" r:id="rId57"/>
    <p:sldId id="315" r:id="rId58"/>
    <p:sldId id="316" r:id="rId59"/>
    <p:sldId id="268" r:id="rId60"/>
    <p:sldId id="317" r:id="rId61"/>
    <p:sldId id="318" r:id="rId62"/>
    <p:sldId id="323" r:id="rId63"/>
    <p:sldId id="328" r:id="rId64"/>
    <p:sldId id="330" r:id="rId65"/>
    <p:sldId id="329"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A90CAE4-6970-402C-900E-08B2BC9AEB6B}">
          <p14:sldIdLst>
            <p14:sldId id="256"/>
            <p14:sldId id="269"/>
            <p14:sldId id="270"/>
            <p14:sldId id="271"/>
          </p14:sldIdLst>
        </p14:section>
        <p14:section name="專案、計畫、和專案組合" id="{6399A94E-5AC7-44F9-8FF5-4096A77EBD7B}">
          <p14:sldIdLst>
            <p14:sldId id="272"/>
            <p14:sldId id="274"/>
            <p14:sldId id="273"/>
            <p14:sldId id="275"/>
            <p14:sldId id="276"/>
            <p14:sldId id="279"/>
            <p14:sldId id="277"/>
            <p14:sldId id="278"/>
            <p14:sldId id="280"/>
            <p14:sldId id="281"/>
            <p14:sldId id="282"/>
            <p14:sldId id="283"/>
            <p14:sldId id="284"/>
            <p14:sldId id="285"/>
            <p14:sldId id="286"/>
            <p14:sldId id="287"/>
          </p14:sldIdLst>
        </p14:section>
        <p14:section name="專案管理" id="{7EC1036E-C55B-4274-9F36-224A00C287A7}">
          <p14:sldIdLst>
            <p14:sldId id="288"/>
            <p14:sldId id="289"/>
            <p14:sldId id="290"/>
            <p14:sldId id="291"/>
            <p14:sldId id="324"/>
            <p14:sldId id="325"/>
            <p14:sldId id="293"/>
            <p14:sldId id="292"/>
            <p14:sldId id="320"/>
          </p14:sldIdLst>
        </p14:section>
        <p14:section name="專案管理成熟度" id="{A69AF75D-0067-4473-8AD1-B527E5402B1D}">
          <p14:sldIdLst>
            <p14:sldId id="294"/>
            <p14:sldId id="295"/>
            <p14:sldId id="296"/>
            <p14:sldId id="326"/>
            <p14:sldId id="297"/>
            <p14:sldId id="327"/>
            <p14:sldId id="298"/>
            <p14:sldId id="299"/>
            <p14:sldId id="300"/>
            <p14:sldId id="301"/>
          </p14:sldIdLst>
        </p14:section>
        <p14:section name="專案生命週期" id="{448F633F-0AA4-4933-A473-3EBE10852BEA}">
          <p14:sldIdLst>
            <p14:sldId id="302"/>
            <p14:sldId id="303"/>
            <p14:sldId id="304"/>
            <p14:sldId id="305"/>
            <p14:sldId id="306"/>
            <p14:sldId id="307"/>
            <p14:sldId id="308"/>
            <p14:sldId id="309"/>
          </p14:sldIdLst>
        </p14:section>
        <p14:section name="專案技術領域" id="{35A039CA-BAC3-4F6B-A045-37B23AF1E71F}">
          <p14:sldIdLst>
            <p14:sldId id="310"/>
            <p14:sldId id="311"/>
            <p14:sldId id="312"/>
            <p14:sldId id="321"/>
            <p14:sldId id="322"/>
            <p14:sldId id="313"/>
            <p14:sldId id="314"/>
            <p14:sldId id="315"/>
            <p14:sldId id="316"/>
          </p14:sldIdLst>
        </p14:section>
        <p14:section name="結語" id="{A81DBFD4-7CA2-4A78-939C-C4F8B94F1469}">
          <p14:sldIdLst>
            <p14:sldId id="268"/>
            <p14:sldId id="317"/>
          </p14:sldIdLst>
        </p14:section>
        <p14:section name="專案管理在台灣" id="{73D0B01F-02B4-4CEC-B2FD-C6DD8F5AF70B}">
          <p14:sldIdLst>
            <p14:sldId id="318"/>
          </p14:sldIdLst>
        </p14:section>
        <p14:section name="相關論文" id="{27C6F0C1-CF66-4C96-8872-D2274713128D}">
          <p14:sldIdLst>
            <p14:sldId id="323"/>
            <p14:sldId id="328"/>
            <p14:sldId id="330"/>
            <p14:sldId id="329"/>
          </p14:sldIdLst>
        </p14:section>
      </p14:sectionLst>
    </p:ext>
    <p:ext uri="{EFAFB233-063F-42B5-8137-9DF3F51BA10A}">
      <p15:sldGuideLst xmlns:p15="http://schemas.microsoft.com/office/powerpoint/2012/main">
        <p15:guide id="2" userDrawn="1">
          <p15:clr>
            <a:srgbClr val="A4A3A4"/>
          </p15:clr>
        </p15:guide>
        <p15:guide id="3" orient="horz" pos="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ED7D31"/>
    <a:srgbClr val="4472C4"/>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6" autoAdjust="0"/>
    <p:restoredTop sz="94384" autoAdjust="0"/>
  </p:normalViewPr>
  <p:slideViewPr>
    <p:cSldViewPr showGuides="1">
      <p:cViewPr varScale="1">
        <p:scale>
          <a:sx n="70" d="100"/>
          <a:sy n="70" d="100"/>
        </p:scale>
        <p:origin x="768" y="54"/>
      </p:cViewPr>
      <p:guideLst>
        <p:guide/>
        <p:guide orient="horz" pos="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https://en.wikipedia.org/wiki/Human_Genome_Project</a:t>
            </a:r>
          </a:p>
          <a:p>
            <a:pPr marL="171450" indent="-171450">
              <a:buFont typeface="Arial" panose="020B0604020202020204" pitchFamily="34" charset="0"/>
              <a:buChar char="•"/>
            </a:pPr>
            <a:r>
              <a:rPr lang="en-US" altLang="zh-TW" dirty="0"/>
              <a:t>https://en.wikipedia.org/wiki/Manhattan_Project</a:t>
            </a:r>
          </a:p>
          <a:p>
            <a:pPr marL="171450" indent="-171450">
              <a:buFont typeface="Arial" panose="020B0604020202020204" pitchFamily="34" charset="0"/>
              <a:buChar char="•"/>
            </a:pPr>
            <a:r>
              <a:rPr lang="en-US" altLang="zh-TW" dirty="0"/>
              <a:t>https://en.wikipedia.org/wiki/Apollo_program</a:t>
            </a:r>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3</a:t>
            </a:fld>
            <a:endParaRPr lang="en-US" altLang="zh-TW"/>
          </a:p>
        </p:txBody>
      </p:sp>
    </p:spTree>
    <p:extLst>
      <p:ext uri="{BB962C8B-B14F-4D97-AF65-F5344CB8AC3E}">
        <p14:creationId xmlns:p14="http://schemas.microsoft.com/office/powerpoint/2010/main" val="2636319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http://9.pic.paopaoche.net/thumb/n131131y13i17/16f5e3bdd0e5c3dc_600_0.png</a:t>
            </a:r>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9</a:t>
            </a:fld>
            <a:endParaRPr lang="en-US" altLang="zh-TW"/>
          </a:p>
        </p:txBody>
      </p:sp>
    </p:spTree>
    <p:extLst>
      <p:ext uri="{BB962C8B-B14F-4D97-AF65-F5344CB8AC3E}">
        <p14:creationId xmlns:p14="http://schemas.microsoft.com/office/powerpoint/2010/main" val="2161768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5400"/>
            </a:lvl1pPr>
          </a:lstStyle>
          <a:p>
            <a:r>
              <a:rPr lang="zh-TW" altLang="en-US"/>
              <a:t>按一下以編輯母片標題樣式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32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1030209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367814158"/>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4406900"/>
            <a:ext cx="10515600" cy="1362075"/>
          </a:xfrm>
        </p:spPr>
        <p:txBody>
          <a:bodyPr anchor="t"/>
          <a:lstStyle>
            <a:lvl1pPr>
              <a:defRPr sz="4000" b="1"/>
            </a:lvl1pPr>
          </a:lstStyle>
          <a:p>
            <a:r>
              <a:rPr lang="zh-TW" altLang="en-US"/>
              <a:t>按一下以編輯母片標題樣式</a:t>
            </a:r>
            <a:endParaRPr lang="en-US"/>
          </a:p>
        </p:txBody>
      </p:sp>
      <p:sp>
        <p:nvSpPr>
          <p:cNvPr id="3" name="Text Placeholder 2"/>
          <p:cNvSpPr>
            <a:spLocks noGrp="1"/>
          </p:cNvSpPr>
          <p:nvPr>
            <p:ph type="body" idx="1"/>
          </p:nvPr>
        </p:nvSpPr>
        <p:spPr>
          <a:xfrm>
            <a:off x="831850" y="2906713"/>
            <a:ext cx="105156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163261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838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72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7147572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831850" y="1535113"/>
            <a:ext cx="515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1850" y="2174875"/>
            <a:ext cx="5156200"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89663" y="1535113"/>
            <a:ext cx="515778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9663" y="2174875"/>
            <a:ext cx="5157787"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06364559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Tree>
    <p:extLst>
      <p:ext uri="{BB962C8B-B14F-4D97-AF65-F5344CB8AC3E}">
        <p14:creationId xmlns:p14="http://schemas.microsoft.com/office/powerpoint/2010/main" val="840735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344169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1850" y="685800"/>
            <a:ext cx="4013200" cy="1160463"/>
          </a:xfrm>
        </p:spPr>
        <p:txBody>
          <a:bodyPr anchor="b"/>
          <a:lstStyle>
            <a:lvl1pPr>
              <a:defRPr sz="2000" b="1"/>
            </a:lvl1pPr>
          </a:lstStyle>
          <a:p>
            <a:r>
              <a:rPr lang="zh-TW" altLang="en-US"/>
              <a:t>按一下以編輯母片標題樣式</a:t>
            </a:r>
            <a:endParaRPr lang="en-US"/>
          </a:p>
        </p:txBody>
      </p:sp>
      <p:sp>
        <p:nvSpPr>
          <p:cNvPr id="3" name="Content Placeholder 2"/>
          <p:cNvSpPr>
            <a:spLocks noGrp="1"/>
          </p:cNvSpPr>
          <p:nvPr>
            <p:ph idx="1"/>
          </p:nvPr>
        </p:nvSpPr>
        <p:spPr>
          <a:xfrm>
            <a:off x="5046663" y="685800"/>
            <a:ext cx="6300787" cy="5486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831850" y="1846263"/>
            <a:ext cx="4013200" cy="4325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86549654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05075" y="4800600"/>
            <a:ext cx="7177088" cy="566738"/>
          </a:xfrm>
        </p:spPr>
        <p:txBody>
          <a:bodyPr anchor="b"/>
          <a:lstStyle>
            <a:lvl1pPr>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2505075" y="685800"/>
            <a:ext cx="7177088" cy="4041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2505075" y="5367338"/>
            <a:ext cx="71770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825582093"/>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88931212"/>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97737974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74638"/>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838200" y="1820863"/>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000340777"/>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www.pmi.org/about/learn-about-pmi/what-is-project-management" TargetMode="Externa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jfif"/><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3.jfif"/><Relationship Id="rId5" Type="http://schemas.openxmlformats.org/officeDocument/2006/relationships/image" Target="../media/image2.png"/><Relationship Id="rId4" Type="http://schemas.openxmlformats.org/officeDocument/2006/relationships/hyperlink" Target="https://thedigitalprojectmanager.com/projects-drivers-of-chang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en.wikipedia.org/wiki/Epiboly"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zh-TW" altLang="en-US" dirty="0"/>
              <a:t>專案管理概論</a:t>
            </a:r>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a:xfrm>
            <a:off x="8763000" y="5543550"/>
            <a:ext cx="1905000" cy="342900"/>
          </a:xfrm>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F26236-82BB-42CE-8792-9E500162068E}"/>
              </a:ext>
            </a:extLst>
          </p:cNvPr>
          <p:cNvSpPr>
            <a:spLocks noGrp="1"/>
          </p:cNvSpPr>
          <p:nvPr>
            <p:ph type="title"/>
          </p:nvPr>
        </p:nvSpPr>
        <p:spPr/>
        <p:txBody>
          <a:bodyPr/>
          <a:lstStyle/>
          <a:p>
            <a:r>
              <a:rPr lang="en-US" altLang="zh-TW" dirty="0"/>
              <a:t>Progressive Elaboration </a:t>
            </a:r>
            <a:r>
              <a:rPr lang="zh-TW" altLang="en-US" dirty="0"/>
              <a:t>逐步完善</a:t>
            </a:r>
          </a:p>
        </p:txBody>
      </p:sp>
      <p:pic>
        <p:nvPicPr>
          <p:cNvPr id="5" name="Picture 2">
            <a:extLst>
              <a:ext uri="{FF2B5EF4-FFF2-40B4-BE49-F238E27FC236}">
                <a16:creationId xmlns:a16="http://schemas.microsoft.com/office/drawing/2014/main" id="{AE26D06C-8603-42FB-80B3-1F9B4DD501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31504" y="1283430"/>
            <a:ext cx="7379573" cy="5507747"/>
          </a:xfrm>
        </p:spPr>
      </p:pic>
      <p:sp>
        <p:nvSpPr>
          <p:cNvPr id="4" name="投影片編號版面配置區 3">
            <a:extLst>
              <a:ext uri="{FF2B5EF4-FFF2-40B4-BE49-F238E27FC236}">
                <a16:creationId xmlns:a16="http://schemas.microsoft.com/office/drawing/2014/main" id="{A72FA030-E172-4FC9-AB0B-1B6A34336BFF}"/>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3896028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AE26F6-20EC-4458-A1E2-54AF1A5D409F}"/>
              </a:ext>
            </a:extLst>
          </p:cNvPr>
          <p:cNvSpPr>
            <a:spLocks noGrp="1"/>
          </p:cNvSpPr>
          <p:nvPr>
            <p:ph type="title"/>
          </p:nvPr>
        </p:nvSpPr>
        <p:spPr/>
        <p:txBody>
          <a:bodyPr>
            <a:normAutofit fontScale="90000"/>
          </a:bodyPr>
          <a:lstStyle/>
          <a:p>
            <a:r>
              <a:rPr lang="zh-TW" altLang="en-US" dirty="0"/>
              <a:t>專案的特性</a:t>
            </a:r>
            <a:r>
              <a:rPr lang="en-US" altLang="zh-TW" dirty="0"/>
              <a:t>#4 </a:t>
            </a:r>
            <a:br>
              <a:rPr lang="en-US" altLang="zh-TW" dirty="0"/>
            </a:br>
            <a:r>
              <a:rPr lang="en-US" altLang="zh-TW" dirty="0"/>
              <a:t>Project Drives Change </a:t>
            </a:r>
            <a:r>
              <a:rPr lang="zh-TW" altLang="en-US" dirty="0"/>
              <a:t>專案驅動變革</a:t>
            </a:r>
          </a:p>
        </p:txBody>
      </p:sp>
      <p:sp>
        <p:nvSpPr>
          <p:cNvPr id="3" name="內容版面配置區 2">
            <a:extLst>
              <a:ext uri="{FF2B5EF4-FFF2-40B4-BE49-F238E27FC236}">
                <a16:creationId xmlns:a16="http://schemas.microsoft.com/office/drawing/2014/main" id="{B386BDD0-230A-4CC9-B8E6-51A2D3851314}"/>
              </a:ext>
            </a:extLst>
          </p:cNvPr>
          <p:cNvSpPr>
            <a:spLocks noGrp="1"/>
          </p:cNvSpPr>
          <p:nvPr>
            <p:ph idx="1"/>
          </p:nvPr>
        </p:nvSpPr>
        <p:spPr/>
        <p:txBody>
          <a:bodyPr/>
          <a:lstStyle/>
          <a:p>
            <a:r>
              <a:rPr lang="zh-TW" altLang="en-US" dirty="0"/>
              <a:t>專案驅動組織變革</a:t>
            </a:r>
            <a:endParaRPr lang="en-US" altLang="zh-TW" dirty="0"/>
          </a:p>
          <a:p>
            <a:r>
              <a:rPr lang="zh-TW" altLang="en-US" dirty="0"/>
              <a:t>藉由專案的執行，組織發生改變</a:t>
            </a:r>
            <a:endParaRPr lang="en-US" altLang="zh-TW" dirty="0"/>
          </a:p>
          <a:p>
            <a:pPr lvl="1"/>
            <a:r>
              <a:rPr lang="zh-TW" altLang="en-US" dirty="0"/>
              <a:t>在創造新產品或新服務的過程中，人發生改變，於是組織也改變了</a:t>
            </a:r>
            <a:endParaRPr lang="en-US" altLang="zh-TW" dirty="0"/>
          </a:p>
          <a:p>
            <a:pPr lvl="1"/>
            <a:r>
              <a:rPr lang="zh-TW" altLang="en-US" dirty="0"/>
              <a:t>組織必須改變才能夠創造新產品與新服務</a:t>
            </a:r>
          </a:p>
          <a:p>
            <a:endParaRPr lang="zh-TW" altLang="en-US" dirty="0"/>
          </a:p>
        </p:txBody>
      </p:sp>
      <p:sp>
        <p:nvSpPr>
          <p:cNvPr id="4" name="投影片編號版面配置區 3">
            <a:extLst>
              <a:ext uri="{FF2B5EF4-FFF2-40B4-BE49-F238E27FC236}">
                <a16:creationId xmlns:a16="http://schemas.microsoft.com/office/drawing/2014/main" id="{328B062F-01A9-4724-A8AE-99C994325002}"/>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spTree>
    <p:extLst>
      <p:ext uri="{BB962C8B-B14F-4D97-AF65-F5344CB8AC3E}">
        <p14:creationId xmlns:p14="http://schemas.microsoft.com/office/powerpoint/2010/main" val="131585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6E8E77BB-4030-4319-A469-BF4854C992DD}"/>
              </a:ext>
            </a:extLst>
          </p:cNvPr>
          <p:cNvPicPr>
            <a:picLocks noChangeAspect="1"/>
          </p:cNvPicPr>
          <p:nvPr/>
        </p:nvPicPr>
        <p:blipFill>
          <a:blip r:embed="rId2"/>
          <a:stretch>
            <a:fillRect/>
          </a:stretch>
        </p:blipFill>
        <p:spPr>
          <a:xfrm>
            <a:off x="4799856" y="3312092"/>
            <a:ext cx="5729288" cy="3429000"/>
          </a:xfrm>
          <a:prstGeom prst="rect">
            <a:avLst/>
          </a:prstGeom>
        </p:spPr>
      </p:pic>
      <p:sp>
        <p:nvSpPr>
          <p:cNvPr id="2" name="標題 1">
            <a:extLst>
              <a:ext uri="{FF2B5EF4-FFF2-40B4-BE49-F238E27FC236}">
                <a16:creationId xmlns:a16="http://schemas.microsoft.com/office/drawing/2014/main" id="{D5AE26F6-20EC-4458-A1E2-54AF1A5D409F}"/>
              </a:ext>
            </a:extLst>
          </p:cNvPr>
          <p:cNvSpPr>
            <a:spLocks noGrp="1"/>
          </p:cNvSpPr>
          <p:nvPr>
            <p:ph type="title"/>
          </p:nvPr>
        </p:nvSpPr>
        <p:spPr/>
        <p:txBody>
          <a:bodyPr>
            <a:normAutofit fontScale="90000"/>
          </a:bodyPr>
          <a:lstStyle/>
          <a:p>
            <a:r>
              <a:rPr lang="zh-TW" altLang="en-US" dirty="0"/>
              <a:t>專案的特性</a:t>
            </a:r>
            <a:r>
              <a:rPr lang="en-US" altLang="zh-TW" dirty="0"/>
              <a:t>#5 </a:t>
            </a:r>
            <a:br>
              <a:rPr lang="en-US" altLang="zh-TW" dirty="0"/>
            </a:br>
            <a:r>
              <a:rPr lang="en-US" altLang="zh-TW" dirty="0"/>
              <a:t>Business Value Creation </a:t>
            </a:r>
            <a:r>
              <a:rPr lang="zh-TW" altLang="en-US" dirty="0"/>
              <a:t>創造商業價值</a:t>
            </a:r>
          </a:p>
        </p:txBody>
      </p:sp>
      <p:sp>
        <p:nvSpPr>
          <p:cNvPr id="3" name="內容版面配置區 2">
            <a:extLst>
              <a:ext uri="{FF2B5EF4-FFF2-40B4-BE49-F238E27FC236}">
                <a16:creationId xmlns:a16="http://schemas.microsoft.com/office/drawing/2014/main" id="{B386BDD0-230A-4CC9-B8E6-51A2D3851314}"/>
              </a:ext>
            </a:extLst>
          </p:cNvPr>
          <p:cNvSpPr>
            <a:spLocks noGrp="1"/>
          </p:cNvSpPr>
          <p:nvPr>
            <p:ph idx="1"/>
          </p:nvPr>
        </p:nvSpPr>
        <p:spPr/>
        <p:txBody>
          <a:bodyPr>
            <a:normAutofit fontScale="92500" lnSpcReduction="10000"/>
          </a:bodyPr>
          <a:lstStyle/>
          <a:p>
            <a:r>
              <a:rPr lang="zh-TW" altLang="en-US" dirty="0"/>
              <a:t>商業價值</a:t>
            </a:r>
            <a:endParaRPr lang="en-US" altLang="zh-TW" dirty="0"/>
          </a:p>
          <a:p>
            <a:pPr lvl="1"/>
            <a:r>
              <a:rPr lang="zh-TW" altLang="en-US" dirty="0"/>
              <a:t>從商業努力中獲得可量化的淨利益</a:t>
            </a:r>
            <a:endParaRPr lang="en-US" altLang="zh-TW" dirty="0"/>
          </a:p>
          <a:p>
            <a:pPr lvl="1"/>
            <a:r>
              <a:rPr lang="zh-TW" altLang="en-US" dirty="0"/>
              <a:t>以時間、金錢、商品、勞力交換報酬</a:t>
            </a:r>
            <a:endParaRPr lang="en-US" altLang="zh-TW" dirty="0"/>
          </a:p>
          <a:p>
            <a:r>
              <a:rPr lang="zh-TW" altLang="en-US" dirty="0"/>
              <a:t>有形的利益 </a:t>
            </a:r>
            <a:endParaRPr lang="en-US" altLang="zh-TW" dirty="0"/>
          </a:p>
          <a:p>
            <a:pPr lvl="1"/>
            <a:r>
              <a:rPr lang="en-US" altLang="zh-TW" dirty="0"/>
              <a:t>Tangible Benefits</a:t>
            </a:r>
          </a:p>
          <a:p>
            <a:pPr lvl="1"/>
            <a:r>
              <a:rPr lang="zh-TW" altLang="en-US" dirty="0"/>
              <a:t>錢</a:t>
            </a:r>
            <a:endParaRPr lang="en-US" altLang="zh-TW" dirty="0"/>
          </a:p>
          <a:p>
            <a:r>
              <a:rPr lang="zh-TW" altLang="en-US" dirty="0"/>
              <a:t>無形的利益 </a:t>
            </a:r>
            <a:endParaRPr lang="en-US" altLang="zh-TW" dirty="0"/>
          </a:p>
          <a:p>
            <a:pPr lvl="1"/>
            <a:r>
              <a:rPr lang="en-US" altLang="zh-TW" dirty="0"/>
              <a:t>Intangible Benefits</a:t>
            </a:r>
          </a:p>
          <a:p>
            <a:pPr lvl="1"/>
            <a:r>
              <a:rPr lang="zh-TW" altLang="en-US" dirty="0"/>
              <a:t>名</a:t>
            </a:r>
          </a:p>
        </p:txBody>
      </p:sp>
      <p:sp>
        <p:nvSpPr>
          <p:cNvPr id="4" name="投影片編號版面配置區 3">
            <a:extLst>
              <a:ext uri="{FF2B5EF4-FFF2-40B4-BE49-F238E27FC236}">
                <a16:creationId xmlns:a16="http://schemas.microsoft.com/office/drawing/2014/main" id="{328B062F-01A9-4724-A8AE-99C994325002}"/>
              </a:ext>
            </a:extLst>
          </p:cNvPr>
          <p:cNvSpPr>
            <a:spLocks noGrp="1"/>
          </p:cNvSpPr>
          <p:nvPr>
            <p:ph type="sldNum" sz="quarter" idx="12"/>
          </p:nvPr>
        </p:nvSpPr>
        <p:spPr/>
        <p:txBody>
          <a:bodyPr/>
          <a:lstStyle/>
          <a:p>
            <a:fld id="{06AFB70A-E524-49E4-8F5C-48BFBE4381EC}" type="slidenum">
              <a:rPr lang="en-US" altLang="zh-TW" smtClean="0"/>
              <a:pPr/>
              <a:t>12</a:t>
            </a:fld>
            <a:endParaRPr lang="en-US" altLang="zh-TW"/>
          </a:p>
        </p:txBody>
      </p:sp>
    </p:spTree>
    <p:extLst>
      <p:ext uri="{BB962C8B-B14F-4D97-AF65-F5344CB8AC3E}">
        <p14:creationId xmlns:p14="http://schemas.microsoft.com/office/powerpoint/2010/main" val="2939042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86A61A-84CE-4B70-8064-C233D1EA6576}"/>
              </a:ext>
            </a:extLst>
          </p:cNvPr>
          <p:cNvSpPr>
            <a:spLocks noGrp="1"/>
          </p:cNvSpPr>
          <p:nvPr>
            <p:ph type="title"/>
          </p:nvPr>
        </p:nvSpPr>
        <p:spPr/>
        <p:txBody>
          <a:bodyPr/>
          <a:lstStyle/>
          <a:p>
            <a:r>
              <a:rPr lang="zh-TW" altLang="en-US" dirty="0"/>
              <a:t>專案起始原因</a:t>
            </a:r>
          </a:p>
        </p:txBody>
      </p:sp>
      <p:sp>
        <p:nvSpPr>
          <p:cNvPr id="3" name="內容版面配置區 2">
            <a:extLst>
              <a:ext uri="{FF2B5EF4-FFF2-40B4-BE49-F238E27FC236}">
                <a16:creationId xmlns:a16="http://schemas.microsoft.com/office/drawing/2014/main" id="{77DB7165-BC86-4550-8158-B2921825794B}"/>
              </a:ext>
            </a:extLst>
          </p:cNvPr>
          <p:cNvSpPr>
            <a:spLocks noGrp="1"/>
          </p:cNvSpPr>
          <p:nvPr>
            <p:ph idx="1"/>
          </p:nvPr>
        </p:nvSpPr>
        <p:spPr/>
        <p:txBody>
          <a:bodyPr/>
          <a:lstStyle/>
          <a:p>
            <a:r>
              <a:rPr lang="zh-TW" altLang="en-US" dirty="0"/>
              <a:t>組織領導者啟動專案以回應加諸於組織的四種因素</a:t>
            </a:r>
            <a:endParaRPr lang="en-US" altLang="zh-TW" dirty="0"/>
          </a:p>
          <a:p>
            <a:pPr lvl="1"/>
            <a:r>
              <a:rPr lang="zh-TW" altLang="en-US" dirty="0"/>
              <a:t>滿足法規、法律或社會要求</a:t>
            </a:r>
            <a:endParaRPr lang="en-US" altLang="zh-TW" dirty="0"/>
          </a:p>
          <a:p>
            <a:pPr lvl="2"/>
            <a:r>
              <a:rPr lang="en-US" altLang="zh-TW" dirty="0"/>
              <a:t>Regulation, Law</a:t>
            </a:r>
          </a:p>
          <a:p>
            <a:pPr lvl="1"/>
            <a:r>
              <a:rPr lang="zh-TW" altLang="en-US" dirty="0"/>
              <a:t>滿足利害關係人的請求或需要</a:t>
            </a:r>
            <a:endParaRPr lang="en-US" altLang="zh-TW" dirty="0"/>
          </a:p>
          <a:p>
            <a:pPr lvl="2"/>
            <a:r>
              <a:rPr lang="en-US" altLang="zh-TW" dirty="0"/>
              <a:t>Stakeholder </a:t>
            </a:r>
          </a:p>
          <a:p>
            <a:pPr lvl="1"/>
            <a:r>
              <a:rPr lang="zh-TW" altLang="en-US" dirty="0"/>
              <a:t>實施或改變商業或技術策略</a:t>
            </a:r>
            <a:endParaRPr lang="en-US" altLang="zh-TW" dirty="0"/>
          </a:p>
          <a:p>
            <a:pPr lvl="2"/>
            <a:r>
              <a:rPr lang="en-US" altLang="zh-TW" dirty="0"/>
              <a:t>Strategy </a:t>
            </a:r>
          </a:p>
          <a:p>
            <a:pPr lvl="1"/>
            <a:r>
              <a:rPr lang="zh-TW" altLang="en-US" dirty="0"/>
              <a:t>創造、改善或修復 產品、流程或服務</a:t>
            </a:r>
            <a:endParaRPr lang="en-US" altLang="zh-TW" dirty="0"/>
          </a:p>
        </p:txBody>
      </p:sp>
      <p:sp>
        <p:nvSpPr>
          <p:cNvPr id="4" name="投影片編號版面配置區 3">
            <a:extLst>
              <a:ext uri="{FF2B5EF4-FFF2-40B4-BE49-F238E27FC236}">
                <a16:creationId xmlns:a16="http://schemas.microsoft.com/office/drawing/2014/main" id="{FA5BAE48-75C7-4579-A5D7-E668582CAC16}"/>
              </a:ext>
            </a:extLst>
          </p:cNvPr>
          <p:cNvSpPr>
            <a:spLocks noGrp="1"/>
          </p:cNvSpPr>
          <p:nvPr>
            <p:ph type="sldNum" sz="quarter" idx="12"/>
          </p:nvPr>
        </p:nvSpPr>
        <p:spPr/>
        <p:txBody>
          <a:bodyPr/>
          <a:lstStyle/>
          <a:p>
            <a:fld id="{06AFB70A-E524-49E4-8F5C-48BFBE4381EC}" type="slidenum">
              <a:rPr lang="en-US" altLang="zh-TW" smtClean="0"/>
              <a:pPr/>
              <a:t>13</a:t>
            </a:fld>
            <a:endParaRPr lang="en-US" altLang="zh-TW"/>
          </a:p>
        </p:txBody>
      </p:sp>
    </p:spTree>
    <p:extLst>
      <p:ext uri="{BB962C8B-B14F-4D97-AF65-F5344CB8AC3E}">
        <p14:creationId xmlns:p14="http://schemas.microsoft.com/office/powerpoint/2010/main" val="2024505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2A275F-7054-4A06-8126-9EC01AB3B28D}"/>
              </a:ext>
            </a:extLst>
          </p:cNvPr>
          <p:cNvSpPr>
            <a:spLocks noGrp="1"/>
          </p:cNvSpPr>
          <p:nvPr>
            <p:ph type="title"/>
          </p:nvPr>
        </p:nvSpPr>
        <p:spPr/>
        <p:txBody>
          <a:bodyPr/>
          <a:lstStyle/>
          <a:p>
            <a:r>
              <a:rPr lang="zh-TW" altLang="en-US" dirty="0"/>
              <a:t>專案與作業</a:t>
            </a:r>
          </a:p>
        </p:txBody>
      </p:sp>
      <p:sp>
        <p:nvSpPr>
          <p:cNvPr id="3" name="內容版面配置區 2">
            <a:extLst>
              <a:ext uri="{FF2B5EF4-FFF2-40B4-BE49-F238E27FC236}">
                <a16:creationId xmlns:a16="http://schemas.microsoft.com/office/drawing/2014/main" id="{950F35D1-CFF9-418A-A80E-E99176A06D1A}"/>
              </a:ext>
            </a:extLst>
          </p:cNvPr>
          <p:cNvSpPr>
            <a:spLocks noGrp="1"/>
          </p:cNvSpPr>
          <p:nvPr>
            <p:ph idx="1"/>
          </p:nvPr>
        </p:nvSpPr>
        <p:spPr/>
        <p:txBody>
          <a:bodyPr/>
          <a:lstStyle/>
          <a:p>
            <a:r>
              <a:rPr lang="zh-TW" altLang="en-US" dirty="0"/>
              <a:t>作業 </a:t>
            </a:r>
            <a:r>
              <a:rPr lang="en-US" altLang="zh-TW" dirty="0"/>
              <a:t>Operation</a:t>
            </a:r>
          </a:p>
          <a:p>
            <a:pPr lvl="1"/>
            <a:r>
              <a:rPr lang="zh-TW" altLang="en-US" dirty="0"/>
              <a:t>每天重複的工作</a:t>
            </a:r>
            <a:endParaRPr lang="en-US" altLang="zh-TW" dirty="0"/>
          </a:p>
          <a:p>
            <a:pPr lvl="1"/>
            <a:r>
              <a:rPr lang="zh-TW" altLang="en-US" dirty="0"/>
              <a:t>例行公事 </a:t>
            </a:r>
            <a:r>
              <a:rPr lang="en-US" altLang="zh-TW" dirty="0"/>
              <a:t>Routine</a:t>
            </a:r>
          </a:p>
          <a:p>
            <a:pPr lvl="1"/>
            <a:r>
              <a:rPr lang="zh-TW" altLang="en-US" dirty="0"/>
              <a:t>一模一樣的固定產出，變化在固定範圍內的固定成本</a:t>
            </a:r>
            <a:endParaRPr lang="en-US" altLang="zh-TW" dirty="0"/>
          </a:p>
          <a:p>
            <a:r>
              <a:rPr lang="zh-TW" altLang="en-US" dirty="0"/>
              <a:t>專案 </a:t>
            </a:r>
            <a:r>
              <a:rPr lang="en-US" altLang="zh-TW" dirty="0"/>
              <a:t>Project</a:t>
            </a:r>
          </a:p>
          <a:p>
            <a:pPr lvl="1"/>
            <a:r>
              <a:rPr lang="zh-TW" altLang="en-US" dirty="0"/>
              <a:t>一次性 </a:t>
            </a:r>
            <a:r>
              <a:rPr lang="en-US" altLang="zh-TW" dirty="0"/>
              <a:t>One-Time</a:t>
            </a:r>
          </a:p>
          <a:p>
            <a:pPr lvl="1"/>
            <a:r>
              <a:rPr lang="zh-TW" altLang="en-US"/>
              <a:t>獨特的產出</a:t>
            </a:r>
            <a:endParaRPr lang="zh-TW" altLang="en-US" dirty="0"/>
          </a:p>
        </p:txBody>
      </p:sp>
      <p:sp>
        <p:nvSpPr>
          <p:cNvPr id="4" name="投影片編號版面配置區 3">
            <a:extLst>
              <a:ext uri="{FF2B5EF4-FFF2-40B4-BE49-F238E27FC236}">
                <a16:creationId xmlns:a16="http://schemas.microsoft.com/office/drawing/2014/main" id="{C0052727-253A-437B-A867-4C60CBD7134E}"/>
              </a:ext>
            </a:extLst>
          </p:cNvPr>
          <p:cNvSpPr>
            <a:spLocks noGrp="1"/>
          </p:cNvSpPr>
          <p:nvPr>
            <p:ph type="sldNum" sz="quarter" idx="12"/>
          </p:nvPr>
        </p:nvSpPr>
        <p:spPr/>
        <p:txBody>
          <a:bodyPr/>
          <a:lstStyle/>
          <a:p>
            <a:fld id="{06AFB70A-E524-49E4-8F5C-48BFBE4381EC}" type="slidenum">
              <a:rPr lang="en-US" altLang="zh-TW" smtClean="0"/>
              <a:pPr/>
              <a:t>14</a:t>
            </a:fld>
            <a:endParaRPr lang="en-US" altLang="zh-TW"/>
          </a:p>
        </p:txBody>
      </p:sp>
    </p:spTree>
    <p:extLst>
      <p:ext uri="{BB962C8B-B14F-4D97-AF65-F5344CB8AC3E}">
        <p14:creationId xmlns:p14="http://schemas.microsoft.com/office/powerpoint/2010/main" val="3004813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D2AC8-A704-4509-BF4F-DE35FDB3BDD0}"/>
              </a:ext>
            </a:extLst>
          </p:cNvPr>
          <p:cNvSpPr>
            <a:spLocks noGrp="1"/>
          </p:cNvSpPr>
          <p:nvPr>
            <p:ph type="title"/>
          </p:nvPr>
        </p:nvSpPr>
        <p:spPr/>
        <p:txBody>
          <a:bodyPr/>
          <a:lstStyle/>
          <a:p>
            <a:r>
              <a:rPr lang="zh-TW" altLang="en-US" dirty="0"/>
              <a:t>專案之分類</a:t>
            </a:r>
          </a:p>
        </p:txBody>
      </p:sp>
      <p:sp>
        <p:nvSpPr>
          <p:cNvPr id="3" name="內容版面配置區 2">
            <a:extLst>
              <a:ext uri="{FF2B5EF4-FFF2-40B4-BE49-F238E27FC236}">
                <a16:creationId xmlns:a16="http://schemas.microsoft.com/office/drawing/2014/main" id="{03C4D33B-8EFD-4B5E-B80F-D5CBA9BA77D1}"/>
              </a:ext>
            </a:extLst>
          </p:cNvPr>
          <p:cNvSpPr>
            <a:spLocks noGrp="1"/>
          </p:cNvSpPr>
          <p:nvPr>
            <p:ph idx="1"/>
          </p:nvPr>
        </p:nvSpPr>
        <p:spPr/>
        <p:txBody>
          <a:bodyPr/>
          <a:lstStyle/>
          <a:p>
            <a:r>
              <a:rPr lang="zh-TW" altLang="en-US" dirty="0"/>
              <a:t>依「屬性」分類</a:t>
            </a:r>
            <a:endParaRPr lang="en-US" altLang="zh-TW" dirty="0"/>
          </a:p>
          <a:p>
            <a:r>
              <a:rPr lang="zh-TW" altLang="en-US" dirty="0"/>
              <a:t>依「完工期限」分類</a:t>
            </a:r>
          </a:p>
          <a:p>
            <a:r>
              <a:rPr lang="zh-TW" altLang="en-US" dirty="0"/>
              <a:t>依專案目標和解決方案之明確程度區分</a:t>
            </a:r>
            <a:endParaRPr lang="en-US" altLang="zh-TW" dirty="0"/>
          </a:p>
          <a:p>
            <a:pPr lvl="1"/>
            <a:r>
              <a:rPr lang="en-US" altLang="zh-TW" dirty="0"/>
              <a:t>Wysocki</a:t>
            </a:r>
            <a:r>
              <a:rPr lang="zh-TW" altLang="en-US" dirty="0"/>
              <a:t> </a:t>
            </a:r>
            <a:r>
              <a:rPr lang="en-US" altLang="zh-TW" dirty="0"/>
              <a:t>(2014)</a:t>
            </a:r>
          </a:p>
          <a:p>
            <a:pPr lvl="1"/>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49B96F5-B47C-494B-B787-BC937DDD4D16}"/>
              </a:ext>
            </a:extLst>
          </p:cNvPr>
          <p:cNvSpPr>
            <a:spLocks noGrp="1"/>
          </p:cNvSpPr>
          <p:nvPr>
            <p:ph type="sldNum" sz="quarter" idx="12"/>
          </p:nvPr>
        </p:nvSpPr>
        <p:spPr/>
        <p:txBody>
          <a:bodyPr/>
          <a:lstStyle/>
          <a:p>
            <a:fld id="{06AFB70A-E524-49E4-8F5C-48BFBE4381EC}" type="slidenum">
              <a:rPr lang="en-US" altLang="zh-TW" smtClean="0"/>
              <a:pPr/>
              <a:t>15</a:t>
            </a:fld>
            <a:endParaRPr lang="en-US" altLang="zh-TW"/>
          </a:p>
        </p:txBody>
      </p:sp>
    </p:spTree>
    <p:extLst>
      <p:ext uri="{BB962C8B-B14F-4D97-AF65-F5344CB8AC3E}">
        <p14:creationId xmlns:p14="http://schemas.microsoft.com/office/powerpoint/2010/main" val="3963208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96307-8165-42B1-898A-0D715618D8E8}"/>
              </a:ext>
            </a:extLst>
          </p:cNvPr>
          <p:cNvSpPr>
            <a:spLocks noGrp="1"/>
          </p:cNvSpPr>
          <p:nvPr>
            <p:ph type="title"/>
          </p:nvPr>
        </p:nvSpPr>
        <p:spPr/>
        <p:txBody>
          <a:bodyPr/>
          <a:lstStyle/>
          <a:p>
            <a:r>
              <a:rPr lang="zh-TW" altLang="en-US" dirty="0"/>
              <a:t>專案四象限</a:t>
            </a:r>
          </a:p>
        </p:txBody>
      </p:sp>
      <p:sp>
        <p:nvSpPr>
          <p:cNvPr id="4" name="投影片編號版面配置區 3">
            <a:extLst>
              <a:ext uri="{FF2B5EF4-FFF2-40B4-BE49-F238E27FC236}">
                <a16:creationId xmlns:a16="http://schemas.microsoft.com/office/drawing/2014/main" id="{F3967B34-3774-4DC0-8D1A-601DFEFBEE62}"/>
              </a:ext>
            </a:extLst>
          </p:cNvPr>
          <p:cNvSpPr>
            <a:spLocks noGrp="1"/>
          </p:cNvSpPr>
          <p:nvPr>
            <p:ph type="sldNum" sz="quarter" idx="12"/>
          </p:nvPr>
        </p:nvSpPr>
        <p:spPr/>
        <p:txBody>
          <a:bodyPr/>
          <a:lstStyle/>
          <a:p>
            <a:fld id="{06AFB70A-E524-49E4-8F5C-48BFBE4381EC}" type="slidenum">
              <a:rPr lang="en-US" altLang="zh-TW" smtClean="0"/>
              <a:pPr/>
              <a:t>16</a:t>
            </a:fld>
            <a:endParaRPr lang="en-US" altLang="zh-TW"/>
          </a:p>
        </p:txBody>
      </p:sp>
      <p:pic>
        <p:nvPicPr>
          <p:cNvPr id="5" name="圖片 4">
            <a:extLst>
              <a:ext uri="{FF2B5EF4-FFF2-40B4-BE49-F238E27FC236}">
                <a16:creationId xmlns:a16="http://schemas.microsoft.com/office/drawing/2014/main" id="{E5DB00FE-E162-40C8-BE12-748CCB0ADC60}"/>
              </a:ext>
            </a:extLst>
          </p:cNvPr>
          <p:cNvPicPr>
            <a:picLocks noChangeAspect="1"/>
          </p:cNvPicPr>
          <p:nvPr/>
        </p:nvPicPr>
        <p:blipFill>
          <a:blip r:embed="rId2"/>
          <a:stretch>
            <a:fillRect/>
          </a:stretch>
        </p:blipFill>
        <p:spPr>
          <a:xfrm>
            <a:off x="2495600" y="1239503"/>
            <a:ext cx="6120680" cy="5458691"/>
          </a:xfrm>
          <a:prstGeom prst="rect">
            <a:avLst/>
          </a:prstGeom>
        </p:spPr>
      </p:pic>
      <p:sp>
        <p:nvSpPr>
          <p:cNvPr id="6" name="文字方塊 5">
            <a:extLst>
              <a:ext uri="{FF2B5EF4-FFF2-40B4-BE49-F238E27FC236}">
                <a16:creationId xmlns:a16="http://schemas.microsoft.com/office/drawing/2014/main" id="{0CE56693-6056-4BAD-B63F-91FCA46AD929}"/>
              </a:ext>
            </a:extLst>
          </p:cNvPr>
          <p:cNvSpPr txBox="1"/>
          <p:nvPr/>
        </p:nvSpPr>
        <p:spPr>
          <a:xfrm>
            <a:off x="2495600" y="2303455"/>
            <a:ext cx="1765420" cy="523220"/>
          </a:xfrm>
          <a:prstGeom prst="rect">
            <a:avLst/>
          </a:prstGeom>
          <a:noFill/>
        </p:spPr>
        <p:txBody>
          <a:bodyPr wrap="none" rtlCol="0">
            <a:spAutoFit/>
          </a:bodyPr>
          <a:lstStyle>
            <a:defPPr>
              <a:defRPr lang="en-US"/>
            </a:defPPr>
            <a:lvl1pPr>
              <a:defRPr sz="2800">
                <a:solidFill>
                  <a:srgbClr val="0000FF"/>
                </a:solidFill>
              </a:defRPr>
            </a:lvl1pPr>
          </a:lstStyle>
          <a:p>
            <a:r>
              <a:rPr lang="en-US" altLang="zh-TW" dirty="0"/>
              <a:t>Traditional</a:t>
            </a:r>
            <a:endParaRPr lang="zh-TW" altLang="en-US" dirty="0"/>
          </a:p>
        </p:txBody>
      </p:sp>
      <p:sp>
        <p:nvSpPr>
          <p:cNvPr id="7" name="文字方塊 6">
            <a:extLst>
              <a:ext uri="{FF2B5EF4-FFF2-40B4-BE49-F238E27FC236}">
                <a16:creationId xmlns:a16="http://schemas.microsoft.com/office/drawing/2014/main" id="{E3BC633B-6494-4983-9E17-459ADBF8575A}"/>
              </a:ext>
            </a:extLst>
          </p:cNvPr>
          <p:cNvSpPr txBox="1"/>
          <p:nvPr/>
        </p:nvSpPr>
        <p:spPr>
          <a:xfrm>
            <a:off x="8571025" y="2303455"/>
            <a:ext cx="981359" cy="523220"/>
          </a:xfrm>
          <a:prstGeom prst="rect">
            <a:avLst/>
          </a:prstGeom>
          <a:noFill/>
        </p:spPr>
        <p:txBody>
          <a:bodyPr wrap="none" rtlCol="0">
            <a:spAutoFit/>
          </a:bodyPr>
          <a:lstStyle/>
          <a:p>
            <a:r>
              <a:rPr lang="en-US" altLang="zh-TW" sz="2800" dirty="0">
                <a:solidFill>
                  <a:srgbClr val="0000FF"/>
                </a:solidFill>
              </a:rPr>
              <a:t>Agile</a:t>
            </a:r>
            <a:endParaRPr lang="zh-TW" altLang="en-US" sz="2800" dirty="0">
              <a:solidFill>
                <a:srgbClr val="0000FF"/>
              </a:solidFill>
            </a:endParaRPr>
          </a:p>
        </p:txBody>
      </p:sp>
      <p:sp>
        <p:nvSpPr>
          <p:cNvPr id="8" name="文字方塊 7">
            <a:extLst>
              <a:ext uri="{FF2B5EF4-FFF2-40B4-BE49-F238E27FC236}">
                <a16:creationId xmlns:a16="http://schemas.microsoft.com/office/drawing/2014/main" id="{8D7C1C6E-9908-4AE2-9102-A52C3177F507}"/>
              </a:ext>
            </a:extLst>
          </p:cNvPr>
          <p:cNvSpPr txBox="1"/>
          <p:nvPr/>
        </p:nvSpPr>
        <p:spPr>
          <a:xfrm>
            <a:off x="2843245" y="5928887"/>
            <a:ext cx="1399742" cy="523220"/>
          </a:xfrm>
          <a:prstGeom prst="rect">
            <a:avLst/>
          </a:prstGeom>
          <a:noFill/>
        </p:spPr>
        <p:txBody>
          <a:bodyPr wrap="none" rtlCol="0">
            <a:spAutoFit/>
          </a:bodyPr>
          <a:lstStyle>
            <a:defPPr>
              <a:defRPr lang="en-US"/>
            </a:defPPr>
            <a:lvl1pPr>
              <a:defRPr sz="2800">
                <a:solidFill>
                  <a:srgbClr val="0000FF"/>
                </a:solidFill>
              </a:defRPr>
            </a:lvl1pPr>
          </a:lstStyle>
          <a:p>
            <a:r>
              <a:rPr lang="en-US" altLang="zh-TW" dirty="0" err="1"/>
              <a:t>Emertxe</a:t>
            </a:r>
            <a:endParaRPr lang="zh-TW" altLang="en-US" dirty="0"/>
          </a:p>
        </p:txBody>
      </p:sp>
      <p:sp>
        <p:nvSpPr>
          <p:cNvPr id="9" name="文字方塊 8">
            <a:extLst>
              <a:ext uri="{FF2B5EF4-FFF2-40B4-BE49-F238E27FC236}">
                <a16:creationId xmlns:a16="http://schemas.microsoft.com/office/drawing/2014/main" id="{93296B6B-7F75-45E2-9568-A59A2A8185C7}"/>
              </a:ext>
            </a:extLst>
          </p:cNvPr>
          <p:cNvSpPr txBox="1"/>
          <p:nvPr/>
        </p:nvSpPr>
        <p:spPr>
          <a:xfrm>
            <a:off x="8544272" y="6021288"/>
            <a:ext cx="1399742" cy="523220"/>
          </a:xfrm>
          <a:prstGeom prst="rect">
            <a:avLst/>
          </a:prstGeom>
          <a:noFill/>
        </p:spPr>
        <p:txBody>
          <a:bodyPr wrap="none" rtlCol="0">
            <a:spAutoFit/>
          </a:bodyPr>
          <a:lstStyle>
            <a:defPPr>
              <a:defRPr lang="en-US"/>
            </a:defPPr>
            <a:lvl1pPr>
              <a:defRPr sz="2800">
                <a:solidFill>
                  <a:srgbClr val="0000FF"/>
                </a:solidFill>
              </a:defRPr>
            </a:lvl1pPr>
          </a:lstStyle>
          <a:p>
            <a:r>
              <a:rPr lang="en-US" altLang="zh-TW" dirty="0"/>
              <a:t>Extreme</a:t>
            </a:r>
            <a:endParaRPr lang="zh-TW" altLang="en-US" dirty="0"/>
          </a:p>
        </p:txBody>
      </p:sp>
    </p:spTree>
    <p:extLst>
      <p:ext uri="{BB962C8B-B14F-4D97-AF65-F5344CB8AC3E}">
        <p14:creationId xmlns:p14="http://schemas.microsoft.com/office/powerpoint/2010/main" val="319274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96E90CF-D64E-4652-BF0C-6A7D63E0ED95}"/>
              </a:ext>
            </a:extLst>
          </p:cNvPr>
          <p:cNvSpPr>
            <a:spLocks noGrp="1"/>
          </p:cNvSpPr>
          <p:nvPr>
            <p:ph type="title"/>
          </p:nvPr>
        </p:nvSpPr>
        <p:spPr/>
        <p:txBody>
          <a:bodyPr/>
          <a:lstStyle/>
          <a:p>
            <a:r>
              <a:rPr lang="zh-TW" altLang="en-US" dirty="0"/>
              <a:t>專案組合和專案組合管理</a:t>
            </a:r>
          </a:p>
        </p:txBody>
      </p:sp>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92E0A48E-0FB1-49C3-A83A-0F1E4463EEB4}"/>
                  </a:ext>
                </a:extLst>
              </p:cNvPr>
              <p:cNvSpPr>
                <a:spLocks noGrp="1"/>
              </p:cNvSpPr>
              <p:nvPr>
                <p:ph idx="1"/>
              </p:nvPr>
            </p:nvSpPr>
            <p:spPr/>
            <p:txBody>
              <a:bodyPr/>
              <a:lstStyle/>
              <a:p>
                <a:r>
                  <a:rPr lang="zh-TW" altLang="en-US" dirty="0"/>
                  <a:t>各單位提出申請的專案數量 </a:t>
                </a:r>
                <a14:m>
                  <m:oMath xmlns:m="http://schemas.openxmlformats.org/officeDocument/2006/math">
                    <m:sSub>
                      <m:sSubPr>
                        <m:ctrlPr>
                          <a:rPr lang="en-US" altLang="zh-TW" i="1" smtClean="0">
                            <a:latin typeface="Cambria Math" panose="02040503050406030204" pitchFamily="18" charset="0"/>
                          </a:rPr>
                        </m:ctrlPr>
                      </m:sSubPr>
                      <m:e>
                        <m:r>
                          <a:rPr lang="en-US" altLang="zh-TW" smtClean="0">
                            <a:latin typeface="Cambria Math" panose="02040503050406030204" pitchFamily="18" charset="0"/>
                          </a:rPr>
                          <m:t>𝑃</m:t>
                        </m:r>
                      </m:e>
                      <m:sub>
                        <m:r>
                          <a:rPr lang="en-US" altLang="zh-TW" smtClean="0">
                            <a:latin typeface="Cambria Math" panose="02040503050406030204" pitchFamily="18" charset="0"/>
                          </a:rPr>
                          <m:t>𝑁</m:t>
                        </m:r>
                      </m:sub>
                    </m:sSub>
                  </m:oMath>
                </a14:m>
                <a:r>
                  <a:rPr lang="zh-TW" altLang="en-US" dirty="0"/>
                  <a:t>，執行這些專案所需的資源 </a:t>
                </a:r>
                <a14:m>
                  <m:oMath xmlns:m="http://schemas.openxmlformats.org/officeDocument/2006/math">
                    <m:sSub>
                      <m:sSubPr>
                        <m:ctrlPr>
                          <a:rPr lang="en-US" altLang="zh-TW" i="1" smtClean="0">
                            <a:latin typeface="Cambria Math" panose="02040503050406030204" pitchFamily="18" charset="0"/>
                          </a:rPr>
                        </m:ctrlPr>
                      </m:sSubPr>
                      <m:e>
                        <m:r>
                          <a:rPr lang="en-US" altLang="zh-TW" smtClean="0">
                            <a:latin typeface="Cambria Math" panose="02040503050406030204" pitchFamily="18" charset="0"/>
                          </a:rPr>
                          <m:t>𝑅</m:t>
                        </m:r>
                      </m:e>
                      <m:sub>
                        <m:r>
                          <a:rPr lang="en-US" altLang="zh-TW" smtClean="0">
                            <a:latin typeface="Cambria Math" panose="02040503050406030204" pitchFamily="18" charset="0"/>
                          </a:rPr>
                          <m:t>𝑃</m:t>
                        </m:r>
                      </m:sub>
                    </m:sSub>
                  </m:oMath>
                </a14:m>
                <a:r>
                  <a:rPr lang="zh-TW" altLang="en-US" dirty="0"/>
                  <a:t>，公司能夠提供的資源 </a:t>
                </a:r>
                <a14:m>
                  <m:oMath xmlns:m="http://schemas.openxmlformats.org/officeDocument/2006/math">
                    <m:sSub>
                      <m:sSubPr>
                        <m:ctrlPr>
                          <a:rPr lang="en-US" altLang="zh-TW" i="1" smtClean="0">
                            <a:latin typeface="Cambria Math" panose="02040503050406030204" pitchFamily="18" charset="0"/>
                          </a:rPr>
                        </m:ctrlPr>
                      </m:sSubPr>
                      <m:e>
                        <m:r>
                          <a:rPr lang="en-US" altLang="zh-TW" smtClean="0">
                            <a:latin typeface="Cambria Math" panose="02040503050406030204" pitchFamily="18" charset="0"/>
                          </a:rPr>
                          <m:t>𝑅</m:t>
                        </m:r>
                      </m:e>
                      <m:sub>
                        <m:r>
                          <a:rPr lang="en-US" altLang="zh-TW" smtClean="0">
                            <a:latin typeface="Cambria Math" panose="02040503050406030204" pitchFamily="18" charset="0"/>
                          </a:rPr>
                          <m:t>𝐶</m:t>
                        </m:r>
                      </m:sub>
                    </m:sSub>
                  </m:oMath>
                </a14:m>
                <a:endParaRPr lang="en-US" altLang="zh-TW" dirty="0"/>
              </a:p>
              <a:p>
                <a:r>
                  <a:rPr lang="zh-TW" altLang="en-US" dirty="0"/>
                  <a:t>若 </a:t>
                </a:r>
                <a14:m>
                  <m:oMath xmlns:m="http://schemas.openxmlformats.org/officeDocument/2006/math">
                    <m:sSub>
                      <m:sSubPr>
                        <m:ctrlPr>
                          <a:rPr lang="en-US" altLang="zh-TW" i="1" smtClean="0">
                            <a:latin typeface="Cambria Math" panose="02040503050406030204" pitchFamily="18" charset="0"/>
                          </a:rPr>
                        </m:ctrlPr>
                      </m:sSubPr>
                      <m:e>
                        <m:r>
                          <a:rPr lang="en-US" altLang="zh-TW" smtClean="0">
                            <a:latin typeface="Cambria Math" panose="02040503050406030204" pitchFamily="18" charset="0"/>
                          </a:rPr>
                          <m:t>𝑅</m:t>
                        </m:r>
                      </m:e>
                      <m:sub>
                        <m:r>
                          <a:rPr lang="en-US" altLang="zh-TW" smtClean="0">
                            <a:latin typeface="Cambria Math" panose="02040503050406030204" pitchFamily="18" charset="0"/>
                          </a:rPr>
                          <m:t>𝐶</m:t>
                        </m:r>
                      </m:sub>
                    </m:sSub>
                    <m:r>
                      <a:rPr lang="en-US" altLang="zh-TW" smtClean="0">
                        <a:latin typeface="Cambria Math" panose="02040503050406030204" pitchFamily="18" charset="0"/>
                      </a:rPr>
                      <m:t>&lt;</m:t>
                    </m:r>
                    <m:sSub>
                      <m:sSubPr>
                        <m:ctrlPr>
                          <a:rPr lang="en-US" altLang="zh-TW" i="1" smtClean="0">
                            <a:latin typeface="Cambria Math" panose="02040503050406030204" pitchFamily="18" charset="0"/>
                          </a:rPr>
                        </m:ctrlPr>
                      </m:sSubPr>
                      <m:e>
                        <m:r>
                          <a:rPr lang="en-US" altLang="zh-TW" smtClean="0">
                            <a:latin typeface="Cambria Math" panose="02040503050406030204" pitchFamily="18" charset="0"/>
                          </a:rPr>
                          <m:t>𝑅</m:t>
                        </m:r>
                      </m:e>
                      <m:sub>
                        <m:r>
                          <a:rPr lang="en-US" altLang="zh-TW" smtClean="0">
                            <a:latin typeface="Cambria Math" panose="02040503050406030204" pitchFamily="18" charset="0"/>
                          </a:rPr>
                          <m:t>𝑃</m:t>
                        </m:r>
                      </m:sub>
                    </m:sSub>
                  </m:oMath>
                </a14:m>
                <a:r>
                  <a:rPr lang="zh-TW" altLang="en-US" dirty="0"/>
                  <a:t>，只能精選一些、淘汰一些</a:t>
                </a:r>
                <a:endParaRPr lang="en-US" altLang="zh-TW" dirty="0"/>
              </a:p>
              <a:p>
                <a:pPr lvl="1"/>
                <a:r>
                  <a:rPr lang="zh-TW" altLang="en-US" dirty="0"/>
                  <a:t>候選專案 </a:t>
                </a:r>
                <a:r>
                  <a:rPr lang="en-US" altLang="zh-TW" dirty="0"/>
                  <a:t>Candidate Projects</a:t>
                </a:r>
              </a:p>
              <a:p>
                <a:r>
                  <a:rPr lang="zh-TW" altLang="en-US" dirty="0"/>
                  <a:t>將有限的資源投入在符合組織未來發展方向的專案上</a:t>
                </a:r>
                <a:endParaRPr lang="en-US" altLang="zh-TW" dirty="0"/>
              </a:p>
              <a:p>
                <a:pPr lvl="1"/>
                <a:r>
                  <a:rPr lang="zh-TW" altLang="en-US" dirty="0"/>
                  <a:t>專案組合 </a:t>
                </a:r>
                <a:r>
                  <a:rPr lang="en-US" altLang="zh-TW" dirty="0"/>
                  <a:t>Project Portfolio</a:t>
                </a:r>
              </a:p>
              <a:p>
                <a:pPr lvl="1"/>
                <a:r>
                  <a:rPr lang="zh-TW" altLang="en-US" dirty="0"/>
                  <a:t>策略 </a:t>
                </a:r>
                <a:r>
                  <a:rPr lang="en-US" altLang="zh-TW" dirty="0"/>
                  <a:t>Strategy</a:t>
                </a:r>
              </a:p>
              <a:p>
                <a:pPr lvl="1"/>
                <a:r>
                  <a:rPr lang="zh-TW" altLang="en-US" dirty="0"/>
                  <a:t>政策 </a:t>
                </a:r>
                <a:r>
                  <a:rPr lang="en-US" altLang="zh-TW" dirty="0"/>
                  <a:t>Policy</a:t>
                </a:r>
                <a:endParaRPr lang="zh-TW" altLang="en-US" dirty="0"/>
              </a:p>
            </p:txBody>
          </p:sp>
        </mc:Choice>
        <mc:Fallback xmlns="">
          <p:sp>
            <p:nvSpPr>
              <p:cNvPr id="5" name="內容版面配置區 4">
                <a:extLst>
                  <a:ext uri="{FF2B5EF4-FFF2-40B4-BE49-F238E27FC236}">
                    <a16:creationId xmlns:a16="http://schemas.microsoft.com/office/drawing/2014/main" id="{92E0A48E-0FB1-49C3-A83A-0F1E4463EEB4}"/>
                  </a:ext>
                </a:extLst>
              </p:cNvPr>
              <p:cNvSpPr>
                <a:spLocks noGrp="1" noRot="1" noChangeAspect="1" noMove="1" noResize="1" noEditPoints="1" noAdjustHandles="1" noChangeArrowheads="1" noChangeShapeType="1" noTextEdit="1"/>
              </p:cNvSpPr>
              <p:nvPr>
                <p:ph idx="1"/>
              </p:nvPr>
            </p:nvSpPr>
            <p:spPr>
              <a:blipFill>
                <a:blip r:embed="rId2"/>
                <a:stretch>
                  <a:fillRect l="-1333" t="-1961" r="-754" b="-2381"/>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6BFD1298-1454-4955-94A5-3C01456D6CE7}"/>
              </a:ext>
            </a:extLst>
          </p:cNvPr>
          <p:cNvSpPr>
            <a:spLocks noGrp="1"/>
          </p:cNvSpPr>
          <p:nvPr>
            <p:ph type="sldNum" sz="quarter" idx="12"/>
          </p:nvPr>
        </p:nvSpPr>
        <p:spPr/>
        <p:txBody>
          <a:bodyPr/>
          <a:lstStyle/>
          <a:p>
            <a:fld id="{0BC55746-04A1-42DC-A0BC-1E09A8E18DBD}" type="slidenum">
              <a:rPr lang="en-US" altLang="zh-TW" smtClean="0"/>
              <a:pPr/>
              <a:t>17</a:t>
            </a:fld>
            <a:endParaRPr lang="en-US" altLang="zh-TW"/>
          </a:p>
        </p:txBody>
      </p:sp>
    </p:spTree>
    <p:extLst>
      <p:ext uri="{BB962C8B-B14F-4D97-AF65-F5344CB8AC3E}">
        <p14:creationId xmlns:p14="http://schemas.microsoft.com/office/powerpoint/2010/main" val="1177388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16CACF-F5D7-40D7-97B4-361A3907428C}"/>
              </a:ext>
            </a:extLst>
          </p:cNvPr>
          <p:cNvSpPr>
            <a:spLocks noGrp="1"/>
          </p:cNvSpPr>
          <p:nvPr>
            <p:ph type="title"/>
          </p:nvPr>
        </p:nvSpPr>
        <p:spPr/>
        <p:txBody>
          <a:bodyPr>
            <a:normAutofit fontScale="90000"/>
          </a:bodyPr>
          <a:lstStyle/>
          <a:p>
            <a:r>
              <a:rPr lang="zh-TW" altLang="en-US" dirty="0"/>
              <a:t>專案組合管理</a:t>
            </a:r>
            <a:br>
              <a:rPr lang="en-US" altLang="zh-TW" dirty="0"/>
            </a:br>
            <a:r>
              <a:rPr lang="en-US" altLang="zh-TW" dirty="0"/>
              <a:t>Project Portfolio Management</a:t>
            </a:r>
            <a:endParaRPr lang="zh-TW" altLang="en-US" dirty="0"/>
          </a:p>
        </p:txBody>
      </p:sp>
      <p:sp>
        <p:nvSpPr>
          <p:cNvPr id="3" name="內容版面配置區 2">
            <a:extLst>
              <a:ext uri="{FF2B5EF4-FFF2-40B4-BE49-F238E27FC236}">
                <a16:creationId xmlns:a16="http://schemas.microsoft.com/office/drawing/2014/main" id="{CF50CA0F-BFAE-40B1-8D01-EF320F9778C5}"/>
              </a:ext>
            </a:extLst>
          </p:cNvPr>
          <p:cNvSpPr>
            <a:spLocks noGrp="1"/>
          </p:cNvSpPr>
          <p:nvPr>
            <p:ph idx="1"/>
          </p:nvPr>
        </p:nvSpPr>
        <p:spPr/>
        <p:txBody>
          <a:bodyPr>
            <a:normAutofit fontScale="92500" lnSpcReduction="10000"/>
          </a:bodyPr>
          <a:lstStyle/>
          <a:p>
            <a:r>
              <a:rPr lang="zh-TW" altLang="en-US" dirty="0"/>
              <a:t>將許多專案或計畫和其他工作群集在一起，有效管理這些專案來達成組織的策略目標。</a:t>
            </a:r>
            <a:endParaRPr lang="en-US" altLang="zh-TW" dirty="0"/>
          </a:p>
          <a:p>
            <a:r>
              <a:rPr lang="zh-TW" altLang="en-US" dirty="0"/>
              <a:t>活動範疇應包括：</a:t>
            </a:r>
            <a:endParaRPr lang="en-US" altLang="zh-TW" dirty="0"/>
          </a:p>
          <a:p>
            <a:pPr lvl="1"/>
            <a:r>
              <a:rPr lang="zh-TW" altLang="en-US" dirty="0"/>
              <a:t>候選專案的初步篩選、選擇和排定優先順序。</a:t>
            </a:r>
            <a:endParaRPr lang="en-US" altLang="zh-TW" dirty="0"/>
          </a:p>
          <a:p>
            <a:pPr lvl="1"/>
            <a:r>
              <a:rPr lang="zh-TW" altLang="en-US" dirty="0"/>
              <a:t>同時對專案組合中的專案重新排定優先順序。</a:t>
            </a:r>
            <a:endParaRPr lang="en-US" altLang="zh-TW" dirty="0"/>
          </a:p>
          <a:p>
            <a:pPr lvl="1"/>
            <a:r>
              <a:rPr lang="zh-TW" altLang="en-US" dirty="0"/>
              <a:t>依據新排定的優先順序重新分配資源等三個部分的相關管理活動。</a:t>
            </a:r>
            <a:endParaRPr lang="en-US" altLang="zh-TW" dirty="0"/>
          </a:p>
          <a:p>
            <a:r>
              <a:rPr lang="zh-TW" altLang="en-US" dirty="0"/>
              <a:t>目標：</a:t>
            </a:r>
            <a:endParaRPr lang="en-US" altLang="zh-TW" dirty="0"/>
          </a:p>
          <a:p>
            <a:pPr lvl="1"/>
            <a:r>
              <a:rPr lang="zh-TW" altLang="en-US" dirty="0"/>
              <a:t>價值的最大化</a:t>
            </a:r>
            <a:endParaRPr lang="en-US" altLang="zh-TW" dirty="0"/>
          </a:p>
          <a:p>
            <a:pPr lvl="1"/>
            <a:r>
              <a:rPr lang="zh-TW" altLang="en-US" dirty="0"/>
              <a:t>平衡（資源運用、風險）</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2D0D4863-404E-44DF-8623-1EC5B925888D}"/>
              </a:ext>
            </a:extLst>
          </p:cNvPr>
          <p:cNvSpPr>
            <a:spLocks noGrp="1"/>
          </p:cNvSpPr>
          <p:nvPr>
            <p:ph type="sldNum" sz="quarter" idx="12"/>
          </p:nvPr>
        </p:nvSpPr>
        <p:spPr/>
        <p:txBody>
          <a:bodyPr/>
          <a:lstStyle/>
          <a:p>
            <a:fld id="{06AFB70A-E524-49E4-8F5C-48BFBE4381EC}" type="slidenum">
              <a:rPr lang="en-US" altLang="zh-TW" smtClean="0"/>
              <a:pPr/>
              <a:t>18</a:t>
            </a:fld>
            <a:endParaRPr lang="en-US" altLang="zh-TW"/>
          </a:p>
        </p:txBody>
      </p:sp>
    </p:spTree>
    <p:extLst>
      <p:ext uri="{BB962C8B-B14F-4D97-AF65-F5344CB8AC3E}">
        <p14:creationId xmlns:p14="http://schemas.microsoft.com/office/powerpoint/2010/main" val="165831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0FBA55-63DE-4608-BCC3-106BCC8E457E}"/>
              </a:ext>
            </a:extLst>
          </p:cNvPr>
          <p:cNvSpPr>
            <a:spLocks noGrp="1"/>
          </p:cNvSpPr>
          <p:nvPr>
            <p:ph type="title"/>
          </p:nvPr>
        </p:nvSpPr>
        <p:spPr/>
        <p:txBody>
          <a:bodyPr/>
          <a:lstStyle/>
          <a:p>
            <a:r>
              <a:rPr lang="zh-TW" altLang="en-US" dirty="0"/>
              <a:t>專案面臨的環境</a:t>
            </a:r>
          </a:p>
        </p:txBody>
      </p:sp>
      <p:sp>
        <p:nvSpPr>
          <p:cNvPr id="7" name="內容版面配置區 6">
            <a:extLst>
              <a:ext uri="{FF2B5EF4-FFF2-40B4-BE49-F238E27FC236}">
                <a16:creationId xmlns:a16="http://schemas.microsoft.com/office/drawing/2014/main" id="{CBEBB46B-75A5-4C89-924A-30A7CB384D73}"/>
              </a:ext>
            </a:extLst>
          </p:cNvPr>
          <p:cNvSpPr>
            <a:spLocks noGrp="1"/>
          </p:cNvSpPr>
          <p:nvPr>
            <p:ph idx="1"/>
          </p:nvPr>
        </p:nvSpPr>
        <p:spPr/>
        <p:txBody>
          <a:bodyPr/>
          <a:lstStyle/>
          <a:p>
            <a:r>
              <a:rPr lang="zh-TW" altLang="en-US" dirty="0"/>
              <a:t>快速度：</a:t>
            </a:r>
            <a:endParaRPr lang="en-US" altLang="zh-TW" dirty="0"/>
          </a:p>
          <a:p>
            <a:pPr lvl="1"/>
            <a:r>
              <a:rPr lang="zh-TW" altLang="en-US" dirty="0"/>
              <a:t>產品上市速度愈快，對於企業價值貢獻就愈大。</a:t>
            </a:r>
            <a:endParaRPr lang="en-US" altLang="zh-TW" dirty="0"/>
          </a:p>
          <a:p>
            <a:r>
              <a:rPr lang="zh-TW" altLang="en-US" dirty="0"/>
              <a:t>高度變動：</a:t>
            </a:r>
            <a:endParaRPr lang="en-US" altLang="zh-TW" dirty="0"/>
          </a:p>
          <a:p>
            <a:pPr lvl="1"/>
            <a:r>
              <a:rPr lang="zh-TW" altLang="en-US" dirty="0"/>
              <a:t>變是唯一的不變。現今商業環境是動態的，顧客需求變動非常快速。</a:t>
            </a:r>
            <a:endParaRPr lang="en-US" altLang="zh-TW" dirty="0"/>
          </a:p>
          <a:p>
            <a:r>
              <a:rPr lang="zh-TW" altLang="en-US" dirty="0"/>
              <a:t>低成本：</a:t>
            </a:r>
            <a:endParaRPr lang="en-US" altLang="zh-TW" dirty="0"/>
          </a:p>
          <a:p>
            <a:pPr lvl="1"/>
            <a:r>
              <a:rPr lang="zh-TW" altLang="en-US" dirty="0"/>
              <a:t>減少管理層級，讓專業幕僚能夠在更少干預下專心和快速地找到適當工作方法。</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EAE05CEB-87FD-418E-A524-EA57D80B0AB7}"/>
              </a:ext>
            </a:extLst>
          </p:cNvPr>
          <p:cNvSpPr>
            <a:spLocks noGrp="1"/>
          </p:cNvSpPr>
          <p:nvPr>
            <p:ph type="sldNum" sz="quarter" idx="12"/>
          </p:nvPr>
        </p:nvSpPr>
        <p:spPr/>
        <p:txBody>
          <a:bodyPr/>
          <a:lstStyle/>
          <a:p>
            <a:fld id="{06AFB70A-E524-49E4-8F5C-48BFBE4381EC}" type="slidenum">
              <a:rPr lang="en-US" altLang="zh-TW" smtClean="0"/>
              <a:pPr/>
              <a:t>19</a:t>
            </a:fld>
            <a:endParaRPr lang="en-US" altLang="zh-TW"/>
          </a:p>
        </p:txBody>
      </p:sp>
    </p:spTree>
    <p:extLst>
      <p:ext uri="{BB962C8B-B14F-4D97-AF65-F5344CB8AC3E}">
        <p14:creationId xmlns:p14="http://schemas.microsoft.com/office/powerpoint/2010/main" val="97259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6E76662F-0ABD-43EA-847C-EFB1762AD130}"/>
              </a:ext>
            </a:extLst>
          </p:cNvPr>
          <p:cNvSpPr>
            <a:spLocks noGrp="1"/>
          </p:cNvSpPr>
          <p:nvPr>
            <p:ph idx="1"/>
          </p:nvPr>
        </p:nvSpPr>
        <p:spPr/>
        <p:txBody>
          <a:bodyPr/>
          <a:lstStyle/>
          <a:p>
            <a:r>
              <a:rPr lang="zh-TW" altLang="en-US" dirty="0"/>
              <a:t>專案、計畫、和專案組合</a:t>
            </a:r>
          </a:p>
          <a:p>
            <a:r>
              <a:rPr lang="zh-TW" altLang="en-US" dirty="0"/>
              <a:t>專案管理</a:t>
            </a:r>
          </a:p>
          <a:p>
            <a:r>
              <a:rPr lang="zh-TW" altLang="en-US" dirty="0"/>
              <a:t>組織專案管理成熟度</a:t>
            </a:r>
          </a:p>
          <a:p>
            <a:r>
              <a:rPr lang="zh-TW" altLang="en-US" dirty="0"/>
              <a:t>專案生命週期</a:t>
            </a:r>
          </a:p>
          <a:p>
            <a:r>
              <a:rPr lang="zh-TW" altLang="en-US" dirty="0"/>
              <a:t>專案技術領域</a:t>
            </a:r>
          </a:p>
          <a:p>
            <a:endParaRPr lang="zh-TW" altLang="en-US" dirty="0"/>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0FBA55-63DE-4608-BCC3-106BCC8E457E}"/>
              </a:ext>
            </a:extLst>
          </p:cNvPr>
          <p:cNvSpPr>
            <a:spLocks noGrp="1"/>
          </p:cNvSpPr>
          <p:nvPr>
            <p:ph type="title"/>
          </p:nvPr>
        </p:nvSpPr>
        <p:spPr/>
        <p:txBody>
          <a:bodyPr/>
          <a:lstStyle/>
          <a:p>
            <a:r>
              <a:rPr lang="zh-TW" altLang="en-US" dirty="0"/>
              <a:t>專案面臨的環境（續）</a:t>
            </a:r>
          </a:p>
        </p:txBody>
      </p:sp>
      <p:sp>
        <p:nvSpPr>
          <p:cNvPr id="7" name="內容版面配置區 6">
            <a:extLst>
              <a:ext uri="{FF2B5EF4-FFF2-40B4-BE49-F238E27FC236}">
                <a16:creationId xmlns:a16="http://schemas.microsoft.com/office/drawing/2014/main" id="{CBEBB46B-75A5-4C89-924A-30A7CB384D73}"/>
              </a:ext>
            </a:extLst>
          </p:cNvPr>
          <p:cNvSpPr>
            <a:spLocks noGrp="1"/>
          </p:cNvSpPr>
          <p:nvPr>
            <p:ph idx="1"/>
          </p:nvPr>
        </p:nvSpPr>
        <p:spPr/>
        <p:txBody>
          <a:bodyPr/>
          <a:lstStyle/>
          <a:p>
            <a:r>
              <a:rPr lang="zh-TW" altLang="en-US" dirty="0"/>
              <a:t>複雜度：</a:t>
            </a:r>
            <a:endParaRPr lang="en-US" altLang="zh-TW" dirty="0"/>
          </a:p>
          <a:p>
            <a:pPr lvl="1"/>
            <a:r>
              <a:rPr lang="zh-TW" altLang="en-US" dirty="0"/>
              <a:t>企業所面對的專案複雜度愈來愈高，專案經理要思考如何建立和運用一套普通工具、技術和流程，以管理高度複雜的專案。</a:t>
            </a:r>
            <a:endParaRPr lang="en-US" altLang="zh-TW" dirty="0"/>
          </a:p>
          <a:p>
            <a:r>
              <a:rPr lang="zh-TW" altLang="en-US" dirty="0"/>
              <a:t>不確定性：</a:t>
            </a:r>
            <a:endParaRPr lang="en-US" altLang="zh-TW" dirty="0"/>
          </a:p>
          <a:p>
            <a:pPr lvl="1"/>
            <a:r>
              <a:rPr lang="zh-TW" altLang="en-US" dirty="0"/>
              <a:t>複雜度愈高，所伴隨的不確定性和風險也愈高。</a:t>
            </a:r>
            <a:endParaRPr lang="en-US" altLang="zh-TW" dirty="0"/>
          </a:p>
          <a:p>
            <a:pPr lvl="1"/>
            <a:r>
              <a:rPr lang="zh-TW" altLang="en-US" dirty="0"/>
              <a:t>適應性專案管理 </a:t>
            </a:r>
            <a:r>
              <a:rPr lang="en-US" altLang="zh-TW" dirty="0"/>
              <a:t>Adaptive Project Management</a:t>
            </a:r>
          </a:p>
          <a:p>
            <a:pPr lvl="2"/>
            <a:r>
              <a:rPr lang="zh-TW" altLang="en-US" dirty="0"/>
              <a:t>保持彈性</a:t>
            </a:r>
            <a:endParaRPr lang="en-US" altLang="zh-TW" dirty="0"/>
          </a:p>
        </p:txBody>
      </p:sp>
      <p:sp>
        <p:nvSpPr>
          <p:cNvPr id="4" name="投影片編號版面配置區 3">
            <a:extLst>
              <a:ext uri="{FF2B5EF4-FFF2-40B4-BE49-F238E27FC236}">
                <a16:creationId xmlns:a16="http://schemas.microsoft.com/office/drawing/2014/main" id="{EAE05CEB-87FD-418E-A524-EA57D80B0AB7}"/>
              </a:ext>
            </a:extLst>
          </p:cNvPr>
          <p:cNvSpPr>
            <a:spLocks noGrp="1"/>
          </p:cNvSpPr>
          <p:nvPr>
            <p:ph type="sldNum" sz="quarter" idx="12"/>
          </p:nvPr>
        </p:nvSpPr>
        <p:spPr/>
        <p:txBody>
          <a:bodyPr/>
          <a:lstStyle/>
          <a:p>
            <a:fld id="{06AFB70A-E524-49E4-8F5C-48BFBE4381EC}" type="slidenum">
              <a:rPr lang="en-US" altLang="zh-TW" smtClean="0"/>
              <a:pPr/>
              <a:t>20</a:t>
            </a:fld>
            <a:endParaRPr lang="en-US" altLang="zh-TW"/>
          </a:p>
        </p:txBody>
      </p:sp>
    </p:spTree>
    <p:extLst>
      <p:ext uri="{BB962C8B-B14F-4D97-AF65-F5344CB8AC3E}">
        <p14:creationId xmlns:p14="http://schemas.microsoft.com/office/powerpoint/2010/main" val="270835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8D052B-3D37-40D6-8156-DFC3695CC048}"/>
              </a:ext>
            </a:extLst>
          </p:cNvPr>
          <p:cNvSpPr>
            <a:spLocks noGrp="1"/>
          </p:cNvSpPr>
          <p:nvPr>
            <p:ph type="title"/>
          </p:nvPr>
        </p:nvSpPr>
        <p:spPr/>
        <p:txBody>
          <a:bodyPr/>
          <a:lstStyle/>
          <a:p>
            <a:r>
              <a:rPr lang="zh-TW" altLang="en-US" dirty="0"/>
              <a:t>專案管理 </a:t>
            </a:r>
            <a:r>
              <a:rPr lang="en-US" altLang="zh-TW" dirty="0"/>
              <a:t>Project Management</a:t>
            </a:r>
            <a:endParaRPr lang="zh-TW" altLang="en-US" dirty="0"/>
          </a:p>
        </p:txBody>
      </p:sp>
      <p:sp>
        <p:nvSpPr>
          <p:cNvPr id="3" name="內容版面配置區 2">
            <a:extLst>
              <a:ext uri="{FF2B5EF4-FFF2-40B4-BE49-F238E27FC236}">
                <a16:creationId xmlns:a16="http://schemas.microsoft.com/office/drawing/2014/main" id="{42C806C1-6379-45C1-B0C1-B108CDC6DD07}"/>
              </a:ext>
            </a:extLst>
          </p:cNvPr>
          <p:cNvSpPr>
            <a:spLocks noGrp="1"/>
          </p:cNvSpPr>
          <p:nvPr>
            <p:ph idx="1"/>
          </p:nvPr>
        </p:nvSpPr>
        <p:spPr/>
        <p:txBody>
          <a:bodyPr/>
          <a:lstStyle/>
          <a:p>
            <a:r>
              <a:rPr lang="zh-TW" altLang="en-US" dirty="0"/>
              <a:t>一般管理通常包含五個管理功能</a:t>
            </a:r>
            <a:endParaRPr lang="en-US" altLang="zh-TW" dirty="0"/>
          </a:p>
          <a:p>
            <a:pPr lvl="1"/>
            <a:r>
              <a:rPr lang="zh-TW" altLang="en-US" dirty="0"/>
              <a:t>規劃、組織、用人、指導、和控制</a:t>
            </a:r>
            <a:endParaRPr lang="en-US" altLang="zh-TW" dirty="0"/>
          </a:p>
          <a:p>
            <a:pPr lvl="1"/>
            <a:r>
              <a:rPr lang="zh-TW" altLang="en-US" dirty="0"/>
              <a:t>用人：人事考核</a:t>
            </a:r>
            <a:endParaRPr lang="en-US" altLang="zh-TW" dirty="0"/>
          </a:p>
          <a:p>
            <a:r>
              <a:rPr lang="zh-TW" altLang="en-US" dirty="0"/>
              <a:t>專案管理不包含「用人」功能</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8CC3C187-4B2A-4243-82D8-3CAAA90F9C61}"/>
              </a:ext>
            </a:extLst>
          </p:cNvPr>
          <p:cNvSpPr>
            <a:spLocks noGrp="1"/>
          </p:cNvSpPr>
          <p:nvPr>
            <p:ph type="sldNum" sz="quarter" idx="12"/>
          </p:nvPr>
        </p:nvSpPr>
        <p:spPr/>
        <p:txBody>
          <a:bodyPr/>
          <a:lstStyle/>
          <a:p>
            <a:fld id="{06AFB70A-E524-49E4-8F5C-48BFBE4381EC}" type="slidenum">
              <a:rPr lang="en-US" altLang="zh-TW" smtClean="0"/>
              <a:pPr/>
              <a:t>21</a:t>
            </a:fld>
            <a:endParaRPr lang="en-US" altLang="zh-TW"/>
          </a:p>
        </p:txBody>
      </p:sp>
    </p:spTree>
    <p:extLst>
      <p:ext uri="{BB962C8B-B14F-4D97-AF65-F5344CB8AC3E}">
        <p14:creationId xmlns:p14="http://schemas.microsoft.com/office/powerpoint/2010/main" val="2188339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a:extLst>
              <a:ext uri="{FF2B5EF4-FFF2-40B4-BE49-F238E27FC236}">
                <a16:creationId xmlns:a16="http://schemas.microsoft.com/office/drawing/2014/main" id="{45DAFD19-712F-48BB-976E-B2FF6EE16DFF}"/>
              </a:ext>
            </a:extLst>
          </p:cNvPr>
          <p:cNvPicPr>
            <a:picLocks noChangeAspect="1"/>
          </p:cNvPicPr>
          <p:nvPr/>
        </p:nvPicPr>
        <p:blipFill>
          <a:blip r:embed="rId2"/>
          <a:stretch>
            <a:fillRect/>
          </a:stretch>
        </p:blipFill>
        <p:spPr>
          <a:xfrm>
            <a:off x="4829974" y="1858392"/>
            <a:ext cx="7273966" cy="3082776"/>
          </a:xfrm>
          <a:prstGeom prst="rect">
            <a:avLst/>
          </a:prstGeom>
        </p:spPr>
      </p:pic>
      <p:sp>
        <p:nvSpPr>
          <p:cNvPr id="2" name="標題 1">
            <a:extLst>
              <a:ext uri="{FF2B5EF4-FFF2-40B4-BE49-F238E27FC236}">
                <a16:creationId xmlns:a16="http://schemas.microsoft.com/office/drawing/2014/main" id="{C7E6CA0B-A0FE-4CE1-AEE3-8262339C9B43}"/>
              </a:ext>
            </a:extLst>
          </p:cNvPr>
          <p:cNvSpPr>
            <a:spLocks noGrp="1"/>
          </p:cNvSpPr>
          <p:nvPr>
            <p:ph type="title"/>
          </p:nvPr>
        </p:nvSpPr>
        <p:spPr/>
        <p:txBody>
          <a:bodyPr/>
          <a:lstStyle/>
          <a:p>
            <a:r>
              <a:rPr lang="zh-TW" altLang="en-US" dirty="0"/>
              <a:t>職權、職責和問責</a:t>
            </a:r>
          </a:p>
        </p:txBody>
      </p:sp>
      <p:sp>
        <p:nvSpPr>
          <p:cNvPr id="3" name="內容版面配置區 2">
            <a:extLst>
              <a:ext uri="{FF2B5EF4-FFF2-40B4-BE49-F238E27FC236}">
                <a16:creationId xmlns:a16="http://schemas.microsoft.com/office/drawing/2014/main" id="{A28F742F-DB7D-4350-AE27-3592C4F9DBF0}"/>
              </a:ext>
            </a:extLst>
          </p:cNvPr>
          <p:cNvSpPr>
            <a:spLocks noGrp="1"/>
          </p:cNvSpPr>
          <p:nvPr>
            <p:ph idx="1"/>
          </p:nvPr>
        </p:nvSpPr>
        <p:spPr/>
        <p:txBody>
          <a:bodyPr/>
          <a:lstStyle/>
          <a:p>
            <a:r>
              <a:rPr lang="zh-TW" altLang="en-US" dirty="0"/>
              <a:t>職權</a:t>
            </a:r>
            <a:r>
              <a:rPr lang="en-US" altLang="zh-TW" dirty="0"/>
              <a:t> Authority</a:t>
            </a:r>
          </a:p>
          <a:p>
            <a:pPr lvl="1"/>
            <a:r>
              <a:rPr lang="zh-TW" altLang="en-US" dirty="0"/>
              <a:t>發號施令的權力</a:t>
            </a:r>
            <a:endParaRPr lang="en-US" altLang="zh-TW" dirty="0"/>
          </a:p>
          <a:p>
            <a:r>
              <a:rPr lang="zh-TW" altLang="en-US" dirty="0"/>
              <a:t>職責</a:t>
            </a:r>
            <a:r>
              <a:rPr lang="en-US" altLang="zh-TW" dirty="0"/>
              <a:t> Responsibility</a:t>
            </a:r>
          </a:p>
          <a:p>
            <a:pPr lvl="1"/>
            <a:r>
              <a:rPr lang="zh-TW" altLang="en-US" dirty="0"/>
              <a:t>負任執行工作</a:t>
            </a:r>
            <a:endParaRPr lang="en-US" altLang="zh-TW" dirty="0"/>
          </a:p>
          <a:p>
            <a:r>
              <a:rPr lang="zh-TW" altLang="en-US" dirty="0"/>
              <a:t>問責</a:t>
            </a:r>
            <a:r>
              <a:rPr lang="en-US" altLang="zh-TW" dirty="0"/>
              <a:t> Accountability</a:t>
            </a:r>
          </a:p>
          <a:p>
            <a:pPr lvl="1"/>
            <a:r>
              <a:rPr lang="zh-TW" altLang="en-US" dirty="0"/>
              <a:t>承擔結果</a:t>
            </a:r>
          </a:p>
        </p:txBody>
      </p:sp>
      <p:sp>
        <p:nvSpPr>
          <p:cNvPr id="4" name="投影片編號版面配置區 3">
            <a:extLst>
              <a:ext uri="{FF2B5EF4-FFF2-40B4-BE49-F238E27FC236}">
                <a16:creationId xmlns:a16="http://schemas.microsoft.com/office/drawing/2014/main" id="{65F48D9A-F80E-4F9D-BC63-C73A319C4DD3}"/>
              </a:ext>
            </a:extLst>
          </p:cNvPr>
          <p:cNvSpPr>
            <a:spLocks noGrp="1"/>
          </p:cNvSpPr>
          <p:nvPr>
            <p:ph type="sldNum" sz="quarter" idx="12"/>
          </p:nvPr>
        </p:nvSpPr>
        <p:spPr/>
        <p:txBody>
          <a:bodyPr/>
          <a:lstStyle/>
          <a:p>
            <a:fld id="{06AFB70A-E524-49E4-8F5C-48BFBE4381EC}" type="slidenum">
              <a:rPr lang="en-US" altLang="zh-TW" smtClean="0"/>
              <a:pPr/>
              <a:t>22</a:t>
            </a:fld>
            <a:endParaRPr lang="en-US" altLang="zh-TW"/>
          </a:p>
        </p:txBody>
      </p:sp>
    </p:spTree>
    <p:extLst>
      <p:ext uri="{BB962C8B-B14F-4D97-AF65-F5344CB8AC3E}">
        <p14:creationId xmlns:p14="http://schemas.microsoft.com/office/powerpoint/2010/main" val="1515509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C68F6B-6DBB-4D23-A716-C3AA64A989B3}"/>
              </a:ext>
            </a:extLst>
          </p:cNvPr>
          <p:cNvSpPr>
            <a:spLocks noGrp="1"/>
          </p:cNvSpPr>
          <p:nvPr>
            <p:ph type="title"/>
          </p:nvPr>
        </p:nvSpPr>
        <p:spPr/>
        <p:txBody>
          <a:bodyPr>
            <a:normAutofit fontScale="90000"/>
          </a:bodyPr>
          <a:lstStyle/>
          <a:p>
            <a:r>
              <a:rPr lang="en-US" altLang="zh-TW" dirty="0"/>
              <a:t>Difference between authority, responsibility and accountability</a:t>
            </a:r>
            <a:endParaRPr lang="zh-TW" altLang="en-US" dirty="0"/>
          </a:p>
        </p:txBody>
      </p:sp>
      <p:graphicFrame>
        <p:nvGraphicFramePr>
          <p:cNvPr id="5" name="表格 5">
            <a:extLst>
              <a:ext uri="{FF2B5EF4-FFF2-40B4-BE49-F238E27FC236}">
                <a16:creationId xmlns:a16="http://schemas.microsoft.com/office/drawing/2014/main" id="{69111FE1-52A7-4965-BD66-887C63A095B7}"/>
              </a:ext>
            </a:extLst>
          </p:cNvPr>
          <p:cNvGraphicFramePr>
            <a:graphicFrameLocks noGrp="1"/>
          </p:cNvGraphicFramePr>
          <p:nvPr>
            <p:ph idx="1"/>
            <p:extLst>
              <p:ext uri="{D42A27DB-BD31-4B8C-83A1-F6EECF244321}">
                <p14:modId xmlns:p14="http://schemas.microsoft.com/office/powerpoint/2010/main" val="54557896"/>
              </p:ext>
            </p:extLst>
          </p:nvPr>
        </p:nvGraphicFramePr>
        <p:xfrm>
          <a:off x="335360" y="1820863"/>
          <a:ext cx="11521279" cy="4724400"/>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val="3318587831"/>
                    </a:ext>
                  </a:extLst>
                </a:gridCol>
                <a:gridCol w="2808312">
                  <a:extLst>
                    <a:ext uri="{9D8B030D-6E8A-4147-A177-3AD203B41FA5}">
                      <a16:colId xmlns:a16="http://schemas.microsoft.com/office/drawing/2014/main" val="2652035338"/>
                    </a:ext>
                  </a:extLst>
                </a:gridCol>
                <a:gridCol w="3244671">
                  <a:extLst>
                    <a:ext uri="{9D8B030D-6E8A-4147-A177-3AD203B41FA5}">
                      <a16:colId xmlns:a16="http://schemas.microsoft.com/office/drawing/2014/main" val="1131463792"/>
                    </a:ext>
                  </a:extLst>
                </a:gridCol>
                <a:gridCol w="3596088">
                  <a:extLst>
                    <a:ext uri="{9D8B030D-6E8A-4147-A177-3AD203B41FA5}">
                      <a16:colId xmlns:a16="http://schemas.microsoft.com/office/drawing/2014/main" val="635773032"/>
                    </a:ext>
                  </a:extLst>
                </a:gridCol>
              </a:tblGrid>
              <a:tr h="370840">
                <a:tc>
                  <a:txBody>
                    <a:bodyPr/>
                    <a:lstStyle/>
                    <a:p>
                      <a:r>
                        <a:rPr lang="en-US" altLang="zh-TW" sz="2800" dirty="0"/>
                        <a:t>Basis</a:t>
                      </a:r>
                      <a:endParaRPr lang="zh-TW" altLang="en-US" sz="2800" dirty="0"/>
                    </a:p>
                  </a:txBody>
                  <a:tcPr/>
                </a:tc>
                <a:tc>
                  <a:txBody>
                    <a:bodyPr/>
                    <a:lstStyle/>
                    <a:p>
                      <a:r>
                        <a:rPr lang="en-US" altLang="zh-TW" sz="2800" dirty="0"/>
                        <a:t>Authority</a:t>
                      </a:r>
                      <a:endParaRPr lang="zh-TW" altLang="en-US" sz="2800" dirty="0"/>
                    </a:p>
                  </a:txBody>
                  <a:tcPr/>
                </a:tc>
                <a:tc>
                  <a:txBody>
                    <a:bodyPr/>
                    <a:lstStyle/>
                    <a:p>
                      <a:r>
                        <a:rPr lang="en-US" altLang="zh-TW" sz="2800" dirty="0"/>
                        <a:t>Responsibility</a:t>
                      </a:r>
                      <a:endParaRPr lang="zh-TW" altLang="en-US" sz="2800" dirty="0"/>
                    </a:p>
                  </a:txBody>
                  <a:tcPr/>
                </a:tc>
                <a:tc>
                  <a:txBody>
                    <a:bodyPr/>
                    <a:lstStyle/>
                    <a:p>
                      <a:r>
                        <a:rPr lang="en-US" altLang="zh-TW" sz="2800" dirty="0"/>
                        <a:t>Accountability</a:t>
                      </a:r>
                      <a:endParaRPr lang="zh-TW" altLang="en-US" sz="2800" dirty="0"/>
                    </a:p>
                  </a:txBody>
                  <a:tcPr/>
                </a:tc>
                <a:extLst>
                  <a:ext uri="{0D108BD9-81ED-4DB2-BD59-A6C34878D82A}">
                    <a16:rowId xmlns:a16="http://schemas.microsoft.com/office/drawing/2014/main" val="2062525029"/>
                  </a:ext>
                </a:extLst>
              </a:tr>
              <a:tr h="370840">
                <a:tc>
                  <a:txBody>
                    <a:bodyPr/>
                    <a:lstStyle/>
                    <a:p>
                      <a:r>
                        <a:rPr lang="en-US" altLang="zh-TW" sz="2800" b="1" kern="1200" dirty="0">
                          <a:solidFill>
                            <a:schemeClr val="lt1"/>
                          </a:solidFill>
                          <a:latin typeface="+mn-lt"/>
                          <a:ea typeface="+mn-ea"/>
                          <a:cs typeface="+mn-cs"/>
                        </a:rPr>
                        <a:t>Meaning</a:t>
                      </a:r>
                      <a:endParaRPr lang="zh-TW" altLang="en-US" sz="2800" b="1" kern="1200" dirty="0">
                        <a:solidFill>
                          <a:schemeClr val="lt1"/>
                        </a:solidFill>
                        <a:latin typeface="+mn-lt"/>
                        <a:ea typeface="+mn-ea"/>
                        <a:cs typeface="+mn-cs"/>
                      </a:endParaRPr>
                    </a:p>
                  </a:txBody>
                  <a:tcPr>
                    <a:solidFill>
                      <a:schemeClr val="accent1"/>
                    </a:solidFill>
                  </a:tcPr>
                </a:tc>
                <a:tc>
                  <a:txBody>
                    <a:bodyPr/>
                    <a:lstStyle/>
                    <a:p>
                      <a:r>
                        <a:rPr lang="en-US" altLang="zh-TW" sz="2800" dirty="0"/>
                        <a:t>Right to command</a:t>
                      </a:r>
                      <a:endParaRPr lang="zh-TW" altLang="en-US" sz="2800" dirty="0"/>
                    </a:p>
                  </a:txBody>
                  <a:tcPr/>
                </a:tc>
                <a:tc>
                  <a:txBody>
                    <a:bodyPr/>
                    <a:lstStyle/>
                    <a:p>
                      <a:r>
                        <a:rPr lang="en-US" altLang="zh-TW" sz="2800" dirty="0"/>
                        <a:t>Obligation to performance the assigned task</a:t>
                      </a:r>
                      <a:endParaRPr lang="zh-TW" altLang="en-US" sz="2800" dirty="0"/>
                    </a:p>
                  </a:txBody>
                  <a:tcPr/>
                </a:tc>
                <a:tc>
                  <a:txBody>
                    <a:bodyPr/>
                    <a:lstStyle/>
                    <a:p>
                      <a:r>
                        <a:rPr lang="en-US" altLang="zh-TW" sz="2800" dirty="0"/>
                        <a:t>Answerability for outcome of the assigned task</a:t>
                      </a:r>
                      <a:endParaRPr lang="zh-TW" altLang="en-US" sz="2800" dirty="0"/>
                    </a:p>
                  </a:txBody>
                  <a:tcPr/>
                </a:tc>
                <a:extLst>
                  <a:ext uri="{0D108BD9-81ED-4DB2-BD59-A6C34878D82A}">
                    <a16:rowId xmlns:a16="http://schemas.microsoft.com/office/drawing/2014/main" val="2094590289"/>
                  </a:ext>
                </a:extLst>
              </a:tr>
              <a:tr h="370840">
                <a:tc>
                  <a:txBody>
                    <a:bodyPr/>
                    <a:lstStyle/>
                    <a:p>
                      <a:r>
                        <a:rPr lang="en-US" altLang="zh-TW" sz="2800" b="1" kern="1200" dirty="0">
                          <a:solidFill>
                            <a:schemeClr val="lt1"/>
                          </a:solidFill>
                          <a:latin typeface="+mn-lt"/>
                          <a:ea typeface="+mn-ea"/>
                          <a:cs typeface="+mn-cs"/>
                        </a:rPr>
                        <a:t>Delegation</a:t>
                      </a:r>
                      <a:endParaRPr lang="zh-TW" altLang="en-US" sz="2800" b="1" kern="1200" dirty="0">
                        <a:solidFill>
                          <a:schemeClr val="lt1"/>
                        </a:solidFill>
                        <a:latin typeface="+mn-lt"/>
                        <a:ea typeface="+mn-ea"/>
                        <a:cs typeface="+mn-cs"/>
                      </a:endParaRPr>
                    </a:p>
                  </a:txBody>
                  <a:tcPr>
                    <a:solidFill>
                      <a:schemeClr val="accent1"/>
                    </a:solidFill>
                  </a:tcPr>
                </a:tc>
                <a:tc>
                  <a:txBody>
                    <a:bodyPr/>
                    <a:lstStyle/>
                    <a:p>
                      <a:r>
                        <a:rPr lang="en-US" altLang="zh-TW" sz="2800" dirty="0"/>
                        <a:t>Can be delegated</a:t>
                      </a:r>
                      <a:endParaRPr lang="zh-TW" altLang="en-US" sz="2800" dirty="0"/>
                    </a:p>
                  </a:txBody>
                  <a:tcPr/>
                </a:tc>
                <a:tc>
                  <a:txBody>
                    <a:bodyPr/>
                    <a:lstStyle/>
                    <a:p>
                      <a:r>
                        <a:rPr lang="en-US" altLang="zh-TW" sz="2800" dirty="0"/>
                        <a:t>Can not be fully delegated</a:t>
                      </a:r>
                      <a:endParaRPr lang="zh-TW" altLang="en-US" sz="2800" dirty="0"/>
                    </a:p>
                  </a:txBody>
                  <a:tcPr/>
                </a:tc>
                <a:tc>
                  <a:txBody>
                    <a:bodyPr/>
                    <a:lstStyle/>
                    <a:p>
                      <a:r>
                        <a:rPr lang="en-US" altLang="zh-TW" sz="2800" dirty="0"/>
                        <a:t>Can not be delegated at all</a:t>
                      </a:r>
                      <a:endParaRPr lang="zh-TW" altLang="en-US" sz="2800" dirty="0"/>
                    </a:p>
                  </a:txBody>
                  <a:tcPr/>
                </a:tc>
                <a:extLst>
                  <a:ext uri="{0D108BD9-81ED-4DB2-BD59-A6C34878D82A}">
                    <a16:rowId xmlns:a16="http://schemas.microsoft.com/office/drawing/2014/main" val="1620274196"/>
                  </a:ext>
                </a:extLst>
              </a:tr>
              <a:tr h="370840">
                <a:tc>
                  <a:txBody>
                    <a:bodyPr/>
                    <a:lstStyle/>
                    <a:p>
                      <a:r>
                        <a:rPr lang="en-US" altLang="zh-TW" sz="2800" b="1" kern="1200" dirty="0">
                          <a:solidFill>
                            <a:schemeClr val="lt1"/>
                          </a:solidFill>
                          <a:latin typeface="+mn-lt"/>
                          <a:ea typeface="+mn-ea"/>
                          <a:cs typeface="+mn-cs"/>
                        </a:rPr>
                        <a:t>Origin</a:t>
                      </a:r>
                      <a:endParaRPr lang="zh-TW" altLang="en-US" sz="2800" b="1" kern="1200" dirty="0">
                        <a:solidFill>
                          <a:schemeClr val="lt1"/>
                        </a:solidFill>
                        <a:latin typeface="+mn-lt"/>
                        <a:ea typeface="+mn-ea"/>
                        <a:cs typeface="+mn-cs"/>
                      </a:endParaRPr>
                    </a:p>
                  </a:txBody>
                  <a:tcPr>
                    <a:solidFill>
                      <a:schemeClr val="accent1"/>
                    </a:solidFill>
                  </a:tcPr>
                </a:tc>
                <a:tc>
                  <a:txBody>
                    <a:bodyPr/>
                    <a:lstStyle/>
                    <a:p>
                      <a:r>
                        <a:rPr lang="en-US" altLang="zh-TW" sz="2800" dirty="0"/>
                        <a:t>Arises from formal position</a:t>
                      </a:r>
                      <a:endParaRPr lang="zh-TW" altLang="en-US" sz="2800" dirty="0"/>
                    </a:p>
                  </a:txBody>
                  <a:tcPr/>
                </a:tc>
                <a:tc>
                  <a:txBody>
                    <a:bodyPr/>
                    <a:lstStyle/>
                    <a:p>
                      <a:r>
                        <a:rPr lang="en-US" altLang="zh-TW" sz="2800" dirty="0"/>
                        <a:t>Arises from delegated authority</a:t>
                      </a:r>
                      <a:endParaRPr lang="zh-TW" altLang="en-US" sz="2800" dirty="0"/>
                    </a:p>
                  </a:txBody>
                  <a:tcPr/>
                </a:tc>
                <a:tc>
                  <a:txBody>
                    <a:bodyPr/>
                    <a:lstStyle/>
                    <a:p>
                      <a:r>
                        <a:rPr lang="en-US" altLang="zh-TW" sz="2800" dirty="0"/>
                        <a:t>Arises from responsibility</a:t>
                      </a:r>
                      <a:endParaRPr lang="zh-TW" altLang="en-US" sz="2800" dirty="0"/>
                    </a:p>
                  </a:txBody>
                  <a:tcPr/>
                </a:tc>
                <a:extLst>
                  <a:ext uri="{0D108BD9-81ED-4DB2-BD59-A6C34878D82A}">
                    <a16:rowId xmlns:a16="http://schemas.microsoft.com/office/drawing/2014/main" val="3939798661"/>
                  </a:ext>
                </a:extLst>
              </a:tr>
              <a:tr h="370840">
                <a:tc>
                  <a:txBody>
                    <a:bodyPr/>
                    <a:lstStyle/>
                    <a:p>
                      <a:r>
                        <a:rPr lang="en-US" altLang="zh-TW" sz="2800" b="1" kern="1200" dirty="0">
                          <a:solidFill>
                            <a:schemeClr val="lt1"/>
                          </a:solidFill>
                          <a:latin typeface="+mn-lt"/>
                          <a:ea typeface="+mn-ea"/>
                          <a:cs typeface="+mn-cs"/>
                        </a:rPr>
                        <a:t>Flow</a:t>
                      </a:r>
                      <a:endParaRPr lang="zh-TW" altLang="en-US" sz="2800" b="1" kern="1200" dirty="0">
                        <a:solidFill>
                          <a:schemeClr val="lt1"/>
                        </a:solidFill>
                        <a:latin typeface="+mn-lt"/>
                        <a:ea typeface="+mn-ea"/>
                        <a:cs typeface="+mn-cs"/>
                      </a:endParaRPr>
                    </a:p>
                  </a:txBody>
                  <a:tcPr>
                    <a:solidFill>
                      <a:schemeClr val="accent1"/>
                    </a:solidFill>
                  </a:tcPr>
                </a:tc>
                <a:tc>
                  <a:txBody>
                    <a:bodyPr/>
                    <a:lstStyle/>
                    <a:p>
                      <a:r>
                        <a:rPr lang="en-US" altLang="zh-TW" sz="2800" dirty="0"/>
                        <a:t>Always flow downward</a:t>
                      </a:r>
                      <a:endParaRPr lang="zh-TW" altLang="en-US" sz="2800" dirty="0"/>
                    </a:p>
                  </a:txBody>
                  <a:tcPr/>
                </a:tc>
                <a:tc>
                  <a:txBody>
                    <a:bodyPr/>
                    <a:lstStyle/>
                    <a:p>
                      <a:r>
                        <a:rPr lang="en-US" altLang="zh-TW" sz="2800" dirty="0"/>
                        <a:t>Always flow upward</a:t>
                      </a:r>
                      <a:endParaRPr lang="zh-TW" altLang="en-US" sz="2800" dirty="0"/>
                    </a:p>
                  </a:txBody>
                  <a:tcPr/>
                </a:tc>
                <a:tc>
                  <a:txBody>
                    <a:bodyPr/>
                    <a:lstStyle/>
                    <a:p>
                      <a:r>
                        <a:rPr lang="en-US" altLang="zh-TW" sz="2800" dirty="0"/>
                        <a:t>Always flow upward</a:t>
                      </a:r>
                      <a:endParaRPr lang="zh-TW" altLang="en-US" sz="2800" dirty="0"/>
                    </a:p>
                  </a:txBody>
                  <a:tcPr/>
                </a:tc>
                <a:extLst>
                  <a:ext uri="{0D108BD9-81ED-4DB2-BD59-A6C34878D82A}">
                    <a16:rowId xmlns:a16="http://schemas.microsoft.com/office/drawing/2014/main" val="3886029913"/>
                  </a:ext>
                </a:extLst>
              </a:tr>
            </a:tbl>
          </a:graphicData>
        </a:graphic>
      </p:graphicFrame>
      <p:sp>
        <p:nvSpPr>
          <p:cNvPr id="4" name="投影片編號版面配置區 3">
            <a:extLst>
              <a:ext uri="{FF2B5EF4-FFF2-40B4-BE49-F238E27FC236}">
                <a16:creationId xmlns:a16="http://schemas.microsoft.com/office/drawing/2014/main" id="{D445B58D-C614-4296-9ACC-EEE28E0183B3}"/>
              </a:ext>
            </a:extLst>
          </p:cNvPr>
          <p:cNvSpPr>
            <a:spLocks noGrp="1"/>
          </p:cNvSpPr>
          <p:nvPr>
            <p:ph type="sldNum" sz="quarter" idx="12"/>
          </p:nvPr>
        </p:nvSpPr>
        <p:spPr/>
        <p:txBody>
          <a:bodyPr/>
          <a:lstStyle/>
          <a:p>
            <a:fld id="{06AFB70A-E524-49E4-8F5C-48BFBE4381EC}" type="slidenum">
              <a:rPr lang="en-US" altLang="zh-TW" smtClean="0"/>
              <a:pPr/>
              <a:t>23</a:t>
            </a:fld>
            <a:endParaRPr lang="en-US" altLang="zh-TW"/>
          </a:p>
        </p:txBody>
      </p:sp>
    </p:spTree>
    <p:extLst>
      <p:ext uri="{BB962C8B-B14F-4D97-AF65-F5344CB8AC3E}">
        <p14:creationId xmlns:p14="http://schemas.microsoft.com/office/powerpoint/2010/main" val="950378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27F00B-2090-4061-AB19-2711DC1AFEFF}"/>
              </a:ext>
            </a:extLst>
          </p:cNvPr>
          <p:cNvSpPr>
            <a:spLocks noGrp="1"/>
          </p:cNvSpPr>
          <p:nvPr>
            <p:ph type="title"/>
          </p:nvPr>
        </p:nvSpPr>
        <p:spPr/>
        <p:txBody>
          <a:bodyPr/>
          <a:lstStyle/>
          <a:p>
            <a:r>
              <a:rPr lang="zh-TW" altLang="en-US" dirty="0"/>
              <a:t>專案管理的定義</a:t>
            </a:r>
          </a:p>
        </p:txBody>
      </p:sp>
      <p:sp>
        <p:nvSpPr>
          <p:cNvPr id="3" name="內容版面配置區 2">
            <a:extLst>
              <a:ext uri="{FF2B5EF4-FFF2-40B4-BE49-F238E27FC236}">
                <a16:creationId xmlns:a16="http://schemas.microsoft.com/office/drawing/2014/main" id="{2592D4B6-8544-4441-ABE1-FE112F29D9B4}"/>
              </a:ext>
            </a:extLst>
          </p:cNvPr>
          <p:cNvSpPr>
            <a:spLocks noGrp="1"/>
          </p:cNvSpPr>
          <p:nvPr>
            <p:ph idx="1"/>
          </p:nvPr>
        </p:nvSpPr>
        <p:spPr/>
        <p:txBody>
          <a:bodyPr>
            <a:normAutofit/>
          </a:bodyPr>
          <a:lstStyle/>
          <a:p>
            <a:r>
              <a:rPr lang="en-US" altLang="zh-TW" dirty="0">
                <a:hlinkClick r:id="rId2"/>
              </a:rPr>
              <a:t>PMI </a:t>
            </a:r>
            <a:r>
              <a:rPr lang="zh-TW" altLang="en-US" dirty="0">
                <a:hlinkClick r:id="rId2"/>
              </a:rPr>
              <a:t>定義</a:t>
            </a:r>
            <a:endParaRPr lang="en-US" altLang="zh-TW" dirty="0"/>
          </a:p>
          <a:p>
            <a:pPr lvl="1"/>
            <a:r>
              <a:rPr lang="zh-TW" altLang="en-US" dirty="0"/>
              <a:t>專案管理為一種專門技術，乃統合運用管理知識、技術、工具、方法於專案活動上，使專案交付標的物能夠符合或超越專案利害關係人的需求與期望。</a:t>
            </a:r>
            <a:endParaRPr lang="en-US" altLang="zh-TW" dirty="0"/>
          </a:p>
          <a:p>
            <a:pPr lvl="1"/>
            <a:r>
              <a:rPr lang="en-US" altLang="zh-TW" dirty="0"/>
              <a:t>Project management is the application of knowledge, skills, tools, and techniques to project activities to meet the project requirements. </a:t>
            </a:r>
          </a:p>
        </p:txBody>
      </p:sp>
      <p:sp>
        <p:nvSpPr>
          <p:cNvPr id="4" name="投影片編號版面配置區 3">
            <a:extLst>
              <a:ext uri="{FF2B5EF4-FFF2-40B4-BE49-F238E27FC236}">
                <a16:creationId xmlns:a16="http://schemas.microsoft.com/office/drawing/2014/main" id="{35C2F945-45D9-41DC-861D-13F8710F9833}"/>
              </a:ext>
            </a:extLst>
          </p:cNvPr>
          <p:cNvSpPr>
            <a:spLocks noGrp="1"/>
          </p:cNvSpPr>
          <p:nvPr>
            <p:ph type="sldNum" sz="quarter" idx="12"/>
          </p:nvPr>
        </p:nvSpPr>
        <p:spPr/>
        <p:txBody>
          <a:bodyPr/>
          <a:lstStyle/>
          <a:p>
            <a:fld id="{06AFB70A-E524-49E4-8F5C-48BFBE4381EC}" type="slidenum">
              <a:rPr lang="en-US" altLang="zh-TW" smtClean="0"/>
              <a:pPr/>
              <a:t>24</a:t>
            </a:fld>
            <a:endParaRPr lang="en-US" altLang="zh-TW"/>
          </a:p>
        </p:txBody>
      </p:sp>
      <p:pic>
        <p:nvPicPr>
          <p:cNvPr id="6" name="圖片 5">
            <a:extLst>
              <a:ext uri="{FF2B5EF4-FFF2-40B4-BE49-F238E27FC236}">
                <a16:creationId xmlns:a16="http://schemas.microsoft.com/office/drawing/2014/main" id="{1037B43B-ED2F-48B7-A003-7E9DCA1BF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7968" y="260501"/>
            <a:ext cx="1185490" cy="1536518"/>
          </a:xfrm>
          <a:prstGeom prst="rect">
            <a:avLst/>
          </a:prstGeom>
        </p:spPr>
      </p:pic>
    </p:spTree>
    <p:extLst>
      <p:ext uri="{BB962C8B-B14F-4D97-AF65-F5344CB8AC3E}">
        <p14:creationId xmlns:p14="http://schemas.microsoft.com/office/powerpoint/2010/main" val="2566514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27F00B-2090-4061-AB19-2711DC1AFEFF}"/>
              </a:ext>
            </a:extLst>
          </p:cNvPr>
          <p:cNvSpPr>
            <a:spLocks noGrp="1"/>
          </p:cNvSpPr>
          <p:nvPr>
            <p:ph type="title"/>
          </p:nvPr>
        </p:nvSpPr>
        <p:spPr/>
        <p:txBody>
          <a:bodyPr/>
          <a:lstStyle/>
          <a:p>
            <a:r>
              <a:rPr lang="zh-TW" altLang="en-US" dirty="0"/>
              <a:t>專案管理的定義</a:t>
            </a:r>
          </a:p>
        </p:txBody>
      </p:sp>
      <p:sp>
        <p:nvSpPr>
          <p:cNvPr id="3" name="內容版面配置區 2">
            <a:extLst>
              <a:ext uri="{FF2B5EF4-FFF2-40B4-BE49-F238E27FC236}">
                <a16:creationId xmlns:a16="http://schemas.microsoft.com/office/drawing/2014/main" id="{2592D4B6-8544-4441-ABE1-FE112F29D9B4}"/>
              </a:ext>
            </a:extLst>
          </p:cNvPr>
          <p:cNvSpPr>
            <a:spLocks noGrp="1"/>
          </p:cNvSpPr>
          <p:nvPr>
            <p:ph idx="1"/>
          </p:nvPr>
        </p:nvSpPr>
        <p:spPr/>
        <p:txBody>
          <a:bodyPr>
            <a:normAutofit/>
          </a:bodyPr>
          <a:lstStyle/>
          <a:p>
            <a:r>
              <a:rPr lang="en-US" altLang="zh-TW" dirty="0"/>
              <a:t>Kerzner</a:t>
            </a:r>
            <a:r>
              <a:rPr lang="zh-TW" altLang="en-US" dirty="0"/>
              <a:t>（</a:t>
            </a:r>
            <a:r>
              <a:rPr lang="en-US" altLang="zh-TW" dirty="0"/>
              <a:t>2004</a:t>
            </a:r>
            <a:r>
              <a:rPr lang="zh-TW" altLang="en-US" dirty="0"/>
              <a:t>）定義</a:t>
            </a:r>
            <a:endParaRPr lang="en-US" altLang="zh-TW" dirty="0"/>
          </a:p>
          <a:p>
            <a:pPr lvl="1"/>
            <a:r>
              <a:rPr lang="zh-TW" altLang="en-US" dirty="0"/>
              <a:t>專案管理為藉由建立一個相對短期目標，藉由規劃、組織、指導、和控制公司資源以達成特定的目標和目的。</a:t>
            </a:r>
            <a:endParaRPr lang="en-US" altLang="zh-TW" dirty="0"/>
          </a:p>
          <a:p>
            <a:pPr lvl="1"/>
            <a:r>
              <a:rPr lang="en-US" altLang="zh-TW" dirty="0"/>
              <a:t>Project management is the planning, organizing, directing, and controlling of company resources for a relatively short-term objective that has been established to complete specific goals and objectives.</a:t>
            </a:r>
          </a:p>
        </p:txBody>
      </p:sp>
      <p:sp>
        <p:nvSpPr>
          <p:cNvPr id="4" name="投影片編號版面配置區 3">
            <a:extLst>
              <a:ext uri="{FF2B5EF4-FFF2-40B4-BE49-F238E27FC236}">
                <a16:creationId xmlns:a16="http://schemas.microsoft.com/office/drawing/2014/main" id="{35C2F945-45D9-41DC-861D-13F8710F9833}"/>
              </a:ext>
            </a:extLst>
          </p:cNvPr>
          <p:cNvSpPr>
            <a:spLocks noGrp="1"/>
          </p:cNvSpPr>
          <p:nvPr>
            <p:ph type="sldNum" sz="quarter" idx="12"/>
          </p:nvPr>
        </p:nvSpPr>
        <p:spPr/>
        <p:txBody>
          <a:bodyPr/>
          <a:lstStyle/>
          <a:p>
            <a:fld id="{06AFB70A-E524-49E4-8F5C-48BFBE4381EC}" type="slidenum">
              <a:rPr lang="en-US" altLang="zh-TW" smtClean="0"/>
              <a:pPr/>
              <a:t>25</a:t>
            </a:fld>
            <a:endParaRPr lang="en-US" altLang="zh-TW"/>
          </a:p>
        </p:txBody>
      </p:sp>
      <p:pic>
        <p:nvPicPr>
          <p:cNvPr id="8" name="圖片 7">
            <a:extLst>
              <a:ext uri="{FF2B5EF4-FFF2-40B4-BE49-F238E27FC236}">
                <a16:creationId xmlns:a16="http://schemas.microsoft.com/office/drawing/2014/main" id="{2A098ECD-552E-4E37-A597-B43F40B78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3458" y="260501"/>
            <a:ext cx="1550814" cy="1550814"/>
          </a:xfrm>
          <a:prstGeom prst="rect">
            <a:avLst/>
          </a:prstGeom>
        </p:spPr>
      </p:pic>
    </p:spTree>
    <p:extLst>
      <p:ext uri="{BB962C8B-B14F-4D97-AF65-F5344CB8AC3E}">
        <p14:creationId xmlns:p14="http://schemas.microsoft.com/office/powerpoint/2010/main" val="3601335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27F00B-2090-4061-AB19-2711DC1AFEFF}"/>
              </a:ext>
            </a:extLst>
          </p:cNvPr>
          <p:cNvSpPr>
            <a:spLocks noGrp="1"/>
          </p:cNvSpPr>
          <p:nvPr>
            <p:ph type="title"/>
          </p:nvPr>
        </p:nvSpPr>
        <p:spPr/>
        <p:txBody>
          <a:bodyPr/>
          <a:lstStyle/>
          <a:p>
            <a:r>
              <a:rPr lang="zh-TW" altLang="en-US" dirty="0"/>
              <a:t>專案管理的定義</a:t>
            </a:r>
          </a:p>
        </p:txBody>
      </p:sp>
      <p:sp>
        <p:nvSpPr>
          <p:cNvPr id="3" name="內容版面配置區 2">
            <a:extLst>
              <a:ext uri="{FF2B5EF4-FFF2-40B4-BE49-F238E27FC236}">
                <a16:creationId xmlns:a16="http://schemas.microsoft.com/office/drawing/2014/main" id="{2592D4B6-8544-4441-ABE1-FE112F29D9B4}"/>
              </a:ext>
            </a:extLst>
          </p:cNvPr>
          <p:cNvSpPr>
            <a:spLocks noGrp="1"/>
          </p:cNvSpPr>
          <p:nvPr>
            <p:ph idx="1"/>
          </p:nvPr>
        </p:nvSpPr>
        <p:spPr/>
        <p:txBody>
          <a:bodyPr/>
          <a:lstStyle/>
          <a:p>
            <a:r>
              <a:rPr lang="en-US" altLang="zh-TW" dirty="0"/>
              <a:t>Wysocki</a:t>
            </a:r>
            <a:r>
              <a:rPr lang="zh-TW" altLang="en-US" dirty="0"/>
              <a:t>（</a:t>
            </a:r>
            <a:r>
              <a:rPr lang="en-US" altLang="zh-TW" dirty="0"/>
              <a:t>2014</a:t>
            </a:r>
            <a:r>
              <a:rPr lang="zh-TW" altLang="en-US" dirty="0"/>
              <a:t>）定義</a:t>
            </a:r>
            <a:endParaRPr lang="en-US" altLang="zh-TW" dirty="0"/>
          </a:p>
          <a:p>
            <a:pPr lvl="1"/>
            <a:r>
              <a:rPr lang="zh-TW" altLang="en-US" dirty="0"/>
              <a:t>透過適當的</a:t>
            </a:r>
            <a:r>
              <a:rPr lang="zh-TW" altLang="en-US" b="1" dirty="0"/>
              <a:t>顧客參與</a:t>
            </a:r>
            <a:r>
              <a:rPr lang="zh-TW" altLang="en-US" dirty="0"/>
              <a:t>，以有組織的普通常識性手法來滿足贊助者需求和傳遞增量的期望商業價值。</a:t>
            </a:r>
            <a:endParaRPr lang="en-US" altLang="zh-TW" dirty="0"/>
          </a:p>
          <a:p>
            <a:pPr lvl="1"/>
            <a:r>
              <a:rPr lang="en-US" altLang="zh-TW" dirty="0"/>
              <a:t>Project management is an organized common-sense approach that utilizes the appropriate </a:t>
            </a:r>
            <a:r>
              <a:rPr lang="en-US" altLang="zh-TW" b="1" dirty="0"/>
              <a:t>client involvement </a:t>
            </a:r>
            <a:r>
              <a:rPr lang="en-US" altLang="zh-TW" dirty="0"/>
              <a:t>in order to meet sponsor needs and deliver expected incremental business value.</a:t>
            </a:r>
            <a:endParaRPr lang="zh-TW" altLang="en-US" dirty="0"/>
          </a:p>
        </p:txBody>
      </p:sp>
      <p:sp>
        <p:nvSpPr>
          <p:cNvPr id="4" name="投影片編號版面配置區 3">
            <a:extLst>
              <a:ext uri="{FF2B5EF4-FFF2-40B4-BE49-F238E27FC236}">
                <a16:creationId xmlns:a16="http://schemas.microsoft.com/office/drawing/2014/main" id="{35C2F945-45D9-41DC-861D-13F8710F9833}"/>
              </a:ext>
            </a:extLst>
          </p:cNvPr>
          <p:cNvSpPr>
            <a:spLocks noGrp="1"/>
          </p:cNvSpPr>
          <p:nvPr>
            <p:ph type="sldNum" sz="quarter" idx="12"/>
          </p:nvPr>
        </p:nvSpPr>
        <p:spPr/>
        <p:txBody>
          <a:bodyPr/>
          <a:lstStyle/>
          <a:p>
            <a:fld id="{06AFB70A-E524-49E4-8F5C-48BFBE4381EC}" type="slidenum">
              <a:rPr lang="en-US" altLang="zh-TW" smtClean="0"/>
              <a:pPr/>
              <a:t>26</a:t>
            </a:fld>
            <a:endParaRPr lang="en-US" altLang="zh-TW"/>
          </a:p>
        </p:txBody>
      </p:sp>
      <p:pic>
        <p:nvPicPr>
          <p:cNvPr id="10" name="圖片 9">
            <a:extLst>
              <a:ext uri="{FF2B5EF4-FFF2-40B4-BE49-F238E27FC236}">
                <a16:creationId xmlns:a16="http://schemas.microsoft.com/office/drawing/2014/main" id="{ADF56543-9382-4CF6-9E2D-5B985BAB14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4273" y="260502"/>
            <a:ext cx="1224136" cy="1538650"/>
          </a:xfrm>
          <a:prstGeom prst="rect">
            <a:avLst/>
          </a:prstGeom>
        </p:spPr>
      </p:pic>
    </p:spTree>
    <p:extLst>
      <p:ext uri="{BB962C8B-B14F-4D97-AF65-F5344CB8AC3E}">
        <p14:creationId xmlns:p14="http://schemas.microsoft.com/office/powerpoint/2010/main" val="284409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64570FF0-F78B-468A-8A8C-DED14A098CB6}"/>
              </a:ext>
            </a:extLst>
          </p:cNvPr>
          <p:cNvSpPr>
            <a:spLocks noGrp="1"/>
          </p:cNvSpPr>
          <p:nvPr>
            <p:ph type="title"/>
          </p:nvPr>
        </p:nvSpPr>
        <p:spPr/>
        <p:txBody>
          <a:bodyPr/>
          <a:lstStyle/>
          <a:p>
            <a:r>
              <a:rPr lang="zh-TW" altLang="en-US" dirty="0"/>
              <a:t>專案管理</a:t>
            </a:r>
          </a:p>
        </p:txBody>
      </p:sp>
      <p:sp>
        <p:nvSpPr>
          <p:cNvPr id="4" name="投影片編號版面配置區 3">
            <a:extLst>
              <a:ext uri="{FF2B5EF4-FFF2-40B4-BE49-F238E27FC236}">
                <a16:creationId xmlns:a16="http://schemas.microsoft.com/office/drawing/2014/main" id="{2451DEB2-695B-49AC-8C37-CC814DD15762}"/>
              </a:ext>
            </a:extLst>
          </p:cNvPr>
          <p:cNvSpPr>
            <a:spLocks noGrp="1"/>
          </p:cNvSpPr>
          <p:nvPr>
            <p:ph type="sldNum" sz="quarter" idx="12"/>
          </p:nvPr>
        </p:nvSpPr>
        <p:spPr/>
        <p:txBody>
          <a:bodyPr/>
          <a:lstStyle/>
          <a:p>
            <a:fld id="{06AFB70A-E524-49E4-8F5C-48BFBE4381EC}" type="slidenum">
              <a:rPr lang="en-US" altLang="zh-TW" smtClean="0"/>
              <a:pPr/>
              <a:t>27</a:t>
            </a:fld>
            <a:endParaRPr lang="en-US" altLang="zh-TW"/>
          </a:p>
        </p:txBody>
      </p:sp>
      <p:pic>
        <p:nvPicPr>
          <p:cNvPr id="7" name="圖片 6">
            <a:extLst>
              <a:ext uri="{FF2B5EF4-FFF2-40B4-BE49-F238E27FC236}">
                <a16:creationId xmlns:a16="http://schemas.microsoft.com/office/drawing/2014/main" id="{CE3B1522-EBC1-4BA1-A251-09CA71EB6422}"/>
              </a:ext>
            </a:extLst>
          </p:cNvPr>
          <p:cNvPicPr>
            <a:picLocks noChangeAspect="1"/>
          </p:cNvPicPr>
          <p:nvPr/>
        </p:nvPicPr>
        <p:blipFill>
          <a:blip r:embed="rId2"/>
          <a:stretch>
            <a:fillRect/>
          </a:stretch>
        </p:blipFill>
        <p:spPr>
          <a:xfrm>
            <a:off x="3787675" y="1124744"/>
            <a:ext cx="4900613" cy="5514975"/>
          </a:xfrm>
          <a:prstGeom prst="rect">
            <a:avLst/>
          </a:prstGeom>
        </p:spPr>
      </p:pic>
      <p:sp>
        <p:nvSpPr>
          <p:cNvPr id="8" name="矩形 7">
            <a:extLst>
              <a:ext uri="{FF2B5EF4-FFF2-40B4-BE49-F238E27FC236}">
                <a16:creationId xmlns:a16="http://schemas.microsoft.com/office/drawing/2014/main" id="{4B7BD301-B3C5-462A-AA54-98B34ACE2EFC}"/>
              </a:ext>
            </a:extLst>
          </p:cNvPr>
          <p:cNvSpPr/>
          <p:nvPr/>
        </p:nvSpPr>
        <p:spPr>
          <a:xfrm>
            <a:off x="3666112" y="649163"/>
            <a:ext cx="1851789" cy="369332"/>
          </a:xfrm>
          <a:prstGeom prst="rect">
            <a:avLst/>
          </a:prstGeom>
        </p:spPr>
        <p:txBody>
          <a:bodyPr wrap="none">
            <a:spAutoFit/>
          </a:bodyPr>
          <a:lstStyle/>
          <a:p>
            <a:r>
              <a:rPr lang="en-US" altLang="zh-TW" dirty="0"/>
              <a:t>Kerzner</a:t>
            </a:r>
            <a:r>
              <a:rPr lang="zh-TW" altLang="en-US" dirty="0"/>
              <a:t>（</a:t>
            </a:r>
            <a:r>
              <a:rPr lang="en-US" altLang="zh-TW" dirty="0"/>
              <a:t>2004</a:t>
            </a:r>
            <a:r>
              <a:rPr lang="zh-TW" altLang="en-US" dirty="0"/>
              <a:t>）</a:t>
            </a:r>
          </a:p>
        </p:txBody>
      </p:sp>
      <p:pic>
        <p:nvPicPr>
          <p:cNvPr id="3" name="圖片 2">
            <a:extLst>
              <a:ext uri="{FF2B5EF4-FFF2-40B4-BE49-F238E27FC236}">
                <a16:creationId xmlns:a16="http://schemas.microsoft.com/office/drawing/2014/main" id="{A0271ADA-59F1-4005-8CB7-0538D82C38EA}"/>
              </a:ext>
            </a:extLst>
          </p:cNvPr>
          <p:cNvPicPr>
            <a:picLocks noChangeAspect="1"/>
          </p:cNvPicPr>
          <p:nvPr/>
        </p:nvPicPr>
        <p:blipFill>
          <a:blip r:embed="rId3"/>
          <a:stretch>
            <a:fillRect/>
          </a:stretch>
        </p:blipFill>
        <p:spPr>
          <a:xfrm>
            <a:off x="3431704" y="213218"/>
            <a:ext cx="6408712" cy="6561514"/>
          </a:xfrm>
          <a:prstGeom prst="rect">
            <a:avLst/>
          </a:prstGeom>
        </p:spPr>
      </p:pic>
    </p:spTree>
    <p:extLst>
      <p:ext uri="{BB962C8B-B14F-4D97-AF65-F5344CB8AC3E}">
        <p14:creationId xmlns:p14="http://schemas.microsoft.com/office/powerpoint/2010/main" val="444543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D830E1-03E5-4793-9B96-6370A400A612}"/>
              </a:ext>
            </a:extLst>
          </p:cNvPr>
          <p:cNvSpPr>
            <a:spLocks noGrp="1"/>
          </p:cNvSpPr>
          <p:nvPr>
            <p:ph type="title"/>
          </p:nvPr>
        </p:nvSpPr>
        <p:spPr/>
        <p:txBody>
          <a:bodyPr/>
          <a:lstStyle/>
          <a:p>
            <a:r>
              <a:rPr lang="zh-TW" altLang="en-US" dirty="0"/>
              <a:t>專案失敗（時程延宕或預算超出）的原因</a:t>
            </a:r>
          </a:p>
        </p:txBody>
      </p:sp>
      <p:sp>
        <p:nvSpPr>
          <p:cNvPr id="3" name="內容版面配置區 2">
            <a:extLst>
              <a:ext uri="{FF2B5EF4-FFF2-40B4-BE49-F238E27FC236}">
                <a16:creationId xmlns:a16="http://schemas.microsoft.com/office/drawing/2014/main" id="{FACA8C27-6153-4CDA-8903-6E256E4776A7}"/>
              </a:ext>
            </a:extLst>
          </p:cNvPr>
          <p:cNvSpPr>
            <a:spLocks noGrp="1"/>
          </p:cNvSpPr>
          <p:nvPr>
            <p:ph idx="1"/>
          </p:nvPr>
        </p:nvSpPr>
        <p:spPr/>
        <p:txBody>
          <a:bodyPr>
            <a:normAutofit fontScale="92500" lnSpcReduction="10000"/>
          </a:bodyPr>
          <a:lstStyle/>
          <a:p>
            <a:r>
              <a:rPr lang="zh-TW" altLang="en-US" dirty="0"/>
              <a:t>帕金森定律（</a:t>
            </a:r>
            <a:r>
              <a:rPr lang="en-US" altLang="zh-TW" dirty="0"/>
              <a:t>Parkinson’s law</a:t>
            </a:r>
            <a:r>
              <a:rPr lang="zh-TW" altLang="en-US" dirty="0"/>
              <a:t>）</a:t>
            </a:r>
            <a:endParaRPr lang="en-US" altLang="zh-TW" dirty="0"/>
          </a:p>
          <a:p>
            <a:pPr lvl="1"/>
            <a:r>
              <a:rPr lang="zh-TW" altLang="en-US" dirty="0"/>
              <a:t>有多少時間可以完成工作，就會用盡整個時間。很少提前完成。</a:t>
            </a:r>
            <a:endParaRPr lang="en-US" altLang="zh-TW" dirty="0"/>
          </a:p>
          <a:p>
            <a:pPr lvl="1"/>
            <a:r>
              <a:rPr lang="en-US" altLang="zh-TW" dirty="0"/>
              <a:t>Work expands so as to fill the time available for its completion</a:t>
            </a:r>
          </a:p>
          <a:p>
            <a:r>
              <a:rPr lang="zh-TW" altLang="en-US" dirty="0"/>
              <a:t>彼得原理（</a:t>
            </a:r>
            <a:r>
              <a:rPr lang="en-US" altLang="zh-TW" dirty="0"/>
              <a:t>Peter principle</a:t>
            </a:r>
            <a:r>
              <a:rPr lang="zh-TW" altLang="en-US" dirty="0"/>
              <a:t>）</a:t>
            </a:r>
            <a:endParaRPr lang="en-US" altLang="zh-TW" dirty="0"/>
          </a:p>
          <a:p>
            <a:pPr lvl="1"/>
            <a:r>
              <a:rPr lang="zh-TW" altLang="en-US" dirty="0"/>
              <a:t>人往往被晉升到其能力所不及的職位。</a:t>
            </a:r>
            <a:endParaRPr lang="en-US" altLang="zh-TW" dirty="0"/>
          </a:p>
          <a:p>
            <a:pPr lvl="1"/>
            <a:r>
              <a:rPr lang="en-US" altLang="zh-TW" dirty="0"/>
              <a:t>People in a hierarchy tend to rise to their "level of incompetence"</a:t>
            </a:r>
          </a:p>
          <a:p>
            <a:r>
              <a:rPr lang="zh-TW" altLang="en-US" dirty="0"/>
              <a:t>墨菲定律（</a:t>
            </a:r>
            <a:r>
              <a:rPr lang="en-US" altLang="zh-TW" dirty="0"/>
              <a:t>Murphy’s law</a:t>
            </a:r>
            <a:r>
              <a:rPr lang="zh-TW" altLang="en-US" dirty="0"/>
              <a:t>）</a:t>
            </a:r>
            <a:endParaRPr lang="en-US" altLang="zh-TW" dirty="0"/>
          </a:p>
          <a:p>
            <a:pPr lvl="1"/>
            <a:r>
              <a:rPr lang="zh-TW" altLang="en-US" dirty="0"/>
              <a:t>任何有可能出錯的地方都將出錯</a:t>
            </a:r>
            <a:endParaRPr lang="en-US" altLang="zh-TW" dirty="0"/>
          </a:p>
          <a:p>
            <a:pPr lvl="1"/>
            <a:r>
              <a:rPr lang="en-US" altLang="zh-TW" dirty="0"/>
              <a:t>Anything that can go wrong will go wrong</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82659996-65D9-434A-9FB2-E2D9A9EAA209}"/>
              </a:ext>
            </a:extLst>
          </p:cNvPr>
          <p:cNvSpPr>
            <a:spLocks noGrp="1"/>
          </p:cNvSpPr>
          <p:nvPr>
            <p:ph type="sldNum" sz="quarter" idx="12"/>
          </p:nvPr>
        </p:nvSpPr>
        <p:spPr/>
        <p:txBody>
          <a:bodyPr/>
          <a:lstStyle/>
          <a:p>
            <a:fld id="{06AFB70A-E524-49E4-8F5C-48BFBE4381EC}" type="slidenum">
              <a:rPr lang="en-US" altLang="zh-TW" smtClean="0"/>
              <a:pPr/>
              <a:t>28</a:t>
            </a:fld>
            <a:endParaRPr lang="en-US" altLang="zh-TW"/>
          </a:p>
        </p:txBody>
      </p:sp>
    </p:spTree>
    <p:extLst>
      <p:ext uri="{BB962C8B-B14F-4D97-AF65-F5344CB8AC3E}">
        <p14:creationId xmlns:p14="http://schemas.microsoft.com/office/powerpoint/2010/main" val="2150795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3BB3BA-1E3D-45B1-B4ED-128E19B7253B}"/>
              </a:ext>
            </a:extLst>
          </p:cNvPr>
          <p:cNvSpPr>
            <a:spLocks noGrp="1"/>
          </p:cNvSpPr>
          <p:nvPr>
            <p:ph type="title"/>
          </p:nvPr>
        </p:nvSpPr>
        <p:spPr/>
        <p:txBody>
          <a:bodyPr/>
          <a:lstStyle/>
          <a:p>
            <a:r>
              <a:rPr lang="zh-TW" altLang="zh-TW" dirty="0"/>
              <a:t>專案成功</a:t>
            </a:r>
            <a:r>
              <a:rPr lang="en-US" altLang="zh-TW" dirty="0"/>
              <a:t> vs </a:t>
            </a:r>
            <a:r>
              <a:rPr lang="zh-TW" altLang="zh-TW" dirty="0"/>
              <a:t>專案管理成功</a:t>
            </a:r>
            <a:endParaRPr lang="zh-TW" altLang="en-US" dirty="0"/>
          </a:p>
        </p:txBody>
      </p:sp>
      <p:sp>
        <p:nvSpPr>
          <p:cNvPr id="3" name="文字版面配置區 2">
            <a:extLst>
              <a:ext uri="{FF2B5EF4-FFF2-40B4-BE49-F238E27FC236}">
                <a16:creationId xmlns:a16="http://schemas.microsoft.com/office/drawing/2014/main" id="{8C83FEED-FAB8-4B9C-BF5A-0284301BE19B}"/>
              </a:ext>
            </a:extLst>
          </p:cNvPr>
          <p:cNvSpPr>
            <a:spLocks noGrp="1"/>
          </p:cNvSpPr>
          <p:nvPr>
            <p:ph type="body" idx="1"/>
          </p:nvPr>
        </p:nvSpPr>
        <p:spPr/>
        <p:txBody>
          <a:bodyPr/>
          <a:lstStyle/>
          <a:p>
            <a:r>
              <a:rPr lang="zh-TW" altLang="zh-TW" dirty="0"/>
              <a:t>專案管理成功</a:t>
            </a:r>
            <a:endParaRPr lang="en-US" altLang="zh-TW" dirty="0"/>
          </a:p>
        </p:txBody>
      </p:sp>
      <p:sp>
        <p:nvSpPr>
          <p:cNvPr id="7" name="內容版面配置區 6">
            <a:extLst>
              <a:ext uri="{FF2B5EF4-FFF2-40B4-BE49-F238E27FC236}">
                <a16:creationId xmlns:a16="http://schemas.microsoft.com/office/drawing/2014/main" id="{19165656-A3AE-4B10-97CB-50B932575A6F}"/>
              </a:ext>
            </a:extLst>
          </p:cNvPr>
          <p:cNvSpPr>
            <a:spLocks noGrp="1"/>
          </p:cNvSpPr>
          <p:nvPr>
            <p:ph sz="half" idx="2"/>
          </p:nvPr>
        </p:nvSpPr>
        <p:spPr/>
        <p:txBody>
          <a:bodyPr>
            <a:normAutofit/>
          </a:bodyPr>
          <a:lstStyle/>
          <a:p>
            <a:r>
              <a:rPr lang="en-US" altLang="zh-TW" dirty="0"/>
              <a:t>Kerzner: </a:t>
            </a:r>
          </a:p>
          <a:p>
            <a:pPr lvl="1"/>
            <a:r>
              <a:rPr lang="zh-TW" altLang="zh-TW" dirty="0"/>
              <a:t>在預定時間和成本內，有效能及有效率地運用資源，達成專案的預定目標，而且產品的品質是被顧客所接受。</a:t>
            </a:r>
          </a:p>
          <a:p>
            <a:r>
              <a:rPr lang="en-US" altLang="zh-TW" dirty="0" err="1"/>
              <a:t>Kapur</a:t>
            </a:r>
            <a:r>
              <a:rPr lang="en-US" altLang="zh-TW" dirty="0"/>
              <a:t>:</a:t>
            </a:r>
          </a:p>
          <a:p>
            <a:pPr lvl="1"/>
            <a:r>
              <a:rPr lang="zh-TW" altLang="zh-TW" dirty="0"/>
              <a:t>專案管理 （成功）</a:t>
            </a:r>
            <a:r>
              <a:rPr lang="en-US" altLang="zh-TW" dirty="0"/>
              <a:t>= </a:t>
            </a:r>
            <a:r>
              <a:rPr lang="zh-TW" altLang="zh-TW" dirty="0"/>
              <a:t>（時程</a:t>
            </a:r>
            <a:r>
              <a:rPr lang="en-US" altLang="zh-TW" dirty="0"/>
              <a:t> + </a:t>
            </a:r>
            <a:r>
              <a:rPr lang="zh-TW" altLang="zh-TW" dirty="0"/>
              <a:t>範疇</a:t>
            </a:r>
            <a:r>
              <a:rPr lang="en-US" altLang="zh-TW" dirty="0"/>
              <a:t> + </a:t>
            </a:r>
            <a:r>
              <a:rPr lang="zh-TW" altLang="zh-TW" dirty="0"/>
              <a:t>預算</a:t>
            </a:r>
            <a:r>
              <a:rPr lang="en-US" altLang="zh-TW" dirty="0"/>
              <a:t> + </a:t>
            </a:r>
            <a:r>
              <a:rPr lang="zh-TW" altLang="zh-TW" dirty="0"/>
              <a:t>品質）</a:t>
            </a:r>
            <a:r>
              <a:rPr lang="en-US" altLang="zh-TW" dirty="0"/>
              <a:t>→ </a:t>
            </a:r>
            <a:r>
              <a:rPr lang="zh-TW" altLang="zh-TW" dirty="0"/>
              <a:t>顧客滿意</a:t>
            </a:r>
          </a:p>
          <a:p>
            <a:pPr lvl="1"/>
            <a:r>
              <a:rPr lang="zh-TW" altLang="zh-TW" dirty="0"/>
              <a:t>專案管理成功定義為專案為達成和實現專案目標之效率（</a:t>
            </a:r>
            <a:r>
              <a:rPr lang="en-US" altLang="zh-TW" dirty="0"/>
              <a:t>Efficiency</a:t>
            </a:r>
            <a:r>
              <a:rPr lang="zh-TW" altLang="zh-TW" dirty="0"/>
              <a:t>）</a:t>
            </a:r>
          </a:p>
          <a:p>
            <a:pPr lvl="2"/>
            <a:endParaRPr lang="zh-TW" altLang="zh-TW" dirty="0"/>
          </a:p>
          <a:p>
            <a:pPr lvl="1"/>
            <a:endParaRPr lang="zh-TW" altLang="zh-TW" dirty="0"/>
          </a:p>
          <a:p>
            <a:endParaRPr lang="zh-TW" altLang="en-US" dirty="0"/>
          </a:p>
        </p:txBody>
      </p:sp>
      <p:sp>
        <p:nvSpPr>
          <p:cNvPr id="5" name="文字版面配置區 4">
            <a:extLst>
              <a:ext uri="{FF2B5EF4-FFF2-40B4-BE49-F238E27FC236}">
                <a16:creationId xmlns:a16="http://schemas.microsoft.com/office/drawing/2014/main" id="{22534CCC-9567-4497-B654-646590A841D3}"/>
              </a:ext>
            </a:extLst>
          </p:cNvPr>
          <p:cNvSpPr>
            <a:spLocks noGrp="1"/>
          </p:cNvSpPr>
          <p:nvPr>
            <p:ph type="body" sz="quarter" idx="3"/>
          </p:nvPr>
        </p:nvSpPr>
        <p:spPr/>
        <p:txBody>
          <a:bodyPr/>
          <a:lstStyle/>
          <a:p>
            <a:r>
              <a:rPr lang="zh-TW" altLang="zh-TW" dirty="0"/>
              <a:t>專案成功</a:t>
            </a:r>
            <a:endParaRPr lang="zh-TW" altLang="en-US" dirty="0"/>
          </a:p>
        </p:txBody>
      </p:sp>
      <p:sp>
        <p:nvSpPr>
          <p:cNvPr id="6" name="內容版面配置區 5">
            <a:extLst>
              <a:ext uri="{FF2B5EF4-FFF2-40B4-BE49-F238E27FC236}">
                <a16:creationId xmlns:a16="http://schemas.microsoft.com/office/drawing/2014/main" id="{977EE0CD-9F5B-45C9-BDD4-DE39241B30ED}"/>
              </a:ext>
            </a:extLst>
          </p:cNvPr>
          <p:cNvSpPr>
            <a:spLocks noGrp="1"/>
          </p:cNvSpPr>
          <p:nvPr>
            <p:ph sz="quarter" idx="4"/>
          </p:nvPr>
        </p:nvSpPr>
        <p:spPr/>
        <p:txBody>
          <a:bodyPr>
            <a:normAutofit/>
          </a:bodyPr>
          <a:lstStyle/>
          <a:p>
            <a:r>
              <a:rPr lang="en-US" altLang="zh-TW" dirty="0" err="1"/>
              <a:t>Kapur</a:t>
            </a:r>
            <a:r>
              <a:rPr lang="en-US" altLang="zh-TW" dirty="0"/>
              <a:t>:</a:t>
            </a:r>
          </a:p>
          <a:p>
            <a:pPr lvl="1"/>
            <a:r>
              <a:rPr lang="zh-TW" altLang="zh-TW" dirty="0"/>
              <a:t>以「效能（</a:t>
            </a:r>
            <a:r>
              <a:rPr lang="en-US" altLang="zh-TW" dirty="0"/>
              <a:t>Effectiveness</a:t>
            </a:r>
            <a:r>
              <a:rPr lang="zh-TW" altLang="zh-TW" dirty="0"/>
              <a:t>）」衡量</a:t>
            </a:r>
            <a:endParaRPr lang="en-US" altLang="zh-TW" dirty="0"/>
          </a:p>
          <a:p>
            <a:pPr lvl="2"/>
            <a:r>
              <a:rPr lang="zh-TW" altLang="zh-TW" dirty="0"/>
              <a:t>專案完成</a:t>
            </a:r>
            <a:r>
              <a:rPr lang="zh-TW" altLang="en-US" dirty="0"/>
              <a:t>的</a:t>
            </a:r>
            <a:r>
              <a:rPr lang="zh-TW" altLang="zh-TW" dirty="0"/>
              <a:t>交付標的物帶來的利益</a:t>
            </a:r>
            <a:endParaRPr lang="en-US" altLang="zh-TW" dirty="0"/>
          </a:p>
          <a:p>
            <a:pPr lvl="2"/>
            <a:r>
              <a:rPr lang="zh-TW" altLang="zh-TW" dirty="0"/>
              <a:t>利害關係人滿意之程度</a:t>
            </a:r>
            <a:endParaRPr lang="en-US" altLang="zh-TW" dirty="0"/>
          </a:p>
          <a:p>
            <a:pPr lvl="2"/>
            <a:r>
              <a:rPr lang="zh-TW" altLang="en-US" dirty="0"/>
              <a:t>亦即</a:t>
            </a:r>
            <a:r>
              <a:rPr lang="zh-TW" altLang="zh-TW" dirty="0"/>
              <a:t>專案目標最後被達成的程度。</a:t>
            </a:r>
            <a:endParaRPr lang="en-US" altLang="zh-TW" dirty="0"/>
          </a:p>
          <a:p>
            <a:pPr lvl="1"/>
            <a:r>
              <a:rPr lang="zh-TW" altLang="zh-TW" dirty="0"/>
              <a:t>專案成功</a:t>
            </a:r>
            <a:r>
              <a:rPr lang="en-US" altLang="zh-TW" dirty="0"/>
              <a:t> = </a:t>
            </a:r>
            <a:r>
              <a:rPr lang="zh-TW" altLang="zh-TW" dirty="0"/>
              <a:t>專案管理成功（滿足時間、成本、和品質要求）</a:t>
            </a:r>
            <a:r>
              <a:rPr lang="en-US" altLang="zh-TW" dirty="0"/>
              <a:t>+ </a:t>
            </a:r>
            <a:r>
              <a:rPr lang="zh-TW" altLang="zh-TW" dirty="0"/>
              <a:t>實現預期利益</a:t>
            </a:r>
          </a:p>
          <a:p>
            <a:endParaRPr lang="zh-TW" altLang="en-US" dirty="0"/>
          </a:p>
        </p:txBody>
      </p:sp>
      <p:sp>
        <p:nvSpPr>
          <p:cNvPr id="4" name="投影片編號版面配置區 3">
            <a:extLst>
              <a:ext uri="{FF2B5EF4-FFF2-40B4-BE49-F238E27FC236}">
                <a16:creationId xmlns:a16="http://schemas.microsoft.com/office/drawing/2014/main" id="{19CFC7AF-892F-4D64-A753-479510081822}"/>
              </a:ext>
            </a:extLst>
          </p:cNvPr>
          <p:cNvSpPr>
            <a:spLocks noGrp="1"/>
          </p:cNvSpPr>
          <p:nvPr>
            <p:ph type="sldNum" sz="quarter" idx="12"/>
          </p:nvPr>
        </p:nvSpPr>
        <p:spPr/>
        <p:txBody>
          <a:bodyPr/>
          <a:lstStyle/>
          <a:p>
            <a:fld id="{06AFB70A-E524-49E4-8F5C-48BFBE4381EC}" type="slidenum">
              <a:rPr lang="en-US" altLang="zh-TW" smtClean="0"/>
              <a:pPr/>
              <a:t>29</a:t>
            </a:fld>
            <a:endParaRPr lang="en-US" altLang="zh-TW"/>
          </a:p>
        </p:txBody>
      </p:sp>
    </p:spTree>
    <p:extLst>
      <p:ext uri="{BB962C8B-B14F-4D97-AF65-F5344CB8AC3E}">
        <p14:creationId xmlns:p14="http://schemas.microsoft.com/office/powerpoint/2010/main" val="404000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489A08BF-D323-4707-B287-0064A94EBB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015" y="1770327"/>
            <a:ext cx="2565985" cy="5043049"/>
          </a:xfrm>
          <a:prstGeom prst="rect">
            <a:avLst/>
          </a:prstGeom>
        </p:spPr>
      </p:pic>
      <p:sp>
        <p:nvSpPr>
          <p:cNvPr id="2" name="標題 1">
            <a:extLst>
              <a:ext uri="{FF2B5EF4-FFF2-40B4-BE49-F238E27FC236}">
                <a16:creationId xmlns:a16="http://schemas.microsoft.com/office/drawing/2014/main" id="{18D43591-2C38-4996-B187-7DA92A085039}"/>
              </a:ext>
            </a:extLst>
          </p:cNvPr>
          <p:cNvSpPr>
            <a:spLocks noGrp="1"/>
          </p:cNvSpPr>
          <p:nvPr>
            <p:ph type="title"/>
          </p:nvPr>
        </p:nvSpPr>
        <p:spPr/>
        <p:txBody>
          <a:bodyPr/>
          <a:lstStyle/>
          <a:p>
            <a:r>
              <a:rPr lang="zh-TW" altLang="en-US" dirty="0"/>
              <a:t>前言</a:t>
            </a:r>
          </a:p>
        </p:txBody>
      </p:sp>
      <p:sp>
        <p:nvSpPr>
          <p:cNvPr id="3" name="內容版面配置區 2">
            <a:extLst>
              <a:ext uri="{FF2B5EF4-FFF2-40B4-BE49-F238E27FC236}">
                <a16:creationId xmlns:a16="http://schemas.microsoft.com/office/drawing/2014/main" id="{32EC07C4-3890-42F5-A7E3-D77FC3AC4CA9}"/>
              </a:ext>
            </a:extLst>
          </p:cNvPr>
          <p:cNvSpPr>
            <a:spLocks noGrp="1"/>
          </p:cNvSpPr>
          <p:nvPr>
            <p:ph idx="1"/>
          </p:nvPr>
        </p:nvSpPr>
        <p:spPr/>
        <p:txBody>
          <a:bodyPr/>
          <a:lstStyle/>
          <a:p>
            <a:r>
              <a:rPr lang="zh-TW" altLang="en-US" dirty="0"/>
              <a:t>歷史中的專案</a:t>
            </a:r>
          </a:p>
          <a:p>
            <a:pPr lvl="1"/>
            <a:r>
              <a:rPr lang="zh-TW" altLang="en-US" dirty="0">
                <a:hlinkClick r:id="rId4"/>
              </a:rPr>
              <a:t>埃及的金字塔</a:t>
            </a:r>
            <a:r>
              <a:rPr lang="zh-TW" altLang="en-US" dirty="0"/>
              <a:t>、中國的萬里長城、羅馬的競技場等。</a:t>
            </a:r>
          </a:p>
          <a:p>
            <a:r>
              <a:rPr lang="zh-TW" altLang="en-US" dirty="0"/>
              <a:t>近代幾個著名專案：</a:t>
            </a:r>
          </a:p>
          <a:p>
            <a:pPr lvl="1"/>
            <a:r>
              <a:rPr lang="zh-TW" altLang="en-US" dirty="0"/>
              <a:t>人類基因組專案（</a:t>
            </a:r>
            <a:r>
              <a:rPr lang="en-US" altLang="zh-TW" dirty="0"/>
              <a:t>Human Genome Project</a:t>
            </a:r>
            <a:r>
              <a:rPr lang="zh-TW" altLang="en-US" dirty="0"/>
              <a:t>）</a:t>
            </a:r>
          </a:p>
          <a:p>
            <a:pPr lvl="1"/>
            <a:r>
              <a:rPr lang="zh-TW" altLang="en-US" dirty="0"/>
              <a:t>曼哈頓專案（</a:t>
            </a:r>
            <a:r>
              <a:rPr lang="en-US" altLang="zh-TW" dirty="0"/>
              <a:t>Manhattan Project</a:t>
            </a:r>
            <a:r>
              <a:rPr lang="zh-TW" altLang="en-US" dirty="0"/>
              <a:t>）</a:t>
            </a:r>
          </a:p>
          <a:p>
            <a:pPr lvl="1"/>
            <a:r>
              <a:rPr lang="zh-TW" altLang="en-US" dirty="0"/>
              <a:t>阿波羅計畫（</a:t>
            </a:r>
            <a:r>
              <a:rPr lang="en-US" altLang="zh-TW" dirty="0"/>
              <a:t>Apollo Program</a:t>
            </a:r>
            <a:r>
              <a:rPr lang="zh-TW" altLang="en-US" dirty="0"/>
              <a:t>）</a:t>
            </a:r>
          </a:p>
          <a:p>
            <a:endParaRPr lang="zh-TW" altLang="en-US" dirty="0"/>
          </a:p>
        </p:txBody>
      </p:sp>
      <p:sp>
        <p:nvSpPr>
          <p:cNvPr id="4" name="投影片編號版面配置區 3">
            <a:extLst>
              <a:ext uri="{FF2B5EF4-FFF2-40B4-BE49-F238E27FC236}">
                <a16:creationId xmlns:a16="http://schemas.microsoft.com/office/drawing/2014/main" id="{E7D1D453-CE46-46CD-8480-F5DB065D3234}"/>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pic>
        <p:nvPicPr>
          <p:cNvPr id="6" name="圖片 5">
            <a:extLst>
              <a:ext uri="{FF2B5EF4-FFF2-40B4-BE49-F238E27FC236}">
                <a16:creationId xmlns:a16="http://schemas.microsoft.com/office/drawing/2014/main" id="{A148AC9F-0F20-4A57-9AA1-6BE56CAA3B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848" y="5064640"/>
            <a:ext cx="1619250" cy="1619250"/>
          </a:xfrm>
          <a:prstGeom prst="rect">
            <a:avLst/>
          </a:prstGeom>
        </p:spPr>
      </p:pic>
      <p:pic>
        <p:nvPicPr>
          <p:cNvPr id="8" name="圖片 7">
            <a:extLst>
              <a:ext uri="{FF2B5EF4-FFF2-40B4-BE49-F238E27FC236}">
                <a16:creationId xmlns:a16="http://schemas.microsoft.com/office/drawing/2014/main" id="{272842DD-181D-4D18-AFB5-E2EA88C57A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9072" y="4149080"/>
            <a:ext cx="2204183" cy="2534810"/>
          </a:xfrm>
          <a:prstGeom prst="rect">
            <a:avLst/>
          </a:prstGeom>
        </p:spPr>
      </p:pic>
      <p:pic>
        <p:nvPicPr>
          <p:cNvPr id="10" name="圖片 9">
            <a:extLst>
              <a:ext uri="{FF2B5EF4-FFF2-40B4-BE49-F238E27FC236}">
                <a16:creationId xmlns:a16="http://schemas.microsoft.com/office/drawing/2014/main" id="{E938D549-FBA3-4A91-9827-602F77F5A9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2992" y="44624"/>
            <a:ext cx="2011680" cy="2011680"/>
          </a:xfrm>
          <a:prstGeom prst="rect">
            <a:avLst/>
          </a:prstGeom>
        </p:spPr>
      </p:pic>
    </p:spTree>
    <p:extLst>
      <p:ext uri="{BB962C8B-B14F-4D97-AF65-F5344CB8AC3E}">
        <p14:creationId xmlns:p14="http://schemas.microsoft.com/office/powerpoint/2010/main" val="4027820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8A1ABE-C6B2-4309-9AA9-DE2DFA550A41}"/>
              </a:ext>
            </a:extLst>
          </p:cNvPr>
          <p:cNvSpPr>
            <a:spLocks noGrp="1"/>
          </p:cNvSpPr>
          <p:nvPr>
            <p:ph type="title"/>
          </p:nvPr>
        </p:nvSpPr>
        <p:spPr/>
        <p:txBody>
          <a:bodyPr/>
          <a:lstStyle/>
          <a:p>
            <a:r>
              <a:rPr lang="zh-TW" altLang="en-US" dirty="0"/>
              <a:t>組織專案管理成熟度</a:t>
            </a:r>
          </a:p>
        </p:txBody>
      </p:sp>
      <p:sp>
        <p:nvSpPr>
          <p:cNvPr id="7" name="內容版面配置區 6">
            <a:extLst>
              <a:ext uri="{FF2B5EF4-FFF2-40B4-BE49-F238E27FC236}">
                <a16:creationId xmlns:a16="http://schemas.microsoft.com/office/drawing/2014/main" id="{EAC6F061-5E69-4FDF-BAD6-2667A4DF68B1}"/>
              </a:ext>
            </a:extLst>
          </p:cNvPr>
          <p:cNvSpPr>
            <a:spLocks noGrp="1"/>
          </p:cNvSpPr>
          <p:nvPr>
            <p:ph idx="1"/>
          </p:nvPr>
        </p:nvSpPr>
        <p:spPr/>
        <p:txBody>
          <a:bodyPr>
            <a:normAutofit/>
          </a:bodyPr>
          <a:lstStyle/>
          <a:p>
            <a:r>
              <a:rPr lang="zh-TW" altLang="en-US" dirty="0"/>
              <a:t>組織能否發展出一個</a:t>
            </a:r>
            <a:r>
              <a:rPr lang="zh-TW" altLang="en-US" b="1" dirty="0"/>
              <a:t>前後一致</a:t>
            </a:r>
            <a:r>
              <a:rPr lang="zh-TW" altLang="en-US" dirty="0"/>
              <a:t>、</a:t>
            </a:r>
            <a:r>
              <a:rPr lang="zh-TW" altLang="en-US" b="1" dirty="0"/>
              <a:t>可重複</a:t>
            </a:r>
            <a:r>
              <a:rPr lang="zh-TW" altLang="en-US" dirty="0"/>
              <a:t>的、和</a:t>
            </a:r>
            <a:r>
              <a:rPr lang="zh-TW" altLang="en-US" b="1" dirty="0"/>
              <a:t>可預測</a:t>
            </a:r>
            <a:r>
              <a:rPr lang="zh-TW" altLang="en-US" dirty="0"/>
              <a:t>的方法，以規劃和執行專案並提昇專案和專業管理成功的比例，此即為組織的專案管理能力成熟度。</a:t>
            </a:r>
            <a:endParaRPr lang="en-US" altLang="zh-TW" dirty="0"/>
          </a:p>
          <a:p>
            <a:r>
              <a:rPr lang="zh-TW" altLang="en-US" dirty="0"/>
              <a:t>成熟度模式起源於全面品質管理領域，是一個觀念性架構，專案管理成熟度模式是描述專案管理的各項實務（如排程）流程的成熟度，組織可以藉此開發出／達成令人滿意的產品／服務。</a:t>
            </a:r>
          </a:p>
        </p:txBody>
      </p:sp>
      <p:sp>
        <p:nvSpPr>
          <p:cNvPr id="4" name="投影片編號版面配置區 3">
            <a:extLst>
              <a:ext uri="{FF2B5EF4-FFF2-40B4-BE49-F238E27FC236}">
                <a16:creationId xmlns:a16="http://schemas.microsoft.com/office/drawing/2014/main" id="{1664ED7A-25BC-4FAA-AB41-1BD8CEFF46EF}"/>
              </a:ext>
            </a:extLst>
          </p:cNvPr>
          <p:cNvSpPr>
            <a:spLocks noGrp="1"/>
          </p:cNvSpPr>
          <p:nvPr>
            <p:ph type="sldNum" sz="quarter" idx="12"/>
          </p:nvPr>
        </p:nvSpPr>
        <p:spPr/>
        <p:txBody>
          <a:bodyPr/>
          <a:lstStyle/>
          <a:p>
            <a:fld id="{06AFB70A-E524-49E4-8F5C-48BFBE4381EC}" type="slidenum">
              <a:rPr lang="en-US" altLang="zh-TW" smtClean="0"/>
              <a:pPr/>
              <a:t>30</a:t>
            </a:fld>
            <a:endParaRPr lang="en-US" altLang="zh-TW"/>
          </a:p>
        </p:txBody>
      </p:sp>
    </p:spTree>
    <p:extLst>
      <p:ext uri="{BB962C8B-B14F-4D97-AF65-F5344CB8AC3E}">
        <p14:creationId xmlns:p14="http://schemas.microsoft.com/office/powerpoint/2010/main" val="3206307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8A4803-06C7-4530-A9DE-92B1F9F41752}"/>
              </a:ext>
            </a:extLst>
          </p:cNvPr>
          <p:cNvSpPr>
            <a:spLocks noGrp="1"/>
          </p:cNvSpPr>
          <p:nvPr>
            <p:ph type="title"/>
          </p:nvPr>
        </p:nvSpPr>
        <p:spPr/>
        <p:txBody>
          <a:bodyPr>
            <a:normAutofit fontScale="90000"/>
          </a:bodyPr>
          <a:lstStyle/>
          <a:p>
            <a:r>
              <a:rPr lang="zh-TW" altLang="en-US" dirty="0"/>
              <a:t>能力成熟度模式 </a:t>
            </a:r>
            <a:br>
              <a:rPr lang="en-US" altLang="zh-TW" dirty="0"/>
            </a:br>
            <a:r>
              <a:rPr lang="en-US" altLang="zh-TW" dirty="0"/>
              <a:t>Capability Maturity Model (CMM)</a:t>
            </a:r>
            <a:endParaRPr lang="zh-TW" altLang="en-US" dirty="0"/>
          </a:p>
        </p:txBody>
      </p:sp>
      <p:sp>
        <p:nvSpPr>
          <p:cNvPr id="3" name="內容版面配置區 2">
            <a:extLst>
              <a:ext uri="{FF2B5EF4-FFF2-40B4-BE49-F238E27FC236}">
                <a16:creationId xmlns:a16="http://schemas.microsoft.com/office/drawing/2014/main" id="{53A1928C-C570-4AA8-98AD-852D26808FB8}"/>
              </a:ext>
            </a:extLst>
          </p:cNvPr>
          <p:cNvSpPr>
            <a:spLocks noGrp="1"/>
          </p:cNvSpPr>
          <p:nvPr>
            <p:ph idx="1"/>
          </p:nvPr>
        </p:nvSpPr>
        <p:spPr/>
        <p:txBody>
          <a:bodyPr>
            <a:normAutofit/>
          </a:bodyPr>
          <a:lstStyle/>
          <a:p>
            <a:r>
              <a:rPr lang="zh-TW" altLang="en-US" dirty="0"/>
              <a:t>源自美國卡耐基美隆大學（</a:t>
            </a:r>
            <a:r>
              <a:rPr lang="en-US" altLang="zh-TW" dirty="0"/>
              <a:t>Carnegie Mellon University, CMU</a:t>
            </a:r>
            <a:r>
              <a:rPr lang="zh-TW" altLang="en-US" dirty="0"/>
              <a:t>） </a:t>
            </a:r>
            <a:endParaRPr lang="en-US" altLang="zh-TW" dirty="0"/>
          </a:p>
          <a:p>
            <a:r>
              <a:rPr lang="zh-TW" altLang="en-US" dirty="0"/>
              <a:t>對特定的商業模式或產業，發展出大約</a:t>
            </a:r>
            <a:r>
              <a:rPr lang="en-US" altLang="zh-TW" dirty="0"/>
              <a:t>30</a:t>
            </a:r>
            <a:r>
              <a:rPr lang="zh-TW" altLang="en-US" dirty="0"/>
              <a:t>種成熟度模式</a:t>
            </a:r>
            <a:endParaRPr lang="en-US" altLang="zh-TW" dirty="0"/>
          </a:p>
          <a:p>
            <a:r>
              <a:rPr lang="zh-TW" altLang="en-US" dirty="0"/>
              <a:t>發展最佳的專案管理實務是一個演化過程，並非一蹴可及，而是一個漸進的持續改善過程</a:t>
            </a:r>
            <a:endParaRPr lang="en-US" altLang="zh-TW" dirty="0"/>
          </a:p>
          <a:p>
            <a:r>
              <a:rPr lang="zh-TW" altLang="en-US" dirty="0"/>
              <a:t>成熟度模式可以提供定義與實現這個過程的範本（</a:t>
            </a:r>
            <a:r>
              <a:rPr lang="en-US" altLang="zh-TW" dirty="0"/>
              <a:t>Template</a:t>
            </a:r>
            <a:r>
              <a:rPr lang="zh-TW" altLang="en-US" dirty="0"/>
              <a:t>）</a:t>
            </a:r>
            <a:endParaRPr lang="en-US" altLang="zh-TW" dirty="0"/>
          </a:p>
        </p:txBody>
      </p:sp>
      <p:sp>
        <p:nvSpPr>
          <p:cNvPr id="4" name="投影片編號版面配置區 3">
            <a:extLst>
              <a:ext uri="{FF2B5EF4-FFF2-40B4-BE49-F238E27FC236}">
                <a16:creationId xmlns:a16="http://schemas.microsoft.com/office/drawing/2014/main" id="{D04835A4-6262-4948-8B92-783921159E7A}"/>
              </a:ext>
            </a:extLst>
          </p:cNvPr>
          <p:cNvSpPr>
            <a:spLocks noGrp="1"/>
          </p:cNvSpPr>
          <p:nvPr>
            <p:ph type="sldNum" sz="quarter" idx="12"/>
          </p:nvPr>
        </p:nvSpPr>
        <p:spPr/>
        <p:txBody>
          <a:bodyPr/>
          <a:lstStyle/>
          <a:p>
            <a:fld id="{06AFB70A-E524-49E4-8F5C-48BFBE4381EC}" type="slidenum">
              <a:rPr lang="en-US" altLang="zh-TW" smtClean="0"/>
              <a:pPr/>
              <a:t>31</a:t>
            </a:fld>
            <a:endParaRPr lang="en-US" altLang="zh-TW"/>
          </a:p>
        </p:txBody>
      </p:sp>
    </p:spTree>
    <p:extLst>
      <p:ext uri="{BB962C8B-B14F-4D97-AF65-F5344CB8AC3E}">
        <p14:creationId xmlns:p14="http://schemas.microsoft.com/office/powerpoint/2010/main" val="22734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75FD8A-BA76-4364-958B-CC4707F22CFD}"/>
              </a:ext>
            </a:extLst>
          </p:cNvPr>
          <p:cNvSpPr>
            <a:spLocks noGrp="1"/>
          </p:cNvSpPr>
          <p:nvPr>
            <p:ph type="title"/>
          </p:nvPr>
        </p:nvSpPr>
        <p:spPr/>
        <p:txBody>
          <a:bodyPr>
            <a:normAutofit fontScale="90000"/>
          </a:bodyPr>
          <a:lstStyle/>
          <a:p>
            <a:r>
              <a:rPr lang="zh-TW" altLang="en-US" dirty="0"/>
              <a:t>蜘蛛網方法論</a:t>
            </a:r>
            <a:br>
              <a:rPr lang="en-US" altLang="zh-TW" dirty="0"/>
            </a:br>
            <a:r>
              <a:rPr lang="en-US" altLang="zh-TW" dirty="0"/>
              <a:t>Spider Web Methodology</a:t>
            </a:r>
            <a:endParaRPr lang="zh-TW" altLang="en-US" dirty="0"/>
          </a:p>
        </p:txBody>
      </p:sp>
      <p:sp>
        <p:nvSpPr>
          <p:cNvPr id="4" name="投影片編號版面配置區 3">
            <a:extLst>
              <a:ext uri="{FF2B5EF4-FFF2-40B4-BE49-F238E27FC236}">
                <a16:creationId xmlns:a16="http://schemas.microsoft.com/office/drawing/2014/main" id="{590F9244-86AE-4F76-B23C-DE1F454CD12B}"/>
              </a:ext>
            </a:extLst>
          </p:cNvPr>
          <p:cNvSpPr>
            <a:spLocks noGrp="1"/>
          </p:cNvSpPr>
          <p:nvPr>
            <p:ph type="sldNum" sz="quarter" idx="12"/>
          </p:nvPr>
        </p:nvSpPr>
        <p:spPr/>
        <p:txBody>
          <a:bodyPr/>
          <a:lstStyle/>
          <a:p>
            <a:fld id="{06AFB70A-E524-49E4-8F5C-48BFBE4381EC}" type="slidenum">
              <a:rPr lang="en-US" altLang="zh-TW" smtClean="0"/>
              <a:pPr/>
              <a:t>32</a:t>
            </a:fld>
            <a:endParaRPr lang="en-US" altLang="zh-TW"/>
          </a:p>
        </p:txBody>
      </p:sp>
      <p:pic>
        <p:nvPicPr>
          <p:cNvPr id="5" name="圖片 4">
            <a:extLst>
              <a:ext uri="{FF2B5EF4-FFF2-40B4-BE49-F238E27FC236}">
                <a16:creationId xmlns:a16="http://schemas.microsoft.com/office/drawing/2014/main" id="{72BF7814-ABED-4FB3-948D-3C0A0FCF5680}"/>
              </a:ext>
            </a:extLst>
          </p:cNvPr>
          <p:cNvPicPr>
            <a:picLocks noChangeAspect="1"/>
          </p:cNvPicPr>
          <p:nvPr/>
        </p:nvPicPr>
        <p:blipFill>
          <a:blip r:embed="rId2"/>
          <a:stretch>
            <a:fillRect/>
          </a:stretch>
        </p:blipFill>
        <p:spPr>
          <a:xfrm>
            <a:off x="1055440" y="1467891"/>
            <a:ext cx="6342539" cy="5253584"/>
          </a:xfrm>
          <a:prstGeom prst="rect">
            <a:avLst/>
          </a:prstGeom>
        </p:spPr>
      </p:pic>
      <p:graphicFrame>
        <p:nvGraphicFramePr>
          <p:cNvPr id="6" name="表格 6">
            <a:extLst>
              <a:ext uri="{FF2B5EF4-FFF2-40B4-BE49-F238E27FC236}">
                <a16:creationId xmlns:a16="http://schemas.microsoft.com/office/drawing/2014/main" id="{1184EFA6-6918-49DC-AF0C-7094FDEFB354}"/>
              </a:ext>
            </a:extLst>
          </p:cNvPr>
          <p:cNvGraphicFramePr>
            <a:graphicFrameLocks noGrp="1"/>
          </p:cNvGraphicFramePr>
          <p:nvPr>
            <p:extLst>
              <p:ext uri="{D42A27DB-BD31-4B8C-83A1-F6EECF244321}">
                <p14:modId xmlns:p14="http://schemas.microsoft.com/office/powerpoint/2010/main" val="4116910277"/>
              </p:ext>
            </p:extLst>
          </p:nvPr>
        </p:nvGraphicFramePr>
        <p:xfrm>
          <a:off x="7594789" y="1916832"/>
          <a:ext cx="4241421" cy="3383280"/>
        </p:xfrm>
        <a:graphic>
          <a:graphicData uri="http://schemas.openxmlformats.org/drawingml/2006/table">
            <a:tbl>
              <a:tblPr firstRow="1" bandRow="1">
                <a:tableStyleId>{5C22544A-7EE6-4342-B048-85BDC9FD1C3A}</a:tableStyleId>
              </a:tblPr>
              <a:tblGrid>
                <a:gridCol w="1343117">
                  <a:extLst>
                    <a:ext uri="{9D8B030D-6E8A-4147-A177-3AD203B41FA5}">
                      <a16:colId xmlns:a16="http://schemas.microsoft.com/office/drawing/2014/main" val="1674706579"/>
                    </a:ext>
                  </a:extLst>
                </a:gridCol>
                <a:gridCol w="2898304">
                  <a:extLst>
                    <a:ext uri="{9D8B030D-6E8A-4147-A177-3AD203B41FA5}">
                      <a16:colId xmlns:a16="http://schemas.microsoft.com/office/drawing/2014/main" val="1142941763"/>
                    </a:ext>
                  </a:extLst>
                </a:gridCol>
              </a:tblGrid>
              <a:tr h="370840">
                <a:tc>
                  <a:txBody>
                    <a:bodyPr/>
                    <a:lstStyle/>
                    <a:p>
                      <a:r>
                        <a:rPr lang="zh-TW" altLang="en-US" sz="2400" dirty="0"/>
                        <a:t>水準或</a:t>
                      </a:r>
                      <a:br>
                        <a:rPr lang="en-US" altLang="zh-TW" sz="2400" dirty="0"/>
                      </a:br>
                      <a:r>
                        <a:rPr lang="zh-TW" altLang="en-US" sz="2400" dirty="0"/>
                        <a:t>等級</a:t>
                      </a:r>
                    </a:p>
                  </a:txBody>
                  <a:tcPr/>
                </a:tc>
                <a:tc>
                  <a:txBody>
                    <a:bodyPr/>
                    <a:lstStyle/>
                    <a:p>
                      <a:r>
                        <a:rPr lang="zh-TW" altLang="en-US" sz="2400" dirty="0"/>
                        <a:t>含意</a:t>
                      </a:r>
                    </a:p>
                  </a:txBody>
                  <a:tcPr/>
                </a:tc>
                <a:extLst>
                  <a:ext uri="{0D108BD9-81ED-4DB2-BD59-A6C34878D82A}">
                    <a16:rowId xmlns:a16="http://schemas.microsoft.com/office/drawing/2014/main" val="861587385"/>
                  </a:ext>
                </a:extLst>
              </a:tr>
              <a:tr h="370840">
                <a:tc>
                  <a:txBody>
                    <a:bodyPr/>
                    <a:lstStyle/>
                    <a:p>
                      <a:pPr algn="ctr"/>
                      <a:r>
                        <a:rPr lang="en-US" altLang="zh-TW" sz="2400" dirty="0"/>
                        <a:t>0</a:t>
                      </a:r>
                      <a:endParaRPr lang="zh-TW" altLang="en-US" sz="2400" dirty="0"/>
                    </a:p>
                  </a:txBody>
                  <a:tcPr/>
                </a:tc>
                <a:tc>
                  <a:txBody>
                    <a:bodyPr/>
                    <a:lstStyle/>
                    <a:p>
                      <a:r>
                        <a:rPr lang="zh-TW" altLang="en-US" sz="2400" dirty="0"/>
                        <a:t>未定義</a:t>
                      </a:r>
                      <a:r>
                        <a:rPr lang="en-US" altLang="zh-TW" sz="2400" dirty="0"/>
                        <a:t>/</a:t>
                      </a:r>
                      <a:r>
                        <a:rPr lang="zh-TW" altLang="en-US" sz="2400" dirty="0"/>
                        <a:t>不好</a:t>
                      </a:r>
                    </a:p>
                  </a:txBody>
                  <a:tcPr/>
                </a:tc>
                <a:extLst>
                  <a:ext uri="{0D108BD9-81ED-4DB2-BD59-A6C34878D82A}">
                    <a16:rowId xmlns:a16="http://schemas.microsoft.com/office/drawing/2014/main" val="171175301"/>
                  </a:ext>
                </a:extLst>
              </a:tr>
              <a:tr h="370840">
                <a:tc>
                  <a:txBody>
                    <a:bodyPr/>
                    <a:lstStyle/>
                    <a:p>
                      <a:pPr algn="ctr"/>
                      <a:r>
                        <a:rPr lang="en-US" altLang="zh-TW" sz="2400" dirty="0"/>
                        <a:t>1</a:t>
                      </a:r>
                      <a:endParaRPr lang="zh-TW" altLang="en-US" sz="2400" dirty="0"/>
                    </a:p>
                  </a:txBody>
                  <a:tcPr/>
                </a:tc>
                <a:tc>
                  <a:txBody>
                    <a:bodyPr/>
                    <a:lstStyle/>
                    <a:p>
                      <a:r>
                        <a:rPr lang="zh-TW" altLang="en-US" sz="2400" dirty="0"/>
                        <a:t>已定義但低於同業標準</a:t>
                      </a:r>
                    </a:p>
                  </a:txBody>
                  <a:tcPr/>
                </a:tc>
                <a:extLst>
                  <a:ext uri="{0D108BD9-81ED-4DB2-BD59-A6C34878D82A}">
                    <a16:rowId xmlns:a16="http://schemas.microsoft.com/office/drawing/2014/main" val="2998820102"/>
                  </a:ext>
                </a:extLst>
              </a:tr>
              <a:tr h="370840">
                <a:tc>
                  <a:txBody>
                    <a:bodyPr/>
                    <a:lstStyle/>
                    <a:p>
                      <a:pPr algn="ctr"/>
                      <a:r>
                        <a:rPr lang="en-US" altLang="zh-TW" sz="2400" dirty="0"/>
                        <a:t>2</a:t>
                      </a:r>
                      <a:endParaRPr lang="zh-TW" altLang="en-US" sz="2400" dirty="0"/>
                    </a:p>
                  </a:txBody>
                  <a:tcPr/>
                </a:tc>
                <a:tc>
                  <a:txBody>
                    <a:bodyPr/>
                    <a:lstStyle/>
                    <a:p>
                      <a:r>
                        <a:rPr lang="zh-TW" altLang="en-US" sz="2400" dirty="0"/>
                        <a:t>達到同業標準</a:t>
                      </a:r>
                    </a:p>
                  </a:txBody>
                  <a:tcPr/>
                </a:tc>
                <a:extLst>
                  <a:ext uri="{0D108BD9-81ED-4DB2-BD59-A6C34878D82A}">
                    <a16:rowId xmlns:a16="http://schemas.microsoft.com/office/drawing/2014/main" val="3167716452"/>
                  </a:ext>
                </a:extLst>
              </a:tr>
              <a:tr h="370840">
                <a:tc>
                  <a:txBody>
                    <a:bodyPr/>
                    <a:lstStyle/>
                    <a:p>
                      <a:pPr algn="ctr"/>
                      <a:r>
                        <a:rPr lang="en-US" altLang="zh-TW" sz="2400" dirty="0"/>
                        <a:t>3</a:t>
                      </a:r>
                      <a:endParaRPr lang="zh-TW" altLang="en-US" sz="2400" dirty="0"/>
                    </a:p>
                  </a:txBody>
                  <a:tcPr/>
                </a:tc>
                <a:tc>
                  <a:txBody>
                    <a:bodyPr/>
                    <a:lstStyle/>
                    <a:p>
                      <a:r>
                        <a:rPr lang="zh-TW" altLang="en-US" sz="2400" dirty="0"/>
                        <a:t>業界領導者</a:t>
                      </a:r>
                      <a:r>
                        <a:rPr lang="en-US" altLang="zh-TW" sz="2400" dirty="0"/>
                        <a:t>/</a:t>
                      </a:r>
                      <a:r>
                        <a:rPr lang="zh-TW" altLang="en-US" sz="2400" dirty="0"/>
                        <a:t>高於同業標準</a:t>
                      </a:r>
                    </a:p>
                  </a:txBody>
                  <a:tcPr/>
                </a:tc>
                <a:extLst>
                  <a:ext uri="{0D108BD9-81ED-4DB2-BD59-A6C34878D82A}">
                    <a16:rowId xmlns:a16="http://schemas.microsoft.com/office/drawing/2014/main" val="2040345808"/>
                  </a:ext>
                </a:extLst>
              </a:tr>
            </a:tbl>
          </a:graphicData>
        </a:graphic>
      </p:graphicFrame>
    </p:spTree>
    <p:extLst>
      <p:ext uri="{BB962C8B-B14F-4D97-AF65-F5344CB8AC3E}">
        <p14:creationId xmlns:p14="http://schemas.microsoft.com/office/powerpoint/2010/main" val="3239172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3B0800-F7EA-4E71-B350-580256B5AFB6}"/>
              </a:ext>
            </a:extLst>
          </p:cNvPr>
          <p:cNvSpPr>
            <a:spLocks noGrp="1"/>
          </p:cNvSpPr>
          <p:nvPr>
            <p:ph type="title"/>
          </p:nvPr>
        </p:nvSpPr>
        <p:spPr/>
        <p:txBody>
          <a:bodyPr/>
          <a:lstStyle/>
          <a:p>
            <a:r>
              <a:rPr lang="zh-TW" altLang="en-US" dirty="0"/>
              <a:t>常見的成熟度模式</a:t>
            </a:r>
          </a:p>
        </p:txBody>
      </p:sp>
      <p:sp>
        <p:nvSpPr>
          <p:cNvPr id="3" name="內容版面配置區 2">
            <a:extLst>
              <a:ext uri="{FF2B5EF4-FFF2-40B4-BE49-F238E27FC236}">
                <a16:creationId xmlns:a16="http://schemas.microsoft.com/office/drawing/2014/main" id="{17B49AD4-2045-489A-82A5-C48212BE37C5}"/>
              </a:ext>
            </a:extLst>
          </p:cNvPr>
          <p:cNvSpPr>
            <a:spLocks noGrp="1"/>
          </p:cNvSpPr>
          <p:nvPr>
            <p:ph idx="1"/>
          </p:nvPr>
        </p:nvSpPr>
        <p:spPr/>
        <p:txBody>
          <a:bodyPr>
            <a:normAutofit fontScale="92500" lnSpcReduction="10000"/>
          </a:bodyPr>
          <a:lstStyle/>
          <a:p>
            <a:r>
              <a:rPr lang="zh-TW" altLang="en-US" dirty="0"/>
              <a:t>專案管理成熟度 </a:t>
            </a:r>
            <a:r>
              <a:rPr lang="en-US" altLang="zh-TW" dirty="0"/>
              <a:t>OPM3</a:t>
            </a:r>
          </a:p>
          <a:p>
            <a:pPr lvl="1"/>
            <a:r>
              <a:rPr lang="zh-TW" altLang="en-US" dirty="0"/>
              <a:t>專案管理協會 </a:t>
            </a:r>
            <a:r>
              <a:rPr lang="en-US" altLang="zh-TW" dirty="0"/>
              <a:t>PMI</a:t>
            </a:r>
          </a:p>
          <a:p>
            <a:pPr lvl="1"/>
            <a:r>
              <a:rPr lang="en-US" altLang="zh-TW" dirty="0"/>
              <a:t>Organizational Project Management Maturity Model</a:t>
            </a:r>
          </a:p>
          <a:p>
            <a:r>
              <a:rPr lang="zh-TW" altLang="en-US" dirty="0"/>
              <a:t>能力成熟度整合模型 </a:t>
            </a:r>
            <a:r>
              <a:rPr lang="en-US" altLang="zh-TW" dirty="0"/>
              <a:t>CMMI</a:t>
            </a:r>
          </a:p>
          <a:p>
            <a:pPr lvl="1"/>
            <a:r>
              <a:rPr lang="zh-TW" altLang="en-US" dirty="0"/>
              <a:t>卡耐基美隆大學軟體工程學院 </a:t>
            </a:r>
            <a:r>
              <a:rPr lang="en-US" altLang="zh-TW" dirty="0"/>
              <a:t>CMU SEI</a:t>
            </a:r>
          </a:p>
          <a:p>
            <a:pPr lvl="1"/>
            <a:r>
              <a:rPr lang="en-US" altLang="zh-TW" dirty="0"/>
              <a:t>Capability Maturity Model Integration</a:t>
            </a:r>
          </a:p>
          <a:p>
            <a:r>
              <a:rPr lang="zh-TW" altLang="en-US" dirty="0"/>
              <a:t>專案組合、計畫和專案管理成熟度模型 </a:t>
            </a:r>
            <a:r>
              <a:rPr lang="en-US" altLang="zh-TW" dirty="0"/>
              <a:t>P3M3</a:t>
            </a:r>
          </a:p>
          <a:p>
            <a:pPr lvl="1"/>
            <a:r>
              <a:rPr lang="zh-TW" altLang="en-US" dirty="0"/>
              <a:t>英國商務部 </a:t>
            </a:r>
            <a:r>
              <a:rPr lang="en-US" altLang="zh-TW" dirty="0"/>
              <a:t>UK Office of Government Commerce (OGC)</a:t>
            </a:r>
          </a:p>
          <a:p>
            <a:pPr lvl="1"/>
            <a:r>
              <a:rPr lang="en-US" altLang="zh-TW" dirty="0"/>
              <a:t>Portfolio, </a:t>
            </a:r>
            <a:r>
              <a:rPr lang="en-US" altLang="zh-TW" dirty="0" err="1"/>
              <a:t>Programme</a:t>
            </a:r>
            <a:r>
              <a:rPr lang="en-US" altLang="zh-TW" dirty="0"/>
              <a:t> and Project Management Maturity Model</a:t>
            </a:r>
            <a:endParaRPr lang="zh-TW" altLang="en-US" dirty="0"/>
          </a:p>
        </p:txBody>
      </p:sp>
      <p:sp>
        <p:nvSpPr>
          <p:cNvPr id="4" name="投影片編號版面配置區 3">
            <a:extLst>
              <a:ext uri="{FF2B5EF4-FFF2-40B4-BE49-F238E27FC236}">
                <a16:creationId xmlns:a16="http://schemas.microsoft.com/office/drawing/2014/main" id="{434DE32F-9D6D-40CF-8AEE-7B32B0C6DB7D}"/>
              </a:ext>
            </a:extLst>
          </p:cNvPr>
          <p:cNvSpPr>
            <a:spLocks noGrp="1"/>
          </p:cNvSpPr>
          <p:nvPr>
            <p:ph type="sldNum" sz="quarter" idx="12"/>
          </p:nvPr>
        </p:nvSpPr>
        <p:spPr/>
        <p:txBody>
          <a:bodyPr/>
          <a:lstStyle/>
          <a:p>
            <a:fld id="{06AFB70A-E524-49E4-8F5C-48BFBE4381EC}" type="slidenum">
              <a:rPr lang="en-US" altLang="zh-TW" smtClean="0"/>
              <a:pPr/>
              <a:t>33</a:t>
            </a:fld>
            <a:endParaRPr lang="en-US" altLang="zh-TW"/>
          </a:p>
        </p:txBody>
      </p:sp>
    </p:spTree>
    <p:extLst>
      <p:ext uri="{BB962C8B-B14F-4D97-AF65-F5344CB8AC3E}">
        <p14:creationId xmlns:p14="http://schemas.microsoft.com/office/powerpoint/2010/main" val="1504392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1C4852-92F4-4FCE-8589-A88561D98962}"/>
              </a:ext>
            </a:extLst>
          </p:cNvPr>
          <p:cNvSpPr>
            <a:spLocks noGrp="1"/>
          </p:cNvSpPr>
          <p:nvPr>
            <p:ph type="title"/>
          </p:nvPr>
        </p:nvSpPr>
        <p:spPr/>
        <p:txBody>
          <a:bodyPr/>
          <a:lstStyle/>
          <a:p>
            <a:r>
              <a:rPr lang="zh-TW" altLang="en-US" dirty="0"/>
              <a:t>成熟度模式</a:t>
            </a:r>
          </a:p>
        </p:txBody>
      </p:sp>
      <p:sp>
        <p:nvSpPr>
          <p:cNvPr id="4" name="投影片編號版面配置區 3">
            <a:extLst>
              <a:ext uri="{FF2B5EF4-FFF2-40B4-BE49-F238E27FC236}">
                <a16:creationId xmlns:a16="http://schemas.microsoft.com/office/drawing/2014/main" id="{10482CCE-AEF6-4A6F-ABE1-31E7A6DF62E0}"/>
              </a:ext>
            </a:extLst>
          </p:cNvPr>
          <p:cNvSpPr>
            <a:spLocks noGrp="1"/>
          </p:cNvSpPr>
          <p:nvPr>
            <p:ph type="sldNum" sz="quarter" idx="12"/>
          </p:nvPr>
        </p:nvSpPr>
        <p:spPr/>
        <p:txBody>
          <a:bodyPr/>
          <a:lstStyle/>
          <a:p>
            <a:fld id="{06AFB70A-E524-49E4-8F5C-48BFBE4381EC}" type="slidenum">
              <a:rPr lang="en-US" altLang="zh-TW" smtClean="0"/>
              <a:pPr/>
              <a:t>34</a:t>
            </a:fld>
            <a:endParaRPr lang="en-US" altLang="zh-TW"/>
          </a:p>
        </p:txBody>
      </p:sp>
      <p:pic>
        <p:nvPicPr>
          <p:cNvPr id="5" name="Picture 2">
            <a:extLst>
              <a:ext uri="{FF2B5EF4-FFF2-40B4-BE49-F238E27FC236}">
                <a16:creationId xmlns:a16="http://schemas.microsoft.com/office/drawing/2014/main" id="{1C02DA3E-A25F-46A6-ADD6-29ED9DB5D50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09646" y="523100"/>
            <a:ext cx="6372708" cy="583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字方塊 2">
            <a:extLst>
              <a:ext uri="{FF2B5EF4-FFF2-40B4-BE49-F238E27FC236}">
                <a16:creationId xmlns:a16="http://schemas.microsoft.com/office/drawing/2014/main" id="{C8BC3C25-3751-4907-B924-00FD5F11C00B}"/>
              </a:ext>
            </a:extLst>
          </p:cNvPr>
          <p:cNvSpPr txBox="1"/>
          <p:nvPr/>
        </p:nvSpPr>
        <p:spPr>
          <a:xfrm>
            <a:off x="2135560" y="2420888"/>
            <a:ext cx="242586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en-US"/>
            </a:defPPr>
            <a:lvl1pPr algn="r">
              <a:defRPr sz="2400">
                <a:latin typeface="+mj-lt"/>
              </a:defRPr>
            </a:lvl1pPr>
          </a:lstStyle>
          <a:p>
            <a:r>
              <a:rPr lang="en-US" altLang="zh-TW" dirty="0"/>
              <a:t>I</a:t>
            </a:r>
            <a:r>
              <a:rPr lang="zh-TW" altLang="en-US" dirty="0"/>
              <a:t>nstitutionalized</a:t>
            </a:r>
          </a:p>
        </p:txBody>
      </p:sp>
      <p:sp>
        <p:nvSpPr>
          <p:cNvPr id="7" name="文字方塊 6">
            <a:extLst>
              <a:ext uri="{FF2B5EF4-FFF2-40B4-BE49-F238E27FC236}">
                <a16:creationId xmlns:a16="http://schemas.microsoft.com/office/drawing/2014/main" id="{BC580A9A-BEDF-4612-B85C-24B72D2D8771}"/>
              </a:ext>
            </a:extLst>
          </p:cNvPr>
          <p:cNvSpPr txBox="1"/>
          <p:nvPr/>
        </p:nvSpPr>
        <p:spPr>
          <a:xfrm>
            <a:off x="2135560" y="3789040"/>
            <a:ext cx="159997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en-US"/>
            </a:defPPr>
            <a:lvl1pPr algn="r">
              <a:defRPr sz="2400"/>
            </a:lvl1pPr>
          </a:lstStyle>
          <a:p>
            <a:r>
              <a:rPr lang="en-US" altLang="zh-TW" dirty="0">
                <a:latin typeface="+mj-lt"/>
              </a:rPr>
              <a:t>Defined</a:t>
            </a:r>
            <a:endParaRPr lang="zh-TW" altLang="en-US" dirty="0">
              <a:latin typeface="+mj-lt"/>
            </a:endParaRPr>
          </a:p>
        </p:txBody>
      </p:sp>
    </p:spTree>
    <p:extLst>
      <p:ext uri="{BB962C8B-B14F-4D97-AF65-F5344CB8AC3E}">
        <p14:creationId xmlns:p14="http://schemas.microsoft.com/office/powerpoint/2010/main" val="3704847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50A247-4550-4443-BD7E-2919BCEE1BA3}"/>
              </a:ext>
            </a:extLst>
          </p:cNvPr>
          <p:cNvSpPr>
            <a:spLocks noGrp="1"/>
          </p:cNvSpPr>
          <p:nvPr>
            <p:ph type="title"/>
          </p:nvPr>
        </p:nvSpPr>
        <p:spPr/>
        <p:txBody>
          <a:bodyPr>
            <a:normAutofit fontScale="90000"/>
          </a:bodyPr>
          <a:lstStyle/>
          <a:p>
            <a:r>
              <a:rPr lang="en-US" altLang="zh-TW" dirty="0"/>
              <a:t>CMMI Levels</a:t>
            </a:r>
            <a:br>
              <a:rPr lang="en-US" altLang="zh-TW" dirty="0"/>
            </a:br>
            <a:endParaRPr lang="zh-TW" altLang="en-US" dirty="0"/>
          </a:p>
        </p:txBody>
      </p:sp>
      <p:sp>
        <p:nvSpPr>
          <p:cNvPr id="4" name="投影片編號版面配置區 3">
            <a:extLst>
              <a:ext uri="{FF2B5EF4-FFF2-40B4-BE49-F238E27FC236}">
                <a16:creationId xmlns:a16="http://schemas.microsoft.com/office/drawing/2014/main" id="{F6F29714-5B1F-42EB-BEB1-1826E28ED4B3}"/>
              </a:ext>
            </a:extLst>
          </p:cNvPr>
          <p:cNvSpPr>
            <a:spLocks noGrp="1"/>
          </p:cNvSpPr>
          <p:nvPr>
            <p:ph type="sldNum" sz="quarter" idx="12"/>
          </p:nvPr>
        </p:nvSpPr>
        <p:spPr/>
        <p:txBody>
          <a:bodyPr/>
          <a:lstStyle/>
          <a:p>
            <a:fld id="{06AFB70A-E524-49E4-8F5C-48BFBE4381EC}" type="slidenum">
              <a:rPr lang="en-US" altLang="zh-TW" smtClean="0"/>
              <a:pPr/>
              <a:t>35</a:t>
            </a:fld>
            <a:endParaRPr lang="en-US" altLang="zh-TW"/>
          </a:p>
        </p:txBody>
      </p:sp>
      <p:sp>
        <p:nvSpPr>
          <p:cNvPr id="5" name="矩形: 圓角 4">
            <a:extLst>
              <a:ext uri="{FF2B5EF4-FFF2-40B4-BE49-F238E27FC236}">
                <a16:creationId xmlns:a16="http://schemas.microsoft.com/office/drawing/2014/main" id="{7CAF9796-DCC4-409E-BB23-277297134E02}"/>
              </a:ext>
            </a:extLst>
          </p:cNvPr>
          <p:cNvSpPr/>
          <p:nvPr/>
        </p:nvSpPr>
        <p:spPr>
          <a:xfrm>
            <a:off x="96927" y="5589240"/>
            <a:ext cx="1678593" cy="767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1</a:t>
            </a:r>
          </a:p>
          <a:p>
            <a:pPr algn="ctr"/>
            <a:r>
              <a:rPr lang="en-US" altLang="zh-TW" sz="2400" dirty="0"/>
              <a:t>Initial</a:t>
            </a:r>
            <a:endParaRPr lang="zh-TW" altLang="en-US" sz="2400" dirty="0"/>
          </a:p>
        </p:txBody>
      </p:sp>
      <p:sp>
        <p:nvSpPr>
          <p:cNvPr id="6" name="矩形: 圓角 5">
            <a:extLst>
              <a:ext uri="{FF2B5EF4-FFF2-40B4-BE49-F238E27FC236}">
                <a16:creationId xmlns:a16="http://schemas.microsoft.com/office/drawing/2014/main" id="{968E0544-9271-49C8-B66C-8CB54000E5F8}"/>
              </a:ext>
            </a:extLst>
          </p:cNvPr>
          <p:cNvSpPr/>
          <p:nvPr/>
        </p:nvSpPr>
        <p:spPr>
          <a:xfrm>
            <a:off x="838200" y="4509120"/>
            <a:ext cx="1678593" cy="767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2</a:t>
            </a:r>
          </a:p>
          <a:p>
            <a:pPr algn="ctr"/>
            <a:r>
              <a:rPr lang="en-US" altLang="zh-TW" sz="2400" dirty="0"/>
              <a:t>Repeatable</a:t>
            </a:r>
            <a:endParaRPr lang="zh-TW" altLang="en-US" sz="2400" dirty="0"/>
          </a:p>
        </p:txBody>
      </p:sp>
      <p:sp>
        <p:nvSpPr>
          <p:cNvPr id="7" name="矩形: 圓角 6">
            <a:extLst>
              <a:ext uri="{FF2B5EF4-FFF2-40B4-BE49-F238E27FC236}">
                <a16:creationId xmlns:a16="http://schemas.microsoft.com/office/drawing/2014/main" id="{0080B9C7-8BF3-4870-A94C-F54E9DB92AD6}"/>
              </a:ext>
            </a:extLst>
          </p:cNvPr>
          <p:cNvSpPr/>
          <p:nvPr/>
        </p:nvSpPr>
        <p:spPr>
          <a:xfrm>
            <a:off x="1558280" y="3401213"/>
            <a:ext cx="1678593" cy="767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3</a:t>
            </a:r>
          </a:p>
          <a:p>
            <a:pPr algn="ctr"/>
            <a:r>
              <a:rPr lang="en-US" altLang="zh-TW" sz="2400" dirty="0"/>
              <a:t>Defined</a:t>
            </a:r>
            <a:endParaRPr lang="zh-TW" altLang="en-US" sz="2400" dirty="0"/>
          </a:p>
        </p:txBody>
      </p:sp>
      <p:sp>
        <p:nvSpPr>
          <p:cNvPr id="8" name="矩形: 圓角 7">
            <a:extLst>
              <a:ext uri="{FF2B5EF4-FFF2-40B4-BE49-F238E27FC236}">
                <a16:creationId xmlns:a16="http://schemas.microsoft.com/office/drawing/2014/main" id="{57D4B508-076E-4953-A2B9-C2D9E4487978}"/>
              </a:ext>
            </a:extLst>
          </p:cNvPr>
          <p:cNvSpPr/>
          <p:nvPr/>
        </p:nvSpPr>
        <p:spPr>
          <a:xfrm>
            <a:off x="2278360" y="2293306"/>
            <a:ext cx="1678593" cy="767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4</a:t>
            </a:r>
          </a:p>
          <a:p>
            <a:pPr algn="ctr"/>
            <a:r>
              <a:rPr lang="en-US" altLang="zh-TW" sz="2400" dirty="0"/>
              <a:t>Managed</a:t>
            </a:r>
            <a:endParaRPr lang="zh-TW" altLang="en-US" sz="2400" dirty="0"/>
          </a:p>
        </p:txBody>
      </p:sp>
      <p:sp>
        <p:nvSpPr>
          <p:cNvPr id="9" name="矩形: 圓角 8">
            <a:extLst>
              <a:ext uri="{FF2B5EF4-FFF2-40B4-BE49-F238E27FC236}">
                <a16:creationId xmlns:a16="http://schemas.microsoft.com/office/drawing/2014/main" id="{B9B8560A-E53E-4D2F-AF21-D3457092325C}"/>
              </a:ext>
            </a:extLst>
          </p:cNvPr>
          <p:cNvSpPr/>
          <p:nvPr/>
        </p:nvSpPr>
        <p:spPr>
          <a:xfrm>
            <a:off x="2998440" y="1185399"/>
            <a:ext cx="1678593" cy="767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t>5</a:t>
            </a:r>
          </a:p>
          <a:p>
            <a:pPr algn="ctr"/>
            <a:r>
              <a:rPr lang="en-US" altLang="zh-TW" sz="2400" dirty="0"/>
              <a:t>Optimizing</a:t>
            </a:r>
            <a:endParaRPr lang="zh-TW" altLang="en-US" sz="2400" dirty="0"/>
          </a:p>
        </p:txBody>
      </p:sp>
      <p:sp>
        <p:nvSpPr>
          <p:cNvPr id="15" name="文字方塊 14">
            <a:extLst>
              <a:ext uri="{FF2B5EF4-FFF2-40B4-BE49-F238E27FC236}">
                <a16:creationId xmlns:a16="http://schemas.microsoft.com/office/drawing/2014/main" id="{C827D1C7-B6DD-43D8-8620-C3E26835693C}"/>
              </a:ext>
            </a:extLst>
          </p:cNvPr>
          <p:cNvSpPr txBox="1"/>
          <p:nvPr/>
        </p:nvSpPr>
        <p:spPr>
          <a:xfrm>
            <a:off x="4694251" y="1157843"/>
            <a:ext cx="4354077" cy="830997"/>
          </a:xfrm>
          <a:prstGeom prst="rect">
            <a:avLst/>
          </a:prstGeom>
          <a:noFill/>
        </p:spPr>
        <p:txBody>
          <a:bodyPr wrap="none" rtlCol="0">
            <a:spAutoFit/>
          </a:bodyPr>
          <a:lstStyle/>
          <a:p>
            <a:r>
              <a:rPr lang="en-US" altLang="zh-TW" sz="2400" dirty="0"/>
              <a:t>Continuous Process Improvement</a:t>
            </a:r>
          </a:p>
          <a:p>
            <a:r>
              <a:rPr lang="en-US" altLang="zh-TW" sz="2400" dirty="0"/>
              <a:t>Focus on process improvement</a:t>
            </a:r>
            <a:endParaRPr lang="zh-TW" altLang="en-US" sz="2400" dirty="0"/>
          </a:p>
        </p:txBody>
      </p:sp>
      <p:sp>
        <p:nvSpPr>
          <p:cNvPr id="16" name="文字方塊 15">
            <a:extLst>
              <a:ext uri="{FF2B5EF4-FFF2-40B4-BE49-F238E27FC236}">
                <a16:creationId xmlns:a16="http://schemas.microsoft.com/office/drawing/2014/main" id="{4469C2B4-598A-4142-B513-E244BC39F83B}"/>
              </a:ext>
            </a:extLst>
          </p:cNvPr>
          <p:cNvSpPr txBox="1"/>
          <p:nvPr/>
        </p:nvSpPr>
        <p:spPr>
          <a:xfrm>
            <a:off x="3959031" y="2276872"/>
            <a:ext cx="4480714" cy="830997"/>
          </a:xfrm>
          <a:prstGeom prst="rect">
            <a:avLst/>
          </a:prstGeom>
          <a:noFill/>
        </p:spPr>
        <p:txBody>
          <a:bodyPr wrap="none" rtlCol="0">
            <a:spAutoFit/>
          </a:bodyPr>
          <a:lstStyle/>
          <a:p>
            <a:r>
              <a:rPr lang="en-US" altLang="zh-TW" sz="2400" dirty="0"/>
              <a:t>Quantitative Management</a:t>
            </a:r>
          </a:p>
          <a:p>
            <a:r>
              <a:rPr lang="en-US" altLang="zh-TW" sz="2400" dirty="0"/>
              <a:t>Processes measured and controlled</a:t>
            </a:r>
            <a:endParaRPr lang="zh-TW" altLang="en-US" sz="2400" dirty="0"/>
          </a:p>
        </p:txBody>
      </p:sp>
      <p:sp>
        <p:nvSpPr>
          <p:cNvPr id="17" name="文字方塊 16">
            <a:extLst>
              <a:ext uri="{FF2B5EF4-FFF2-40B4-BE49-F238E27FC236}">
                <a16:creationId xmlns:a16="http://schemas.microsoft.com/office/drawing/2014/main" id="{C3D6BCB3-FB63-40B7-A998-4874AB60EE3B}"/>
              </a:ext>
            </a:extLst>
          </p:cNvPr>
          <p:cNvSpPr txBox="1"/>
          <p:nvPr/>
        </p:nvSpPr>
        <p:spPr>
          <a:xfrm>
            <a:off x="3236873" y="3356992"/>
            <a:ext cx="7613816" cy="830997"/>
          </a:xfrm>
          <a:prstGeom prst="rect">
            <a:avLst/>
          </a:prstGeom>
          <a:noFill/>
        </p:spPr>
        <p:txBody>
          <a:bodyPr wrap="none" rtlCol="0">
            <a:spAutoFit/>
          </a:bodyPr>
          <a:lstStyle/>
          <a:p>
            <a:r>
              <a:rPr lang="en-US" altLang="zh-TW" sz="2400" dirty="0"/>
              <a:t>Process Standardization</a:t>
            </a:r>
          </a:p>
          <a:p>
            <a:r>
              <a:rPr lang="en-US" altLang="zh-TW" sz="2400" dirty="0"/>
              <a:t>Processes characterized for the organization and is proactive</a:t>
            </a:r>
            <a:endParaRPr lang="zh-TW" altLang="en-US" sz="2400" dirty="0"/>
          </a:p>
        </p:txBody>
      </p:sp>
      <p:sp>
        <p:nvSpPr>
          <p:cNvPr id="18" name="文字方塊 17">
            <a:extLst>
              <a:ext uri="{FF2B5EF4-FFF2-40B4-BE49-F238E27FC236}">
                <a16:creationId xmlns:a16="http://schemas.microsoft.com/office/drawing/2014/main" id="{6D89234D-00F9-4222-9587-A1CB406C1C67}"/>
              </a:ext>
            </a:extLst>
          </p:cNvPr>
          <p:cNvSpPr txBox="1"/>
          <p:nvPr/>
        </p:nvSpPr>
        <p:spPr>
          <a:xfrm>
            <a:off x="2554701" y="4470211"/>
            <a:ext cx="7141699" cy="830997"/>
          </a:xfrm>
          <a:prstGeom prst="rect">
            <a:avLst/>
          </a:prstGeom>
          <a:noFill/>
        </p:spPr>
        <p:txBody>
          <a:bodyPr wrap="none" rtlCol="0">
            <a:spAutoFit/>
          </a:bodyPr>
          <a:lstStyle/>
          <a:p>
            <a:r>
              <a:rPr lang="en-US" altLang="zh-TW" sz="2400" dirty="0"/>
              <a:t>Basic Project Management</a:t>
            </a:r>
          </a:p>
          <a:p>
            <a:r>
              <a:rPr lang="en-US" altLang="zh-TW" sz="2400" dirty="0"/>
              <a:t>Processes characterized for projects and is often reactive</a:t>
            </a:r>
            <a:endParaRPr lang="zh-TW" altLang="en-US" sz="2400" dirty="0"/>
          </a:p>
        </p:txBody>
      </p:sp>
      <p:sp>
        <p:nvSpPr>
          <p:cNvPr id="19" name="文字方塊 18">
            <a:extLst>
              <a:ext uri="{FF2B5EF4-FFF2-40B4-BE49-F238E27FC236}">
                <a16:creationId xmlns:a16="http://schemas.microsoft.com/office/drawing/2014/main" id="{B5908B0F-C4A6-4EC3-AA4E-588BB060F8D2}"/>
              </a:ext>
            </a:extLst>
          </p:cNvPr>
          <p:cNvSpPr txBox="1"/>
          <p:nvPr/>
        </p:nvSpPr>
        <p:spPr>
          <a:xfrm>
            <a:off x="1777874" y="5589240"/>
            <a:ext cx="6979796" cy="830997"/>
          </a:xfrm>
          <a:prstGeom prst="rect">
            <a:avLst/>
          </a:prstGeom>
          <a:noFill/>
        </p:spPr>
        <p:txBody>
          <a:bodyPr wrap="none" rtlCol="0">
            <a:spAutoFit/>
          </a:bodyPr>
          <a:lstStyle/>
          <a:p>
            <a:r>
              <a:rPr lang="en-US" altLang="zh-TW" sz="2400" dirty="0"/>
              <a:t>Hero Efforts</a:t>
            </a:r>
          </a:p>
          <a:p>
            <a:r>
              <a:rPr lang="en-US" altLang="zh-TW" sz="2400" dirty="0"/>
              <a:t>Processes unpredictable, poorly controlled and reactive</a:t>
            </a:r>
            <a:endParaRPr lang="zh-TW" altLang="en-US" sz="2400" dirty="0"/>
          </a:p>
        </p:txBody>
      </p:sp>
    </p:spTree>
    <p:extLst>
      <p:ext uri="{BB962C8B-B14F-4D97-AF65-F5344CB8AC3E}">
        <p14:creationId xmlns:p14="http://schemas.microsoft.com/office/powerpoint/2010/main" val="2035246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A3C21F-0A28-4F6D-99BA-0C08218F4329}"/>
              </a:ext>
            </a:extLst>
          </p:cNvPr>
          <p:cNvSpPr>
            <a:spLocks noGrp="1"/>
          </p:cNvSpPr>
          <p:nvPr>
            <p:ph type="title"/>
          </p:nvPr>
        </p:nvSpPr>
        <p:spPr/>
        <p:txBody>
          <a:bodyPr>
            <a:normAutofit/>
          </a:bodyPr>
          <a:lstStyle/>
          <a:p>
            <a:r>
              <a:rPr lang="zh-TW" altLang="en-US" dirty="0"/>
              <a:t>專案管理成熟度 </a:t>
            </a:r>
            <a:r>
              <a:rPr lang="en-US" altLang="zh-TW" dirty="0"/>
              <a:t>OPM3</a:t>
            </a:r>
            <a:r>
              <a:rPr lang="zh-TW" altLang="en-US" dirty="0"/>
              <a:t> 組成</a:t>
            </a:r>
            <a:br>
              <a:rPr lang="en-US" altLang="zh-TW" dirty="0"/>
            </a:br>
            <a:r>
              <a:rPr lang="en-US" altLang="zh-TW" sz="3100" dirty="0"/>
              <a:t>Organizational Project Management Maturity Model</a:t>
            </a:r>
            <a:endParaRPr lang="zh-TW" altLang="en-US" sz="3100" dirty="0"/>
          </a:p>
        </p:txBody>
      </p:sp>
      <p:sp>
        <p:nvSpPr>
          <p:cNvPr id="3" name="內容版面配置區 2">
            <a:extLst>
              <a:ext uri="{FF2B5EF4-FFF2-40B4-BE49-F238E27FC236}">
                <a16:creationId xmlns:a16="http://schemas.microsoft.com/office/drawing/2014/main" id="{BE70ED54-B8AB-401C-83B9-E7BF8E2DA78C}"/>
              </a:ext>
            </a:extLst>
          </p:cNvPr>
          <p:cNvSpPr>
            <a:spLocks noGrp="1"/>
          </p:cNvSpPr>
          <p:nvPr>
            <p:ph idx="1"/>
          </p:nvPr>
        </p:nvSpPr>
        <p:spPr/>
        <p:txBody>
          <a:bodyPr/>
          <a:lstStyle/>
          <a:p>
            <a:r>
              <a:rPr lang="zh-TW" altLang="en-US" dirty="0"/>
              <a:t>知識 </a:t>
            </a:r>
            <a:r>
              <a:rPr lang="en-US" altLang="zh-TW" dirty="0"/>
              <a:t>Knowledge</a:t>
            </a:r>
          </a:p>
          <a:p>
            <a:r>
              <a:rPr lang="zh-TW" altLang="en-US" dirty="0"/>
              <a:t>評鑑 </a:t>
            </a:r>
            <a:r>
              <a:rPr lang="en-US" altLang="zh-TW" dirty="0"/>
              <a:t>Assessment</a:t>
            </a:r>
          </a:p>
          <a:p>
            <a:r>
              <a:rPr lang="zh-TW" altLang="en-US" dirty="0"/>
              <a:t>改善 </a:t>
            </a:r>
            <a:r>
              <a:rPr lang="en-US" altLang="zh-TW" dirty="0"/>
              <a:t>Improvement</a:t>
            </a:r>
            <a:endParaRPr lang="zh-TW" altLang="en-US" dirty="0"/>
          </a:p>
        </p:txBody>
      </p:sp>
      <p:sp>
        <p:nvSpPr>
          <p:cNvPr id="4" name="投影片編號版面配置區 3">
            <a:extLst>
              <a:ext uri="{FF2B5EF4-FFF2-40B4-BE49-F238E27FC236}">
                <a16:creationId xmlns:a16="http://schemas.microsoft.com/office/drawing/2014/main" id="{D2F50406-FC21-428E-9CD1-4FE82D92D1E6}"/>
              </a:ext>
            </a:extLst>
          </p:cNvPr>
          <p:cNvSpPr>
            <a:spLocks noGrp="1"/>
          </p:cNvSpPr>
          <p:nvPr>
            <p:ph type="sldNum" sz="quarter" idx="12"/>
          </p:nvPr>
        </p:nvSpPr>
        <p:spPr/>
        <p:txBody>
          <a:bodyPr/>
          <a:lstStyle/>
          <a:p>
            <a:fld id="{06AFB70A-E524-49E4-8F5C-48BFBE4381EC}" type="slidenum">
              <a:rPr lang="en-US" altLang="zh-TW" smtClean="0"/>
              <a:pPr/>
              <a:t>36</a:t>
            </a:fld>
            <a:endParaRPr lang="en-US" altLang="zh-TW"/>
          </a:p>
        </p:txBody>
      </p:sp>
      <p:pic>
        <p:nvPicPr>
          <p:cNvPr id="5" name="Picture 2">
            <a:extLst>
              <a:ext uri="{FF2B5EF4-FFF2-40B4-BE49-F238E27FC236}">
                <a16:creationId xmlns:a16="http://schemas.microsoft.com/office/drawing/2014/main" id="{BE4441BF-8C86-437B-87F4-67BE788E2A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43872" y="1592371"/>
            <a:ext cx="4896544" cy="4808320"/>
          </a:xfrm>
          <a:prstGeom prst="rect">
            <a:avLst/>
          </a:prstGeom>
          <a:noFill/>
          <a:ln>
            <a:noFill/>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80695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3DDFFA-9CB5-4A20-84DB-A81A1C8384F7}"/>
              </a:ext>
            </a:extLst>
          </p:cNvPr>
          <p:cNvSpPr>
            <a:spLocks noGrp="1"/>
          </p:cNvSpPr>
          <p:nvPr>
            <p:ph type="title"/>
          </p:nvPr>
        </p:nvSpPr>
        <p:spPr/>
        <p:txBody>
          <a:bodyPr>
            <a:normAutofit/>
          </a:bodyPr>
          <a:lstStyle/>
          <a:p>
            <a:r>
              <a:rPr lang="zh-TW" altLang="en-US" dirty="0"/>
              <a:t>知識 </a:t>
            </a:r>
            <a:r>
              <a:rPr lang="en-US" altLang="zh-TW" dirty="0"/>
              <a:t>Knowledge</a:t>
            </a:r>
            <a:endParaRPr lang="zh-TW" altLang="en-US" dirty="0"/>
          </a:p>
        </p:txBody>
      </p:sp>
      <p:sp>
        <p:nvSpPr>
          <p:cNvPr id="3" name="內容版面配置區 2">
            <a:extLst>
              <a:ext uri="{FF2B5EF4-FFF2-40B4-BE49-F238E27FC236}">
                <a16:creationId xmlns:a16="http://schemas.microsoft.com/office/drawing/2014/main" id="{7F594981-A64F-420D-A478-AD99259A0CBD}"/>
              </a:ext>
            </a:extLst>
          </p:cNvPr>
          <p:cNvSpPr>
            <a:spLocks noGrp="1"/>
          </p:cNvSpPr>
          <p:nvPr>
            <p:ph idx="1"/>
          </p:nvPr>
        </p:nvSpPr>
        <p:spPr/>
        <p:txBody>
          <a:bodyPr/>
          <a:lstStyle/>
          <a:p>
            <a:r>
              <a:rPr lang="zh-TW" altLang="en-US" dirty="0"/>
              <a:t>指專案組合、計畫和專案三種領域標準的內容</a:t>
            </a:r>
            <a:endParaRPr lang="en-US" altLang="zh-TW" dirty="0"/>
          </a:p>
          <a:p>
            <a:pPr lvl="1"/>
            <a:r>
              <a:rPr lang="en-US" altLang="zh-TW" dirty="0"/>
              <a:t>《PMBOK</a:t>
            </a:r>
            <a:r>
              <a:rPr lang="zh-TW" altLang="en-US" dirty="0"/>
              <a:t>指引</a:t>
            </a:r>
            <a:r>
              <a:rPr lang="en-US" altLang="zh-TW" dirty="0"/>
              <a:t>》</a:t>
            </a:r>
          </a:p>
          <a:p>
            <a:pPr lvl="1"/>
            <a:r>
              <a:rPr lang="en-US" altLang="zh-TW" dirty="0"/>
              <a:t>《</a:t>
            </a:r>
            <a:r>
              <a:rPr lang="zh-TW" altLang="en-US" dirty="0"/>
              <a:t>計畫管理標準</a:t>
            </a:r>
            <a:r>
              <a:rPr lang="en-US" altLang="zh-TW" dirty="0"/>
              <a:t>》</a:t>
            </a:r>
          </a:p>
          <a:p>
            <a:pPr lvl="1"/>
            <a:r>
              <a:rPr lang="en-US" altLang="zh-TW" dirty="0"/>
              <a:t>《</a:t>
            </a:r>
            <a:r>
              <a:rPr lang="zh-TW" altLang="en-US" dirty="0"/>
              <a:t>組合管理標準</a:t>
            </a:r>
            <a:r>
              <a:rPr lang="en-US" altLang="zh-TW" dirty="0"/>
              <a:t>》</a:t>
            </a:r>
          </a:p>
          <a:p>
            <a:r>
              <a:rPr lang="zh-TW" altLang="en-US" dirty="0"/>
              <a:t>當組織要導入 </a:t>
            </a:r>
            <a:r>
              <a:rPr lang="en-US" altLang="zh-TW" dirty="0"/>
              <a:t>OPM3 </a:t>
            </a:r>
            <a:r>
              <a:rPr lang="zh-TW" altLang="en-US" dirty="0"/>
              <a:t>時需要具備此三個領域標準的知識內容，如此才具備能達成或超越各領域所設定標準的能力。</a:t>
            </a:r>
          </a:p>
          <a:p>
            <a:endParaRPr lang="zh-TW" altLang="en-US" dirty="0"/>
          </a:p>
        </p:txBody>
      </p:sp>
      <p:sp>
        <p:nvSpPr>
          <p:cNvPr id="4" name="投影片編號版面配置區 3">
            <a:extLst>
              <a:ext uri="{FF2B5EF4-FFF2-40B4-BE49-F238E27FC236}">
                <a16:creationId xmlns:a16="http://schemas.microsoft.com/office/drawing/2014/main" id="{96253D77-1E7E-48DE-8E12-AF739D6E950E}"/>
              </a:ext>
            </a:extLst>
          </p:cNvPr>
          <p:cNvSpPr>
            <a:spLocks noGrp="1"/>
          </p:cNvSpPr>
          <p:nvPr>
            <p:ph type="sldNum" sz="quarter" idx="12"/>
          </p:nvPr>
        </p:nvSpPr>
        <p:spPr/>
        <p:txBody>
          <a:bodyPr/>
          <a:lstStyle/>
          <a:p>
            <a:fld id="{06AFB70A-E524-49E4-8F5C-48BFBE4381EC}" type="slidenum">
              <a:rPr lang="en-US" altLang="zh-TW" smtClean="0"/>
              <a:pPr/>
              <a:t>37</a:t>
            </a:fld>
            <a:endParaRPr lang="en-US" altLang="zh-TW"/>
          </a:p>
        </p:txBody>
      </p:sp>
    </p:spTree>
    <p:extLst>
      <p:ext uri="{BB962C8B-B14F-4D97-AF65-F5344CB8AC3E}">
        <p14:creationId xmlns:p14="http://schemas.microsoft.com/office/powerpoint/2010/main" val="1220833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A2D8DA-5FEF-4974-9F36-12D08FC8071F}"/>
              </a:ext>
            </a:extLst>
          </p:cNvPr>
          <p:cNvSpPr>
            <a:spLocks noGrp="1"/>
          </p:cNvSpPr>
          <p:nvPr>
            <p:ph type="title"/>
          </p:nvPr>
        </p:nvSpPr>
        <p:spPr/>
        <p:txBody>
          <a:bodyPr/>
          <a:lstStyle/>
          <a:p>
            <a:r>
              <a:rPr lang="zh-TW" altLang="en-US" dirty="0"/>
              <a:t>評鑑 </a:t>
            </a:r>
            <a:r>
              <a:rPr lang="en-US" altLang="zh-TW" dirty="0"/>
              <a:t>Assessment</a:t>
            </a:r>
            <a:endParaRPr lang="zh-TW" altLang="en-US" dirty="0"/>
          </a:p>
        </p:txBody>
      </p:sp>
      <p:sp>
        <p:nvSpPr>
          <p:cNvPr id="3" name="內容版面配置區 2">
            <a:extLst>
              <a:ext uri="{FF2B5EF4-FFF2-40B4-BE49-F238E27FC236}">
                <a16:creationId xmlns:a16="http://schemas.microsoft.com/office/drawing/2014/main" id="{459E3CBA-D302-47C4-A850-DA60E91AC15D}"/>
              </a:ext>
            </a:extLst>
          </p:cNvPr>
          <p:cNvSpPr>
            <a:spLocks noGrp="1"/>
          </p:cNvSpPr>
          <p:nvPr>
            <p:ph idx="1"/>
          </p:nvPr>
        </p:nvSpPr>
        <p:spPr/>
        <p:txBody>
          <a:bodyPr>
            <a:normAutofit fontScale="92500" lnSpcReduction="20000"/>
          </a:bodyPr>
          <a:lstStyle/>
          <a:p>
            <a:r>
              <a:rPr lang="zh-TW" altLang="en-US" dirty="0"/>
              <a:t>提供與各領域標準比較的方法。</a:t>
            </a:r>
          </a:p>
          <a:p>
            <a:r>
              <a:rPr lang="en-US" altLang="zh-TW" dirty="0"/>
              <a:t>OPM3</a:t>
            </a:r>
            <a:r>
              <a:rPr lang="zh-TW" altLang="en-US" dirty="0"/>
              <a:t>提出工具、流程及程序等三階段，使組織能就自己在各領域的能力做自我評鑑。</a:t>
            </a:r>
          </a:p>
          <a:p>
            <a:pPr lvl="1"/>
            <a:r>
              <a:rPr lang="zh-TW" altLang="en-US" dirty="0"/>
              <a:t>利用評鑑工具使組織能就選定的「最佳實務」項目判斷自己的優勢及缺點。</a:t>
            </a:r>
            <a:endParaRPr lang="en-US" altLang="zh-TW" dirty="0"/>
          </a:p>
          <a:p>
            <a:pPr lvl="1"/>
            <a:r>
              <a:rPr lang="zh-TW" altLang="en-US" dirty="0"/>
              <a:t>評鑑流程可以幫助組織決定哪些「最佳實務」項目需進一步探究或評估其自身的能力，或是確認一個或多個須注意的「最佳實務」能力要素。</a:t>
            </a:r>
          </a:p>
          <a:p>
            <a:pPr lvl="1"/>
            <a:r>
              <a:rPr lang="zh-TW" altLang="en-US" dirty="0"/>
              <a:t>依據評鑑的結果，組織可以選擇繼續進一步的審查，或進行改善事項的程序規劃，或停止此項流程。「評鑑」要素是由「知識」要素所驅動，並驅動後續的「改善」要素。</a:t>
            </a:r>
          </a:p>
        </p:txBody>
      </p:sp>
      <p:sp>
        <p:nvSpPr>
          <p:cNvPr id="4" name="投影片編號版面配置區 3">
            <a:extLst>
              <a:ext uri="{FF2B5EF4-FFF2-40B4-BE49-F238E27FC236}">
                <a16:creationId xmlns:a16="http://schemas.microsoft.com/office/drawing/2014/main" id="{8A041256-DD7B-4F0C-8B5B-C6A0AF9FD3A6}"/>
              </a:ext>
            </a:extLst>
          </p:cNvPr>
          <p:cNvSpPr>
            <a:spLocks noGrp="1"/>
          </p:cNvSpPr>
          <p:nvPr>
            <p:ph type="sldNum" sz="quarter" idx="12"/>
          </p:nvPr>
        </p:nvSpPr>
        <p:spPr/>
        <p:txBody>
          <a:bodyPr/>
          <a:lstStyle/>
          <a:p>
            <a:fld id="{06AFB70A-E524-49E4-8F5C-48BFBE4381EC}" type="slidenum">
              <a:rPr lang="en-US" altLang="zh-TW" smtClean="0"/>
              <a:pPr/>
              <a:t>38</a:t>
            </a:fld>
            <a:endParaRPr lang="en-US" altLang="zh-TW"/>
          </a:p>
        </p:txBody>
      </p:sp>
    </p:spTree>
    <p:extLst>
      <p:ext uri="{BB962C8B-B14F-4D97-AF65-F5344CB8AC3E}">
        <p14:creationId xmlns:p14="http://schemas.microsoft.com/office/powerpoint/2010/main" val="2664685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93C4D5-FF57-41F9-8B26-7AB16E0D70D8}"/>
              </a:ext>
            </a:extLst>
          </p:cNvPr>
          <p:cNvSpPr>
            <a:spLocks noGrp="1"/>
          </p:cNvSpPr>
          <p:nvPr>
            <p:ph type="title"/>
          </p:nvPr>
        </p:nvSpPr>
        <p:spPr/>
        <p:txBody>
          <a:bodyPr/>
          <a:lstStyle/>
          <a:p>
            <a:r>
              <a:rPr lang="zh-TW" altLang="en-US" dirty="0"/>
              <a:t>改善 </a:t>
            </a:r>
            <a:r>
              <a:rPr lang="en-US" altLang="zh-TW" dirty="0"/>
              <a:t>Improvement</a:t>
            </a:r>
            <a:endParaRPr lang="zh-TW" altLang="en-US" dirty="0"/>
          </a:p>
        </p:txBody>
      </p:sp>
      <p:sp>
        <p:nvSpPr>
          <p:cNvPr id="3" name="內容版面配置區 2">
            <a:extLst>
              <a:ext uri="{FF2B5EF4-FFF2-40B4-BE49-F238E27FC236}">
                <a16:creationId xmlns:a16="http://schemas.microsoft.com/office/drawing/2014/main" id="{93E5A838-68EA-44B2-8171-3D69D69BB0A0}"/>
              </a:ext>
            </a:extLst>
          </p:cNvPr>
          <p:cNvSpPr>
            <a:spLocks noGrp="1"/>
          </p:cNvSpPr>
          <p:nvPr>
            <p:ph idx="1"/>
          </p:nvPr>
        </p:nvSpPr>
        <p:spPr/>
        <p:txBody>
          <a:bodyPr/>
          <a:lstStyle/>
          <a:p>
            <a:r>
              <a:rPr lang="zh-TW" altLang="en-US" dirty="0"/>
              <a:t>此要素為組織可能改善的執行步驟。</a:t>
            </a:r>
            <a:endParaRPr lang="en-US" altLang="zh-TW" dirty="0"/>
          </a:p>
          <a:p>
            <a:r>
              <a:rPr lang="zh-TW" altLang="en-US" dirty="0"/>
              <a:t>經過評鑑結果可產生一份有關組織能力尚為不足的項目，組織可以依據自身需求或項目重要性提供進行改善的項目。</a:t>
            </a:r>
          </a:p>
          <a:p>
            <a:endParaRPr lang="zh-TW" altLang="en-US" dirty="0"/>
          </a:p>
        </p:txBody>
      </p:sp>
      <p:sp>
        <p:nvSpPr>
          <p:cNvPr id="4" name="投影片編號版面配置區 3">
            <a:extLst>
              <a:ext uri="{FF2B5EF4-FFF2-40B4-BE49-F238E27FC236}">
                <a16:creationId xmlns:a16="http://schemas.microsoft.com/office/drawing/2014/main" id="{9C40CBD2-973B-4B89-8C62-560749BBBF05}"/>
              </a:ext>
            </a:extLst>
          </p:cNvPr>
          <p:cNvSpPr>
            <a:spLocks noGrp="1"/>
          </p:cNvSpPr>
          <p:nvPr>
            <p:ph type="sldNum" sz="quarter" idx="12"/>
          </p:nvPr>
        </p:nvSpPr>
        <p:spPr/>
        <p:txBody>
          <a:bodyPr/>
          <a:lstStyle/>
          <a:p>
            <a:fld id="{06AFB70A-E524-49E4-8F5C-48BFBE4381EC}" type="slidenum">
              <a:rPr lang="en-US" altLang="zh-TW" smtClean="0"/>
              <a:pPr/>
              <a:t>39</a:t>
            </a:fld>
            <a:endParaRPr lang="en-US" altLang="zh-TW"/>
          </a:p>
        </p:txBody>
      </p:sp>
    </p:spTree>
    <p:extLst>
      <p:ext uri="{BB962C8B-B14F-4D97-AF65-F5344CB8AC3E}">
        <p14:creationId xmlns:p14="http://schemas.microsoft.com/office/powerpoint/2010/main" val="391972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1AA084-330E-4ADA-9CA0-84E05503F7B5}"/>
              </a:ext>
            </a:extLst>
          </p:cNvPr>
          <p:cNvSpPr>
            <a:spLocks noGrp="1"/>
          </p:cNvSpPr>
          <p:nvPr>
            <p:ph type="title"/>
          </p:nvPr>
        </p:nvSpPr>
        <p:spPr/>
        <p:txBody>
          <a:bodyPr/>
          <a:lstStyle/>
          <a:p>
            <a:r>
              <a:rPr lang="zh-TW" altLang="en-US" dirty="0"/>
              <a:t>專案管理修煉 </a:t>
            </a:r>
            <a:r>
              <a:rPr lang="en-US" altLang="zh-TW" dirty="0"/>
              <a:t>Practice</a:t>
            </a:r>
            <a:endParaRPr lang="zh-TW" altLang="en-US" dirty="0"/>
          </a:p>
        </p:txBody>
      </p:sp>
      <p:sp>
        <p:nvSpPr>
          <p:cNvPr id="3" name="內容版面配置區 2">
            <a:extLst>
              <a:ext uri="{FF2B5EF4-FFF2-40B4-BE49-F238E27FC236}">
                <a16:creationId xmlns:a16="http://schemas.microsoft.com/office/drawing/2014/main" id="{807BB36E-496C-4F6D-A0EB-2B2E1E3B8EC6}"/>
              </a:ext>
            </a:extLst>
          </p:cNvPr>
          <p:cNvSpPr>
            <a:spLocks noGrp="1"/>
          </p:cNvSpPr>
          <p:nvPr>
            <p:ph idx="1"/>
          </p:nvPr>
        </p:nvSpPr>
        <p:spPr/>
        <p:txBody>
          <a:bodyPr/>
          <a:lstStyle/>
          <a:p>
            <a:r>
              <a:rPr lang="zh-TW" altLang="en-US" dirty="0"/>
              <a:t>修煉包含下列兩個意義：</a:t>
            </a:r>
            <a:endParaRPr lang="en-US" altLang="zh-TW" dirty="0"/>
          </a:p>
          <a:p>
            <a:pPr lvl="1"/>
            <a:r>
              <a:rPr lang="zh-TW" altLang="en-US" dirty="0"/>
              <a:t>知識或教學之一個分支；</a:t>
            </a:r>
            <a:endParaRPr lang="en-US" altLang="zh-TW" dirty="0"/>
          </a:p>
          <a:p>
            <a:pPr lvl="1"/>
            <a:r>
              <a:rPr lang="zh-TW" altLang="en-US" dirty="0"/>
              <a:t>期望產生某一明確特色特質或典範行為之訓練，尤其是能產生心智改善之訓練。</a:t>
            </a:r>
            <a:endParaRPr lang="en-US" altLang="zh-TW" dirty="0"/>
          </a:p>
          <a:p>
            <a:r>
              <a:rPr lang="zh-TW" altLang="en-US" dirty="0"/>
              <a:t>專案經理應該具備和精熟的八項修煉，包括</a:t>
            </a:r>
            <a:endParaRPr lang="en-US" altLang="zh-TW" dirty="0"/>
          </a:p>
          <a:p>
            <a:pPr lvl="1"/>
            <a:r>
              <a:rPr lang="zh-TW" altLang="en-US" dirty="0"/>
              <a:t>利害關係人管理、風險管理、議題管理、資源管理、任務管理、品質管理、專案變更管制、和專案團隊管理等修煉。</a:t>
            </a:r>
          </a:p>
          <a:p>
            <a:endParaRPr lang="zh-TW" altLang="en-US" dirty="0"/>
          </a:p>
        </p:txBody>
      </p:sp>
      <p:sp>
        <p:nvSpPr>
          <p:cNvPr id="4" name="投影片編號版面配置區 3">
            <a:extLst>
              <a:ext uri="{FF2B5EF4-FFF2-40B4-BE49-F238E27FC236}">
                <a16:creationId xmlns:a16="http://schemas.microsoft.com/office/drawing/2014/main" id="{839CD43E-A0FD-4DE3-9C67-54D03288B8FF}"/>
              </a:ext>
            </a:extLst>
          </p:cNvPr>
          <p:cNvSpPr>
            <a:spLocks noGrp="1"/>
          </p:cNvSpPr>
          <p:nvPr>
            <p:ph type="sldNum" sz="quarter" idx="12"/>
          </p:nvPr>
        </p:nvSpPr>
        <p:spPr/>
        <p:txBody>
          <a:bodyPr/>
          <a:lstStyle/>
          <a:p>
            <a:fld id="{06AFB70A-E524-49E4-8F5C-48BFBE4381EC}" type="slidenum">
              <a:rPr lang="en-US" altLang="zh-TW" smtClean="0"/>
              <a:pPr/>
              <a:t>4</a:t>
            </a:fld>
            <a:endParaRPr lang="en-US" altLang="zh-TW"/>
          </a:p>
        </p:txBody>
      </p:sp>
    </p:spTree>
    <p:extLst>
      <p:ext uri="{BB962C8B-B14F-4D97-AF65-F5344CB8AC3E}">
        <p14:creationId xmlns:p14="http://schemas.microsoft.com/office/powerpoint/2010/main" val="634024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DFB137FA-A99C-4BDA-AA4B-75817EF054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727848" y="3356992"/>
            <a:ext cx="6048672" cy="344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a:extLst>
              <a:ext uri="{FF2B5EF4-FFF2-40B4-BE49-F238E27FC236}">
                <a16:creationId xmlns:a16="http://schemas.microsoft.com/office/drawing/2014/main" id="{255E221C-AF64-4540-A8AD-D4CEE0C22644}"/>
              </a:ext>
            </a:extLst>
          </p:cNvPr>
          <p:cNvSpPr>
            <a:spLocks noGrp="1"/>
          </p:cNvSpPr>
          <p:nvPr>
            <p:ph type="title"/>
          </p:nvPr>
        </p:nvSpPr>
        <p:spPr/>
        <p:txBody>
          <a:bodyPr/>
          <a:lstStyle/>
          <a:p>
            <a:r>
              <a:rPr lang="zh-TW" altLang="en-US" dirty="0"/>
              <a:t>專案生命週期 </a:t>
            </a:r>
            <a:r>
              <a:rPr lang="en-US" altLang="zh-TW" dirty="0"/>
              <a:t>Project Life Cycle</a:t>
            </a:r>
            <a:endParaRPr lang="zh-TW" altLang="en-US" dirty="0"/>
          </a:p>
        </p:txBody>
      </p:sp>
      <p:sp>
        <p:nvSpPr>
          <p:cNvPr id="3" name="內容版面配置區 2">
            <a:extLst>
              <a:ext uri="{FF2B5EF4-FFF2-40B4-BE49-F238E27FC236}">
                <a16:creationId xmlns:a16="http://schemas.microsoft.com/office/drawing/2014/main" id="{9D0174D2-BCF1-4FF3-9BE5-0400A3BAD63E}"/>
              </a:ext>
            </a:extLst>
          </p:cNvPr>
          <p:cNvSpPr>
            <a:spLocks noGrp="1"/>
          </p:cNvSpPr>
          <p:nvPr>
            <p:ph idx="1"/>
          </p:nvPr>
        </p:nvSpPr>
        <p:spPr/>
        <p:txBody>
          <a:bodyPr/>
          <a:lstStyle/>
          <a:p>
            <a:r>
              <a:rPr lang="zh-TW" altLang="en-US" dirty="0"/>
              <a:t>專案經理和執行專案的組織通常把每一個專案劃分成若干個專案階段，以便有效地進行專案之風險控管。</a:t>
            </a:r>
            <a:endParaRPr lang="en-US" altLang="zh-TW" dirty="0"/>
          </a:p>
          <a:p>
            <a:r>
              <a:rPr lang="zh-TW" altLang="en-US" dirty="0"/>
              <a:t>這些階段合在一起稱為專案生命週期。</a:t>
            </a:r>
            <a:endParaRPr lang="en-US" altLang="zh-TW" dirty="0"/>
          </a:p>
          <a:p>
            <a:pPr lvl="1"/>
            <a:r>
              <a:rPr lang="zh-TW" altLang="en-US" dirty="0"/>
              <a:t>概念構思階段</a:t>
            </a:r>
          </a:p>
          <a:p>
            <a:pPr lvl="1"/>
            <a:r>
              <a:rPr lang="zh-TW" altLang="en-US" dirty="0"/>
              <a:t>規劃階段</a:t>
            </a:r>
          </a:p>
          <a:p>
            <a:pPr lvl="1"/>
            <a:r>
              <a:rPr lang="zh-TW" altLang="en-US" dirty="0"/>
              <a:t>執行階段</a:t>
            </a:r>
          </a:p>
          <a:p>
            <a:pPr lvl="1"/>
            <a:r>
              <a:rPr lang="zh-TW" altLang="en-US" dirty="0"/>
              <a:t>結束階段</a:t>
            </a:r>
          </a:p>
        </p:txBody>
      </p:sp>
      <p:sp>
        <p:nvSpPr>
          <p:cNvPr id="4" name="投影片編號版面配置區 3">
            <a:extLst>
              <a:ext uri="{FF2B5EF4-FFF2-40B4-BE49-F238E27FC236}">
                <a16:creationId xmlns:a16="http://schemas.microsoft.com/office/drawing/2014/main" id="{E9663F63-4599-466E-AB85-CC4FB57AB23D}"/>
              </a:ext>
            </a:extLst>
          </p:cNvPr>
          <p:cNvSpPr>
            <a:spLocks noGrp="1"/>
          </p:cNvSpPr>
          <p:nvPr>
            <p:ph type="sldNum" sz="quarter" idx="12"/>
          </p:nvPr>
        </p:nvSpPr>
        <p:spPr/>
        <p:txBody>
          <a:bodyPr/>
          <a:lstStyle/>
          <a:p>
            <a:fld id="{06AFB70A-E524-49E4-8F5C-48BFBE4381EC}" type="slidenum">
              <a:rPr lang="en-US" altLang="zh-TW" smtClean="0"/>
              <a:pPr/>
              <a:t>40</a:t>
            </a:fld>
            <a:endParaRPr lang="en-US" altLang="zh-TW"/>
          </a:p>
        </p:txBody>
      </p:sp>
    </p:spTree>
    <p:extLst>
      <p:ext uri="{BB962C8B-B14F-4D97-AF65-F5344CB8AC3E}">
        <p14:creationId xmlns:p14="http://schemas.microsoft.com/office/powerpoint/2010/main" val="919530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1D78F-D738-4F71-A4FF-289182867C34}"/>
              </a:ext>
            </a:extLst>
          </p:cNvPr>
          <p:cNvSpPr>
            <a:spLocks noGrp="1"/>
          </p:cNvSpPr>
          <p:nvPr>
            <p:ph type="title"/>
          </p:nvPr>
        </p:nvSpPr>
        <p:spPr/>
        <p:txBody>
          <a:bodyPr/>
          <a:lstStyle/>
          <a:p>
            <a:r>
              <a:rPr lang="zh-TW" altLang="en-US" dirty="0"/>
              <a:t>五種專案生命週期</a:t>
            </a:r>
          </a:p>
        </p:txBody>
      </p:sp>
      <p:sp>
        <p:nvSpPr>
          <p:cNvPr id="3" name="內容版面配置區 2">
            <a:extLst>
              <a:ext uri="{FF2B5EF4-FFF2-40B4-BE49-F238E27FC236}">
                <a16:creationId xmlns:a16="http://schemas.microsoft.com/office/drawing/2014/main" id="{70890233-E38C-4692-909F-BF253EB97657}"/>
              </a:ext>
            </a:extLst>
          </p:cNvPr>
          <p:cNvSpPr>
            <a:spLocks noGrp="1"/>
          </p:cNvSpPr>
          <p:nvPr>
            <p:ph idx="1"/>
          </p:nvPr>
        </p:nvSpPr>
        <p:spPr/>
        <p:txBody>
          <a:bodyPr/>
          <a:lstStyle/>
          <a:p>
            <a:r>
              <a:rPr lang="zh-TW" altLang="en-US" dirty="0"/>
              <a:t>預測性生命週期 </a:t>
            </a:r>
            <a:r>
              <a:rPr lang="en-US" altLang="zh-TW" dirty="0"/>
              <a:t>Predictive</a:t>
            </a:r>
            <a:endParaRPr lang="zh-TW" altLang="en-US" dirty="0"/>
          </a:p>
          <a:p>
            <a:r>
              <a:rPr lang="zh-TW" altLang="en-US" dirty="0"/>
              <a:t>反覆生命週期 </a:t>
            </a:r>
            <a:r>
              <a:rPr lang="en-US" altLang="zh-TW" dirty="0"/>
              <a:t>Iterative</a:t>
            </a:r>
          </a:p>
          <a:p>
            <a:r>
              <a:rPr lang="zh-TW" altLang="en-US" dirty="0"/>
              <a:t>增量生命週期 </a:t>
            </a:r>
            <a:r>
              <a:rPr lang="en-US" altLang="zh-TW" dirty="0"/>
              <a:t>Incremental</a:t>
            </a:r>
          </a:p>
          <a:p>
            <a:r>
              <a:rPr lang="zh-TW" altLang="en-US" dirty="0"/>
              <a:t>適應性生命週期 </a:t>
            </a:r>
            <a:r>
              <a:rPr lang="en-US" altLang="zh-TW" dirty="0"/>
              <a:t>Adaptive</a:t>
            </a:r>
          </a:p>
          <a:p>
            <a:r>
              <a:rPr lang="zh-TW" altLang="en-US" dirty="0"/>
              <a:t>混合生命週期 </a:t>
            </a:r>
            <a:r>
              <a:rPr lang="en-US" altLang="zh-TW" dirty="0"/>
              <a:t>Hybrid</a:t>
            </a:r>
            <a:endParaRPr lang="zh-TW" altLang="en-US" dirty="0"/>
          </a:p>
        </p:txBody>
      </p:sp>
      <p:sp>
        <p:nvSpPr>
          <p:cNvPr id="4" name="投影片編號版面配置區 3">
            <a:extLst>
              <a:ext uri="{FF2B5EF4-FFF2-40B4-BE49-F238E27FC236}">
                <a16:creationId xmlns:a16="http://schemas.microsoft.com/office/drawing/2014/main" id="{B4F44615-7160-47E2-8F9E-2C533F35DC14}"/>
              </a:ext>
            </a:extLst>
          </p:cNvPr>
          <p:cNvSpPr>
            <a:spLocks noGrp="1"/>
          </p:cNvSpPr>
          <p:nvPr>
            <p:ph type="sldNum" sz="quarter" idx="12"/>
          </p:nvPr>
        </p:nvSpPr>
        <p:spPr/>
        <p:txBody>
          <a:bodyPr/>
          <a:lstStyle/>
          <a:p>
            <a:fld id="{06AFB70A-E524-49E4-8F5C-48BFBE4381EC}" type="slidenum">
              <a:rPr lang="en-US" altLang="zh-TW" smtClean="0"/>
              <a:pPr/>
              <a:t>41</a:t>
            </a:fld>
            <a:endParaRPr lang="en-US" altLang="zh-TW"/>
          </a:p>
        </p:txBody>
      </p:sp>
    </p:spTree>
    <p:extLst>
      <p:ext uri="{BB962C8B-B14F-4D97-AF65-F5344CB8AC3E}">
        <p14:creationId xmlns:p14="http://schemas.microsoft.com/office/powerpoint/2010/main" val="817959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515D4D-7CF5-4413-8FA2-3BC98E54969C}"/>
              </a:ext>
            </a:extLst>
          </p:cNvPr>
          <p:cNvSpPr>
            <a:spLocks noGrp="1"/>
          </p:cNvSpPr>
          <p:nvPr>
            <p:ph type="title"/>
          </p:nvPr>
        </p:nvSpPr>
        <p:spPr/>
        <p:txBody>
          <a:bodyPr>
            <a:normAutofit fontScale="90000"/>
          </a:bodyPr>
          <a:lstStyle/>
          <a:p>
            <a:r>
              <a:rPr lang="zh-TW" altLang="en-US" dirty="0"/>
              <a:t>預測性生命週期</a:t>
            </a:r>
            <a:br>
              <a:rPr lang="en-US" altLang="zh-TW" dirty="0"/>
            </a:br>
            <a:r>
              <a:rPr lang="en-US" altLang="zh-TW" dirty="0"/>
              <a:t>Predictive Life Cycle</a:t>
            </a:r>
            <a:endParaRPr lang="zh-TW" altLang="en-US" dirty="0"/>
          </a:p>
        </p:txBody>
      </p:sp>
      <p:sp>
        <p:nvSpPr>
          <p:cNvPr id="3" name="內容版面配置區 2">
            <a:extLst>
              <a:ext uri="{FF2B5EF4-FFF2-40B4-BE49-F238E27FC236}">
                <a16:creationId xmlns:a16="http://schemas.microsoft.com/office/drawing/2014/main" id="{E3C8E82E-6971-439E-96FC-231FD4997A03}"/>
              </a:ext>
            </a:extLst>
          </p:cNvPr>
          <p:cNvSpPr>
            <a:spLocks noGrp="1"/>
          </p:cNvSpPr>
          <p:nvPr>
            <p:ph idx="1"/>
          </p:nvPr>
        </p:nvSpPr>
        <p:spPr/>
        <p:txBody>
          <a:bodyPr/>
          <a:lstStyle/>
          <a:p>
            <a:r>
              <a:rPr lang="zh-TW" altLang="en-US" dirty="0"/>
              <a:t>專案 範疇、時間、成本 在早期階段即已確定。</a:t>
            </a:r>
            <a:endParaRPr lang="en-US" altLang="zh-TW" dirty="0"/>
          </a:p>
          <a:p>
            <a:r>
              <a:rPr lang="zh-TW" altLang="en-US" dirty="0"/>
              <a:t>對範疇進行的任何更改都經過仔細管理。</a:t>
            </a:r>
            <a:endParaRPr lang="en-US" altLang="zh-TW" dirty="0"/>
          </a:p>
          <a:p>
            <a:r>
              <a:rPr lang="zh-TW" altLang="en-US" dirty="0"/>
              <a:t>也稱為瀑布生命週期。</a:t>
            </a:r>
            <a:endParaRPr lang="en-US" altLang="zh-TW" dirty="0"/>
          </a:p>
          <a:p>
            <a:pPr lvl="1"/>
            <a:r>
              <a:rPr lang="en-US" altLang="zh-TW" dirty="0"/>
              <a:t>Waterfall Life Cycle</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C3C5EB6B-0601-4075-90A6-E49FBBA4382C}"/>
              </a:ext>
            </a:extLst>
          </p:cNvPr>
          <p:cNvSpPr>
            <a:spLocks noGrp="1"/>
          </p:cNvSpPr>
          <p:nvPr>
            <p:ph type="sldNum" sz="quarter" idx="12"/>
          </p:nvPr>
        </p:nvSpPr>
        <p:spPr/>
        <p:txBody>
          <a:bodyPr/>
          <a:lstStyle/>
          <a:p>
            <a:fld id="{06AFB70A-E524-49E4-8F5C-48BFBE4381EC}" type="slidenum">
              <a:rPr lang="en-US" altLang="zh-TW" smtClean="0"/>
              <a:pPr/>
              <a:t>42</a:t>
            </a:fld>
            <a:endParaRPr lang="en-US" altLang="zh-TW"/>
          </a:p>
        </p:txBody>
      </p:sp>
      <p:pic>
        <p:nvPicPr>
          <p:cNvPr id="6" name="圖片 5">
            <a:extLst>
              <a:ext uri="{FF2B5EF4-FFF2-40B4-BE49-F238E27FC236}">
                <a16:creationId xmlns:a16="http://schemas.microsoft.com/office/drawing/2014/main" id="{FB7F71B0-FD3A-4404-A9E1-9AA05C5C1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880" y="2961457"/>
            <a:ext cx="6613821" cy="3431406"/>
          </a:xfrm>
          <a:prstGeom prst="rect">
            <a:avLst/>
          </a:prstGeom>
        </p:spPr>
      </p:pic>
    </p:spTree>
    <p:extLst>
      <p:ext uri="{BB962C8B-B14F-4D97-AF65-F5344CB8AC3E}">
        <p14:creationId xmlns:p14="http://schemas.microsoft.com/office/powerpoint/2010/main" val="2779025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6BE1F4-D49D-405D-BCF7-C5D32210B989}"/>
              </a:ext>
            </a:extLst>
          </p:cNvPr>
          <p:cNvSpPr>
            <a:spLocks noGrp="1"/>
          </p:cNvSpPr>
          <p:nvPr>
            <p:ph type="title"/>
          </p:nvPr>
        </p:nvSpPr>
        <p:spPr/>
        <p:txBody>
          <a:bodyPr>
            <a:normAutofit fontScale="90000"/>
          </a:bodyPr>
          <a:lstStyle/>
          <a:p>
            <a:r>
              <a:rPr lang="zh-TW" altLang="en-US" dirty="0"/>
              <a:t>反覆生命週期</a:t>
            </a:r>
            <a:br>
              <a:rPr lang="en-US" altLang="zh-TW" dirty="0"/>
            </a:br>
            <a:r>
              <a:rPr lang="en-US" altLang="zh-TW" dirty="0"/>
              <a:t>Iterative Life Cycle</a:t>
            </a:r>
            <a:endParaRPr lang="zh-TW" altLang="en-US" dirty="0"/>
          </a:p>
        </p:txBody>
      </p:sp>
      <p:sp>
        <p:nvSpPr>
          <p:cNvPr id="3" name="內容版面配置區 2">
            <a:extLst>
              <a:ext uri="{FF2B5EF4-FFF2-40B4-BE49-F238E27FC236}">
                <a16:creationId xmlns:a16="http://schemas.microsoft.com/office/drawing/2014/main" id="{A8775606-4498-4F56-9D28-FF55C7464C4B}"/>
              </a:ext>
            </a:extLst>
          </p:cNvPr>
          <p:cNvSpPr>
            <a:spLocks noGrp="1"/>
          </p:cNvSpPr>
          <p:nvPr>
            <p:ph idx="1"/>
          </p:nvPr>
        </p:nvSpPr>
        <p:spPr/>
        <p:txBody>
          <a:bodyPr/>
          <a:lstStyle/>
          <a:p>
            <a:r>
              <a:rPr lang="zh-TW" altLang="en-US" dirty="0"/>
              <a:t>專案範疇通常在專案生命週期的早期階段即已確定。</a:t>
            </a:r>
            <a:endParaRPr lang="en-US" altLang="zh-TW" dirty="0"/>
          </a:p>
          <a:p>
            <a:r>
              <a:rPr lang="zh-TW" altLang="en-US" dirty="0"/>
              <a:t>但是隨著專案團隊對產品了解的增加、時間和成本估算會經常進行修改。</a:t>
            </a:r>
            <a:endParaRPr lang="en-US" altLang="zh-TW" dirty="0"/>
          </a:p>
          <a:p>
            <a:r>
              <a:rPr lang="zh-TW" altLang="en-US" dirty="0"/>
              <a:t>反覆透過一系列重複的週期來開發產品，以增量方式逐漸增加產品功能。</a:t>
            </a:r>
          </a:p>
          <a:p>
            <a:endParaRPr lang="zh-TW" altLang="en-US" dirty="0"/>
          </a:p>
        </p:txBody>
      </p:sp>
      <p:sp>
        <p:nvSpPr>
          <p:cNvPr id="4" name="投影片編號版面配置區 3">
            <a:extLst>
              <a:ext uri="{FF2B5EF4-FFF2-40B4-BE49-F238E27FC236}">
                <a16:creationId xmlns:a16="http://schemas.microsoft.com/office/drawing/2014/main" id="{F76ED8EB-9C54-4963-A6EA-B2E551B7E337}"/>
              </a:ext>
            </a:extLst>
          </p:cNvPr>
          <p:cNvSpPr>
            <a:spLocks noGrp="1"/>
          </p:cNvSpPr>
          <p:nvPr>
            <p:ph type="sldNum" sz="quarter" idx="12"/>
          </p:nvPr>
        </p:nvSpPr>
        <p:spPr/>
        <p:txBody>
          <a:bodyPr/>
          <a:lstStyle/>
          <a:p>
            <a:fld id="{06AFB70A-E524-49E4-8F5C-48BFBE4381EC}" type="slidenum">
              <a:rPr lang="en-US" altLang="zh-TW" smtClean="0"/>
              <a:pPr/>
              <a:t>43</a:t>
            </a:fld>
            <a:endParaRPr lang="en-US" altLang="zh-TW"/>
          </a:p>
        </p:txBody>
      </p:sp>
    </p:spTree>
    <p:extLst>
      <p:ext uri="{BB962C8B-B14F-4D97-AF65-F5344CB8AC3E}">
        <p14:creationId xmlns:p14="http://schemas.microsoft.com/office/powerpoint/2010/main" val="3928959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B1471C-6360-4DD8-8CD1-664CA009366D}"/>
              </a:ext>
            </a:extLst>
          </p:cNvPr>
          <p:cNvSpPr>
            <a:spLocks noGrp="1"/>
          </p:cNvSpPr>
          <p:nvPr>
            <p:ph type="title"/>
          </p:nvPr>
        </p:nvSpPr>
        <p:spPr/>
        <p:txBody>
          <a:bodyPr>
            <a:normAutofit fontScale="90000"/>
          </a:bodyPr>
          <a:lstStyle/>
          <a:p>
            <a:r>
              <a:rPr lang="zh-TW" altLang="en-US" dirty="0"/>
              <a:t>增量的生命週期</a:t>
            </a:r>
            <a:br>
              <a:rPr lang="en-US" altLang="zh-TW" dirty="0"/>
            </a:br>
            <a:r>
              <a:rPr lang="en-US" altLang="zh-TW" dirty="0"/>
              <a:t>Incremental Life Cycle</a:t>
            </a:r>
            <a:endParaRPr lang="zh-TW" altLang="en-US" dirty="0"/>
          </a:p>
        </p:txBody>
      </p:sp>
      <p:sp>
        <p:nvSpPr>
          <p:cNvPr id="3" name="內容版面配置區 2">
            <a:extLst>
              <a:ext uri="{FF2B5EF4-FFF2-40B4-BE49-F238E27FC236}">
                <a16:creationId xmlns:a16="http://schemas.microsoft.com/office/drawing/2014/main" id="{FB48138F-4FFF-4FAB-8D39-70D940F374F2}"/>
              </a:ext>
            </a:extLst>
          </p:cNvPr>
          <p:cNvSpPr>
            <a:spLocks noGrp="1"/>
          </p:cNvSpPr>
          <p:nvPr>
            <p:ph idx="1"/>
          </p:nvPr>
        </p:nvSpPr>
        <p:spPr/>
        <p:txBody>
          <a:bodyPr/>
          <a:lstStyle/>
          <a:p>
            <a:r>
              <a:rPr lang="zh-TW" altLang="en-US" dirty="0"/>
              <a:t>交付標的物是透過一系列增量產生的，</a:t>
            </a:r>
            <a:endParaRPr lang="en-US" altLang="zh-TW" dirty="0"/>
          </a:p>
          <a:p>
            <a:r>
              <a:rPr lang="zh-TW" altLang="en-US" dirty="0"/>
              <a:t>這些增量是在預定時間範圍內連續增加產品功能。</a:t>
            </a:r>
            <a:endParaRPr lang="en-US" altLang="zh-TW" dirty="0"/>
          </a:p>
          <a:p>
            <a:r>
              <a:rPr lang="zh-TW" altLang="en-US" dirty="0"/>
              <a:t>每次增量之交付物包含必要且足夠的能力，</a:t>
            </a:r>
            <a:endParaRPr lang="en-US" altLang="zh-TW" dirty="0"/>
          </a:p>
          <a:p>
            <a:r>
              <a:rPr lang="zh-TW" altLang="en-US" dirty="0"/>
              <a:t>只有在最後一次增量時產品完整功能才算完成。</a:t>
            </a:r>
          </a:p>
          <a:p>
            <a:endParaRPr lang="zh-TW" altLang="en-US" dirty="0"/>
          </a:p>
        </p:txBody>
      </p:sp>
      <p:sp>
        <p:nvSpPr>
          <p:cNvPr id="4" name="投影片編號版面配置區 3">
            <a:extLst>
              <a:ext uri="{FF2B5EF4-FFF2-40B4-BE49-F238E27FC236}">
                <a16:creationId xmlns:a16="http://schemas.microsoft.com/office/drawing/2014/main" id="{8178CDBF-056E-4334-AF83-8A897B608914}"/>
              </a:ext>
            </a:extLst>
          </p:cNvPr>
          <p:cNvSpPr>
            <a:spLocks noGrp="1"/>
          </p:cNvSpPr>
          <p:nvPr>
            <p:ph type="sldNum" sz="quarter" idx="12"/>
          </p:nvPr>
        </p:nvSpPr>
        <p:spPr/>
        <p:txBody>
          <a:bodyPr/>
          <a:lstStyle/>
          <a:p>
            <a:fld id="{06AFB70A-E524-49E4-8F5C-48BFBE4381EC}" type="slidenum">
              <a:rPr lang="en-US" altLang="zh-TW" smtClean="0"/>
              <a:pPr/>
              <a:t>44</a:t>
            </a:fld>
            <a:endParaRPr lang="en-US" altLang="zh-TW"/>
          </a:p>
        </p:txBody>
      </p:sp>
    </p:spTree>
    <p:extLst>
      <p:ext uri="{BB962C8B-B14F-4D97-AF65-F5344CB8AC3E}">
        <p14:creationId xmlns:p14="http://schemas.microsoft.com/office/powerpoint/2010/main" val="8620913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1B1FC4-15D6-4CA8-A88A-5A0E3AB302CB}"/>
              </a:ext>
            </a:extLst>
          </p:cNvPr>
          <p:cNvSpPr>
            <a:spLocks noGrp="1"/>
          </p:cNvSpPr>
          <p:nvPr>
            <p:ph type="title"/>
          </p:nvPr>
        </p:nvSpPr>
        <p:spPr/>
        <p:txBody>
          <a:bodyPr>
            <a:normAutofit fontScale="90000"/>
          </a:bodyPr>
          <a:lstStyle/>
          <a:p>
            <a:r>
              <a:rPr lang="zh-TW" altLang="en-US" dirty="0"/>
              <a:t>適應性的生命週期</a:t>
            </a:r>
            <a:br>
              <a:rPr lang="en-US" altLang="zh-TW" dirty="0"/>
            </a:br>
            <a:r>
              <a:rPr lang="en-US" altLang="zh-TW" dirty="0"/>
              <a:t>Adaptive Life Cycle</a:t>
            </a:r>
            <a:endParaRPr lang="zh-TW" altLang="en-US" dirty="0"/>
          </a:p>
        </p:txBody>
      </p:sp>
      <p:sp>
        <p:nvSpPr>
          <p:cNvPr id="3" name="內容版面配置區 2">
            <a:extLst>
              <a:ext uri="{FF2B5EF4-FFF2-40B4-BE49-F238E27FC236}">
                <a16:creationId xmlns:a16="http://schemas.microsoft.com/office/drawing/2014/main" id="{241B703B-7E70-4517-842C-3ECB9A2C35A6}"/>
              </a:ext>
            </a:extLst>
          </p:cNvPr>
          <p:cNvSpPr>
            <a:spLocks noGrp="1"/>
          </p:cNvSpPr>
          <p:nvPr>
            <p:ph idx="1"/>
          </p:nvPr>
        </p:nvSpPr>
        <p:spPr/>
        <p:txBody>
          <a:bodyPr/>
          <a:lstStyle/>
          <a:p>
            <a:r>
              <a:rPr lang="zh-TW" altLang="en-US" dirty="0"/>
              <a:t>這種生命周期是敏捷的、反覆的、或增量的。</a:t>
            </a:r>
            <a:endParaRPr lang="en-US" altLang="zh-TW" dirty="0"/>
          </a:p>
          <a:p>
            <a:r>
              <a:rPr lang="zh-TW" altLang="en-US" dirty="0"/>
              <a:t>詳細的範疇在每次反覆開始之前被定義和核准。</a:t>
            </a:r>
            <a:endParaRPr lang="en-US" altLang="zh-TW" dirty="0"/>
          </a:p>
          <a:p>
            <a:r>
              <a:rPr lang="zh-TW" altLang="en-US" dirty="0"/>
              <a:t>適應性生命週期也被稱為敏捷</a:t>
            </a:r>
            <a:r>
              <a:rPr lang="en-US" altLang="zh-TW" dirty="0"/>
              <a:t>(Agile)</a:t>
            </a:r>
            <a:r>
              <a:rPr lang="zh-TW" altLang="en-US" dirty="0"/>
              <a:t>或變更驅動</a:t>
            </a:r>
            <a:r>
              <a:rPr lang="en-US" altLang="zh-TW" dirty="0"/>
              <a:t>(Change Driven)</a:t>
            </a:r>
            <a:r>
              <a:rPr lang="zh-TW" altLang="en-US" dirty="0"/>
              <a:t>的生命週期。</a:t>
            </a:r>
          </a:p>
          <a:p>
            <a:endParaRPr lang="zh-TW" altLang="en-US" dirty="0"/>
          </a:p>
        </p:txBody>
      </p:sp>
      <p:sp>
        <p:nvSpPr>
          <p:cNvPr id="4" name="投影片編號版面配置區 3">
            <a:extLst>
              <a:ext uri="{FF2B5EF4-FFF2-40B4-BE49-F238E27FC236}">
                <a16:creationId xmlns:a16="http://schemas.microsoft.com/office/drawing/2014/main" id="{0AA70BD9-BF10-4349-8C20-29E70623CD36}"/>
              </a:ext>
            </a:extLst>
          </p:cNvPr>
          <p:cNvSpPr>
            <a:spLocks noGrp="1"/>
          </p:cNvSpPr>
          <p:nvPr>
            <p:ph type="sldNum" sz="quarter" idx="12"/>
          </p:nvPr>
        </p:nvSpPr>
        <p:spPr/>
        <p:txBody>
          <a:bodyPr/>
          <a:lstStyle/>
          <a:p>
            <a:fld id="{06AFB70A-E524-49E4-8F5C-48BFBE4381EC}" type="slidenum">
              <a:rPr lang="en-US" altLang="zh-TW" smtClean="0"/>
              <a:pPr/>
              <a:t>45</a:t>
            </a:fld>
            <a:endParaRPr lang="en-US" altLang="zh-TW"/>
          </a:p>
        </p:txBody>
      </p:sp>
    </p:spTree>
    <p:extLst>
      <p:ext uri="{BB962C8B-B14F-4D97-AF65-F5344CB8AC3E}">
        <p14:creationId xmlns:p14="http://schemas.microsoft.com/office/powerpoint/2010/main" val="39347371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B06264-FE67-4B84-83B5-E0F1AAA63032}"/>
              </a:ext>
            </a:extLst>
          </p:cNvPr>
          <p:cNvSpPr>
            <a:spLocks noGrp="1"/>
          </p:cNvSpPr>
          <p:nvPr>
            <p:ph type="title"/>
          </p:nvPr>
        </p:nvSpPr>
        <p:spPr/>
        <p:txBody>
          <a:bodyPr/>
          <a:lstStyle/>
          <a:p>
            <a:r>
              <a:rPr lang="zh-TW" altLang="en-US" dirty="0"/>
              <a:t>混合生命週期</a:t>
            </a:r>
          </a:p>
        </p:txBody>
      </p:sp>
      <p:sp>
        <p:nvSpPr>
          <p:cNvPr id="3" name="內容版面配置區 2">
            <a:extLst>
              <a:ext uri="{FF2B5EF4-FFF2-40B4-BE49-F238E27FC236}">
                <a16:creationId xmlns:a16="http://schemas.microsoft.com/office/drawing/2014/main" id="{FCFFEBBA-7930-4B2F-919C-7B403FB14694}"/>
              </a:ext>
            </a:extLst>
          </p:cNvPr>
          <p:cNvSpPr>
            <a:spLocks noGrp="1"/>
          </p:cNvSpPr>
          <p:nvPr>
            <p:ph idx="1"/>
          </p:nvPr>
        </p:nvSpPr>
        <p:spPr/>
        <p:txBody>
          <a:bodyPr/>
          <a:lstStyle/>
          <a:p>
            <a:r>
              <a:rPr lang="zh-TW" altLang="en-US" dirty="0"/>
              <a:t>預測性和適應性生命週期的組合。</a:t>
            </a:r>
            <a:endParaRPr lang="en-US" altLang="zh-TW" dirty="0"/>
          </a:p>
          <a:p>
            <a:r>
              <a:rPr lang="zh-TW" altLang="en-US" dirty="0"/>
              <a:t>專案中屬於已確定且眾所周知的元素可依預測性開發生命週期，而那些仍在發展的元素則依適應性開發生命週期。</a:t>
            </a:r>
          </a:p>
          <a:p>
            <a:endParaRPr lang="zh-TW" altLang="en-US" dirty="0"/>
          </a:p>
        </p:txBody>
      </p:sp>
      <p:sp>
        <p:nvSpPr>
          <p:cNvPr id="4" name="投影片編號版面配置區 3">
            <a:extLst>
              <a:ext uri="{FF2B5EF4-FFF2-40B4-BE49-F238E27FC236}">
                <a16:creationId xmlns:a16="http://schemas.microsoft.com/office/drawing/2014/main" id="{AE8DBA84-5628-4F6D-97D2-12B027314ACB}"/>
              </a:ext>
            </a:extLst>
          </p:cNvPr>
          <p:cNvSpPr>
            <a:spLocks noGrp="1"/>
          </p:cNvSpPr>
          <p:nvPr>
            <p:ph type="sldNum" sz="quarter" idx="12"/>
          </p:nvPr>
        </p:nvSpPr>
        <p:spPr/>
        <p:txBody>
          <a:bodyPr/>
          <a:lstStyle/>
          <a:p>
            <a:fld id="{06AFB70A-E524-49E4-8F5C-48BFBE4381EC}" type="slidenum">
              <a:rPr lang="en-US" altLang="zh-TW" smtClean="0"/>
              <a:pPr/>
              <a:t>46</a:t>
            </a:fld>
            <a:endParaRPr lang="en-US" altLang="zh-TW"/>
          </a:p>
        </p:txBody>
      </p:sp>
    </p:spTree>
    <p:extLst>
      <p:ext uri="{BB962C8B-B14F-4D97-AF65-F5344CB8AC3E}">
        <p14:creationId xmlns:p14="http://schemas.microsoft.com/office/powerpoint/2010/main" val="1246184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CAEA5D-6170-4F7D-9EC6-76051ECF54C4}"/>
              </a:ext>
            </a:extLst>
          </p:cNvPr>
          <p:cNvSpPr>
            <a:spLocks noGrp="1"/>
          </p:cNvSpPr>
          <p:nvPr>
            <p:ph type="title"/>
          </p:nvPr>
        </p:nvSpPr>
        <p:spPr/>
        <p:txBody>
          <a:bodyPr/>
          <a:lstStyle/>
          <a:p>
            <a:r>
              <a:rPr lang="zh-TW" altLang="en-US" dirty="0"/>
              <a:t>專案生命週期與產品生命週期之關係</a:t>
            </a:r>
          </a:p>
        </p:txBody>
      </p:sp>
      <p:sp>
        <p:nvSpPr>
          <p:cNvPr id="4" name="投影片編號版面配置區 3">
            <a:extLst>
              <a:ext uri="{FF2B5EF4-FFF2-40B4-BE49-F238E27FC236}">
                <a16:creationId xmlns:a16="http://schemas.microsoft.com/office/drawing/2014/main" id="{D3F9C872-38C4-4D7F-A41C-00FEBF90537E}"/>
              </a:ext>
            </a:extLst>
          </p:cNvPr>
          <p:cNvSpPr>
            <a:spLocks noGrp="1"/>
          </p:cNvSpPr>
          <p:nvPr>
            <p:ph type="sldNum" sz="quarter" idx="12"/>
          </p:nvPr>
        </p:nvSpPr>
        <p:spPr/>
        <p:txBody>
          <a:bodyPr/>
          <a:lstStyle/>
          <a:p>
            <a:fld id="{06AFB70A-E524-49E4-8F5C-48BFBE4381EC}" type="slidenum">
              <a:rPr lang="en-US" altLang="zh-TW" smtClean="0"/>
              <a:pPr/>
              <a:t>47</a:t>
            </a:fld>
            <a:endParaRPr lang="en-US" altLang="zh-TW"/>
          </a:p>
        </p:txBody>
      </p:sp>
      <p:pic>
        <p:nvPicPr>
          <p:cNvPr id="5" name="Picture 2">
            <a:extLst>
              <a:ext uri="{FF2B5EF4-FFF2-40B4-BE49-F238E27FC236}">
                <a16:creationId xmlns:a16="http://schemas.microsoft.com/office/drawing/2014/main" id="{450D31FB-91AA-497C-9D12-AE3920A5E5C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5440" y="1535031"/>
            <a:ext cx="9205973" cy="520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字方塊 5">
            <a:extLst>
              <a:ext uri="{FF2B5EF4-FFF2-40B4-BE49-F238E27FC236}">
                <a16:creationId xmlns:a16="http://schemas.microsoft.com/office/drawing/2014/main" id="{9F4A4BBB-29C7-4DA2-B06E-162BE27067D6}"/>
              </a:ext>
            </a:extLst>
          </p:cNvPr>
          <p:cNvSpPr txBox="1"/>
          <p:nvPr/>
        </p:nvSpPr>
        <p:spPr>
          <a:xfrm>
            <a:off x="5012095" y="3090499"/>
            <a:ext cx="1723549" cy="1015663"/>
          </a:xfrm>
          <a:prstGeom prst="rect">
            <a:avLst/>
          </a:prstGeom>
          <a:noFill/>
        </p:spPr>
        <p:txBody>
          <a:bodyPr wrap="none" rtlCol="0">
            <a:spAutoFit/>
          </a:bodyPr>
          <a:lstStyle/>
          <a:p>
            <a:r>
              <a:rPr lang="zh-TW" altLang="en-US" sz="6000" dirty="0"/>
              <a:t>循環</a:t>
            </a:r>
          </a:p>
        </p:txBody>
      </p:sp>
      <p:sp>
        <p:nvSpPr>
          <p:cNvPr id="7" name="文字方塊 6">
            <a:extLst>
              <a:ext uri="{FF2B5EF4-FFF2-40B4-BE49-F238E27FC236}">
                <a16:creationId xmlns:a16="http://schemas.microsoft.com/office/drawing/2014/main" id="{FE1B3678-B6EA-4F3F-AB1F-2617579F987E}"/>
              </a:ext>
            </a:extLst>
          </p:cNvPr>
          <p:cNvSpPr txBox="1"/>
          <p:nvPr/>
        </p:nvSpPr>
        <p:spPr>
          <a:xfrm>
            <a:off x="1991544" y="2482336"/>
            <a:ext cx="1473480" cy="369332"/>
          </a:xfrm>
          <a:prstGeom prst="rect">
            <a:avLst/>
          </a:prstGeom>
          <a:noFill/>
        </p:spPr>
        <p:txBody>
          <a:bodyPr wrap="none" rtlCol="0">
            <a:spAutoFit/>
          </a:bodyPr>
          <a:lstStyle/>
          <a:p>
            <a:r>
              <a:rPr lang="en-US" altLang="zh-TW" dirty="0"/>
              <a:t>Business Plan</a:t>
            </a:r>
            <a:endParaRPr lang="zh-TW" altLang="en-US" dirty="0"/>
          </a:p>
        </p:txBody>
      </p:sp>
      <p:sp>
        <p:nvSpPr>
          <p:cNvPr id="8" name="文字方塊 7">
            <a:extLst>
              <a:ext uri="{FF2B5EF4-FFF2-40B4-BE49-F238E27FC236}">
                <a16:creationId xmlns:a16="http://schemas.microsoft.com/office/drawing/2014/main" id="{9A832945-B64B-48A5-B760-C1228DFC3942}"/>
              </a:ext>
            </a:extLst>
          </p:cNvPr>
          <p:cNvSpPr txBox="1"/>
          <p:nvPr/>
        </p:nvSpPr>
        <p:spPr>
          <a:xfrm>
            <a:off x="799883" y="3549138"/>
            <a:ext cx="1941557" cy="369332"/>
          </a:xfrm>
          <a:prstGeom prst="rect">
            <a:avLst/>
          </a:prstGeom>
          <a:noFill/>
        </p:spPr>
        <p:txBody>
          <a:bodyPr wrap="none" rtlCol="0">
            <a:spAutoFit/>
          </a:bodyPr>
          <a:lstStyle/>
          <a:p>
            <a:r>
              <a:rPr lang="en-US" altLang="zh-TW" dirty="0"/>
              <a:t>Product Life Cycle</a:t>
            </a:r>
            <a:endParaRPr lang="zh-TW" altLang="en-US" dirty="0"/>
          </a:p>
        </p:txBody>
      </p:sp>
      <p:sp>
        <p:nvSpPr>
          <p:cNvPr id="9" name="文字方塊 8">
            <a:extLst>
              <a:ext uri="{FF2B5EF4-FFF2-40B4-BE49-F238E27FC236}">
                <a16:creationId xmlns:a16="http://schemas.microsoft.com/office/drawing/2014/main" id="{89E90883-C616-43CE-A38E-87EACA8A363A}"/>
              </a:ext>
            </a:extLst>
          </p:cNvPr>
          <p:cNvSpPr txBox="1"/>
          <p:nvPr/>
        </p:nvSpPr>
        <p:spPr>
          <a:xfrm>
            <a:off x="1525968" y="4509120"/>
            <a:ext cx="1903085" cy="369332"/>
          </a:xfrm>
          <a:prstGeom prst="rect">
            <a:avLst/>
          </a:prstGeom>
          <a:noFill/>
        </p:spPr>
        <p:txBody>
          <a:bodyPr wrap="none" rtlCol="0">
            <a:spAutoFit/>
          </a:bodyPr>
          <a:lstStyle/>
          <a:p>
            <a:r>
              <a:rPr lang="en-US" altLang="zh-TW" dirty="0"/>
              <a:t>Project Life Cycle</a:t>
            </a:r>
            <a:endParaRPr lang="zh-TW" altLang="en-US" dirty="0"/>
          </a:p>
        </p:txBody>
      </p:sp>
    </p:spTree>
    <p:extLst>
      <p:ext uri="{BB962C8B-B14F-4D97-AF65-F5344CB8AC3E}">
        <p14:creationId xmlns:p14="http://schemas.microsoft.com/office/powerpoint/2010/main" val="23478965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FC18391A-6073-4D31-905C-0A7A0936C556}"/>
              </a:ext>
            </a:extLst>
          </p:cNvPr>
          <p:cNvSpPr>
            <a:spLocks noGrp="1"/>
          </p:cNvSpPr>
          <p:nvPr>
            <p:ph type="title"/>
          </p:nvPr>
        </p:nvSpPr>
        <p:spPr/>
        <p:txBody>
          <a:bodyPr/>
          <a:lstStyle/>
          <a:p>
            <a:r>
              <a:rPr lang="zh-TW" altLang="en-US" dirty="0"/>
              <a:t>專案技術領域</a:t>
            </a:r>
          </a:p>
        </p:txBody>
      </p:sp>
      <p:sp>
        <p:nvSpPr>
          <p:cNvPr id="5" name="內容版面配置區 4">
            <a:extLst>
              <a:ext uri="{FF2B5EF4-FFF2-40B4-BE49-F238E27FC236}">
                <a16:creationId xmlns:a16="http://schemas.microsoft.com/office/drawing/2014/main" id="{FE77E93F-0403-4810-B746-EEDBBC8496B2}"/>
              </a:ext>
            </a:extLst>
          </p:cNvPr>
          <p:cNvSpPr>
            <a:spLocks noGrp="1"/>
          </p:cNvSpPr>
          <p:nvPr>
            <p:ph idx="1"/>
          </p:nvPr>
        </p:nvSpPr>
        <p:spPr/>
        <p:txBody>
          <a:bodyPr>
            <a:normAutofit lnSpcReduction="10000"/>
          </a:bodyPr>
          <a:lstStyle/>
          <a:p>
            <a:r>
              <a:rPr lang="zh-TW" altLang="en-US" dirty="0"/>
              <a:t>有效的專案管理除了具有良好的實務知識、技能、工具、和技術等</a:t>
            </a:r>
            <a:endParaRPr lang="en-US" altLang="zh-TW" dirty="0"/>
          </a:p>
          <a:p>
            <a:r>
              <a:rPr lang="zh-TW" altLang="en-US" dirty="0"/>
              <a:t>專案管理團隊尚必須至少了解和使用下列五項專業技術領域知識和技能</a:t>
            </a:r>
            <a:endParaRPr lang="en-US" altLang="zh-TW" dirty="0"/>
          </a:p>
          <a:p>
            <a:pPr lvl="1"/>
            <a:r>
              <a:rPr lang="zh-TW" altLang="en-US" dirty="0"/>
              <a:t>專案管理知識體系指引。</a:t>
            </a:r>
          </a:p>
          <a:p>
            <a:pPr lvl="1"/>
            <a:r>
              <a:rPr lang="zh-TW" altLang="en-US" dirty="0"/>
              <a:t>應用領域之知識、標準和法規。</a:t>
            </a:r>
            <a:endParaRPr lang="en-US" altLang="zh-TW" dirty="0"/>
          </a:p>
          <a:p>
            <a:pPr lvl="1"/>
            <a:r>
              <a:rPr lang="zh-TW" altLang="en-US" dirty="0"/>
              <a:t>了解專案環境。</a:t>
            </a:r>
            <a:endParaRPr lang="en-US" altLang="zh-TW" dirty="0"/>
          </a:p>
          <a:p>
            <a:pPr lvl="1"/>
            <a:r>
              <a:rPr lang="zh-TW" altLang="en-US" dirty="0"/>
              <a:t>一般管理知識和技能。</a:t>
            </a:r>
            <a:endParaRPr lang="en-US" altLang="zh-TW" dirty="0"/>
          </a:p>
          <a:p>
            <a:pPr lvl="1"/>
            <a:r>
              <a:rPr lang="zh-TW" altLang="en-US" dirty="0"/>
              <a:t>人際關係技能。</a:t>
            </a:r>
            <a:endParaRPr lang="en-US" altLang="zh-TW" dirty="0"/>
          </a:p>
          <a:p>
            <a:endParaRPr lang="zh-TW" altLang="en-US" dirty="0"/>
          </a:p>
        </p:txBody>
      </p:sp>
      <p:sp>
        <p:nvSpPr>
          <p:cNvPr id="3" name="投影片編號版面配置區 2">
            <a:extLst>
              <a:ext uri="{FF2B5EF4-FFF2-40B4-BE49-F238E27FC236}">
                <a16:creationId xmlns:a16="http://schemas.microsoft.com/office/drawing/2014/main" id="{71DA2779-C5BC-4DC7-BE4B-57F8BD109621}"/>
              </a:ext>
            </a:extLst>
          </p:cNvPr>
          <p:cNvSpPr>
            <a:spLocks noGrp="1"/>
          </p:cNvSpPr>
          <p:nvPr>
            <p:ph type="sldNum" sz="quarter" idx="12"/>
          </p:nvPr>
        </p:nvSpPr>
        <p:spPr/>
        <p:txBody>
          <a:bodyPr/>
          <a:lstStyle/>
          <a:p>
            <a:fld id="{0BC55746-04A1-42DC-A0BC-1E09A8E18DBD}" type="slidenum">
              <a:rPr lang="en-US" altLang="zh-TW" smtClean="0"/>
              <a:pPr/>
              <a:t>48</a:t>
            </a:fld>
            <a:endParaRPr lang="en-US" altLang="zh-TW"/>
          </a:p>
        </p:txBody>
      </p:sp>
    </p:spTree>
    <p:extLst>
      <p:ext uri="{BB962C8B-B14F-4D97-AF65-F5344CB8AC3E}">
        <p14:creationId xmlns:p14="http://schemas.microsoft.com/office/powerpoint/2010/main" val="2654167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15FD8EA-1FA0-432B-8C18-2B1AC5FEE8F1}"/>
              </a:ext>
            </a:extLst>
          </p:cNvPr>
          <p:cNvSpPr>
            <a:spLocks noGrp="1"/>
          </p:cNvSpPr>
          <p:nvPr>
            <p:ph type="sldNum" sz="quarter" idx="12"/>
          </p:nvPr>
        </p:nvSpPr>
        <p:spPr/>
        <p:txBody>
          <a:bodyPr/>
          <a:lstStyle/>
          <a:p>
            <a:fld id="{06AFB70A-E524-49E4-8F5C-48BFBE4381EC}" type="slidenum">
              <a:rPr lang="en-US" altLang="zh-TW" smtClean="0"/>
              <a:pPr/>
              <a:t>49</a:t>
            </a:fld>
            <a:endParaRPr lang="en-US" altLang="zh-TW"/>
          </a:p>
        </p:txBody>
      </p:sp>
      <p:pic>
        <p:nvPicPr>
          <p:cNvPr id="5" name="Picture 3">
            <a:extLst>
              <a:ext uri="{FF2B5EF4-FFF2-40B4-BE49-F238E27FC236}">
                <a16:creationId xmlns:a16="http://schemas.microsoft.com/office/drawing/2014/main" id="{39F45D0D-E7D2-4966-B975-32F11E22AD9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11424" y="266597"/>
            <a:ext cx="9289032" cy="608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45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2F70C3-F840-4A48-97AF-A32339E5CC76}"/>
              </a:ext>
            </a:extLst>
          </p:cNvPr>
          <p:cNvSpPr>
            <a:spLocks noGrp="1"/>
          </p:cNvSpPr>
          <p:nvPr>
            <p:ph type="title"/>
          </p:nvPr>
        </p:nvSpPr>
        <p:spPr/>
        <p:txBody>
          <a:bodyPr/>
          <a:lstStyle/>
          <a:p>
            <a:r>
              <a:rPr lang="zh-TW" altLang="en-US" dirty="0"/>
              <a:t>系統、計畫、專案組合</a:t>
            </a:r>
          </a:p>
        </p:txBody>
      </p:sp>
      <p:sp>
        <p:nvSpPr>
          <p:cNvPr id="3" name="內容版面配置區 2">
            <a:extLst>
              <a:ext uri="{FF2B5EF4-FFF2-40B4-BE49-F238E27FC236}">
                <a16:creationId xmlns:a16="http://schemas.microsoft.com/office/drawing/2014/main" id="{2C2452E2-25B3-48DF-9256-5C223A9ACB4E}"/>
              </a:ext>
            </a:extLst>
          </p:cNvPr>
          <p:cNvSpPr>
            <a:spLocks noGrp="1"/>
          </p:cNvSpPr>
          <p:nvPr>
            <p:ph idx="1"/>
          </p:nvPr>
        </p:nvSpPr>
        <p:spPr/>
        <p:txBody>
          <a:bodyPr>
            <a:normAutofit fontScale="92500" lnSpcReduction="20000"/>
          </a:bodyPr>
          <a:lstStyle/>
          <a:p>
            <a:r>
              <a:rPr lang="zh-TW" altLang="en-US" dirty="0"/>
              <a:t>系統 </a:t>
            </a:r>
            <a:r>
              <a:rPr lang="en-US" altLang="zh-TW" dirty="0"/>
              <a:t>System</a:t>
            </a:r>
          </a:p>
          <a:p>
            <a:pPr lvl="1"/>
            <a:r>
              <a:rPr lang="zh-TW" altLang="en-US" dirty="0"/>
              <a:t>一組互相依賴的組成部份，透過共同運作以達成該系統的目標</a:t>
            </a:r>
            <a:endParaRPr lang="en-US" altLang="zh-TW" dirty="0"/>
          </a:p>
          <a:p>
            <a:r>
              <a:rPr lang="zh-TW" altLang="en-US" dirty="0"/>
              <a:t>計畫 </a:t>
            </a:r>
            <a:r>
              <a:rPr lang="en-US" altLang="zh-TW" dirty="0"/>
              <a:t>Program</a:t>
            </a:r>
          </a:p>
          <a:p>
            <a:pPr lvl="1"/>
            <a:r>
              <a:rPr lang="zh-TW" altLang="en-US" dirty="0"/>
              <a:t>一個大型、長期的目標，可以分解成一組專案</a:t>
            </a:r>
            <a:endParaRPr lang="en-US" altLang="zh-TW" dirty="0"/>
          </a:p>
          <a:p>
            <a:r>
              <a:rPr lang="zh-TW" altLang="en-US" dirty="0"/>
              <a:t>專案 </a:t>
            </a:r>
            <a:r>
              <a:rPr lang="en-US" altLang="zh-TW" dirty="0"/>
              <a:t>Project</a:t>
            </a:r>
          </a:p>
          <a:p>
            <a:pPr lvl="1"/>
            <a:r>
              <a:rPr lang="zh-TW" altLang="en-US" dirty="0"/>
              <a:t>為創造一個獨一無二的產品、服務、或成果而從事的一個暫時性的努力。</a:t>
            </a:r>
          </a:p>
          <a:p>
            <a:r>
              <a:rPr lang="zh-TW" altLang="en-US" dirty="0"/>
              <a:t>工作包 </a:t>
            </a:r>
            <a:r>
              <a:rPr lang="en-US" altLang="zh-TW" dirty="0"/>
              <a:t>Work Package</a:t>
            </a:r>
          </a:p>
          <a:p>
            <a:pPr lvl="1"/>
            <a:r>
              <a:rPr lang="zh-TW" altLang="en-US" dirty="0"/>
              <a:t>工作分解結構 </a:t>
            </a:r>
            <a:r>
              <a:rPr lang="en-US" altLang="zh-TW" dirty="0"/>
              <a:t>Work Breakdown Structure(WBS)</a:t>
            </a:r>
          </a:p>
          <a:p>
            <a:pPr lvl="1"/>
            <a:r>
              <a:rPr lang="zh-TW" altLang="en-US" dirty="0"/>
              <a:t>專案中的工作項目</a:t>
            </a:r>
          </a:p>
        </p:txBody>
      </p:sp>
      <p:sp>
        <p:nvSpPr>
          <p:cNvPr id="4" name="投影片編號版面配置區 3">
            <a:extLst>
              <a:ext uri="{FF2B5EF4-FFF2-40B4-BE49-F238E27FC236}">
                <a16:creationId xmlns:a16="http://schemas.microsoft.com/office/drawing/2014/main" id="{2DAD9D5E-1106-4AF9-B119-896E4E379EF2}"/>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spTree>
    <p:extLst>
      <p:ext uri="{BB962C8B-B14F-4D97-AF65-F5344CB8AC3E}">
        <p14:creationId xmlns:p14="http://schemas.microsoft.com/office/powerpoint/2010/main" val="1350497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0A5E06-3172-48EE-8D03-D3561E53592E}"/>
              </a:ext>
            </a:extLst>
          </p:cNvPr>
          <p:cNvSpPr>
            <a:spLocks noGrp="1"/>
          </p:cNvSpPr>
          <p:nvPr>
            <p:ph type="title"/>
          </p:nvPr>
        </p:nvSpPr>
        <p:spPr/>
        <p:txBody>
          <a:bodyPr/>
          <a:lstStyle/>
          <a:p>
            <a:r>
              <a:rPr lang="zh-TW" altLang="en-US" dirty="0"/>
              <a:t>專案管理知識體系指引</a:t>
            </a:r>
          </a:p>
        </p:txBody>
      </p:sp>
      <p:sp>
        <p:nvSpPr>
          <p:cNvPr id="3" name="內容版面配置區 2">
            <a:extLst>
              <a:ext uri="{FF2B5EF4-FFF2-40B4-BE49-F238E27FC236}">
                <a16:creationId xmlns:a16="http://schemas.microsoft.com/office/drawing/2014/main" id="{3104D82C-55A9-4483-9162-982A1AD51676}"/>
              </a:ext>
            </a:extLst>
          </p:cNvPr>
          <p:cNvSpPr>
            <a:spLocks noGrp="1"/>
          </p:cNvSpPr>
          <p:nvPr>
            <p:ph idx="1"/>
          </p:nvPr>
        </p:nvSpPr>
        <p:spPr/>
        <p:txBody>
          <a:bodyPr/>
          <a:lstStyle/>
          <a:p>
            <a:r>
              <a:rPr lang="zh-TW" altLang="en-US" dirty="0"/>
              <a:t>專案管理知識體系</a:t>
            </a:r>
            <a:endParaRPr lang="en-US" altLang="zh-TW" dirty="0"/>
          </a:p>
          <a:p>
            <a:pPr lvl="1"/>
            <a:r>
              <a:rPr lang="en-US" altLang="zh-TW" dirty="0"/>
              <a:t>Project Management Body of Knowledge (PMBOK)</a:t>
            </a:r>
          </a:p>
          <a:p>
            <a:r>
              <a:rPr lang="zh-TW" altLang="en-US" dirty="0"/>
              <a:t>專案管理知識體系指引</a:t>
            </a:r>
            <a:endParaRPr lang="en-US" altLang="zh-TW" dirty="0"/>
          </a:p>
          <a:p>
            <a:pPr lvl="1"/>
            <a:r>
              <a:rPr lang="en-US" altLang="zh-TW" dirty="0"/>
              <a:t>PMBOK Guide 6</a:t>
            </a:r>
            <a:r>
              <a:rPr lang="en-US" altLang="zh-TW" baseline="30000" dirty="0"/>
              <a:t>th</a:t>
            </a:r>
            <a:r>
              <a:rPr lang="en-US" altLang="zh-TW" dirty="0"/>
              <a:t> Edition</a:t>
            </a:r>
          </a:p>
          <a:p>
            <a:r>
              <a:rPr lang="zh-TW" altLang="en-US" dirty="0"/>
              <a:t>主要涵蓋</a:t>
            </a:r>
            <a:endParaRPr lang="en-US" altLang="zh-TW" dirty="0"/>
          </a:p>
          <a:p>
            <a:pPr lvl="1"/>
            <a:r>
              <a:rPr lang="zh-TW" altLang="en-US" dirty="0"/>
              <a:t>專案生命週期定義</a:t>
            </a:r>
            <a:endParaRPr lang="en-US" altLang="zh-TW" dirty="0"/>
          </a:p>
          <a:p>
            <a:pPr lvl="1"/>
            <a:r>
              <a:rPr lang="zh-TW" altLang="en-US" dirty="0"/>
              <a:t>五個專案管理流程群組</a:t>
            </a:r>
            <a:endParaRPr lang="en-US" altLang="zh-TW" dirty="0"/>
          </a:p>
          <a:p>
            <a:pPr lvl="1"/>
            <a:r>
              <a:rPr lang="zh-TW" altLang="en-US" dirty="0"/>
              <a:t>十個管理知識領域</a:t>
            </a:r>
          </a:p>
        </p:txBody>
      </p:sp>
      <p:sp>
        <p:nvSpPr>
          <p:cNvPr id="4" name="投影片編號版面配置區 3">
            <a:extLst>
              <a:ext uri="{FF2B5EF4-FFF2-40B4-BE49-F238E27FC236}">
                <a16:creationId xmlns:a16="http://schemas.microsoft.com/office/drawing/2014/main" id="{BA488443-20B2-4949-8670-9C822D981FAE}"/>
              </a:ext>
            </a:extLst>
          </p:cNvPr>
          <p:cNvSpPr>
            <a:spLocks noGrp="1"/>
          </p:cNvSpPr>
          <p:nvPr>
            <p:ph type="sldNum" sz="quarter" idx="12"/>
          </p:nvPr>
        </p:nvSpPr>
        <p:spPr/>
        <p:txBody>
          <a:bodyPr/>
          <a:lstStyle/>
          <a:p>
            <a:fld id="{06AFB70A-E524-49E4-8F5C-48BFBE4381EC}" type="slidenum">
              <a:rPr lang="en-US" altLang="zh-TW" smtClean="0"/>
              <a:pPr/>
              <a:t>50</a:t>
            </a:fld>
            <a:endParaRPr lang="en-US" altLang="zh-TW"/>
          </a:p>
        </p:txBody>
      </p:sp>
    </p:spTree>
    <p:extLst>
      <p:ext uri="{BB962C8B-B14F-4D97-AF65-F5344CB8AC3E}">
        <p14:creationId xmlns:p14="http://schemas.microsoft.com/office/powerpoint/2010/main" val="7115821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9E244D-5445-4162-969B-9A638545E2B2}"/>
              </a:ext>
            </a:extLst>
          </p:cNvPr>
          <p:cNvSpPr>
            <a:spLocks noGrp="1"/>
          </p:cNvSpPr>
          <p:nvPr>
            <p:ph type="title"/>
          </p:nvPr>
        </p:nvSpPr>
        <p:spPr/>
        <p:txBody>
          <a:bodyPr>
            <a:normAutofit fontScale="90000"/>
          </a:bodyPr>
          <a:lstStyle/>
          <a:p>
            <a:r>
              <a:rPr lang="zh-TW" altLang="en-US" dirty="0"/>
              <a:t>五個專案管理流程群組</a:t>
            </a:r>
            <a:br>
              <a:rPr lang="en-US" altLang="zh-TW" dirty="0"/>
            </a:br>
            <a:r>
              <a:rPr lang="en-US" altLang="zh-TW" sz="3600" dirty="0"/>
              <a:t>Project management processes fall into five groups:</a:t>
            </a:r>
            <a:endParaRPr lang="zh-TW" altLang="en-US" sz="3600" dirty="0"/>
          </a:p>
        </p:txBody>
      </p:sp>
      <p:sp>
        <p:nvSpPr>
          <p:cNvPr id="3" name="內容版面配置區 2">
            <a:extLst>
              <a:ext uri="{FF2B5EF4-FFF2-40B4-BE49-F238E27FC236}">
                <a16:creationId xmlns:a16="http://schemas.microsoft.com/office/drawing/2014/main" id="{214D97B4-C6CA-44CA-8F95-5701D8232F0A}"/>
              </a:ext>
            </a:extLst>
          </p:cNvPr>
          <p:cNvSpPr>
            <a:spLocks noGrp="1"/>
          </p:cNvSpPr>
          <p:nvPr>
            <p:ph idx="1"/>
          </p:nvPr>
        </p:nvSpPr>
        <p:spPr/>
        <p:txBody>
          <a:bodyPr/>
          <a:lstStyle/>
          <a:p>
            <a:pPr marL="571500" indent="-514350">
              <a:buFont typeface="+mj-lt"/>
              <a:buAutoNum type="arabicPeriod"/>
            </a:pPr>
            <a:r>
              <a:rPr lang="en-US" altLang="zh-TW" dirty="0"/>
              <a:t>Initiating </a:t>
            </a:r>
            <a:r>
              <a:rPr lang="zh-TW" altLang="en-US" dirty="0"/>
              <a:t>啟動</a:t>
            </a:r>
            <a:endParaRPr lang="en-US" altLang="zh-TW" dirty="0"/>
          </a:p>
          <a:p>
            <a:pPr marL="571500" indent="-514350">
              <a:buFont typeface="+mj-lt"/>
              <a:buAutoNum type="arabicPeriod"/>
            </a:pPr>
            <a:r>
              <a:rPr lang="en-US" altLang="zh-TW" dirty="0"/>
              <a:t>Planning </a:t>
            </a:r>
            <a:r>
              <a:rPr lang="zh-TW" altLang="en-US" dirty="0"/>
              <a:t>規劃</a:t>
            </a:r>
            <a:endParaRPr lang="en-US" altLang="zh-TW" dirty="0"/>
          </a:p>
          <a:p>
            <a:pPr marL="571500" indent="-514350">
              <a:buFont typeface="+mj-lt"/>
              <a:buAutoNum type="arabicPeriod"/>
            </a:pPr>
            <a:r>
              <a:rPr lang="en-US" altLang="zh-TW" dirty="0"/>
              <a:t>Executing </a:t>
            </a:r>
            <a:r>
              <a:rPr lang="zh-TW" altLang="en-US" dirty="0"/>
              <a:t>執行</a:t>
            </a:r>
            <a:endParaRPr lang="en-US" altLang="zh-TW" dirty="0"/>
          </a:p>
          <a:p>
            <a:pPr marL="571500" indent="-514350">
              <a:buFont typeface="+mj-lt"/>
              <a:buAutoNum type="arabicPeriod"/>
            </a:pPr>
            <a:r>
              <a:rPr lang="en-US" altLang="zh-TW" dirty="0"/>
              <a:t>Monitoring and Controlling </a:t>
            </a:r>
            <a:r>
              <a:rPr lang="zh-TW" altLang="en-US" dirty="0"/>
              <a:t>監控</a:t>
            </a:r>
            <a:endParaRPr lang="en-US" altLang="zh-TW" dirty="0"/>
          </a:p>
          <a:p>
            <a:pPr marL="571500" indent="-514350">
              <a:buFont typeface="+mj-lt"/>
              <a:buAutoNum type="arabicPeriod"/>
            </a:pPr>
            <a:r>
              <a:rPr lang="en-US" altLang="zh-TW" dirty="0"/>
              <a:t>Closing </a:t>
            </a:r>
            <a:r>
              <a:rPr lang="zh-TW" altLang="en-US" dirty="0"/>
              <a:t>結案（收尾）</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1C86451D-3B12-4061-8ACE-15A8F5A1EEDC}"/>
              </a:ext>
            </a:extLst>
          </p:cNvPr>
          <p:cNvSpPr>
            <a:spLocks noGrp="1"/>
          </p:cNvSpPr>
          <p:nvPr>
            <p:ph type="sldNum" sz="quarter" idx="12"/>
          </p:nvPr>
        </p:nvSpPr>
        <p:spPr/>
        <p:txBody>
          <a:bodyPr/>
          <a:lstStyle/>
          <a:p>
            <a:fld id="{06AFB70A-E524-49E4-8F5C-48BFBE4381EC}" type="slidenum">
              <a:rPr lang="en-US" altLang="zh-TW" smtClean="0"/>
              <a:pPr/>
              <a:t>51</a:t>
            </a:fld>
            <a:endParaRPr lang="en-US" altLang="zh-TW"/>
          </a:p>
        </p:txBody>
      </p:sp>
    </p:spTree>
    <p:extLst>
      <p:ext uri="{BB962C8B-B14F-4D97-AF65-F5344CB8AC3E}">
        <p14:creationId xmlns:p14="http://schemas.microsoft.com/office/powerpoint/2010/main" val="27069814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9A4259-DAB9-44CC-90D7-FEB5CB5B7608}"/>
              </a:ext>
            </a:extLst>
          </p:cNvPr>
          <p:cNvSpPr>
            <a:spLocks noGrp="1"/>
          </p:cNvSpPr>
          <p:nvPr>
            <p:ph type="title"/>
          </p:nvPr>
        </p:nvSpPr>
        <p:spPr/>
        <p:txBody>
          <a:bodyPr>
            <a:normAutofit fontScale="90000"/>
          </a:bodyPr>
          <a:lstStyle/>
          <a:p>
            <a:r>
              <a:rPr lang="zh-TW" altLang="en-US" dirty="0"/>
              <a:t>十個管理知識領域</a:t>
            </a:r>
            <a:br>
              <a:rPr lang="en-US" altLang="zh-TW" dirty="0"/>
            </a:br>
            <a:r>
              <a:rPr lang="en-US" altLang="zh-TW" sz="3600" dirty="0"/>
              <a:t>Project management knowledge draws on ten areas:</a:t>
            </a:r>
            <a:endParaRPr lang="zh-TW" altLang="en-US" sz="3600" dirty="0"/>
          </a:p>
        </p:txBody>
      </p:sp>
      <p:sp>
        <p:nvSpPr>
          <p:cNvPr id="11" name="內容版面配置區 10">
            <a:extLst>
              <a:ext uri="{FF2B5EF4-FFF2-40B4-BE49-F238E27FC236}">
                <a16:creationId xmlns:a16="http://schemas.microsoft.com/office/drawing/2014/main" id="{8359B88D-0BF7-4B74-B72D-D56C2823B285}"/>
              </a:ext>
            </a:extLst>
          </p:cNvPr>
          <p:cNvSpPr>
            <a:spLocks noGrp="1"/>
          </p:cNvSpPr>
          <p:nvPr>
            <p:ph sz="half" idx="1"/>
          </p:nvPr>
        </p:nvSpPr>
        <p:spPr/>
        <p:txBody>
          <a:bodyPr>
            <a:normAutofit/>
          </a:bodyPr>
          <a:lstStyle/>
          <a:p>
            <a:pPr marL="514350" indent="-514350">
              <a:buFont typeface="+mj-lt"/>
              <a:buAutoNum type="arabicPeriod"/>
            </a:pPr>
            <a:r>
              <a:rPr lang="en-US" altLang="zh-TW" dirty="0"/>
              <a:t>Integration </a:t>
            </a:r>
            <a:r>
              <a:rPr lang="zh-TW" altLang="en-US" dirty="0"/>
              <a:t>整合</a:t>
            </a:r>
            <a:endParaRPr lang="en-US" altLang="zh-TW" dirty="0"/>
          </a:p>
          <a:p>
            <a:pPr marL="514350" indent="-514350">
              <a:buFont typeface="+mj-lt"/>
              <a:buAutoNum type="arabicPeriod"/>
            </a:pPr>
            <a:r>
              <a:rPr lang="en-US" altLang="zh-TW" dirty="0"/>
              <a:t>Scope </a:t>
            </a:r>
            <a:r>
              <a:rPr lang="zh-TW" altLang="en-US" dirty="0"/>
              <a:t>範疇（範圍）</a:t>
            </a:r>
            <a:endParaRPr lang="en-US" altLang="zh-TW" dirty="0"/>
          </a:p>
          <a:p>
            <a:pPr marL="514350" indent="-514350">
              <a:buFont typeface="+mj-lt"/>
              <a:buAutoNum type="arabicPeriod"/>
            </a:pPr>
            <a:r>
              <a:rPr lang="en-US" altLang="zh-TW" dirty="0"/>
              <a:t>Time </a:t>
            </a:r>
            <a:r>
              <a:rPr lang="zh-TW" altLang="en-US" dirty="0"/>
              <a:t>時間</a:t>
            </a:r>
            <a:endParaRPr lang="en-US" altLang="zh-TW" dirty="0"/>
          </a:p>
          <a:p>
            <a:pPr marL="514350" indent="-514350">
              <a:buFont typeface="+mj-lt"/>
              <a:buAutoNum type="arabicPeriod"/>
            </a:pPr>
            <a:r>
              <a:rPr lang="en-US" altLang="zh-TW" dirty="0"/>
              <a:t>Cost </a:t>
            </a:r>
            <a:r>
              <a:rPr lang="zh-TW" altLang="en-US" dirty="0"/>
              <a:t>成本</a:t>
            </a:r>
            <a:endParaRPr lang="en-US" altLang="zh-TW" dirty="0"/>
          </a:p>
          <a:p>
            <a:pPr marL="514350" indent="-514350">
              <a:buFont typeface="+mj-lt"/>
              <a:buAutoNum type="arabicPeriod"/>
            </a:pPr>
            <a:r>
              <a:rPr lang="en-US" altLang="zh-TW" dirty="0"/>
              <a:t>Quality </a:t>
            </a:r>
            <a:r>
              <a:rPr lang="zh-TW" altLang="en-US" dirty="0"/>
              <a:t>品質（質量）</a:t>
            </a:r>
          </a:p>
        </p:txBody>
      </p:sp>
      <p:sp>
        <p:nvSpPr>
          <p:cNvPr id="12" name="內容版面配置區 11">
            <a:extLst>
              <a:ext uri="{FF2B5EF4-FFF2-40B4-BE49-F238E27FC236}">
                <a16:creationId xmlns:a16="http://schemas.microsoft.com/office/drawing/2014/main" id="{B2E59BF1-AF37-4746-9AF5-4C6F846E9B6D}"/>
              </a:ext>
            </a:extLst>
          </p:cNvPr>
          <p:cNvSpPr>
            <a:spLocks noGrp="1"/>
          </p:cNvSpPr>
          <p:nvPr>
            <p:ph sz="half" idx="2"/>
          </p:nvPr>
        </p:nvSpPr>
        <p:spPr/>
        <p:txBody>
          <a:bodyPr>
            <a:normAutofit/>
          </a:bodyPr>
          <a:lstStyle/>
          <a:p>
            <a:pPr marL="514350" indent="-514350">
              <a:buFont typeface="+mj-lt"/>
              <a:buAutoNum type="arabicPeriod" startAt="6"/>
            </a:pPr>
            <a:r>
              <a:rPr lang="en-US" altLang="zh-TW" dirty="0"/>
              <a:t>Procurement </a:t>
            </a:r>
            <a:r>
              <a:rPr lang="zh-TW" altLang="en-US" dirty="0"/>
              <a:t>採購</a:t>
            </a:r>
            <a:endParaRPr lang="en-US" altLang="zh-TW" dirty="0"/>
          </a:p>
          <a:p>
            <a:pPr marL="514350" indent="-514350">
              <a:buFont typeface="+mj-lt"/>
              <a:buAutoNum type="arabicPeriod" startAt="6"/>
            </a:pPr>
            <a:r>
              <a:rPr lang="en-US" altLang="zh-TW" dirty="0"/>
              <a:t>Human resources </a:t>
            </a:r>
            <a:r>
              <a:rPr lang="zh-TW" altLang="en-US" dirty="0"/>
              <a:t>人力資源</a:t>
            </a:r>
            <a:endParaRPr lang="en-US" altLang="zh-TW" dirty="0"/>
          </a:p>
          <a:p>
            <a:pPr marL="514350" indent="-514350">
              <a:buFont typeface="+mj-lt"/>
              <a:buAutoNum type="arabicPeriod" startAt="6"/>
            </a:pPr>
            <a:r>
              <a:rPr lang="en-US" altLang="zh-TW" dirty="0"/>
              <a:t>Communications </a:t>
            </a:r>
            <a:r>
              <a:rPr lang="zh-TW" altLang="en-US" dirty="0"/>
              <a:t>溝通</a:t>
            </a:r>
            <a:endParaRPr lang="en-US" altLang="zh-TW" dirty="0"/>
          </a:p>
          <a:p>
            <a:pPr marL="514350" indent="-514350">
              <a:buFont typeface="+mj-lt"/>
              <a:buAutoNum type="arabicPeriod" startAt="6"/>
            </a:pPr>
            <a:r>
              <a:rPr lang="en-US" altLang="zh-TW" dirty="0"/>
              <a:t>Risk management </a:t>
            </a:r>
            <a:r>
              <a:rPr lang="zh-TW" altLang="en-US" dirty="0"/>
              <a:t>風險管理</a:t>
            </a:r>
            <a:endParaRPr lang="en-US" altLang="zh-TW" dirty="0"/>
          </a:p>
          <a:p>
            <a:pPr marL="514350" indent="-514350">
              <a:buFont typeface="+mj-lt"/>
              <a:buAutoNum type="arabicPeriod" startAt="6"/>
            </a:pPr>
            <a:r>
              <a:rPr lang="en-US" altLang="zh-TW" dirty="0"/>
              <a:t>Stakeholder management </a:t>
            </a:r>
            <a:r>
              <a:rPr lang="zh-TW" altLang="en-US" dirty="0"/>
              <a:t>利害關係人（相關方）管理</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9500BD0A-E9F9-4307-83C6-E05E28EB05D9}"/>
              </a:ext>
            </a:extLst>
          </p:cNvPr>
          <p:cNvSpPr>
            <a:spLocks noGrp="1"/>
          </p:cNvSpPr>
          <p:nvPr>
            <p:ph type="sldNum" sz="quarter" idx="12"/>
          </p:nvPr>
        </p:nvSpPr>
        <p:spPr/>
        <p:txBody>
          <a:bodyPr/>
          <a:lstStyle/>
          <a:p>
            <a:fld id="{06AFB70A-E524-49E4-8F5C-48BFBE4381EC}" type="slidenum">
              <a:rPr lang="en-US" altLang="zh-TW" smtClean="0"/>
              <a:pPr/>
              <a:t>52</a:t>
            </a:fld>
            <a:endParaRPr lang="en-US" altLang="zh-TW"/>
          </a:p>
        </p:txBody>
      </p:sp>
    </p:spTree>
    <p:extLst>
      <p:ext uri="{BB962C8B-B14F-4D97-AF65-F5344CB8AC3E}">
        <p14:creationId xmlns:p14="http://schemas.microsoft.com/office/powerpoint/2010/main" val="2065410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AA1307-2685-4C16-8490-9CC85D763104}"/>
              </a:ext>
            </a:extLst>
          </p:cNvPr>
          <p:cNvSpPr>
            <a:spLocks noGrp="1"/>
          </p:cNvSpPr>
          <p:nvPr>
            <p:ph type="title"/>
          </p:nvPr>
        </p:nvSpPr>
        <p:spPr/>
        <p:txBody>
          <a:bodyPr/>
          <a:lstStyle/>
          <a:p>
            <a:r>
              <a:rPr lang="zh-TW" altLang="en-US" dirty="0"/>
              <a:t>應用領域之知識、標準和法規</a:t>
            </a:r>
          </a:p>
        </p:txBody>
      </p:sp>
      <p:sp>
        <p:nvSpPr>
          <p:cNvPr id="3" name="內容版面配置區 2">
            <a:extLst>
              <a:ext uri="{FF2B5EF4-FFF2-40B4-BE49-F238E27FC236}">
                <a16:creationId xmlns:a16="http://schemas.microsoft.com/office/drawing/2014/main" id="{8DF1AE24-9694-41A8-8BBA-220353B6578D}"/>
              </a:ext>
            </a:extLst>
          </p:cNvPr>
          <p:cNvSpPr>
            <a:spLocks noGrp="1"/>
          </p:cNvSpPr>
          <p:nvPr>
            <p:ph sz="half" idx="1"/>
          </p:nvPr>
        </p:nvSpPr>
        <p:spPr/>
        <p:txBody>
          <a:bodyPr>
            <a:normAutofit fontScale="92500" lnSpcReduction="10000"/>
          </a:bodyPr>
          <a:lstStyle/>
          <a:p>
            <a:r>
              <a:rPr lang="zh-TW" altLang="en-US" dirty="0"/>
              <a:t>應用領域之知識</a:t>
            </a:r>
            <a:endParaRPr lang="en-US" altLang="zh-TW" dirty="0"/>
          </a:p>
          <a:p>
            <a:pPr lvl="1"/>
            <a:r>
              <a:rPr lang="en-US" altLang="zh-TW" dirty="0"/>
              <a:t>Domain Knowhow</a:t>
            </a:r>
          </a:p>
          <a:p>
            <a:r>
              <a:rPr lang="zh-TW" altLang="en-US" dirty="0"/>
              <a:t>應用領域：</a:t>
            </a:r>
            <a:endParaRPr lang="en-US" altLang="zh-TW" dirty="0"/>
          </a:p>
          <a:p>
            <a:pPr lvl="1"/>
            <a:r>
              <a:rPr lang="zh-TW" altLang="en-US" dirty="0"/>
              <a:t>功能部門和輔助性專案</a:t>
            </a:r>
            <a:endParaRPr lang="en-US" altLang="zh-TW" dirty="0"/>
          </a:p>
          <a:p>
            <a:pPr lvl="2"/>
            <a:r>
              <a:rPr lang="zh-TW" altLang="en-US" dirty="0"/>
              <a:t>法律、生產與存貨管理、行銷、後勤、人事</a:t>
            </a:r>
            <a:endParaRPr lang="en-US" altLang="zh-TW" dirty="0"/>
          </a:p>
          <a:p>
            <a:pPr lvl="1"/>
            <a:r>
              <a:rPr lang="zh-TW" altLang="en-US" dirty="0"/>
              <a:t>科技要素</a:t>
            </a:r>
            <a:endParaRPr lang="en-US" altLang="zh-TW" dirty="0"/>
          </a:p>
          <a:p>
            <a:pPr lvl="2"/>
            <a:r>
              <a:rPr lang="zh-TW" altLang="en-US" dirty="0"/>
              <a:t>軟體開發、水利工程、建設工程</a:t>
            </a:r>
            <a:endParaRPr lang="en-US" altLang="zh-TW" dirty="0"/>
          </a:p>
          <a:p>
            <a:pPr lvl="1"/>
            <a:r>
              <a:rPr lang="zh-TW" altLang="en-US" dirty="0"/>
              <a:t>專門化管理</a:t>
            </a:r>
            <a:endParaRPr lang="en-US" altLang="zh-TW" dirty="0"/>
          </a:p>
          <a:p>
            <a:pPr lvl="2"/>
            <a:r>
              <a:rPr lang="zh-TW" altLang="en-US" dirty="0"/>
              <a:t>政府合約、新產品開發</a:t>
            </a:r>
            <a:endParaRPr lang="en-US" altLang="zh-TW" dirty="0"/>
          </a:p>
          <a:p>
            <a:pPr lvl="1"/>
            <a:r>
              <a:rPr lang="zh-TW" altLang="en-US" dirty="0"/>
              <a:t>產業群</a:t>
            </a:r>
            <a:endParaRPr lang="en-US" altLang="zh-TW" dirty="0"/>
          </a:p>
          <a:p>
            <a:pPr lvl="2"/>
            <a:r>
              <a:rPr lang="zh-TW" altLang="en-US" dirty="0"/>
              <a:t>汽車、化工、建築、財務服務</a:t>
            </a:r>
          </a:p>
        </p:txBody>
      </p:sp>
      <p:sp>
        <p:nvSpPr>
          <p:cNvPr id="5" name="內容版面配置區 4">
            <a:extLst>
              <a:ext uri="{FF2B5EF4-FFF2-40B4-BE49-F238E27FC236}">
                <a16:creationId xmlns:a16="http://schemas.microsoft.com/office/drawing/2014/main" id="{C5A16E8E-E729-45C6-B0CB-0E5248ADACB7}"/>
              </a:ext>
            </a:extLst>
          </p:cNvPr>
          <p:cNvSpPr>
            <a:spLocks noGrp="1"/>
          </p:cNvSpPr>
          <p:nvPr>
            <p:ph sz="half" idx="2"/>
          </p:nvPr>
        </p:nvSpPr>
        <p:spPr/>
        <p:txBody>
          <a:bodyPr>
            <a:normAutofit fontScale="92500" lnSpcReduction="10000"/>
          </a:bodyPr>
          <a:lstStyle/>
          <a:p>
            <a:r>
              <a:rPr lang="zh-TW" altLang="en-US" dirty="0"/>
              <a:t>標準 </a:t>
            </a:r>
            <a:r>
              <a:rPr lang="en-US" altLang="zh-TW" dirty="0"/>
              <a:t>Standard</a:t>
            </a:r>
          </a:p>
          <a:p>
            <a:pPr lvl="1"/>
            <a:r>
              <a:rPr lang="zh-TW" altLang="en-US" dirty="0"/>
              <a:t>業界公認的規範</a:t>
            </a:r>
            <a:endParaRPr lang="en-US" altLang="zh-TW" dirty="0"/>
          </a:p>
          <a:p>
            <a:pPr lvl="2"/>
            <a:r>
              <a:rPr lang="en-US" altLang="zh-TW" dirty="0"/>
              <a:t>ISO 27001(ISMS)</a:t>
            </a:r>
          </a:p>
          <a:p>
            <a:r>
              <a:rPr lang="zh-TW" altLang="en-US" dirty="0"/>
              <a:t>法規 </a:t>
            </a:r>
            <a:r>
              <a:rPr lang="en-US" altLang="zh-TW" dirty="0"/>
              <a:t>Regulation</a:t>
            </a:r>
          </a:p>
          <a:p>
            <a:pPr lvl="1"/>
            <a:r>
              <a:rPr lang="zh-TW" altLang="en-US" dirty="0"/>
              <a:t>政府強制性的要求</a:t>
            </a:r>
            <a:endParaRPr lang="en-US" altLang="zh-TW" dirty="0"/>
          </a:p>
          <a:p>
            <a:pPr lvl="2"/>
            <a:r>
              <a:rPr lang="zh-TW" altLang="en-US" dirty="0"/>
              <a:t>消防法規</a:t>
            </a:r>
          </a:p>
        </p:txBody>
      </p:sp>
      <p:sp>
        <p:nvSpPr>
          <p:cNvPr id="4" name="投影片編號版面配置區 3">
            <a:extLst>
              <a:ext uri="{FF2B5EF4-FFF2-40B4-BE49-F238E27FC236}">
                <a16:creationId xmlns:a16="http://schemas.microsoft.com/office/drawing/2014/main" id="{C7F9DC9F-AAD7-4A10-8CAD-E62EB2854F5C}"/>
              </a:ext>
            </a:extLst>
          </p:cNvPr>
          <p:cNvSpPr>
            <a:spLocks noGrp="1"/>
          </p:cNvSpPr>
          <p:nvPr>
            <p:ph type="sldNum" sz="quarter" idx="12"/>
          </p:nvPr>
        </p:nvSpPr>
        <p:spPr/>
        <p:txBody>
          <a:bodyPr/>
          <a:lstStyle/>
          <a:p>
            <a:fld id="{06AFB70A-E524-49E4-8F5C-48BFBE4381EC}" type="slidenum">
              <a:rPr lang="en-US" altLang="zh-TW" smtClean="0"/>
              <a:pPr/>
              <a:t>53</a:t>
            </a:fld>
            <a:endParaRPr lang="en-US" altLang="zh-TW"/>
          </a:p>
        </p:txBody>
      </p:sp>
    </p:spTree>
    <p:extLst>
      <p:ext uri="{BB962C8B-B14F-4D97-AF65-F5344CB8AC3E}">
        <p14:creationId xmlns:p14="http://schemas.microsoft.com/office/powerpoint/2010/main" val="3958126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60DFB0-B0FE-4320-B088-8C65BB6505C0}"/>
              </a:ext>
            </a:extLst>
          </p:cNvPr>
          <p:cNvSpPr>
            <a:spLocks noGrp="1"/>
          </p:cNvSpPr>
          <p:nvPr>
            <p:ph type="title"/>
          </p:nvPr>
        </p:nvSpPr>
        <p:spPr/>
        <p:txBody>
          <a:bodyPr/>
          <a:lstStyle/>
          <a:p>
            <a:r>
              <a:rPr lang="zh-TW" altLang="en-US" dirty="0"/>
              <a:t>了解專案環境</a:t>
            </a:r>
          </a:p>
        </p:txBody>
      </p:sp>
      <p:sp>
        <p:nvSpPr>
          <p:cNvPr id="3" name="內容版面配置區 2">
            <a:extLst>
              <a:ext uri="{FF2B5EF4-FFF2-40B4-BE49-F238E27FC236}">
                <a16:creationId xmlns:a16="http://schemas.microsoft.com/office/drawing/2014/main" id="{B58A321D-46E3-4B54-AB77-233F19ABBD80}"/>
              </a:ext>
            </a:extLst>
          </p:cNvPr>
          <p:cNvSpPr>
            <a:spLocks noGrp="1"/>
          </p:cNvSpPr>
          <p:nvPr>
            <p:ph idx="1"/>
          </p:nvPr>
        </p:nvSpPr>
        <p:spPr/>
        <p:txBody>
          <a:bodyPr/>
          <a:lstStyle/>
          <a:p>
            <a:r>
              <a:rPr lang="zh-TW" altLang="en-US" dirty="0"/>
              <a:t>文化與社會環境</a:t>
            </a:r>
            <a:endParaRPr lang="en-US" altLang="zh-TW" dirty="0"/>
          </a:p>
          <a:p>
            <a:pPr lvl="1"/>
            <a:r>
              <a:rPr lang="zh-TW" altLang="en-US" dirty="0"/>
              <a:t>經濟、人口統計、教育、倫理、民族、宗教</a:t>
            </a:r>
            <a:endParaRPr lang="en-US" altLang="zh-TW" dirty="0"/>
          </a:p>
          <a:p>
            <a:r>
              <a:rPr lang="zh-TW" altLang="en-US" dirty="0"/>
              <a:t>國際政治環境</a:t>
            </a:r>
            <a:endParaRPr lang="en-US" altLang="zh-TW" dirty="0"/>
          </a:p>
          <a:p>
            <a:pPr lvl="1"/>
            <a:r>
              <a:rPr lang="zh-TW" altLang="en-US" dirty="0"/>
              <a:t>時區、節日、當地法律、風俗習慣</a:t>
            </a:r>
            <a:endParaRPr lang="en-US" altLang="zh-TW" dirty="0"/>
          </a:p>
          <a:p>
            <a:r>
              <a:rPr lang="zh-TW" altLang="en-US" dirty="0"/>
              <a:t>實體環境</a:t>
            </a:r>
            <a:endParaRPr lang="en-US" altLang="zh-TW" dirty="0"/>
          </a:p>
          <a:p>
            <a:pPr lvl="1"/>
            <a:r>
              <a:rPr lang="zh-TW" altLang="en-US" dirty="0"/>
              <a:t>生態、地形、供電品質、交通便利</a:t>
            </a:r>
          </a:p>
        </p:txBody>
      </p:sp>
      <p:sp>
        <p:nvSpPr>
          <p:cNvPr id="4" name="投影片編號版面配置區 3">
            <a:extLst>
              <a:ext uri="{FF2B5EF4-FFF2-40B4-BE49-F238E27FC236}">
                <a16:creationId xmlns:a16="http://schemas.microsoft.com/office/drawing/2014/main" id="{224FE062-810F-470E-97FB-D3F43FE9F3D2}"/>
              </a:ext>
            </a:extLst>
          </p:cNvPr>
          <p:cNvSpPr>
            <a:spLocks noGrp="1"/>
          </p:cNvSpPr>
          <p:nvPr>
            <p:ph type="sldNum" sz="quarter" idx="12"/>
          </p:nvPr>
        </p:nvSpPr>
        <p:spPr/>
        <p:txBody>
          <a:bodyPr/>
          <a:lstStyle/>
          <a:p>
            <a:fld id="{06AFB70A-E524-49E4-8F5C-48BFBE4381EC}" type="slidenum">
              <a:rPr lang="en-US" altLang="zh-TW" smtClean="0"/>
              <a:pPr/>
              <a:t>54</a:t>
            </a:fld>
            <a:endParaRPr lang="en-US" altLang="zh-TW"/>
          </a:p>
        </p:txBody>
      </p:sp>
    </p:spTree>
    <p:extLst>
      <p:ext uri="{BB962C8B-B14F-4D97-AF65-F5344CB8AC3E}">
        <p14:creationId xmlns:p14="http://schemas.microsoft.com/office/powerpoint/2010/main" val="3240814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25244E-F3D1-40A9-AC16-0D659EF4A452}"/>
              </a:ext>
            </a:extLst>
          </p:cNvPr>
          <p:cNvSpPr>
            <a:spLocks noGrp="1"/>
          </p:cNvSpPr>
          <p:nvPr>
            <p:ph type="title"/>
          </p:nvPr>
        </p:nvSpPr>
        <p:spPr/>
        <p:txBody>
          <a:bodyPr/>
          <a:lstStyle/>
          <a:p>
            <a:r>
              <a:rPr lang="zh-TW" altLang="en-US" dirty="0"/>
              <a:t>一般管理知識和技能</a:t>
            </a:r>
          </a:p>
        </p:txBody>
      </p:sp>
      <p:sp>
        <p:nvSpPr>
          <p:cNvPr id="3" name="內容版面配置區 2">
            <a:extLst>
              <a:ext uri="{FF2B5EF4-FFF2-40B4-BE49-F238E27FC236}">
                <a16:creationId xmlns:a16="http://schemas.microsoft.com/office/drawing/2014/main" id="{DB186EBA-78C0-4F34-9049-1ED8F79D92F7}"/>
              </a:ext>
            </a:extLst>
          </p:cNvPr>
          <p:cNvSpPr>
            <a:spLocks noGrp="1"/>
          </p:cNvSpPr>
          <p:nvPr>
            <p:ph sz="half" idx="1"/>
          </p:nvPr>
        </p:nvSpPr>
        <p:spPr/>
        <p:txBody>
          <a:bodyPr/>
          <a:lstStyle/>
          <a:p>
            <a:r>
              <a:rPr lang="zh-TW" altLang="en-US" dirty="0"/>
              <a:t>財務管理、會計</a:t>
            </a:r>
            <a:endParaRPr lang="en-US" altLang="zh-TW" dirty="0"/>
          </a:p>
          <a:p>
            <a:r>
              <a:rPr lang="zh-TW" altLang="en-US" dirty="0"/>
              <a:t>採購</a:t>
            </a:r>
            <a:endParaRPr lang="en-US" altLang="zh-TW" dirty="0"/>
          </a:p>
          <a:p>
            <a:r>
              <a:rPr lang="zh-TW" altLang="en-US" dirty="0"/>
              <a:t>行銷</a:t>
            </a:r>
            <a:endParaRPr lang="en-US" altLang="zh-TW" dirty="0"/>
          </a:p>
          <a:p>
            <a:r>
              <a:rPr lang="zh-TW" altLang="en-US" dirty="0"/>
              <a:t>合約、商業法令</a:t>
            </a:r>
            <a:endParaRPr lang="en-US" altLang="zh-TW" dirty="0"/>
          </a:p>
          <a:p>
            <a:r>
              <a:rPr lang="zh-TW" altLang="en-US" dirty="0"/>
              <a:t>生產製造、物流</a:t>
            </a:r>
            <a:endParaRPr lang="en-US" altLang="zh-TW" dirty="0"/>
          </a:p>
          <a:p>
            <a:r>
              <a:rPr lang="zh-TW" altLang="en-US" dirty="0"/>
              <a:t>後勤、供應鏈</a:t>
            </a:r>
            <a:endParaRPr lang="en-US" altLang="zh-TW" dirty="0"/>
          </a:p>
          <a:p>
            <a:r>
              <a:rPr lang="zh-TW" altLang="en-US" dirty="0"/>
              <a:t>策略規劃、戰術規劃、作業規劃</a:t>
            </a:r>
            <a:endParaRPr lang="en-US" altLang="zh-TW" dirty="0"/>
          </a:p>
        </p:txBody>
      </p:sp>
      <p:sp>
        <p:nvSpPr>
          <p:cNvPr id="6" name="內容版面配置區 5">
            <a:extLst>
              <a:ext uri="{FF2B5EF4-FFF2-40B4-BE49-F238E27FC236}">
                <a16:creationId xmlns:a16="http://schemas.microsoft.com/office/drawing/2014/main" id="{E8950778-4773-4166-833E-688B1FF16BE2}"/>
              </a:ext>
            </a:extLst>
          </p:cNvPr>
          <p:cNvSpPr>
            <a:spLocks noGrp="1"/>
          </p:cNvSpPr>
          <p:nvPr>
            <p:ph sz="half" idx="2"/>
          </p:nvPr>
        </p:nvSpPr>
        <p:spPr/>
        <p:txBody>
          <a:bodyPr/>
          <a:lstStyle/>
          <a:p>
            <a:r>
              <a:rPr lang="zh-TW" altLang="en-US" dirty="0"/>
              <a:t>組織架構、組織行為、人事管理、薪資、津貼、生涯規劃</a:t>
            </a:r>
            <a:endParaRPr lang="en-US" altLang="zh-TW" dirty="0"/>
          </a:p>
          <a:p>
            <a:r>
              <a:rPr lang="zh-TW" altLang="en-US" dirty="0"/>
              <a:t>健康、工安</a:t>
            </a:r>
            <a:endParaRPr lang="en-US" altLang="zh-TW" dirty="0"/>
          </a:p>
          <a:p>
            <a:r>
              <a:rPr lang="zh-TW" altLang="en-US" dirty="0"/>
              <a:t>資訊科技</a:t>
            </a:r>
          </a:p>
        </p:txBody>
      </p:sp>
      <p:sp>
        <p:nvSpPr>
          <p:cNvPr id="4" name="投影片編號版面配置區 3">
            <a:extLst>
              <a:ext uri="{FF2B5EF4-FFF2-40B4-BE49-F238E27FC236}">
                <a16:creationId xmlns:a16="http://schemas.microsoft.com/office/drawing/2014/main" id="{1C76EE05-58DE-4543-973E-C23B7A1201B0}"/>
              </a:ext>
            </a:extLst>
          </p:cNvPr>
          <p:cNvSpPr>
            <a:spLocks noGrp="1"/>
          </p:cNvSpPr>
          <p:nvPr>
            <p:ph type="sldNum" sz="quarter" idx="12"/>
          </p:nvPr>
        </p:nvSpPr>
        <p:spPr/>
        <p:txBody>
          <a:bodyPr/>
          <a:lstStyle/>
          <a:p>
            <a:fld id="{06AFB70A-E524-49E4-8F5C-48BFBE4381EC}" type="slidenum">
              <a:rPr lang="en-US" altLang="zh-TW" smtClean="0"/>
              <a:pPr/>
              <a:t>55</a:t>
            </a:fld>
            <a:endParaRPr lang="en-US" altLang="zh-TW"/>
          </a:p>
        </p:txBody>
      </p:sp>
    </p:spTree>
    <p:extLst>
      <p:ext uri="{BB962C8B-B14F-4D97-AF65-F5344CB8AC3E}">
        <p14:creationId xmlns:p14="http://schemas.microsoft.com/office/powerpoint/2010/main" val="40993267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0B0E32-1A35-4A83-8FD7-899A18196E0E}"/>
              </a:ext>
            </a:extLst>
          </p:cNvPr>
          <p:cNvSpPr>
            <a:spLocks noGrp="1"/>
          </p:cNvSpPr>
          <p:nvPr>
            <p:ph type="title"/>
          </p:nvPr>
        </p:nvSpPr>
        <p:spPr/>
        <p:txBody>
          <a:bodyPr/>
          <a:lstStyle/>
          <a:p>
            <a:r>
              <a:rPr lang="zh-TW" altLang="en-US" dirty="0"/>
              <a:t>人際關係技能</a:t>
            </a:r>
          </a:p>
        </p:txBody>
      </p:sp>
      <p:sp>
        <p:nvSpPr>
          <p:cNvPr id="3" name="內容版面配置區 2">
            <a:extLst>
              <a:ext uri="{FF2B5EF4-FFF2-40B4-BE49-F238E27FC236}">
                <a16:creationId xmlns:a16="http://schemas.microsoft.com/office/drawing/2014/main" id="{7C866DA0-292A-463B-8F1C-91770C395FEE}"/>
              </a:ext>
            </a:extLst>
          </p:cNvPr>
          <p:cNvSpPr>
            <a:spLocks noGrp="1"/>
          </p:cNvSpPr>
          <p:nvPr>
            <p:ph sz="half" idx="1"/>
          </p:nvPr>
        </p:nvSpPr>
        <p:spPr/>
        <p:txBody>
          <a:bodyPr>
            <a:normAutofit/>
          </a:bodyPr>
          <a:lstStyle/>
          <a:p>
            <a:r>
              <a:rPr lang="zh-TW" altLang="en-US" dirty="0"/>
              <a:t>有效溝通</a:t>
            </a:r>
            <a:endParaRPr lang="en-US" altLang="zh-TW" dirty="0"/>
          </a:p>
          <a:p>
            <a:pPr lvl="1"/>
            <a:r>
              <a:rPr lang="zh-TW" altLang="en-US" dirty="0"/>
              <a:t>資訊交換</a:t>
            </a:r>
            <a:endParaRPr lang="en-US" altLang="zh-TW" dirty="0"/>
          </a:p>
          <a:p>
            <a:r>
              <a:rPr lang="zh-TW" altLang="en-US" dirty="0"/>
              <a:t>影響組織</a:t>
            </a:r>
            <a:endParaRPr lang="en-US" altLang="zh-TW" dirty="0"/>
          </a:p>
          <a:p>
            <a:pPr lvl="1"/>
            <a:r>
              <a:rPr lang="zh-TW" altLang="en-US" dirty="0"/>
              <a:t>完成工作 </a:t>
            </a:r>
            <a:r>
              <a:rPr lang="en-US" altLang="zh-TW" dirty="0"/>
              <a:t>Get Things Done</a:t>
            </a:r>
          </a:p>
          <a:p>
            <a:r>
              <a:rPr lang="zh-TW" altLang="en-US" dirty="0"/>
              <a:t>領導</a:t>
            </a:r>
            <a:endParaRPr lang="en-US" altLang="zh-TW" dirty="0"/>
          </a:p>
          <a:p>
            <a:pPr lvl="1"/>
            <a:r>
              <a:rPr lang="zh-TW" altLang="en-US" dirty="0"/>
              <a:t>發展願景與策略</a:t>
            </a:r>
            <a:endParaRPr lang="en-US" altLang="zh-TW" dirty="0"/>
          </a:p>
          <a:p>
            <a:r>
              <a:rPr lang="zh-TW" altLang="en-US" dirty="0"/>
              <a:t>激勵士氣</a:t>
            </a:r>
            <a:endParaRPr lang="en-US" altLang="zh-TW" dirty="0"/>
          </a:p>
          <a:p>
            <a:pPr lvl="1"/>
            <a:r>
              <a:rPr lang="zh-TW" altLang="en-US" dirty="0"/>
              <a:t>提高績效、克服障礙</a:t>
            </a:r>
            <a:endParaRPr lang="en-US" altLang="zh-TW" dirty="0"/>
          </a:p>
          <a:p>
            <a:endParaRPr lang="zh-TW" altLang="en-US" dirty="0"/>
          </a:p>
        </p:txBody>
      </p:sp>
      <p:sp>
        <p:nvSpPr>
          <p:cNvPr id="5" name="內容版面配置區 4">
            <a:extLst>
              <a:ext uri="{FF2B5EF4-FFF2-40B4-BE49-F238E27FC236}">
                <a16:creationId xmlns:a16="http://schemas.microsoft.com/office/drawing/2014/main" id="{EEA795FB-D41D-4C2A-9299-E125E5293449}"/>
              </a:ext>
            </a:extLst>
          </p:cNvPr>
          <p:cNvSpPr>
            <a:spLocks noGrp="1"/>
          </p:cNvSpPr>
          <p:nvPr>
            <p:ph sz="half" idx="2"/>
          </p:nvPr>
        </p:nvSpPr>
        <p:spPr/>
        <p:txBody>
          <a:bodyPr/>
          <a:lstStyle/>
          <a:p>
            <a:r>
              <a:rPr lang="zh-TW" altLang="en-US" dirty="0"/>
              <a:t>協商與衝突管理</a:t>
            </a:r>
            <a:endParaRPr lang="en-US" altLang="zh-TW" dirty="0"/>
          </a:p>
          <a:p>
            <a:pPr lvl="1"/>
            <a:r>
              <a:rPr lang="zh-TW" altLang="en-US" dirty="0"/>
              <a:t>妥協、達成協議</a:t>
            </a:r>
            <a:endParaRPr lang="en-US" altLang="zh-TW" dirty="0"/>
          </a:p>
          <a:p>
            <a:r>
              <a:rPr lang="zh-TW" altLang="en-US" dirty="0"/>
              <a:t>解決問題</a:t>
            </a:r>
            <a:endParaRPr lang="en-US" altLang="zh-TW" dirty="0"/>
          </a:p>
          <a:p>
            <a:pPr lvl="1"/>
            <a:r>
              <a:rPr lang="zh-TW" altLang="en-US" dirty="0"/>
              <a:t>定義問題、設計解決方案、替代方案辨識與分析、決策</a:t>
            </a:r>
          </a:p>
        </p:txBody>
      </p:sp>
      <p:sp>
        <p:nvSpPr>
          <p:cNvPr id="4" name="投影片編號版面配置區 3">
            <a:extLst>
              <a:ext uri="{FF2B5EF4-FFF2-40B4-BE49-F238E27FC236}">
                <a16:creationId xmlns:a16="http://schemas.microsoft.com/office/drawing/2014/main" id="{0F0F3DB7-1B88-464C-B6A9-A6A5A9D200AD}"/>
              </a:ext>
            </a:extLst>
          </p:cNvPr>
          <p:cNvSpPr>
            <a:spLocks noGrp="1"/>
          </p:cNvSpPr>
          <p:nvPr>
            <p:ph type="sldNum" sz="quarter" idx="12"/>
          </p:nvPr>
        </p:nvSpPr>
        <p:spPr/>
        <p:txBody>
          <a:bodyPr/>
          <a:lstStyle/>
          <a:p>
            <a:fld id="{06AFB70A-E524-49E4-8F5C-48BFBE4381EC}" type="slidenum">
              <a:rPr lang="en-US" altLang="zh-TW" smtClean="0"/>
              <a:pPr/>
              <a:t>56</a:t>
            </a:fld>
            <a:endParaRPr lang="en-US" altLang="zh-TW"/>
          </a:p>
        </p:txBody>
      </p:sp>
    </p:spTree>
    <p:extLst>
      <p:ext uri="{BB962C8B-B14F-4D97-AF65-F5344CB8AC3E}">
        <p14:creationId xmlns:p14="http://schemas.microsoft.com/office/powerpoint/2010/main" val="6865823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idx="1"/>
          </p:nvPr>
        </p:nvSpPr>
        <p:spPr/>
        <p:txBody>
          <a:bodyPr/>
          <a:lstStyle/>
          <a:p>
            <a:r>
              <a:rPr lang="zh-TW" altLang="en-US" dirty="0"/>
              <a:t>專案：為創造一個獨一無二的產品、服務或成果而從事的暫時性努力</a:t>
            </a:r>
            <a:endParaRPr lang="en-US" altLang="zh-TW" dirty="0"/>
          </a:p>
          <a:p>
            <a:pPr lvl="1"/>
            <a:r>
              <a:rPr lang="zh-TW" altLang="en-US" dirty="0"/>
              <a:t>專案三項特徵：暫時性、獨一無二、逐步完善</a:t>
            </a:r>
            <a:endParaRPr lang="en-US" altLang="zh-TW" dirty="0"/>
          </a:p>
          <a:p>
            <a:r>
              <a:rPr lang="zh-TW" altLang="en-US" dirty="0"/>
              <a:t>專案管理：在有限的時間和成本下，運用有限的資源完成專案工作，達成專案目標</a:t>
            </a:r>
            <a:endParaRPr lang="en-US" altLang="zh-TW" dirty="0"/>
          </a:p>
          <a:p>
            <a:pPr lvl="1"/>
            <a:r>
              <a:rPr lang="zh-TW" altLang="en-US" dirty="0"/>
              <a:t>專案管理三項限制元素：時間、成本、範疇</a:t>
            </a:r>
            <a:endParaRPr lang="en-US" altLang="zh-TW" dirty="0"/>
          </a:p>
          <a:p>
            <a:pPr lvl="1"/>
            <a:r>
              <a:rPr lang="zh-TW" altLang="en-US" dirty="0"/>
              <a:t>影響專案成敗重要因素：帕金森定律、彼得原理、墨菲定律</a:t>
            </a:r>
            <a:endParaRPr lang="en-US" altLang="zh-TW" dirty="0"/>
          </a:p>
          <a:p>
            <a:endParaRPr lang="zh-TW" altLang="en-US" dirty="0"/>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57</a:t>
            </a:fld>
            <a:endParaRPr lang="en-US" altLang="zh-TW"/>
          </a:p>
        </p:txBody>
      </p:sp>
    </p:spTree>
    <p:extLst>
      <p:ext uri="{BB962C8B-B14F-4D97-AF65-F5344CB8AC3E}">
        <p14:creationId xmlns:p14="http://schemas.microsoft.com/office/powerpoint/2010/main" val="20760114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r>
              <a:rPr lang="zh-TW" altLang="en-US" dirty="0"/>
              <a:t>（續）</a:t>
            </a:r>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idx="1"/>
          </p:nvPr>
        </p:nvSpPr>
        <p:spPr/>
        <p:txBody>
          <a:bodyPr/>
          <a:lstStyle/>
          <a:p>
            <a:r>
              <a:rPr lang="zh-TW" altLang="en-US" dirty="0"/>
              <a:t>依照專案的目標與解決方案區分四類：傳統專案、敏捷專案、極限專案、反極限專案</a:t>
            </a:r>
            <a:endParaRPr lang="en-US" altLang="zh-TW" dirty="0"/>
          </a:p>
          <a:p>
            <a:r>
              <a:rPr lang="zh-TW" altLang="en-US" dirty="0"/>
              <a:t>專案生命週期：概念構思、規劃、執行、結束</a:t>
            </a:r>
            <a:endParaRPr lang="en-US" altLang="zh-TW" dirty="0"/>
          </a:p>
          <a:p>
            <a:r>
              <a:rPr lang="zh-TW" altLang="en-US" dirty="0"/>
              <a:t>專案成熟度模式</a:t>
            </a:r>
            <a:endParaRPr lang="en-US" altLang="zh-TW" dirty="0"/>
          </a:p>
          <a:p>
            <a:r>
              <a:rPr lang="zh-TW" altLang="en-US" dirty="0"/>
              <a:t>專案管理知識體系 </a:t>
            </a:r>
            <a:r>
              <a:rPr lang="en-US" altLang="zh-TW" dirty="0"/>
              <a:t>PMBOK</a:t>
            </a:r>
            <a:endParaRPr lang="zh-TW" altLang="en-US" dirty="0"/>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58</a:t>
            </a:fld>
            <a:endParaRPr lang="en-US" altLang="zh-TW"/>
          </a:p>
        </p:txBody>
      </p:sp>
    </p:spTree>
    <p:extLst>
      <p:ext uri="{BB962C8B-B14F-4D97-AF65-F5344CB8AC3E}">
        <p14:creationId xmlns:p14="http://schemas.microsoft.com/office/powerpoint/2010/main" val="1772746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902E19-FA30-4281-841B-1FA995320EB7}"/>
              </a:ext>
            </a:extLst>
          </p:cNvPr>
          <p:cNvSpPr>
            <a:spLocks noGrp="1"/>
          </p:cNvSpPr>
          <p:nvPr>
            <p:ph type="title"/>
          </p:nvPr>
        </p:nvSpPr>
        <p:spPr/>
        <p:txBody>
          <a:bodyPr/>
          <a:lstStyle/>
          <a:p>
            <a:r>
              <a:rPr lang="zh-TW" altLang="en-US" dirty="0"/>
              <a:t>專案管理在台灣</a:t>
            </a:r>
          </a:p>
        </p:txBody>
      </p:sp>
      <p:sp>
        <p:nvSpPr>
          <p:cNvPr id="3" name="內容版面配置區 2">
            <a:extLst>
              <a:ext uri="{FF2B5EF4-FFF2-40B4-BE49-F238E27FC236}">
                <a16:creationId xmlns:a16="http://schemas.microsoft.com/office/drawing/2014/main" id="{68A07931-1BF5-4A0A-9739-6B920F10E87D}"/>
              </a:ext>
            </a:extLst>
          </p:cNvPr>
          <p:cNvSpPr>
            <a:spLocks noGrp="1"/>
          </p:cNvSpPr>
          <p:nvPr>
            <p:ph idx="1"/>
          </p:nvPr>
        </p:nvSpPr>
        <p:spPr/>
        <p:txBody>
          <a:bodyPr>
            <a:normAutofit fontScale="92500" lnSpcReduction="20000"/>
          </a:bodyPr>
          <a:lstStyle/>
          <a:p>
            <a:r>
              <a:rPr lang="zh-TW" altLang="en-US" dirty="0"/>
              <a:t>政府推動</a:t>
            </a:r>
            <a:endParaRPr lang="en-US" altLang="zh-TW" dirty="0"/>
          </a:p>
          <a:p>
            <a:pPr lvl="1"/>
            <a:r>
              <a:rPr lang="zh-TW" altLang="en-US" dirty="0"/>
              <a:t>中科院，民國</a:t>
            </a:r>
            <a:r>
              <a:rPr lang="en-US" altLang="zh-TW" dirty="0"/>
              <a:t>71</a:t>
            </a:r>
            <a:r>
              <a:rPr lang="zh-TW" altLang="en-US" dirty="0"/>
              <a:t>年</a:t>
            </a:r>
            <a:endParaRPr lang="en-US" altLang="zh-TW" dirty="0"/>
          </a:p>
          <a:p>
            <a:pPr lvl="1"/>
            <a:r>
              <a:rPr lang="zh-TW" altLang="en-US"/>
              <a:t>資策會</a:t>
            </a:r>
            <a:endParaRPr lang="en-US" altLang="zh-TW"/>
          </a:p>
          <a:p>
            <a:r>
              <a:rPr lang="zh-TW" altLang="en-US" dirty="0"/>
              <a:t>法人團體</a:t>
            </a:r>
            <a:endParaRPr lang="en-US" altLang="zh-TW" dirty="0"/>
          </a:p>
          <a:p>
            <a:pPr lvl="1"/>
            <a:r>
              <a:rPr lang="zh-TW" altLang="en-US" dirty="0"/>
              <a:t>社團法人國際專案管理學會台灣分會 </a:t>
            </a:r>
            <a:r>
              <a:rPr lang="en-US" altLang="zh-TW" dirty="0"/>
              <a:t>PMI-TW</a:t>
            </a:r>
          </a:p>
          <a:p>
            <a:pPr lvl="2"/>
            <a:r>
              <a:rPr lang="en-US" altLang="zh-TW" dirty="0"/>
              <a:t>Project Management Institute Taiwan Chapter</a:t>
            </a:r>
          </a:p>
          <a:p>
            <a:pPr lvl="1"/>
            <a:r>
              <a:rPr lang="zh-TW" altLang="en-US" dirty="0"/>
              <a:t>台灣專案管理學會 </a:t>
            </a:r>
            <a:r>
              <a:rPr lang="en-US" altLang="zh-TW" dirty="0"/>
              <a:t>TPMA</a:t>
            </a:r>
          </a:p>
          <a:p>
            <a:pPr lvl="2"/>
            <a:r>
              <a:rPr lang="zh-TW" altLang="en-US" dirty="0"/>
              <a:t>國際專案管理學會 </a:t>
            </a:r>
            <a:r>
              <a:rPr lang="en-US" altLang="zh-TW" dirty="0"/>
              <a:t>IPMA </a:t>
            </a:r>
            <a:r>
              <a:rPr lang="zh-TW" altLang="en-US" dirty="0"/>
              <a:t>授權</a:t>
            </a:r>
            <a:endParaRPr lang="en-US" altLang="zh-TW" dirty="0"/>
          </a:p>
          <a:p>
            <a:pPr lvl="3"/>
            <a:r>
              <a:rPr lang="en-US" altLang="zh-TW" dirty="0"/>
              <a:t>International Project Management Association</a:t>
            </a:r>
          </a:p>
          <a:p>
            <a:pPr lvl="1"/>
            <a:r>
              <a:rPr lang="zh-TW" altLang="en-US" dirty="0"/>
              <a:t>中華專案管理學會 </a:t>
            </a:r>
            <a:r>
              <a:rPr lang="en-US" altLang="zh-TW" dirty="0"/>
              <a:t>NPMA</a:t>
            </a:r>
          </a:p>
          <a:p>
            <a:pPr lvl="2"/>
            <a:r>
              <a:rPr lang="en-US" altLang="zh-TW" dirty="0"/>
              <a:t>National Project Management Association</a:t>
            </a:r>
            <a:endParaRPr lang="zh-TW" altLang="en-US" dirty="0"/>
          </a:p>
        </p:txBody>
      </p:sp>
      <p:sp>
        <p:nvSpPr>
          <p:cNvPr id="4" name="投影片編號版面配置區 3">
            <a:extLst>
              <a:ext uri="{FF2B5EF4-FFF2-40B4-BE49-F238E27FC236}">
                <a16:creationId xmlns:a16="http://schemas.microsoft.com/office/drawing/2014/main" id="{063E97C4-2ABA-4330-9822-647A20080554}"/>
              </a:ext>
            </a:extLst>
          </p:cNvPr>
          <p:cNvSpPr>
            <a:spLocks noGrp="1"/>
          </p:cNvSpPr>
          <p:nvPr>
            <p:ph type="sldNum" sz="quarter" idx="12"/>
          </p:nvPr>
        </p:nvSpPr>
        <p:spPr/>
        <p:txBody>
          <a:bodyPr/>
          <a:lstStyle/>
          <a:p>
            <a:fld id="{06AFB70A-E524-49E4-8F5C-48BFBE4381EC}" type="slidenum">
              <a:rPr lang="en-US" altLang="zh-TW" smtClean="0"/>
              <a:pPr/>
              <a:t>59</a:t>
            </a:fld>
            <a:endParaRPr lang="en-US" altLang="zh-TW"/>
          </a:p>
        </p:txBody>
      </p:sp>
    </p:spTree>
    <p:extLst>
      <p:ext uri="{BB962C8B-B14F-4D97-AF65-F5344CB8AC3E}">
        <p14:creationId xmlns:p14="http://schemas.microsoft.com/office/powerpoint/2010/main" val="4197588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8282D5-3190-4D23-8F55-6D49265A898F}"/>
              </a:ext>
            </a:extLst>
          </p:cNvPr>
          <p:cNvSpPr>
            <a:spLocks noGrp="1"/>
          </p:cNvSpPr>
          <p:nvPr>
            <p:ph type="title"/>
          </p:nvPr>
        </p:nvSpPr>
        <p:spPr/>
        <p:txBody>
          <a:bodyPr/>
          <a:lstStyle/>
          <a:p>
            <a:r>
              <a:rPr lang="zh-TW" altLang="en-US" dirty="0"/>
              <a:t>專案的定義</a:t>
            </a:r>
          </a:p>
        </p:txBody>
      </p:sp>
      <p:sp>
        <p:nvSpPr>
          <p:cNvPr id="3" name="內容版面配置區 2">
            <a:extLst>
              <a:ext uri="{FF2B5EF4-FFF2-40B4-BE49-F238E27FC236}">
                <a16:creationId xmlns:a16="http://schemas.microsoft.com/office/drawing/2014/main" id="{B691982F-3285-452F-9B6B-6A4E6D3686EA}"/>
              </a:ext>
            </a:extLst>
          </p:cNvPr>
          <p:cNvSpPr>
            <a:spLocks noGrp="1"/>
          </p:cNvSpPr>
          <p:nvPr>
            <p:ph idx="1"/>
          </p:nvPr>
        </p:nvSpPr>
        <p:spPr/>
        <p:txBody>
          <a:bodyPr/>
          <a:lstStyle/>
          <a:p>
            <a:r>
              <a:rPr lang="zh-TW" altLang="en-US" dirty="0"/>
              <a:t>為創造一個獨一無二的產品、服務、或成果而從事的一個暫時性的努力。</a:t>
            </a:r>
          </a:p>
          <a:p>
            <a:r>
              <a:rPr lang="en-US" altLang="zh-TW" dirty="0"/>
              <a:t>A project is a temporary endeavor undertaken to create a unique product, service or result.</a:t>
            </a:r>
            <a:endParaRPr lang="zh-TW" altLang="en-US" dirty="0"/>
          </a:p>
        </p:txBody>
      </p:sp>
      <p:sp>
        <p:nvSpPr>
          <p:cNvPr id="4" name="投影片編號版面配置區 3">
            <a:extLst>
              <a:ext uri="{FF2B5EF4-FFF2-40B4-BE49-F238E27FC236}">
                <a16:creationId xmlns:a16="http://schemas.microsoft.com/office/drawing/2014/main" id="{B827EEEB-5E4B-4932-9073-10DE70929FEF}"/>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spTree>
    <p:extLst>
      <p:ext uri="{BB962C8B-B14F-4D97-AF65-F5344CB8AC3E}">
        <p14:creationId xmlns:p14="http://schemas.microsoft.com/office/powerpoint/2010/main" val="14502676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9B9DE0B1-2ED3-4591-97C2-6DC76F0B35F6}"/>
              </a:ext>
            </a:extLst>
          </p:cNvPr>
          <p:cNvSpPr>
            <a:spLocks noGrp="1"/>
          </p:cNvSpPr>
          <p:nvPr>
            <p:ph type="title"/>
          </p:nvPr>
        </p:nvSpPr>
        <p:spPr/>
        <p:txBody>
          <a:bodyPr/>
          <a:lstStyle/>
          <a:p>
            <a:r>
              <a:rPr lang="en-US" altLang="zh-TW" dirty="0"/>
              <a:t>The Enablers of Project Management Practice in Technological Industry</a:t>
            </a:r>
            <a:endParaRPr lang="zh-TW" altLang="en-US" dirty="0"/>
          </a:p>
        </p:txBody>
      </p:sp>
      <p:sp>
        <p:nvSpPr>
          <p:cNvPr id="6" name="內容版面配置區 5">
            <a:extLst>
              <a:ext uri="{FF2B5EF4-FFF2-40B4-BE49-F238E27FC236}">
                <a16:creationId xmlns:a16="http://schemas.microsoft.com/office/drawing/2014/main" id="{20F42A7D-9A35-44DE-8FC9-23CAA13A1B3B}"/>
              </a:ext>
            </a:extLst>
          </p:cNvPr>
          <p:cNvSpPr>
            <a:spLocks noGrp="1"/>
          </p:cNvSpPr>
          <p:nvPr>
            <p:ph idx="1"/>
          </p:nvPr>
        </p:nvSpPr>
        <p:spPr/>
        <p:txBody>
          <a:bodyPr/>
          <a:lstStyle/>
          <a:p>
            <a:r>
              <a:rPr lang="en-US" altLang="zh-TW" dirty="0"/>
              <a:t>S. </a:t>
            </a:r>
            <a:r>
              <a:rPr lang="en-US" altLang="zh-TW" dirty="0" err="1"/>
              <a:t>Iamratanakul</a:t>
            </a:r>
            <a:r>
              <a:rPr lang="en-US" altLang="zh-TW" dirty="0"/>
              <a:t>, R. Shankar, Y. </a:t>
            </a:r>
            <a:r>
              <a:rPr lang="en-US" altLang="zh-TW" dirty="0" err="1"/>
              <a:t>Badir</a:t>
            </a:r>
            <a:r>
              <a:rPr lang="en-US" altLang="zh-TW" dirty="0"/>
              <a:t> and N. J. Dimmitt, "The enablers of project management practice in technological industry," PICMET 2010 TECHNOLOGY MANAGEMENT FOR GLOBAL ECONOMIC GROWTH, Phuket, 2010, pp. 1-7.</a:t>
            </a:r>
          </a:p>
          <a:p>
            <a:r>
              <a:rPr lang="zh-TW" altLang="en-US" dirty="0"/>
              <a:t>專案管理的實踐非常重要，然而更加重要的是推動這一切的 </a:t>
            </a:r>
            <a:r>
              <a:rPr lang="en-US" altLang="zh-TW" dirty="0"/>
              <a:t>Enabler</a:t>
            </a:r>
            <a:r>
              <a:rPr lang="zh-TW" altLang="en-US" dirty="0"/>
              <a:t>，本文運用 </a:t>
            </a:r>
            <a:r>
              <a:rPr lang="en-US" altLang="zh-TW" dirty="0"/>
              <a:t>ISM </a:t>
            </a:r>
            <a:r>
              <a:rPr lang="zh-TW" altLang="en-US" dirty="0"/>
              <a:t>探討科技業各個領域的 </a:t>
            </a:r>
            <a:r>
              <a:rPr lang="en-US" altLang="zh-TW" dirty="0"/>
              <a:t>Enabler </a:t>
            </a:r>
            <a:r>
              <a:rPr lang="zh-TW" altLang="en-US" dirty="0"/>
              <a:t>和各 </a:t>
            </a:r>
            <a:r>
              <a:rPr lang="en-US" altLang="zh-TW" dirty="0"/>
              <a:t>Enablers </a:t>
            </a:r>
            <a:r>
              <a:rPr lang="zh-TW" altLang="en-US" dirty="0"/>
              <a:t>之間的交互關係。</a:t>
            </a:r>
            <a:endParaRPr lang="en-US" altLang="zh-TW" dirty="0"/>
          </a:p>
          <a:p>
            <a:pPr lvl="1"/>
            <a:r>
              <a:rPr lang="zh-TW" altLang="en-US" dirty="0"/>
              <a:t>以泰國電子業為例</a:t>
            </a:r>
            <a:endParaRPr lang="en-US" altLang="zh-TW" dirty="0"/>
          </a:p>
          <a:p>
            <a:r>
              <a:rPr lang="zh-TW" altLang="en-US" dirty="0"/>
              <a:t>結論： </a:t>
            </a:r>
            <a:r>
              <a:rPr lang="en-US" altLang="zh-TW" dirty="0"/>
              <a:t>Relationship with clients </a:t>
            </a:r>
            <a:r>
              <a:rPr lang="zh-TW" altLang="en-US" dirty="0"/>
              <a:t>是最重要的 </a:t>
            </a:r>
            <a:r>
              <a:rPr lang="en-US" altLang="zh-TW" dirty="0"/>
              <a:t>Enabler</a:t>
            </a:r>
          </a:p>
        </p:txBody>
      </p:sp>
      <p:sp>
        <p:nvSpPr>
          <p:cNvPr id="4" name="投影片編號版面配置區 3">
            <a:extLst>
              <a:ext uri="{FF2B5EF4-FFF2-40B4-BE49-F238E27FC236}">
                <a16:creationId xmlns:a16="http://schemas.microsoft.com/office/drawing/2014/main" id="{7A0FE65D-D88E-42B9-B29B-5083E650D0FF}"/>
              </a:ext>
            </a:extLst>
          </p:cNvPr>
          <p:cNvSpPr>
            <a:spLocks noGrp="1"/>
          </p:cNvSpPr>
          <p:nvPr>
            <p:ph type="sldNum" sz="quarter" idx="12"/>
          </p:nvPr>
        </p:nvSpPr>
        <p:spPr/>
        <p:txBody>
          <a:bodyPr/>
          <a:lstStyle/>
          <a:p>
            <a:fld id="{378D85B2-BC9C-4FD8-BD17-ECCE531B176B}" type="slidenum">
              <a:rPr lang="en-US" altLang="zh-TW" smtClean="0"/>
              <a:pPr/>
              <a:t>60</a:t>
            </a:fld>
            <a:endParaRPr lang="en-US" altLang="zh-TW"/>
          </a:p>
        </p:txBody>
      </p:sp>
    </p:spTree>
    <p:extLst>
      <p:ext uri="{BB962C8B-B14F-4D97-AF65-F5344CB8AC3E}">
        <p14:creationId xmlns:p14="http://schemas.microsoft.com/office/powerpoint/2010/main" val="27979673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E115EA-3D38-42D4-A45A-8A7FD932FA49}"/>
              </a:ext>
            </a:extLst>
          </p:cNvPr>
          <p:cNvSpPr>
            <a:spLocks noGrp="1"/>
          </p:cNvSpPr>
          <p:nvPr>
            <p:ph type="title"/>
          </p:nvPr>
        </p:nvSpPr>
        <p:spPr/>
        <p:txBody>
          <a:bodyPr/>
          <a:lstStyle/>
          <a:p>
            <a:r>
              <a:rPr lang="en-US" altLang="zh-TW" dirty="0"/>
              <a:t>The Project Management Practice of the Development of the Application Software</a:t>
            </a:r>
            <a:endParaRPr lang="zh-TW" altLang="en-US" dirty="0"/>
          </a:p>
        </p:txBody>
      </p:sp>
      <p:sp>
        <p:nvSpPr>
          <p:cNvPr id="3" name="內容版面配置區 2">
            <a:extLst>
              <a:ext uri="{FF2B5EF4-FFF2-40B4-BE49-F238E27FC236}">
                <a16:creationId xmlns:a16="http://schemas.microsoft.com/office/drawing/2014/main" id="{18DB6B9A-B337-4492-9096-B534206EA140}"/>
              </a:ext>
            </a:extLst>
          </p:cNvPr>
          <p:cNvSpPr>
            <a:spLocks noGrp="1"/>
          </p:cNvSpPr>
          <p:nvPr>
            <p:ph idx="1"/>
          </p:nvPr>
        </p:nvSpPr>
        <p:spPr/>
        <p:txBody>
          <a:bodyPr/>
          <a:lstStyle/>
          <a:p>
            <a:r>
              <a:rPr lang="en-US" altLang="zh-TW" dirty="0" err="1"/>
              <a:t>XianYu</a:t>
            </a:r>
            <a:r>
              <a:rPr lang="en-US" altLang="zh-TW" dirty="0"/>
              <a:t> Li, Hua Wang, Gang Xiang, Hui He and Hui Wang, "The project management practice of the development of the application software," 2011 2nd International Conference on Artificial Intelligence, Management Science and Electronic Commerce (AIMSEC), Zhengzhou, China, 2011, pp. 1729-1732, </a:t>
            </a:r>
            <a:r>
              <a:rPr lang="en-US" altLang="zh-TW" dirty="0" err="1"/>
              <a:t>doi</a:t>
            </a:r>
            <a:r>
              <a:rPr lang="en-US" altLang="zh-TW" dirty="0"/>
              <a:t>: 10.1109/AIMSEC.2011.6010810.</a:t>
            </a:r>
          </a:p>
          <a:p>
            <a:r>
              <a:rPr lang="zh-TW" altLang="en-US" dirty="0"/>
              <a:t>標題非常吸引人的大爛片</a:t>
            </a:r>
            <a:endParaRPr lang="en-US" altLang="zh-TW" dirty="0"/>
          </a:p>
          <a:p>
            <a:r>
              <a:rPr lang="zh-TW" altLang="en-US" dirty="0"/>
              <a:t>濫竽充數文的典範</a:t>
            </a:r>
            <a:endParaRPr lang="en-US" altLang="zh-TW" dirty="0"/>
          </a:p>
          <a:p>
            <a:r>
              <a:rPr lang="zh-TW" altLang="en-US" dirty="0"/>
              <a:t>先寫中文再翻譯成英文的下場：</a:t>
            </a:r>
            <a:endParaRPr lang="en-US" altLang="zh-TW" dirty="0"/>
          </a:p>
          <a:p>
            <a:pPr lvl="1"/>
            <a:r>
              <a:rPr lang="zh-TW" altLang="en-US" dirty="0"/>
              <a:t>「外包管理」被翻譯成 </a:t>
            </a:r>
            <a:r>
              <a:rPr lang="en-US" altLang="zh-TW" dirty="0">
                <a:hlinkClick r:id="rId2"/>
              </a:rPr>
              <a:t>epiboly</a:t>
            </a:r>
            <a:r>
              <a:rPr lang="en-US" altLang="zh-TW" dirty="0"/>
              <a:t> management</a:t>
            </a:r>
          </a:p>
          <a:p>
            <a:pPr lvl="1"/>
            <a:r>
              <a:rPr lang="zh-TW" altLang="en-US" dirty="0"/>
              <a:t>將一部分的專案工作外包給其他公司實作稱為 </a:t>
            </a:r>
            <a:r>
              <a:rPr lang="en-US" altLang="zh-TW" dirty="0"/>
              <a:t>Outsourcing</a:t>
            </a:r>
          </a:p>
          <a:p>
            <a:pPr lvl="1"/>
            <a:r>
              <a:rPr lang="en-US" altLang="zh-TW" dirty="0"/>
              <a:t>PMI </a:t>
            </a:r>
            <a:r>
              <a:rPr lang="zh-TW" altLang="en-US" dirty="0"/>
              <a:t>稱為採購管理 </a:t>
            </a:r>
            <a:r>
              <a:rPr lang="en-US" altLang="zh-TW" dirty="0"/>
              <a:t>Procurement Management</a:t>
            </a:r>
          </a:p>
          <a:p>
            <a:pPr lvl="1"/>
            <a:r>
              <a:rPr lang="en-US" altLang="zh-TW" dirty="0"/>
              <a:t>SEI </a:t>
            </a:r>
            <a:r>
              <a:rPr lang="zh-TW" altLang="en-US" dirty="0"/>
              <a:t>針對外包工作的管理，特別推出 </a:t>
            </a:r>
            <a:r>
              <a:rPr lang="en-US" altLang="zh-TW" dirty="0"/>
              <a:t>CMMI for Acquisition (CMMI-ACQ) </a:t>
            </a:r>
          </a:p>
          <a:p>
            <a:r>
              <a:rPr lang="zh-TW" altLang="en-US" dirty="0"/>
              <a:t>結論：辦研討會具備主場優勢時，論文寫得漂亮就好，內容不重要！</a:t>
            </a:r>
          </a:p>
        </p:txBody>
      </p:sp>
      <p:sp>
        <p:nvSpPr>
          <p:cNvPr id="4" name="投影片編號版面配置區 3">
            <a:extLst>
              <a:ext uri="{FF2B5EF4-FFF2-40B4-BE49-F238E27FC236}">
                <a16:creationId xmlns:a16="http://schemas.microsoft.com/office/drawing/2014/main" id="{CAA49D21-F9D3-4048-B763-1A34952EFDF9}"/>
              </a:ext>
            </a:extLst>
          </p:cNvPr>
          <p:cNvSpPr>
            <a:spLocks noGrp="1"/>
          </p:cNvSpPr>
          <p:nvPr>
            <p:ph type="sldNum" sz="quarter" idx="12"/>
          </p:nvPr>
        </p:nvSpPr>
        <p:spPr/>
        <p:txBody>
          <a:bodyPr/>
          <a:lstStyle/>
          <a:p>
            <a:fld id="{21C75E21-BEE4-4CF1-8A21-EACBB0756E63}" type="slidenum">
              <a:rPr lang="en-US" altLang="zh-TW" smtClean="0"/>
              <a:pPr/>
              <a:t>61</a:t>
            </a:fld>
            <a:endParaRPr lang="en-US" altLang="zh-TW"/>
          </a:p>
        </p:txBody>
      </p:sp>
    </p:spTree>
    <p:extLst>
      <p:ext uri="{BB962C8B-B14F-4D97-AF65-F5344CB8AC3E}">
        <p14:creationId xmlns:p14="http://schemas.microsoft.com/office/powerpoint/2010/main" val="20518394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B8DCBB-B436-4D69-96CE-D2190FCF5238}"/>
              </a:ext>
            </a:extLst>
          </p:cNvPr>
          <p:cNvSpPr>
            <a:spLocks noGrp="1"/>
          </p:cNvSpPr>
          <p:nvPr>
            <p:ph type="title"/>
          </p:nvPr>
        </p:nvSpPr>
        <p:spPr/>
        <p:txBody>
          <a:bodyPr/>
          <a:lstStyle/>
          <a:p>
            <a:r>
              <a:rPr lang="en-US" altLang="zh-TW" dirty="0"/>
              <a:t>Determining Critical Success Factors of Project Management</a:t>
            </a:r>
            <a:br>
              <a:rPr lang="en-US" altLang="zh-TW" dirty="0"/>
            </a:br>
            <a:r>
              <a:rPr lang="en-US" altLang="zh-TW" dirty="0"/>
              <a:t>Practice: A conceptual framework</a:t>
            </a:r>
            <a:endParaRPr lang="zh-TW" altLang="en-US" dirty="0"/>
          </a:p>
        </p:txBody>
      </p:sp>
      <p:sp>
        <p:nvSpPr>
          <p:cNvPr id="3" name="內容版面配置區 2">
            <a:extLst>
              <a:ext uri="{FF2B5EF4-FFF2-40B4-BE49-F238E27FC236}">
                <a16:creationId xmlns:a16="http://schemas.microsoft.com/office/drawing/2014/main" id="{B8E48BE1-FD20-4229-B45D-6D45BEE1CB79}"/>
              </a:ext>
            </a:extLst>
          </p:cNvPr>
          <p:cNvSpPr>
            <a:spLocks noGrp="1"/>
          </p:cNvSpPr>
          <p:nvPr>
            <p:ph idx="1"/>
          </p:nvPr>
        </p:nvSpPr>
        <p:spPr/>
        <p:txBody>
          <a:bodyPr/>
          <a:lstStyle/>
          <a:p>
            <a:r>
              <a:rPr lang="en-US" altLang="zh-TW" dirty="0"/>
              <a:t>Zarina Alias, E.M.A. Zawawi, Khalid Yusof, N.M. Aris, Determining Critical Success Factors of Project Management Practice: A Conceptual Framework, Procedia - Social and Behavioral Sciences, Volume 153, 2014, Pages 61-69, ISSN 1877-0428</a:t>
            </a:r>
          </a:p>
          <a:p>
            <a:r>
              <a:rPr lang="zh-TW" altLang="en-US" dirty="0"/>
              <a:t>探討專案管理修煉之中的關鍵成功因子</a:t>
            </a:r>
            <a:endParaRPr lang="en-US" altLang="zh-TW"/>
          </a:p>
          <a:p>
            <a:endParaRPr lang="zh-TW" altLang="en-US" dirty="0"/>
          </a:p>
        </p:txBody>
      </p:sp>
      <p:sp>
        <p:nvSpPr>
          <p:cNvPr id="4" name="投影片編號版面配置區 3">
            <a:extLst>
              <a:ext uri="{FF2B5EF4-FFF2-40B4-BE49-F238E27FC236}">
                <a16:creationId xmlns:a16="http://schemas.microsoft.com/office/drawing/2014/main" id="{4DF11043-4570-4694-AE44-C9DD9FC80EAE}"/>
              </a:ext>
            </a:extLst>
          </p:cNvPr>
          <p:cNvSpPr>
            <a:spLocks noGrp="1"/>
          </p:cNvSpPr>
          <p:nvPr>
            <p:ph type="sldNum" sz="quarter" idx="12"/>
          </p:nvPr>
        </p:nvSpPr>
        <p:spPr/>
        <p:txBody>
          <a:bodyPr/>
          <a:lstStyle/>
          <a:p>
            <a:fld id="{21C75E21-BEE4-4CF1-8A21-EACBB0756E63}" type="slidenum">
              <a:rPr lang="en-US" altLang="zh-TW" smtClean="0"/>
              <a:pPr/>
              <a:t>62</a:t>
            </a:fld>
            <a:endParaRPr lang="en-US" altLang="zh-TW"/>
          </a:p>
        </p:txBody>
      </p:sp>
    </p:spTree>
    <p:extLst>
      <p:ext uri="{BB962C8B-B14F-4D97-AF65-F5344CB8AC3E}">
        <p14:creationId xmlns:p14="http://schemas.microsoft.com/office/powerpoint/2010/main" val="26116004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75D39D-E954-43D7-BCED-2778DC4A4CC6}"/>
              </a:ext>
            </a:extLst>
          </p:cNvPr>
          <p:cNvSpPr>
            <a:spLocks noGrp="1"/>
          </p:cNvSpPr>
          <p:nvPr>
            <p:ph type="title"/>
          </p:nvPr>
        </p:nvSpPr>
        <p:spPr/>
        <p:txBody>
          <a:bodyPr/>
          <a:lstStyle/>
          <a:p>
            <a:r>
              <a:rPr lang="en-US" altLang="zh-TW" dirty="0"/>
              <a:t>Development of Scrum-Tree-KNN Algorithm for</a:t>
            </a:r>
            <a:br>
              <a:rPr lang="en-US" altLang="zh-TW" dirty="0"/>
            </a:br>
            <a:r>
              <a:rPr lang="en-US" altLang="zh-TW" dirty="0"/>
              <a:t>Distributed Agile Development</a:t>
            </a:r>
            <a:endParaRPr lang="zh-TW" altLang="en-US" dirty="0"/>
          </a:p>
        </p:txBody>
      </p:sp>
      <p:sp>
        <p:nvSpPr>
          <p:cNvPr id="10" name="內容版面配置區 9">
            <a:extLst>
              <a:ext uri="{FF2B5EF4-FFF2-40B4-BE49-F238E27FC236}">
                <a16:creationId xmlns:a16="http://schemas.microsoft.com/office/drawing/2014/main" id="{2AB7B182-2626-4DC9-8985-CD8DC2A70BFA}"/>
              </a:ext>
            </a:extLst>
          </p:cNvPr>
          <p:cNvSpPr>
            <a:spLocks noGrp="1"/>
          </p:cNvSpPr>
          <p:nvPr>
            <p:ph idx="1"/>
          </p:nvPr>
        </p:nvSpPr>
        <p:spPr/>
        <p:txBody>
          <a:bodyPr/>
          <a:lstStyle/>
          <a:p>
            <a:r>
              <a:rPr lang="en-US" altLang="zh-TW" dirty="0"/>
              <a:t>R. A. Mahajan and S. A. Mahajan, "Development of Scrum-Tree-KNN Algorithm for Distributed Agile Development," 2020 International Conference on Emerging Smart Computing and Informatics (ESCI), Pune, India, 2020, pp. 17-21, </a:t>
            </a:r>
            <a:r>
              <a:rPr lang="en-US" altLang="zh-TW" dirty="0" err="1"/>
              <a:t>doi</a:t>
            </a:r>
            <a:r>
              <a:rPr lang="en-US" altLang="zh-TW" dirty="0"/>
              <a:t>: 10.1109/ESCI48226.2020.9167621.</a:t>
            </a:r>
          </a:p>
          <a:p>
            <a:r>
              <a:rPr lang="zh-TW" altLang="en-US" dirty="0"/>
              <a:t>以敏捷開發的 </a:t>
            </a:r>
            <a:r>
              <a:rPr lang="en-US" altLang="zh-TW" dirty="0"/>
              <a:t>Scrum </a:t>
            </a:r>
            <a:r>
              <a:rPr lang="zh-TW" altLang="en-US" dirty="0"/>
              <a:t>設計一 </a:t>
            </a:r>
            <a:r>
              <a:rPr lang="en-US" altLang="zh-TW" dirty="0"/>
              <a:t>KNN </a:t>
            </a:r>
            <a:r>
              <a:rPr lang="zh-TW" altLang="en-US" dirty="0"/>
              <a:t>演算法，應用於提昇預測的準確度，降低風險</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5CC06CC-9908-492A-8CEC-01BA263DD96E}"/>
              </a:ext>
            </a:extLst>
          </p:cNvPr>
          <p:cNvSpPr>
            <a:spLocks noGrp="1"/>
          </p:cNvSpPr>
          <p:nvPr>
            <p:ph type="sldNum" sz="quarter" idx="12"/>
          </p:nvPr>
        </p:nvSpPr>
        <p:spPr/>
        <p:txBody>
          <a:bodyPr/>
          <a:lstStyle/>
          <a:p>
            <a:fld id="{21C75E21-BEE4-4CF1-8A21-EACBB0756E63}" type="slidenum">
              <a:rPr lang="en-US" altLang="zh-TW" smtClean="0"/>
              <a:pPr/>
              <a:t>63</a:t>
            </a:fld>
            <a:endParaRPr lang="en-US" altLang="zh-TW"/>
          </a:p>
        </p:txBody>
      </p:sp>
    </p:spTree>
    <p:extLst>
      <p:ext uri="{BB962C8B-B14F-4D97-AF65-F5344CB8AC3E}">
        <p14:creationId xmlns:p14="http://schemas.microsoft.com/office/powerpoint/2010/main" val="1727052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DA2DBC-14EC-4E2F-B13F-BE44A2FDBE60}"/>
              </a:ext>
            </a:extLst>
          </p:cNvPr>
          <p:cNvSpPr>
            <a:spLocks noGrp="1"/>
          </p:cNvSpPr>
          <p:nvPr>
            <p:ph type="title"/>
          </p:nvPr>
        </p:nvSpPr>
        <p:spPr/>
        <p:txBody>
          <a:bodyPr/>
          <a:lstStyle/>
          <a:p>
            <a:r>
              <a:rPr lang="zh-TW" altLang="en-US" dirty="0"/>
              <a:t>專案的特性</a:t>
            </a:r>
            <a:r>
              <a:rPr lang="en-US" altLang="zh-TW" dirty="0"/>
              <a:t>#1 Temporary </a:t>
            </a:r>
            <a:r>
              <a:rPr lang="zh-TW" altLang="en-US" dirty="0"/>
              <a:t>暫時性的</a:t>
            </a:r>
          </a:p>
        </p:txBody>
      </p:sp>
      <p:sp>
        <p:nvSpPr>
          <p:cNvPr id="3" name="內容版面配置區 2">
            <a:extLst>
              <a:ext uri="{FF2B5EF4-FFF2-40B4-BE49-F238E27FC236}">
                <a16:creationId xmlns:a16="http://schemas.microsoft.com/office/drawing/2014/main" id="{3F52DEAE-C643-49E1-B6E1-593F7CDB32C4}"/>
              </a:ext>
            </a:extLst>
          </p:cNvPr>
          <p:cNvSpPr>
            <a:spLocks noGrp="1"/>
          </p:cNvSpPr>
          <p:nvPr>
            <p:ph idx="1"/>
          </p:nvPr>
        </p:nvSpPr>
        <p:spPr/>
        <p:txBody>
          <a:bodyPr>
            <a:normAutofit fontScale="92500"/>
          </a:bodyPr>
          <a:lstStyle/>
          <a:p>
            <a:r>
              <a:rPr lang="zh-TW" altLang="en-US" dirty="0"/>
              <a:t>有明確的起點和終點</a:t>
            </a:r>
            <a:endParaRPr lang="en-US" altLang="zh-TW" dirty="0"/>
          </a:p>
          <a:p>
            <a:pPr lvl="1"/>
            <a:r>
              <a:rPr lang="en-US" altLang="zh-TW" dirty="0"/>
              <a:t>A project has a defined beginning and end in time, and therefore defined scope and resources.</a:t>
            </a:r>
          </a:p>
          <a:p>
            <a:pPr lvl="1"/>
            <a:r>
              <a:rPr lang="zh-TW" altLang="en-US" dirty="0"/>
              <a:t>指定起訖時間或設定停止條件</a:t>
            </a:r>
            <a:endParaRPr lang="en-US" altLang="zh-TW" dirty="0"/>
          </a:p>
          <a:p>
            <a:r>
              <a:rPr lang="zh-TW" altLang="en-US" dirty="0"/>
              <a:t>目標達成即抵達終點</a:t>
            </a:r>
            <a:endParaRPr lang="en-US" altLang="zh-TW" dirty="0"/>
          </a:p>
          <a:p>
            <a:pPr lvl="1"/>
            <a:r>
              <a:rPr lang="en-US" altLang="zh-TW" dirty="0"/>
              <a:t>The end is reached when the project’s objectives have been achieved.</a:t>
            </a:r>
          </a:p>
          <a:p>
            <a:r>
              <a:rPr lang="zh-TW" altLang="en-US" dirty="0"/>
              <a:t>專案必會結束，但是專案產出的成果可以恆久。</a:t>
            </a:r>
            <a:endParaRPr lang="en-US" altLang="zh-TW" dirty="0"/>
          </a:p>
          <a:p>
            <a:pPr lvl="1"/>
            <a:r>
              <a:rPr lang="en-US" altLang="zh-TW" dirty="0"/>
              <a:t>Temporary does not typically apply to the product, service, or result created by the project.</a:t>
            </a:r>
          </a:p>
          <a:p>
            <a:endParaRPr lang="zh-TW" altLang="en-US" dirty="0"/>
          </a:p>
        </p:txBody>
      </p:sp>
      <p:sp>
        <p:nvSpPr>
          <p:cNvPr id="4" name="投影片編號版面配置區 3">
            <a:extLst>
              <a:ext uri="{FF2B5EF4-FFF2-40B4-BE49-F238E27FC236}">
                <a16:creationId xmlns:a16="http://schemas.microsoft.com/office/drawing/2014/main" id="{9ACFF7E1-672C-4ACD-B129-4283182489EF}"/>
              </a:ext>
            </a:extLst>
          </p:cNvPr>
          <p:cNvSpPr>
            <a:spLocks noGrp="1"/>
          </p:cNvSpPr>
          <p:nvPr>
            <p:ph type="sldNum" sz="quarter" idx="12"/>
          </p:nvPr>
        </p:nvSpPr>
        <p:spPr/>
        <p:txBody>
          <a:bodyPr/>
          <a:lstStyle/>
          <a:p>
            <a:fld id="{06AFB70A-E524-49E4-8F5C-48BFBE4381EC}" type="slidenum">
              <a:rPr lang="en-US" altLang="zh-TW" smtClean="0"/>
              <a:pPr/>
              <a:t>7</a:t>
            </a:fld>
            <a:endParaRPr lang="en-US" altLang="zh-TW"/>
          </a:p>
        </p:txBody>
      </p:sp>
    </p:spTree>
    <p:extLst>
      <p:ext uri="{BB962C8B-B14F-4D97-AF65-F5344CB8AC3E}">
        <p14:creationId xmlns:p14="http://schemas.microsoft.com/office/powerpoint/2010/main" val="195539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AE26F6-20EC-4458-A1E2-54AF1A5D409F}"/>
              </a:ext>
            </a:extLst>
          </p:cNvPr>
          <p:cNvSpPr>
            <a:spLocks noGrp="1"/>
          </p:cNvSpPr>
          <p:nvPr>
            <p:ph type="title"/>
          </p:nvPr>
        </p:nvSpPr>
        <p:spPr/>
        <p:txBody>
          <a:bodyPr/>
          <a:lstStyle/>
          <a:p>
            <a:r>
              <a:rPr lang="zh-TW" altLang="en-US" dirty="0"/>
              <a:t>專案的特性</a:t>
            </a:r>
            <a:r>
              <a:rPr lang="en-US" altLang="zh-TW" dirty="0"/>
              <a:t>#2 Uniqueness </a:t>
            </a:r>
            <a:r>
              <a:rPr lang="zh-TW" altLang="en-US" dirty="0"/>
              <a:t>獨一無二的</a:t>
            </a:r>
          </a:p>
        </p:txBody>
      </p:sp>
      <p:sp>
        <p:nvSpPr>
          <p:cNvPr id="3" name="內容版面配置區 2">
            <a:extLst>
              <a:ext uri="{FF2B5EF4-FFF2-40B4-BE49-F238E27FC236}">
                <a16:creationId xmlns:a16="http://schemas.microsoft.com/office/drawing/2014/main" id="{B386BDD0-230A-4CC9-B8E6-51A2D3851314}"/>
              </a:ext>
            </a:extLst>
          </p:cNvPr>
          <p:cNvSpPr>
            <a:spLocks noGrp="1"/>
          </p:cNvSpPr>
          <p:nvPr>
            <p:ph idx="1"/>
          </p:nvPr>
        </p:nvSpPr>
        <p:spPr/>
        <p:txBody>
          <a:bodyPr>
            <a:normAutofit fontScale="92500"/>
          </a:bodyPr>
          <a:lstStyle/>
          <a:p>
            <a:r>
              <a:rPr lang="zh-TW" altLang="en-US" dirty="0"/>
              <a:t>專案的目標在於創造獨一無二的交付標的物（</a:t>
            </a:r>
            <a:r>
              <a:rPr lang="en-US" altLang="zh-TW" dirty="0"/>
              <a:t>Deliverable</a:t>
            </a:r>
            <a:r>
              <a:rPr lang="zh-TW" altLang="en-US" dirty="0"/>
              <a:t>）</a:t>
            </a:r>
            <a:endParaRPr lang="en-US" altLang="zh-TW" dirty="0"/>
          </a:p>
          <a:p>
            <a:pPr lvl="1"/>
            <a:r>
              <a:rPr lang="zh-TW" altLang="en-US" dirty="0"/>
              <a:t>沒有任何兩個專案完全一樣</a:t>
            </a:r>
            <a:endParaRPr lang="en-US" altLang="zh-TW" dirty="0"/>
          </a:p>
          <a:p>
            <a:r>
              <a:rPr lang="zh-TW" altLang="en-US" dirty="0"/>
              <a:t>執行例行公事不能算是專案</a:t>
            </a:r>
            <a:endParaRPr lang="en-US" altLang="zh-TW" dirty="0"/>
          </a:p>
          <a:p>
            <a:pPr lvl="1"/>
            <a:r>
              <a:rPr lang="en-US" altLang="zh-TW" dirty="0"/>
              <a:t>A project is unique in that it is not a routine operation, but a specific set of operations designed to accomplish a singular goal. </a:t>
            </a:r>
          </a:p>
          <a:p>
            <a:r>
              <a:rPr lang="zh-TW" altLang="en-US" dirty="0"/>
              <a:t>執行專案的組織不是常設機構</a:t>
            </a:r>
            <a:endParaRPr lang="en-US" altLang="zh-TW" dirty="0"/>
          </a:p>
          <a:p>
            <a:pPr lvl="1"/>
            <a:r>
              <a:rPr lang="en-US" altLang="zh-TW" dirty="0"/>
              <a:t>A project team often includes people who don’t usually work together – sometimes from different organizations and across multiple geographies.</a:t>
            </a:r>
          </a:p>
          <a:p>
            <a:pPr lvl="1"/>
            <a:r>
              <a:rPr lang="zh-TW" altLang="en-US" dirty="0"/>
              <a:t>從各處招集人手組成專案團隊，專案結束便解散各自歸建。</a:t>
            </a:r>
          </a:p>
        </p:txBody>
      </p:sp>
      <p:sp>
        <p:nvSpPr>
          <p:cNvPr id="4" name="投影片編號版面配置區 3">
            <a:extLst>
              <a:ext uri="{FF2B5EF4-FFF2-40B4-BE49-F238E27FC236}">
                <a16:creationId xmlns:a16="http://schemas.microsoft.com/office/drawing/2014/main" id="{328B062F-01A9-4724-A8AE-99C994325002}"/>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1362040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AE26F6-20EC-4458-A1E2-54AF1A5D409F}"/>
              </a:ext>
            </a:extLst>
          </p:cNvPr>
          <p:cNvSpPr>
            <a:spLocks noGrp="1"/>
          </p:cNvSpPr>
          <p:nvPr>
            <p:ph type="title"/>
          </p:nvPr>
        </p:nvSpPr>
        <p:spPr/>
        <p:txBody>
          <a:bodyPr>
            <a:normAutofit fontScale="90000"/>
          </a:bodyPr>
          <a:lstStyle/>
          <a:p>
            <a:r>
              <a:rPr lang="zh-TW" altLang="en-US" dirty="0"/>
              <a:t>專案的特性</a:t>
            </a:r>
            <a:r>
              <a:rPr lang="en-US" altLang="zh-TW" dirty="0"/>
              <a:t>#3 </a:t>
            </a:r>
            <a:br>
              <a:rPr lang="en-US" altLang="zh-TW" dirty="0"/>
            </a:br>
            <a:r>
              <a:rPr lang="en-US" altLang="zh-TW" dirty="0"/>
              <a:t>Progressive Elaboration </a:t>
            </a:r>
            <a:r>
              <a:rPr lang="zh-TW" altLang="en-US" dirty="0"/>
              <a:t>逐步完善</a:t>
            </a:r>
          </a:p>
        </p:txBody>
      </p:sp>
      <p:sp>
        <p:nvSpPr>
          <p:cNvPr id="7" name="內容版面配置區 6">
            <a:extLst>
              <a:ext uri="{FF2B5EF4-FFF2-40B4-BE49-F238E27FC236}">
                <a16:creationId xmlns:a16="http://schemas.microsoft.com/office/drawing/2014/main" id="{90266590-6163-472D-9BC5-B72BBB19252F}"/>
              </a:ext>
            </a:extLst>
          </p:cNvPr>
          <p:cNvSpPr>
            <a:spLocks noGrp="1"/>
          </p:cNvSpPr>
          <p:nvPr>
            <p:ph idx="1"/>
          </p:nvPr>
        </p:nvSpPr>
        <p:spPr/>
        <p:txBody>
          <a:bodyPr/>
          <a:lstStyle/>
          <a:p>
            <a:r>
              <a:rPr lang="zh-TW" altLang="en-US" dirty="0"/>
              <a:t>開始規劃整個專案時，缺乏足夠的資訊以詳細規劃</a:t>
            </a:r>
            <a:endParaRPr lang="en-US" altLang="zh-TW" dirty="0"/>
          </a:p>
          <a:p>
            <a:r>
              <a:rPr lang="zh-TW" altLang="en-US" dirty="0"/>
              <a:t>隨著專案的進行，獲得的資訊越來越多，逐步進行更詳細的規劃</a:t>
            </a:r>
            <a:endParaRPr lang="en-US" altLang="zh-TW" dirty="0"/>
          </a:p>
          <a:p>
            <a:r>
              <a:rPr lang="zh-TW" altLang="en-US" dirty="0"/>
              <a:t>反覆的過程</a:t>
            </a:r>
          </a:p>
        </p:txBody>
      </p:sp>
      <p:sp>
        <p:nvSpPr>
          <p:cNvPr id="4" name="投影片編號版面配置區 3">
            <a:extLst>
              <a:ext uri="{FF2B5EF4-FFF2-40B4-BE49-F238E27FC236}">
                <a16:creationId xmlns:a16="http://schemas.microsoft.com/office/drawing/2014/main" id="{328B062F-01A9-4724-A8AE-99C994325002}"/>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pic>
        <p:nvPicPr>
          <p:cNvPr id="9" name="圖片 8">
            <a:extLst>
              <a:ext uri="{FF2B5EF4-FFF2-40B4-BE49-F238E27FC236}">
                <a16:creationId xmlns:a16="http://schemas.microsoft.com/office/drawing/2014/main" id="{824AE292-7081-498F-A53E-CB9AE15B1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936" y="3030692"/>
            <a:ext cx="5638095" cy="3161905"/>
          </a:xfrm>
          <a:prstGeom prst="rect">
            <a:avLst/>
          </a:prstGeom>
        </p:spPr>
      </p:pic>
    </p:spTree>
    <p:extLst>
      <p:ext uri="{BB962C8B-B14F-4D97-AF65-F5344CB8AC3E}">
        <p14:creationId xmlns:p14="http://schemas.microsoft.com/office/powerpoint/2010/main" val="423467480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6221</TotalTime>
  <Words>3670</Words>
  <Application>Microsoft Office PowerPoint</Application>
  <PresentationFormat>寬螢幕</PresentationFormat>
  <Paragraphs>508</Paragraphs>
  <Slides>63</Slides>
  <Notes>2</Notes>
  <HiddenSlides>0</HiddenSlides>
  <MMClips>0</MMClips>
  <ScaleCrop>false</ScaleCrop>
  <HeadingPairs>
    <vt:vector size="6" baseType="variant">
      <vt:variant>
        <vt:lpstr>使用字型</vt:lpstr>
      </vt:variant>
      <vt:variant>
        <vt:i4>6</vt:i4>
      </vt:variant>
      <vt:variant>
        <vt:lpstr>佈景主題</vt:lpstr>
      </vt:variant>
      <vt:variant>
        <vt:i4>3</vt:i4>
      </vt:variant>
      <vt:variant>
        <vt:lpstr>投影片標題</vt:lpstr>
      </vt:variant>
      <vt:variant>
        <vt:i4>63</vt:i4>
      </vt:variant>
    </vt:vector>
  </HeadingPairs>
  <TitlesOfParts>
    <vt:vector size="72" baseType="lpstr">
      <vt:lpstr>Arial</vt:lpstr>
      <vt:lpstr>Calibri</vt:lpstr>
      <vt:lpstr>Calibri Light</vt:lpstr>
      <vt:lpstr>Cambria Math</vt:lpstr>
      <vt:lpstr>Times New Roman</vt:lpstr>
      <vt:lpstr>Wingdings 2</vt:lpstr>
      <vt:lpstr>HDOfficeLightV0</vt:lpstr>
      <vt:lpstr>1_HDOfficeLightV0</vt:lpstr>
      <vt:lpstr>Blank</vt:lpstr>
      <vt:lpstr>專案管理概論</vt:lpstr>
      <vt:lpstr>大綱</vt:lpstr>
      <vt:lpstr>前言</vt:lpstr>
      <vt:lpstr>專案管理修煉 Practice</vt:lpstr>
      <vt:lpstr>系統、計畫、專案組合</vt:lpstr>
      <vt:lpstr>專案的定義</vt:lpstr>
      <vt:lpstr>專案的特性#1 Temporary 暫時性的</vt:lpstr>
      <vt:lpstr>專案的特性#2 Uniqueness 獨一無二的</vt:lpstr>
      <vt:lpstr>專案的特性#3  Progressive Elaboration 逐步完善</vt:lpstr>
      <vt:lpstr>Progressive Elaboration 逐步完善</vt:lpstr>
      <vt:lpstr>專案的特性#4  Project Drives Change 專案驅動變革</vt:lpstr>
      <vt:lpstr>專案的特性#5  Business Value Creation 創造商業價值</vt:lpstr>
      <vt:lpstr>專案起始原因</vt:lpstr>
      <vt:lpstr>專案與作業</vt:lpstr>
      <vt:lpstr>專案之分類</vt:lpstr>
      <vt:lpstr>專案四象限</vt:lpstr>
      <vt:lpstr>專案組合和專案組合管理</vt:lpstr>
      <vt:lpstr>專案組合管理 Project Portfolio Management</vt:lpstr>
      <vt:lpstr>專案面臨的環境</vt:lpstr>
      <vt:lpstr>專案面臨的環境（續）</vt:lpstr>
      <vt:lpstr>專案管理 Project Management</vt:lpstr>
      <vt:lpstr>職權、職責和問責</vt:lpstr>
      <vt:lpstr>Difference between authority, responsibility and accountability</vt:lpstr>
      <vt:lpstr>專案管理的定義</vt:lpstr>
      <vt:lpstr>專案管理的定義</vt:lpstr>
      <vt:lpstr>專案管理的定義</vt:lpstr>
      <vt:lpstr>專案管理</vt:lpstr>
      <vt:lpstr>專案失敗（時程延宕或預算超出）的原因</vt:lpstr>
      <vt:lpstr>專案成功 vs 專案管理成功</vt:lpstr>
      <vt:lpstr>組織專案管理成熟度</vt:lpstr>
      <vt:lpstr>能力成熟度模式  Capability Maturity Model (CMM)</vt:lpstr>
      <vt:lpstr>蜘蛛網方法論 Spider Web Methodology</vt:lpstr>
      <vt:lpstr>常見的成熟度模式</vt:lpstr>
      <vt:lpstr>成熟度模式</vt:lpstr>
      <vt:lpstr>CMMI Levels </vt:lpstr>
      <vt:lpstr>專案管理成熟度 OPM3 組成 Organizational Project Management Maturity Model</vt:lpstr>
      <vt:lpstr>知識 Knowledge</vt:lpstr>
      <vt:lpstr>評鑑 Assessment</vt:lpstr>
      <vt:lpstr>改善 Improvement</vt:lpstr>
      <vt:lpstr>專案生命週期 Project Life Cycle</vt:lpstr>
      <vt:lpstr>五種專案生命週期</vt:lpstr>
      <vt:lpstr>預測性生命週期 Predictive Life Cycle</vt:lpstr>
      <vt:lpstr>反覆生命週期 Iterative Life Cycle</vt:lpstr>
      <vt:lpstr>增量的生命週期 Incremental Life Cycle</vt:lpstr>
      <vt:lpstr>適應性的生命週期 Adaptive Life Cycle</vt:lpstr>
      <vt:lpstr>混合生命週期</vt:lpstr>
      <vt:lpstr>專案生命週期與產品生命週期之關係</vt:lpstr>
      <vt:lpstr>專案技術領域</vt:lpstr>
      <vt:lpstr>PowerPoint 簡報</vt:lpstr>
      <vt:lpstr>專案管理知識體系指引</vt:lpstr>
      <vt:lpstr>五個專案管理流程群組 Project management processes fall into five groups:</vt:lpstr>
      <vt:lpstr>十個管理知識領域 Project management knowledge draws on ten areas:</vt:lpstr>
      <vt:lpstr>應用領域之知識、標準和法規</vt:lpstr>
      <vt:lpstr>了解專案環境</vt:lpstr>
      <vt:lpstr>一般管理知識和技能</vt:lpstr>
      <vt:lpstr>人際關係技能</vt:lpstr>
      <vt:lpstr>Wrap Up</vt:lpstr>
      <vt:lpstr>Wrap Up（續）</vt:lpstr>
      <vt:lpstr>專案管理在台灣</vt:lpstr>
      <vt:lpstr>The Enablers of Project Management Practice in Technological Industry</vt:lpstr>
      <vt:lpstr>The Project Management Practice of the Development of the Application Software</vt:lpstr>
      <vt:lpstr>Determining Critical Success Factors of Project Management Practice: A conceptual framework</vt:lpstr>
      <vt:lpstr>Development of Scrum-Tree-KNN Algorithm for Distributed Agile Development</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730</cp:revision>
  <dcterms:created xsi:type="dcterms:W3CDTF">2002-09-16T19:57:13Z</dcterms:created>
  <dcterms:modified xsi:type="dcterms:W3CDTF">2020-09-23T07:08:43Z</dcterms:modified>
</cp:coreProperties>
</file>