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825" r:id="rId2"/>
    <p:sldMasterId id="2147483960" r:id="rId3"/>
    <p:sldMasterId id="2147484061" r:id="rId4"/>
  </p:sldMasterIdLst>
  <p:notesMasterIdLst>
    <p:notesMasterId r:id="rId46"/>
  </p:notesMasterIdLst>
  <p:sldIdLst>
    <p:sldId id="256" r:id="rId5"/>
    <p:sldId id="269" r:id="rId6"/>
    <p:sldId id="401" r:id="rId7"/>
    <p:sldId id="363" r:id="rId8"/>
    <p:sldId id="374" r:id="rId9"/>
    <p:sldId id="365" r:id="rId10"/>
    <p:sldId id="378" r:id="rId11"/>
    <p:sldId id="392" r:id="rId12"/>
    <p:sldId id="393" r:id="rId13"/>
    <p:sldId id="375" r:id="rId14"/>
    <p:sldId id="395" r:id="rId15"/>
    <p:sldId id="410" r:id="rId16"/>
    <p:sldId id="411" r:id="rId17"/>
    <p:sldId id="396" r:id="rId18"/>
    <p:sldId id="377" r:id="rId19"/>
    <p:sldId id="408" r:id="rId20"/>
    <p:sldId id="367" r:id="rId21"/>
    <p:sldId id="369" r:id="rId22"/>
    <p:sldId id="370" r:id="rId23"/>
    <p:sldId id="412" r:id="rId24"/>
    <p:sldId id="413" r:id="rId25"/>
    <p:sldId id="379" r:id="rId26"/>
    <p:sldId id="380" r:id="rId27"/>
    <p:sldId id="397" r:id="rId28"/>
    <p:sldId id="371" r:id="rId29"/>
    <p:sldId id="416" r:id="rId30"/>
    <p:sldId id="414" r:id="rId31"/>
    <p:sldId id="415" r:id="rId32"/>
    <p:sldId id="398" r:id="rId33"/>
    <p:sldId id="381" r:id="rId34"/>
    <p:sldId id="382" r:id="rId35"/>
    <p:sldId id="399" r:id="rId36"/>
    <p:sldId id="373" r:id="rId37"/>
    <p:sldId id="409" r:id="rId38"/>
    <p:sldId id="383" r:id="rId39"/>
    <p:sldId id="417" r:id="rId40"/>
    <p:sldId id="384" r:id="rId41"/>
    <p:sldId id="400" r:id="rId42"/>
    <p:sldId id="385" r:id="rId43"/>
    <p:sldId id="386" r:id="rId44"/>
    <p:sldId id="4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284E991-5A3B-48F6-BA86-7DA6CD6B9BB5}">
          <p14:sldIdLst>
            <p14:sldId id="256"/>
            <p14:sldId id="269"/>
          </p14:sldIdLst>
        </p14:section>
        <p14:section name="Confidentiality with Symmetric Encryption" id="{2CB46766-3141-4BC9-9CF7-FD2B721288AF}">
          <p14:sldIdLst>
            <p14:sldId id="401"/>
            <p14:sldId id="363"/>
            <p14:sldId id="374"/>
            <p14:sldId id="365"/>
            <p14:sldId id="378"/>
            <p14:sldId id="392"/>
            <p14:sldId id="393"/>
            <p14:sldId id="375"/>
            <p14:sldId id="395"/>
            <p14:sldId id="410"/>
            <p14:sldId id="411"/>
            <p14:sldId id="396"/>
          </p14:sldIdLst>
        </p14:section>
        <p14:section name="Message Authentication and Hash Functions" id="{21F98F69-3CE6-48D6-B0D6-B6C4C049756D}">
          <p14:sldIdLst>
            <p14:sldId id="377"/>
            <p14:sldId id="408"/>
            <p14:sldId id="367"/>
            <p14:sldId id="369"/>
            <p14:sldId id="370"/>
            <p14:sldId id="412"/>
            <p14:sldId id="413"/>
            <p14:sldId id="379"/>
            <p14:sldId id="380"/>
          </p14:sldIdLst>
        </p14:section>
        <p14:section name="Public-Key Encryption" id="{DC93B8F4-88D9-4446-8522-1974993EC7C8}">
          <p14:sldIdLst>
            <p14:sldId id="397"/>
            <p14:sldId id="371"/>
            <p14:sldId id="416"/>
            <p14:sldId id="414"/>
            <p14:sldId id="415"/>
            <p14:sldId id="398"/>
            <p14:sldId id="381"/>
            <p14:sldId id="382"/>
          </p14:sldIdLst>
        </p14:section>
        <p14:section name="Digital Signatures and Key Management" id="{90806B2D-6555-4C07-984D-A17564CA6784}">
          <p14:sldIdLst>
            <p14:sldId id="399"/>
            <p14:sldId id="373"/>
            <p14:sldId id="409"/>
            <p14:sldId id="383"/>
            <p14:sldId id="417"/>
          </p14:sldIdLst>
        </p14:section>
        <p14:section name="Random and Pseudorandom Numbers" id="{E0ADB677-FCA9-43FF-B806-7252CF29F2A6}">
          <p14:sldIdLst>
            <p14:sldId id="384"/>
            <p14:sldId id="400"/>
            <p14:sldId id="385"/>
          </p14:sldIdLst>
        </p14:section>
        <p14:section name="Practical Application: Encryption of Stored Data" id="{B2C22729-841D-4DA0-9357-615AAC94FA17}">
          <p14:sldIdLst>
            <p14:sldId id="386"/>
          </p14:sldIdLst>
        </p14:section>
        <p14:section name="Summary" id="{1EA41482-4AE9-4603-9AB2-91AD54E71996}">
          <p14:sldIdLst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2" pos="216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FFCC"/>
    <a:srgbClr val="FFCCCC"/>
    <a:srgbClr val="FFFFCC"/>
    <a:srgbClr val="0000FF"/>
    <a:srgbClr val="FF9900"/>
    <a:srgbClr val="ED7D31"/>
    <a:srgbClr val="4472C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6" autoAdjust="0"/>
    <p:restoredTop sz="94384" autoAdjust="0"/>
  </p:normalViewPr>
  <p:slideViewPr>
    <p:cSldViewPr showGuides="1">
      <p:cViewPr varScale="1">
        <p:scale>
          <a:sx n="109" d="100"/>
          <a:sy n="109" d="100"/>
        </p:scale>
        <p:origin x="708" y="108"/>
      </p:cViewPr>
      <p:guideLst>
        <p:guide pos="216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C26C61-5F31-47C4-9082-97355FA6359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AC41B-982D-2740-975B-CBC1E41F9A36}" type="slidenum">
              <a:rPr lang="en-AU">
                <a:latin typeface="Arial" pitchFamily="-110" charset="0"/>
              </a:rPr>
              <a:pPr/>
              <a:t>3</a:t>
            </a:fld>
            <a:endParaRPr lang="en-AU">
              <a:latin typeface="Arial" pitchFamily="-110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universal technique for providing confidentiality for transmitted or stored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is symmetric encryption.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section introduces the basic concept of symmetric encryption. This is followed by an overview of the two most important symmetric encryption algorithms: the Data Encryption Standard (DES) and the Advanced Encryption Standard (AES), which are block encryption algorithms. Finally, this section introduces the concept of symmetric stream encryption algorithms.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Symmetric encryption, also referred to as conventional encryption or single-key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encryption, was the only type of encryption in use prior to the introduction of public-key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in the late 1970s. Countless individuals and groups, from Julius Caesar to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German U-boat force to present-day diplomatic, military, and commercial users, have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symmetric encryption for secret communication. It remains the more widely used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two types of encryption.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requirements for secure use of symmetric encryption: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We need a strong encryption algorithm. At a minimum, we would like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to be such that an opponent who knows the algorithm and has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access to one or more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would be unable to decipher the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figure out the key. This requirement is usually stated in a stronger form: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opponent should be unable to decrypt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or discover the key even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he or she is in possession of a number of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together with the plaintext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produced each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Sender and receiver must have obtained copies of the secret key in a secure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fashion and must keep the key secure. If someone can discover the key and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knows the algorithm, all communication using this key is readable.</a:t>
            </a: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996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block cipher </a:t>
            </a:r>
            <a:r>
              <a:rPr lang="en-US" i="0" dirty="0"/>
              <a:t>processes the input one block of elements at a time, producing an</a:t>
            </a:r>
          </a:p>
          <a:p>
            <a:pPr>
              <a:defRPr/>
            </a:pPr>
            <a:r>
              <a:rPr lang="en-US" i="0" dirty="0"/>
              <a:t>output block for </a:t>
            </a:r>
            <a:r>
              <a:rPr lang="en-US" dirty="0"/>
              <a:t>each input block. A </a:t>
            </a:r>
            <a:r>
              <a:rPr lang="en-US" i="1" dirty="0"/>
              <a:t>stream cipher </a:t>
            </a:r>
            <a:r>
              <a:rPr lang="en-US" i="0" dirty="0"/>
              <a:t>processes the input elements</a:t>
            </a:r>
          </a:p>
          <a:p>
            <a:pPr>
              <a:defRPr/>
            </a:pPr>
            <a:r>
              <a:rPr lang="en-US" i="0" dirty="0"/>
              <a:t>continuously, producing output one element at a time</a:t>
            </a:r>
            <a:r>
              <a:rPr lang="en-US" dirty="0"/>
              <a:t>, as it goes along. Although</a:t>
            </a:r>
          </a:p>
          <a:p>
            <a:pPr>
              <a:defRPr/>
            </a:pPr>
            <a:r>
              <a:rPr lang="en-US" dirty="0"/>
              <a:t>block ciphers are far more common, there are certain applications in which a stream</a:t>
            </a:r>
          </a:p>
          <a:p>
            <a:pPr>
              <a:defRPr/>
            </a:pPr>
            <a:r>
              <a:rPr lang="en-US" dirty="0"/>
              <a:t>cipher is more appropriate. Examples are given subsequently in this book.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typical stream cipher encrypts plaintext one byte at a time, although a stream</a:t>
            </a:r>
          </a:p>
          <a:p>
            <a:pPr>
              <a:defRPr/>
            </a:pPr>
            <a:r>
              <a:rPr lang="en-US" dirty="0"/>
              <a:t>cipher may be designed to operate on one bit at a time or on units larger than a byte</a:t>
            </a:r>
          </a:p>
          <a:p>
            <a:pPr>
              <a:defRPr/>
            </a:pPr>
            <a:r>
              <a:rPr lang="en-US" dirty="0"/>
              <a:t>at a time.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With a properly designed pseudorandom number generator, a stream cipher</a:t>
            </a:r>
          </a:p>
          <a:p>
            <a:pPr>
              <a:defRPr/>
            </a:pPr>
            <a:r>
              <a:rPr lang="en-US" dirty="0"/>
              <a:t>can be as secure as block cipher of comparable key length. The primary advantage</a:t>
            </a:r>
          </a:p>
          <a:p>
            <a:pPr>
              <a:defRPr/>
            </a:pPr>
            <a:r>
              <a:rPr lang="en-US" dirty="0"/>
              <a:t>of a stream cipher is that stream ciphers are almost always faster and use far less</a:t>
            </a:r>
          </a:p>
          <a:p>
            <a:pPr>
              <a:defRPr/>
            </a:pPr>
            <a:r>
              <a:rPr lang="en-US" dirty="0"/>
              <a:t>code than do block ciphers. The advantage of a block cipher is that you can reuse</a:t>
            </a:r>
          </a:p>
          <a:p>
            <a:pPr>
              <a:defRPr/>
            </a:pPr>
            <a:r>
              <a:rPr lang="en-US" dirty="0"/>
              <a:t>keys. For applications that require encryption/decryption of a stream of data, such as</a:t>
            </a:r>
          </a:p>
          <a:p>
            <a:pPr>
              <a:defRPr/>
            </a:pPr>
            <a:r>
              <a:rPr lang="en-US" dirty="0"/>
              <a:t>over a data communications channel or a browser/Web link, a stream cipher might</a:t>
            </a:r>
          </a:p>
          <a:p>
            <a:pPr>
              <a:defRPr/>
            </a:pPr>
            <a:r>
              <a:rPr lang="en-US" dirty="0"/>
              <a:t>be the better alternative. For applications that deal with blocks of data, such as file</a:t>
            </a:r>
          </a:p>
          <a:p>
            <a:pPr>
              <a:defRPr/>
            </a:pPr>
            <a:r>
              <a:rPr lang="en-US" dirty="0"/>
              <a:t>transfer, e-mail, and database, block ciphers may be more appropriate. However,</a:t>
            </a:r>
          </a:p>
          <a:p>
            <a:pPr>
              <a:defRPr/>
            </a:pPr>
            <a:r>
              <a:rPr lang="en-US" dirty="0"/>
              <a:t>either type of cipher can be used in virtually any application.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9FE99-24B7-7F45-B59C-4161A610A12D}" type="slidenum">
              <a:rPr lang="en-AU" smtClean="0">
                <a:latin typeface="Arial" pitchFamily="-110" charset="0"/>
              </a:rPr>
              <a:pPr/>
              <a:t>14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5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121E8-9F45-9043-A786-60531465CC15}" type="slidenum">
              <a:rPr lang="en-AU">
                <a:latin typeface="Arial" pitchFamily="-110" charset="0"/>
              </a:rPr>
              <a:pPr/>
              <a:t>15</a:t>
            </a:fld>
            <a:endParaRPr lang="en-AU">
              <a:latin typeface="Arial" pitchFamily="-110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protects against passive attack (eavesdropping). A different requirement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to protect against active attack (falsification of data and transactions). Protection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against such attacks is known as message or data authentication.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message, file, document, or other collection of data is said to be authentic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it is genuine and came from its alleged source. Message or data authentication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 procedure that allows communicating parties to verify that received or stored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messages are authentic. The two important aspects are to verify that the contents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message have not been altered and that the source is authentic. We may also wish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verify a message’s timeliness (it has not been artificially delayed and replayed)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sequence relative to other messages flowing between two parties. All of these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concerns come under the category of data integrity as described in Chapter 1.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would seem possible to perform authentication simply by the use of symmetric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encryption. If we assume that only the sender and receiver share a key (which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it should be), then only the genuine sender would be able to encrypt a message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successfully for the other participant, provided the receiver can recognize a valid message.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Furthermore, if the message includes an error-detection code and a sequence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number, the receiver is assured that no alterations have been made and that sequencing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proper. If the message also includes a timestamp, the receiver is assured that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has not been delayed beyond that normally expected for network transit.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fact, symmetric encryption alone is not a suitable tool for data authentication.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give one simple example, in the ECB mode of encryption, if an attacker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reorders the blocks of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then each block will still decrypt successfully.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However, the reordering may alter the meaning of the overall data sequence.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Although sequence numbers may be used at some level (e.g., each IP packet), it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typically not the case that a separate sequence number will be associated with each</a:t>
            </a:r>
          </a:p>
          <a:p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b-bit block of plaintext. Thus, block reordering is a threat.</a:t>
            </a:r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1549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Because the approaches discussed in this section do not encrypt the message,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message confidentiality is not provided. As was mentioned, message encryption by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itself does not provide a secure form of authentication. However, it is possible to combine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authentication and confidentiality in a single algorithm by encrypting a message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plus its authentication tag. Typically, however, message authentication is provided 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 separate function from message encryption. [DAVI89] suggests three situations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which message authentication without confidentiality is preferable: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1.  There are a number of applications in which the same message is broadcast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 number of destinations. Two examples are notification to users that the network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is now unavailable, and an alarm signal in a control center. It is cheaper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more reliable to have only one destination responsible for monitoring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authenticity. Thus, the message must be broadcast in plaintext with an associated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message authentication tag. The responsible system performs authentication.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If a violation occurs, the other destination systems are alerted by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general alarm.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2.  Another possible scenario is an exchange in which one side has a heavy load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cannot afford the time to decrypt all incoming messages. Authentication is carried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out on a selective basis, with messages being chosen at random for checking.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3.  Authentication of a computer program in plaintext is an attractive service.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computer program can be executed without having to decrypt it every time,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which would be wasteful of processor resources. However, if a message authentication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tag were attached to the program, it could be checked whenever assurance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is required of the integrity of the program.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Thus, there is a place for both authentication and encryption in meeting security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45A9E-7761-3846-9783-F10EE5B548CC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246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4C6C18-1759-7149-95F3-F2C3C06D9086}" type="slidenum">
              <a:rPr lang="en-AU">
                <a:latin typeface="Arial" pitchFamily="-110" charset="0"/>
              </a:rPr>
              <a:pPr/>
              <a:t>17</a:t>
            </a:fld>
            <a:endParaRPr lang="en-AU">
              <a:latin typeface="Arial" pitchFamily="-110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authentication technique involves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use of a secret key to generate a small block of data, known as a message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code, that is appended to the message. This technique assumes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communicating parties, say A and B, share a common secret key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When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 a message to send to B, it calculates the message authentication code as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complex function of the message and the key: MAC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F(K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M). The message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plus code are transmitted to the intended recipient. The recipient performs the same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calculation on the received message, using the same secret key, to generate a new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authentication code. The received code is compared to the calculated code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(Figure 2.3). If we assume that only the receiver and the sender know the identity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key, and if the received code matches the calculated code, then</a:t>
            </a:r>
          </a:p>
          <a:p>
            <a:endParaRPr lang="en-US" b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The receiver is assured that the message has not been altered. If an attacker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alters the message but does not alter the code, then the receiver’s calculation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code will differ from the received code. Because the attacker is assumed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 to know the secret key, the attacker cannot alter the code to correspond to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alterations in the message.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The receiver is assured that the message is from the alleged sender. Because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 one else knows the secret key, no one else could prepare a message with 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proper code.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If the message includes a sequence number (such as is used with X.25, HDLC,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TCP), then the receiver can be assured of the proper sequence, because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attacker cannot successfully alter the sequence number.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A number of algorithms could be used to generate the code. The now withdrawn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NIST publication FIPS PUB 113 (Computer Data Authentication , May 1985),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recommended the use of DES. However AES would now be a more suitable choice.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 or AES is used to generate an encrypted version of the message, and some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the bits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ciphertext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are used as the code. A 16- or 32-bit code used to be typical, but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would now be much too small to provide sufficient collision resistance, as we will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discuss shortly.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process just described is similar to encryption. One difference is that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authentication algorithm need not be reversible, as it must for decryption. It turns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out that because of the mathematical properties of the authentication function, it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less vulnerable to being broken than encryption.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65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2AC55-D6AE-C044-A897-E21475ADB4DB}" type="slidenum">
              <a:rPr lang="en-AU">
                <a:latin typeface="Arial" pitchFamily="-110" charset="0"/>
              </a:rPr>
              <a:pPr/>
              <a:t>18</a:t>
            </a:fld>
            <a:endParaRPr lang="en-AU">
              <a:latin typeface="Arial" pitchFamily="-110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alternative to the message authentication code is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one-way hash function. As with the message authentication code, a hash function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accepts a variable-size message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as input and produces a fixed-size message digest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M) as output (Figure 2.4). Typically, the message is padded out to an integer multiple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some fixed length (e.g., 1024 bits) and the padding includes the value of the length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original message in bits. The length field is a security measure to increase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difficulty for an attacker to produce an alternative message with the same hash value.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20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63312-9C5D-9E41-9C15-EAEE56EE6E89}" type="slidenum">
              <a:rPr lang="en-AU">
                <a:latin typeface="Arial" pitchFamily="-110" charset="0"/>
              </a:rPr>
              <a:pPr/>
              <a:t>19</a:t>
            </a:fld>
            <a:endParaRPr lang="en-AU">
              <a:latin typeface="Arial" pitchFamily="-110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Unlike the MAC, a hash function does not also take a secret key as input.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authenticate a message, the message digest is sent with the message in such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way that the message digest is authentic. Figure 2.5 illustrates three ways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the message can be authenticated using a hash code. The message digest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be encrypted using symmetric encryption (part a); if it is assumed that only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sender and receiver share the encryption key, then authenticity is assured.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digest can also be encrypted using public-key encryption (part b); this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explained in Section 2.3. The public-key approach has two advantages: It provides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signature as well as message authentication; and it does not require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distribution of keys to communicating parties.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two approaches have an advantage over approaches that encrypt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entire message in that less computation is required. But an even more common approach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use of a technique that avoids encryption altogether. Several reasons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this interest are pointed out in [TSUD92]: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software is quite slow. Even though the amount of data to be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per message is small, there may be a steady stream of messages into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out of a system.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costs are non-negligible. Low-cost chip implementations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DES are available, but the cost adds up if all nodes in a network must have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capability.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is optimized toward large data sizes. For small blocks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data, a high proportion of the time is spent in initialization/invocation overhead.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An encryption algorithm may be protected by a patent.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2.5c shows a technique that uses a hash function but no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message authentication. This technique, known as a keyed hash MAC, assumes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two communicating parties, say A and B, share a common secret key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secret key is incorporated into the process of generating a hash code. In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illustrated in Figure 2.5c, when A has a message to send to B, it calculates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hash function over the concatenation of the secret key and the message:</a:t>
            </a:r>
          </a:p>
          <a:p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= H(K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K). It then sends [ M ii 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] to B. Because B possesses K, it can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recompute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H(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K) and verify 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Because the secret key itself is not sent, it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should not be possible for an attacker to modify an intercepted message. As long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remains secret, it should not be possible for an attacker to generate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false message.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secret key is used as both a prefix and a suffix to the message. If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is used as either only a prefix or only a suffix, the scheme is less secure.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topic is discussed in Chapter 21. Chapter 21 also describes a scheme known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HMAC, which is somewhat more complex than the approach of Figure 2.5c and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has become the standard approach for a keyed hash MAC.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11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63312-9C5D-9E41-9C15-EAEE56EE6E89}" type="slidenum">
              <a:rPr lang="en-AU">
                <a:latin typeface="Arial" pitchFamily="-110" charset="0"/>
              </a:rPr>
              <a:pPr/>
              <a:t>20</a:t>
            </a:fld>
            <a:endParaRPr lang="en-AU">
              <a:latin typeface="Arial" pitchFamily="-110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Unlike the MAC, a hash function does not also take a secret key as input.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authenticate a message, the message digest is sent with the message in such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way that the message digest is authentic. Figure 2.5 illustrates three ways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the message can be authenticated using a hash code. The message digest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be encrypted using symmetric encryption (part a); if it is assumed that only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sender and receiver share the encryption key, then authenticity is assured.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digest can also be encrypted using public-key encryption (part b); this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explained in Section 2.3. The public-key approach has two advantages: It provides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signature as well as message authentication; and it does not require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distribution of keys to communicating parties.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two approaches have an advantage over approaches that encrypt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entire message in that less computation is required. But an even more common approach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use of a technique that avoids encryption altogether. Several reasons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this interest are pointed out in [TSUD92]: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software is quite slow. Even though the amount of data to be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per message is small, there may be a steady stream of messages into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out of a system.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costs are non-negligible. Low-cost chip implementations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DES are available, but the cost adds up if all nodes in a network must have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capability.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is optimized toward large data sizes. For small blocks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data, a high proportion of the time is spent in initialization/invocation overhead.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An encryption algorithm may be protected by a patent.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2.5c shows a technique that uses a hash function but no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message authentication. This technique, known as a keyed hash MAC, assumes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two communicating parties, say A and B, share a common secret key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secret key is incorporated into the process of generating a hash code. In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illustrated in Figure 2.5c, when A has a message to send to B, it calculates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hash function over the concatenation of the secret key and the message:</a:t>
            </a:r>
          </a:p>
          <a:p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= H(K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K). It then sends [ M ii 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] to B. Because B possesses K, it can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recompute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H(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K) and verify 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Because the secret key itself is not sent, it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should not be possible for an attacker to modify an intercepted message. As long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remains secret, it should not be possible for an attacker to generate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false message.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secret key is used as both a prefix and a suffix to the message. If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is used as either only a prefix or only a suffix, the scheme is less secure.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topic is discussed in Chapter 21. Chapter 21 also describes a scheme known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HMAC, which is somewhat more complex than the approach of Figure 2.5c and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has become the standard approach for a keyed hash MAC.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274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63312-9C5D-9E41-9C15-EAEE56EE6E89}" type="slidenum">
              <a:rPr lang="en-AU">
                <a:latin typeface="Arial" pitchFamily="-110" charset="0"/>
              </a:rPr>
              <a:pPr/>
              <a:t>21</a:t>
            </a:fld>
            <a:endParaRPr lang="en-AU">
              <a:latin typeface="Arial" pitchFamily="-110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Unlike the MAC, a hash function does not also take a secret key as input.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authenticate a message, the message digest is sent with the message in such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way that the message digest is authentic. Figure 2.5 illustrates three ways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the message can be authenticated using a hash code. The message digest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be encrypted using symmetric encryption (part a); if it is assumed that only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sender and receiver share the encryption key, then authenticity is assured.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digest can also be encrypted using public-key encryption (part b); this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explained in Section 2.3. The public-key approach has two advantages: It provides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signature as well as message authentication; and it does not require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distribution of keys to communicating parties.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two approaches have an advantage over approaches that encrypt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entire message in that less computation is required. But an even more common approach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use of a technique that avoids encryption altogether. Several reasons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this interest are pointed out in [TSUD92]: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software is quite slow. Even though the amount of data to be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per message is small, there may be a steady stream of messages into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out of a system.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costs are non-negligible. Low-cost chip implementations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DES are available, but the cost adds up if all nodes in a network must have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capability.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is optimized toward large data sizes. For small blocks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data, a high proportion of the time is spent in initialization/invocation overhead.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An encryption algorithm may be protected by a patent.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2.5c shows a technique that uses a hash function but no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message authentication. This technique, known as a keyed hash MAC, assumes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two communicating parties, say A and B, share a common secret key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secret key is incorporated into the process of generating a hash code. In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illustrated in Figure 2.5c, when A has a message to send to B, it calculates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hash function over the concatenation of the secret key and the message:</a:t>
            </a:r>
          </a:p>
          <a:p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= H(K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K). It then sends [ M ii 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] to B. Because B possesses K, it can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recompute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H(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K) and verify 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Because the secret key itself is not sent, it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should not be possible for an attacker to modify an intercepted message. As long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remains secret, it should not be possible for an attacker to generate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false message.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secret key is used as both a prefix and a suffix to the message. If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is used as either only a prefix or only a suffix, the scheme is less secure.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topic is discussed in Chapter 21. Chapter 21 also describes a scheme known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HMAC, which is somewhat more complex than the approach of Figure 2.5c and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has become the standard approach for a keyed hash MAC.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9273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A12AB6-AC26-CC4E-BAFD-5F9DABEAF22B}" type="slidenum">
              <a:rPr lang="en-AU">
                <a:latin typeface="Arial" pitchFamily="-110" charset="0"/>
              </a:rPr>
              <a:pPr/>
              <a:t>22</a:t>
            </a:fld>
            <a:endParaRPr lang="en-AU">
              <a:latin typeface="Arial" pitchFamily="-110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purpose of a hash function is to produce 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“fingerprint” of a file, message, or other block of data. To be useful for message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authentication, a hash function H must have the following properties: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H can be applied to a block of data of any size.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H produces a fixed-length output.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is relatively easy to compute for any given 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making both hardware and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 implementations practical.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For any given code 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it is computationally infeasible to find 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such that</a:t>
            </a:r>
          </a:p>
          <a:p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 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A hash function with this property is referred to as one-way or 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endParaRPr lang="en-US" b="0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resistant.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5. For any given block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x, it is computationally infeasible to find y ≠ x with</a:t>
            </a:r>
          </a:p>
          <a:p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 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H(x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A hash function with this property is referred to as second 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endParaRPr lang="en-US" b="0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resistant. This is sometimes referred to as weak collision resistant.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6. It is computationally infeasible to find any pair (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such that 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H(x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 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H(y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hash function with this property is referred to as collision resistant. This is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sometimes referred to as strong collision resistant.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first three properties are requirements for the practical application of a hash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function to message authentication.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fourth property is the one-way property: It is easy to generate a code given 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message, but virtually impossible to generate a message given a code. This property is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important if the authentication technique involves the use of a secret value (Figure 2.5c).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value itself is not sent; however, if the hash function is not one way, an attacker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easily discover the secret value: If the attacker can observe or intercept a transmission,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attacker obtains the message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and the hash code MD</a:t>
            </a:r>
            <a:r>
              <a:rPr lang="en-US" b="0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= H(K || M || K). The attacker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then inverts the hash function to obtain K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|| M || K =  H</a:t>
            </a:r>
            <a:r>
              <a:rPr lang="en-US" b="0" i="1" baseline="30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-1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(MD</a:t>
            </a:r>
            <a:r>
              <a:rPr lang="en-US" b="0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Because the attacker now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 both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and K || M || K, it is a trivial matter to recover K.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fifth property guarantees that it is impossible to find an alternative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with the same hash value as a given message. This prevents forgery when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encrypted hash code is used (Figures 2.5a and b). If this property were not true,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attacker would be capable of the following sequence: First, observe or intercept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message plus its encrypted hash code; second, generate an unencrypted hash code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the message; third, generate an alternate message with the same hash code.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hash function that satisfies the first five properties in the preceding list is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referred to as a weak hash function. If the sixth property is also satisfied, then it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referred to as a strong hash function. A strong hash function protects against an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in which one party generates a message for another party to sign. For example,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suppose Bob gets to write an IOU message, send it to Alice, and she signs it.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finds two messages with the same hash, one of which requires Alice to pay 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small amount and one that requires a large payment. Alice signs the first message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Bob is then able to claim that the second message is authentic.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54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0FF38-862B-2A4C-A110-F4D27E6B4E78}" type="slidenum">
              <a:rPr lang="en-AU">
                <a:latin typeface="Arial" pitchFamily="-110" charset="0"/>
              </a:rPr>
              <a:pPr/>
              <a:t>23</a:t>
            </a:fld>
            <a:endParaRPr lang="en-AU">
              <a:latin typeface="Arial" pitchFamily="-110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with symmetric encryption, there are two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approaches to attacking a secure hash function: cryptanalysis and brute-force attack.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with symmetric encryption algorithms, cryptanalysis of a hash function involves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exploiting logical weaknesses in the algorithm.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strength of a hash function against brute-force attacks depends solely 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length of the hash code produced by the algorithm.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a hash code of length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level of effort required is proportional to the following: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resistant 2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Second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resistant 2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Collision resistant 2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n/2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collision resistance is required (and this is desirable for a general-purpose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secure hash code), then the value 2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n/2 determines the strength of the hash code against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brute-force attacks. Van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Oorschot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Wiener [VANO94] presented a design for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$10 million collision search machine for MD5, which has a 128-bit hash length,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could find a collision in 24 days. Thus a 128-bit code may be viewed as inadequate.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next step up, if a hash code is treated as a sequence of 32 bits, is a 160-bit hash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length. With a hash length of 160 bits, the same search machine would require over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four thousand years to find a collision. With today’s technology, the time would be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much shorter, so that 160 bits now appears suspect.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recent years, the most widely used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hash function has been the Secure Hash Algorithm (SHA). SHA was developed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the National Institute of Standards and Technology (NIST) and published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federal information processing standard (FIPS 180) in 1993. When weaknesses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discovered in SHA, a revised version was issued as FIPS 180-1 in 1995 and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generally referred to as SHA-1. SHA-1 produces a hash value of 160 bits. In 2002,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NIST produced a revised version of the standard, FIPS 180–2, that defined three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new versions of SHA, with hash value lengths of 256, 384, and 512 bits, known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SHA-256, SHA-384, and SHA-512. These new versions have the same underlying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structure and use the same types of modular arithmetic and logical binary operations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SHA-1. In 2005, NIST announced the intention to phase out approval of SHA-1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move to a reliance on the other SHA versions by 2010. As discussed in Chapter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21, researchers have demonstrated that SHA-1 is far weaker than its 160-bit hash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 suggests, necessitating the move to the newer versions of SHA.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 have discussed the use of hash functions for message authentication and for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creation of digital signatures (the latter is discussed in more detail later in this chapter).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Here are two other examples of secure hash function applications: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Passwords: 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 3 explains a scheme in which a hash of a password is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stored by an operating system rather than the password itself. Thus, the actual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is not retrievable by a hacker who gains access to the password file.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simple terms, when a user enters a password, the hash of that password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compared to the stored hash value for verification. This application requires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resistance and perhaps second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resistance.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Intrusion detection: 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Store H(F) for each file on a system and secure the hash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values (e.g., on a CD-R that is kept secure). One can later determine if a file has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been modified by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recomputing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H(F). An intruder would need to change F without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changing H(F). This application requires weak second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resistance</a:t>
            </a:r>
          </a:p>
        </p:txBody>
      </p:sp>
    </p:spTree>
    <p:extLst>
      <p:ext uri="{BB962C8B-B14F-4D97-AF65-F5344CB8AC3E}">
        <p14:creationId xmlns:p14="http://schemas.microsoft.com/office/powerpoint/2010/main" val="102465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896E3-56B8-DD4F-92D1-41B1FE9B0E6C}" type="slidenum">
              <a:rPr lang="en-AU">
                <a:latin typeface="Arial" pitchFamily="-110" charset="0"/>
              </a:rPr>
              <a:pPr/>
              <a:t>4</a:t>
            </a:fld>
            <a:endParaRPr lang="en-AU">
              <a:latin typeface="Arial" pitchFamily="-110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343400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symmetric encryption scheme has five ingredients (Figure 2.1):</a:t>
            </a: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Plaintext: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This is the original message or data that is fed into the algorithm as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input.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algorithm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The encryption algorithm performs various substitutions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transformations on the plaintext.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Secret key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The secret key is also input to the encryption algorithm. The exact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substitutions and transformations performed by the algorithm depend on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is the scrambled message produced as output. It depends on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plaintext and the secret key. For a given message, two different keys will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two different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Decryption algorithm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essentially the encryption algorithm run in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reverse. It takes the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the secret key and produces the original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plaintext.</a:t>
            </a:r>
            <a:endParaRPr lang="en-US" b="0" dirty="0">
              <a:latin typeface="Times New Roman" pitchFamily="-110" charset="0"/>
              <a:ea typeface="Times New Roman" pitchFamily="-110" charset="0"/>
              <a:cs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88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0" dirty="0"/>
              <a:t>Public-key encryption, first publicly proposed by </a:t>
            </a:r>
            <a:r>
              <a:rPr lang="en-US" b="0" dirty="0" err="1"/>
              <a:t>Diffie</a:t>
            </a:r>
            <a:r>
              <a:rPr lang="en-US" b="0" dirty="0"/>
              <a:t> and Hellman in 1976</a:t>
            </a:r>
          </a:p>
          <a:p>
            <a:pPr>
              <a:defRPr/>
            </a:pPr>
            <a:r>
              <a:rPr lang="en-US" b="0" dirty="0"/>
              <a:t>[DIFF76], is the first truly revolutionary advance in encryption in literally thousands</a:t>
            </a:r>
          </a:p>
          <a:p>
            <a:pPr>
              <a:defRPr/>
            </a:pPr>
            <a:r>
              <a:rPr lang="en-US" b="0" dirty="0"/>
              <a:t>of years. Public-key algorithms are based on mathematical functions rather than on</a:t>
            </a:r>
          </a:p>
          <a:p>
            <a:pPr>
              <a:defRPr/>
            </a:pPr>
            <a:r>
              <a:rPr lang="en-US" b="0" dirty="0"/>
              <a:t>simple operations on bit patterns, such as are used in symmetric encryption algorithms.</a:t>
            </a:r>
          </a:p>
          <a:p>
            <a:pPr>
              <a:defRPr/>
            </a:pPr>
            <a:r>
              <a:rPr lang="en-US" b="0" dirty="0"/>
              <a:t>More important, public-key cryptography is </a:t>
            </a:r>
            <a:r>
              <a:rPr lang="en-US" b="1" dirty="0"/>
              <a:t>asymmetric</a:t>
            </a:r>
            <a:r>
              <a:rPr lang="en-US" b="0" dirty="0"/>
              <a:t>, involving the use</a:t>
            </a:r>
          </a:p>
          <a:p>
            <a:pPr>
              <a:defRPr/>
            </a:pPr>
            <a:r>
              <a:rPr lang="en-US" b="0" dirty="0"/>
              <a:t>of two separate keys, in contrast to symmetric encryption, which uses only one key.</a:t>
            </a:r>
          </a:p>
          <a:p>
            <a:pPr>
              <a:defRPr/>
            </a:pPr>
            <a:r>
              <a:rPr lang="en-US" b="0" dirty="0"/>
              <a:t>The use of two keys has profound consequences in the areas of confidentiality, key</a:t>
            </a:r>
          </a:p>
          <a:p>
            <a:pPr>
              <a:defRPr/>
            </a:pPr>
            <a:r>
              <a:rPr lang="en-US" b="0" dirty="0"/>
              <a:t>distribution, and authentication.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Before proceeding, we should first mention several common misconceptions</a:t>
            </a:r>
          </a:p>
          <a:p>
            <a:pPr>
              <a:defRPr/>
            </a:pPr>
            <a:r>
              <a:rPr lang="en-US" b="0" dirty="0"/>
              <a:t>concerning public-key encryption. One is that public-key encryption is more secure</a:t>
            </a:r>
          </a:p>
          <a:p>
            <a:pPr>
              <a:defRPr/>
            </a:pPr>
            <a:r>
              <a:rPr lang="en-US" b="0" dirty="0"/>
              <a:t>from cryptanalysis than symmetric encryption. In fact, the security of any encryption</a:t>
            </a:r>
          </a:p>
          <a:p>
            <a:pPr>
              <a:defRPr/>
            </a:pPr>
            <a:r>
              <a:rPr lang="en-US" b="0" dirty="0"/>
              <a:t>scheme depends on (1) the length of the key and (2) the computational work involved</a:t>
            </a:r>
          </a:p>
          <a:p>
            <a:pPr>
              <a:defRPr/>
            </a:pPr>
            <a:r>
              <a:rPr lang="en-US" b="0" dirty="0"/>
              <a:t>in breaking a cipher. There is nothing in principle about either symmetric or public-key</a:t>
            </a:r>
          </a:p>
          <a:p>
            <a:pPr>
              <a:defRPr/>
            </a:pPr>
            <a:r>
              <a:rPr lang="en-US" b="0" dirty="0"/>
              <a:t>encryption that makes one superior to another from the point of view of resisting cryptanalysis.</a:t>
            </a:r>
          </a:p>
          <a:p>
            <a:pPr>
              <a:defRPr/>
            </a:pPr>
            <a:r>
              <a:rPr lang="en-US" b="0" dirty="0"/>
              <a:t>A second misconception is that public-key encryption is a general- purpose</a:t>
            </a:r>
          </a:p>
          <a:p>
            <a:pPr>
              <a:defRPr/>
            </a:pPr>
            <a:r>
              <a:rPr lang="en-US" b="0" dirty="0"/>
              <a:t>technique that has made symmetric encryption obsolete. On the contrary, because of</a:t>
            </a:r>
          </a:p>
          <a:p>
            <a:pPr>
              <a:defRPr/>
            </a:pPr>
            <a:r>
              <a:rPr lang="en-US" b="0" dirty="0"/>
              <a:t>the computational overhead of current public-key encryption schemes, there seems no</a:t>
            </a:r>
          </a:p>
          <a:p>
            <a:pPr>
              <a:defRPr/>
            </a:pPr>
            <a:r>
              <a:rPr lang="en-US" b="0" dirty="0"/>
              <a:t>foreseeable likelihood that symmetric encryption will be abandoned. Finally, there is</a:t>
            </a:r>
          </a:p>
          <a:p>
            <a:pPr>
              <a:defRPr/>
            </a:pPr>
            <a:r>
              <a:rPr lang="en-US" b="0" dirty="0"/>
              <a:t>a feeling that key distribution is trivial when using public-key encryption, compared to</a:t>
            </a:r>
          </a:p>
          <a:p>
            <a:pPr>
              <a:defRPr/>
            </a:pPr>
            <a:r>
              <a:rPr lang="en-US" b="0" dirty="0"/>
              <a:t>the rather cumbersome handshaking involved with key distribution centers for symmetric</a:t>
            </a:r>
          </a:p>
          <a:p>
            <a:pPr>
              <a:defRPr/>
            </a:pPr>
            <a:r>
              <a:rPr lang="en-US" b="0" dirty="0"/>
              <a:t>encryption. For public-key key distribution, some form of protocol is needed,</a:t>
            </a:r>
          </a:p>
          <a:p>
            <a:pPr>
              <a:defRPr/>
            </a:pPr>
            <a:r>
              <a:rPr lang="en-US" b="0" dirty="0"/>
              <a:t>often involving a central agent, and the procedures involved are no simpler or any</a:t>
            </a:r>
          </a:p>
          <a:p>
            <a:pPr>
              <a:defRPr/>
            </a:pPr>
            <a:r>
              <a:rPr lang="en-US" b="0" dirty="0"/>
              <a:t>more efficient than those required for symmetric encryption.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As the names suggest, the public key of the pair is made public for others to</a:t>
            </a:r>
          </a:p>
          <a:p>
            <a:pPr>
              <a:defRPr/>
            </a:pPr>
            <a:r>
              <a:rPr lang="en-US" b="0" dirty="0"/>
              <a:t>use, while the private key is known only to its owner. A general-purpose public-key</a:t>
            </a:r>
          </a:p>
          <a:p>
            <a:pPr>
              <a:defRPr/>
            </a:pPr>
            <a:r>
              <a:rPr lang="en-US" b="0" dirty="0"/>
              <a:t>cryptographic algorithm relies on one key for encryption and a different but related</a:t>
            </a:r>
          </a:p>
          <a:p>
            <a:pPr>
              <a:defRPr/>
            </a:pPr>
            <a:r>
              <a:rPr lang="en-US" b="0" dirty="0"/>
              <a:t>key for decryption.</a:t>
            </a:r>
          </a:p>
          <a:p>
            <a:pPr>
              <a:defRPr/>
            </a:pPr>
            <a:endParaRPr lang="en-US" b="0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03455-7222-D147-8F32-0514DD216503}" type="slidenum">
              <a:rPr lang="en-AU" smtClean="0">
                <a:latin typeface="Arial" pitchFamily="-110" charset="0"/>
              </a:rPr>
              <a:pPr/>
              <a:t>24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73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9AD9B-7FA5-144E-8738-8D5A7C56888F}" type="slidenum">
              <a:rPr lang="en-AU">
                <a:latin typeface="Arial" pitchFamily="-110" charset="0"/>
              </a:rPr>
              <a:pPr/>
              <a:t>25</a:t>
            </a:fld>
            <a:endParaRPr lang="en-AU">
              <a:latin typeface="Arial" pitchFamily="-110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public-key encryption scheme has six ingredients (Figure 2.6a):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Plaintext: This is the readable message or data that is fed into the algorithm as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input.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algorithm: The encryption algorithm performs various transformations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plaintext.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Public and private key: This is a pair of keys that have been selected so that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one is used for encryption, the other is used for decryption. The exact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transformations performed by the encryption algorithm depend on the public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private key that is provided as input.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the scrambled message produced as output. It depends 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plaintext and the key. For a given message, two different keys will produce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different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Decryption algorithm: This algorithm accepts the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the matching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and produces the original plaintext.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the names suggest, the public key of the pair is made public for others to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use, while the private key is known only to its owner. A general-purpose public-key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algorithm relies on one key for encryption and a different but related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for decryption.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essential steps are the following: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Each user generates a pair of keys to be used for the encryption and decryption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messages.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Each user places one of the two keys in a public register or other accessible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file. This is the public key. The companion key is kept private. As Figure 2.6a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suggests, each user maintains a collection of public keys obtained from others.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If Bob wishes to send a private message to Alice, Bob encrypts the message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Alice’s public 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When Alice receives the message, she decrypts it using her private key. No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 recipient can decrypt the message because only Alice knows Alice’s private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this approach, all participants have access to public keys, and private keys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generated locally by each participant and therefore need never be distributed.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long as a user protects his or her private key, incoming communication is secure.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any time, a user can change the private key and publish the companion public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to replace the old public 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scheme of Figure 2.6a is directed toward providing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confidentiality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the intended recipient should be able to decrypt the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because only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intended recipient is in possession of the required private key. Whether in fact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confidentiality is provided depends on a number of factors, including the security of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algorithm, whether the private key is kept secure, and the security of any protocol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which the encryption function is a part.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5605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Public-key systems are characterized by the use of a cryptographic type of algorithm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with two keys, one held private and one available publicly. Depending on the application,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sender uses either the sender’s private key or the receiver’s public key, 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both, to perform some type of cryptographic function. In broad terms, we can classify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use of public-key cryptosystems into three categories: digital signature, symmetric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key distribution, and encryption of secret keys.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These applications will be discussed in Section 2.4. Some algorithms are suitable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for all three applications, whereas others can be used only for one or two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these applications. Table 2.3 indicates the applications supported by the algorithms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discussed in this section.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FD868-4274-7F4A-A590-3300D6060EE1}" type="slidenum">
              <a:rPr lang="en-AU" smtClean="0">
                <a:latin typeface="Arial" pitchFamily="-110" charset="0"/>
              </a:rPr>
              <a:pPr/>
              <a:t>29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25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AA161-F819-BC42-BFB4-302370EA9F39}" type="slidenum">
              <a:rPr lang="en-AU">
                <a:latin typeface="Arial" pitchFamily="-110" charset="0"/>
              </a:rPr>
              <a:pPr/>
              <a:t>30</a:t>
            </a:fld>
            <a:endParaRPr lang="en-AU">
              <a:latin typeface="Arial" pitchFamily="-110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cryptosystem illustrated in Figure 2.6 depends on a cryptographic algorithm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two related keys.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Hellman postulated this system without demonstrating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such algorithms exist. However, they did lay out the conditions that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algorithms must fulfill [DIFF76]: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914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A176F-E2B2-EC45-8A34-11E64519DC91}" type="slidenum">
              <a:rPr lang="en-AU">
                <a:latin typeface="Arial" pitchFamily="-110" charset="0"/>
              </a:rPr>
              <a:pPr/>
              <a:t>31</a:t>
            </a:fld>
            <a:endParaRPr lang="en-AU">
              <a:latin typeface="Arial" pitchFamily="-110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RSA One of the first public-key schemes was developed in 1977 by Ron 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Rivest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</a:t>
            </a:r>
            <a:r>
              <a:rPr lang="en-US" b="0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Adi</a:t>
            </a:r>
            <a:endParaRPr lang="en-US" b="0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Shamir, and Len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Adleman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 MIT and first published in 1978 [RIVE78]. The RSA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 has since reigned supreme as the most widely accepted and implemented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to public-key encryption. RSA is a block cipher in which the plaintext and</a:t>
            </a:r>
          </a:p>
          <a:p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are integers between 0 and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 – 1 for some n.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1977, the three inventors of RSA dared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Scientific American readers to decode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cipher they printed in Martin Gardner’s “Mathematical Games” column. They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offered a $100 reward for the return of a plaintext sentence, an event they predicted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might not occur for some 40 quadrillion years. In April of 1994, a group working over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Internet and using over 1600 computers claimed the prize after only eight months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work [LEUT94]. This challenge used a public-key size (length of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n) of 129 decimal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digits, or around 428 bits. This result does not invalidate the use of RSA; it simply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means that larger key sizes must be used. Currently, a 1024-bit key size (about 300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decimal digits) is considered strong enough for virtually all applications.</a:t>
            </a:r>
          </a:p>
          <a:p>
            <a:endParaRPr lang="en-US" b="0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DIFFIE-HELLMAN KEY AGREEMENT The first published public-key algorithm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appeared in the seminal paper by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Hellman that defined public-key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cryptography [DIFF76] and is generally referred to as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-Hellman key exchange,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key agreement. A number of commercial products employ this key exchange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technique.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purpose of the algorithm is to enable two users to securely reach agreement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about a shared secret that can be used as a secret key for subsequent symmetric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of messages. The algorithm itself is limited to the exchange of the keys.</a:t>
            </a:r>
          </a:p>
          <a:p>
            <a:endParaRPr lang="en-US" b="0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DIGITAL SIGNATURE STANDARD The National Institute of Standards and Technology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(NIST) has published Federal Information Processing Standard FIPS PUB 186,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known as the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Digital Signature Standard (DSS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The DSS makes use of SHA-1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presents a new digital signature technique, the Digital Signature Algorithm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(DSA).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The DSS was originally proposed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1991 and revised in 1993 in response to public feedback concerning the security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scheme. There were further revisions in 1998, 2000, 2009, and most recently in 2013 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FIPS PUB 186–4. The DSS uses an algorithm that is designed to provide only the digital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signature function. Unlike RSA, it cannot be used for encryption or key exchange.</a:t>
            </a:r>
            <a:endParaRPr lang="en-US" b="0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b="0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ELLIPTIC CURVE CRYPTOGRAPHY </a:t>
            </a:r>
            <a:r>
              <a:rPr lang="en-US" b="0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vast majority of the products and standards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use public-key cryptography for encryption and digital signatures use RSA.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bit length for secure RSA use has increased over recent years, and this has put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heavier processing load on applications using RSA. This burden has ramifications,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especially for electronic commerce sites that conduct large numbers of secure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transactions. Recently, a competing system has begun to challenge RSA: elliptic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curve cryptography (ECC). Already, ECC is showing up in standardization efforts,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including the IEEE (Institute of Electrical and Electronics Engineers) P1363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Standard for Public-Key Cryptography.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 attraction of ECC compared to RSA is that it appears to offer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equal security for a far smaller bit size, thereby reducing processing overhead. 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other hand, although the theory of ECC has been around for some time, it is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recently that products have begun to appear and that there has been sustained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cryptanalytic interest in probing for weaknesses. Thus, the confidence level in ECC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not yet as high as that in RSA.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675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Public-key encryption can be used for authentication with a technique known as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digital signature. NIST FIPS PUB 186-4 [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Digital Signature Standard (DSS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) , July 2013]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defines a digital signature as follows: The result of a cryptographic transformation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data that, when properly implemented, provides a mechanism for verifying origin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authentication, data integrity and signatory non-repudiation.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Thus, a digital signature is a data-dependent bit pattern, generated by an agent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as a function of a file, message, or other form of data block. Another agent can access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data block and its associated signature and verify (1) the data block has been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signed by the alleged signer, and (2) the data block has not been altered since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signing. Further, the signer cannot repudiate the signature.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FIPS 186-4 specifies the use of one of three digital signature algorithms: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Digital Signature Algorithm (DSA):  The original NIST-approved algorithm,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which is based on the difficulty of computing discrete logarithms.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RSA Digital Signature Algorithm:  Based on the RSA public-key algorithm.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Elliptic Curve Digital Signature Algorithm (ECDSA):  Based on elliptic-curve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cryptography.</a:t>
            </a:r>
          </a:p>
          <a:p>
            <a:pPr>
              <a:defRPr/>
            </a:pPr>
            <a:endParaRPr lang="en-US" b="0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FAD5B-B746-1A4C-928F-5E1552155B0A}" type="slidenum">
              <a:rPr lang="en-AU" smtClean="0">
                <a:latin typeface="Arial" pitchFamily="-110" charset="0"/>
              </a:rPr>
              <a:pPr/>
              <a:t>32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06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73721-8CB1-B64E-BBBD-B209776E3A47}" type="slidenum">
              <a:rPr lang="en-AU">
                <a:latin typeface="Arial" pitchFamily="-110" charset="0"/>
              </a:rPr>
              <a:pPr/>
              <a:t>33</a:t>
            </a:fld>
            <a:endParaRPr lang="en-AU">
              <a:latin typeface="Arial" pitchFamily="-110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Figure 2.7 is a generic model of the process of making and using digital signatures.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All of the digital signature schemes in FIPS 186-4 have this structure. Suppose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Bob wants to send a message to Alice. Although it is not important that the message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be kept secret, he wants Alice to be certain that the message is indeed from him.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For this purpose, Bob uses a secure hash function, such as SHA-512, to generate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hash value for the message. That hash value, together with Bob’s private key, serve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as input to a digital signature generation algorithm that produces a short block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functions as a digital signature. Bob sends the message with the signature attached.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When Alice receives the message plus signature, she (1) calculates a hash value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message; (2) provides the hash value and Bob’s public key as inputs to a digital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signature verification algorithm. If the algorithm returns the result that the signature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is valid, Alice is assured that the message must have been signed by Bob. No one else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has Bob’s private key, and therefore no one else could have created a signature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could be verified for this message with Bob’s public key. In addition, it is impossible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alter the message without access to Bob’s private key, so the message is authenticated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both in terms of source and in terms of data integrity.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digital signature does not provide confidentiality. That is, the message being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sent is safe from alteration, but not safe from eavesdropping. This is obvious in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case of a signature based on a portion of the message, because the rest of the message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is transmitted in the clear. Even in the case of complete encryption, there is no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protection of confidentiality because any observer can decrypt the message by using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sender’s public key.</a:t>
            </a:r>
          </a:p>
          <a:p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8363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On the face of it, the point of public-key encryption is that the public key is public. Thus,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if there is some broadly accepted public-key algorithm, such as RSA, any participant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can send his or her public key to any other participant or broadcast the key to the community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at large. Although this approach is convenient, it has a major weakness. Anyone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can forge such a public announcement. That is, some user could pretend to be Bob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send a public key to another participant or broadcast such a public key. Until such time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as Bob discovers the forgery and alerts other participants, the forger is able to read all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encrypted messages intended for Bob and can use the forged keys for authentication.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solution to this problem is the public-key certificate. In essence, a certificate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consists of a public key plus a user ID of the key owner, with the whole block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signed by a trusted third party. The certificate also includes some information about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third party plus an indication of the period of validity of the certificate. Typically,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third party is a certificate authority (CA) that is trusted by the user community,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such as a government agency or a financial institution. A user can present his or her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 key to the authority in a secure manner and obtain a signed certificate.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user can then publish the certificate. Anyone needing this user’s public key can obtain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certificate and verify that it is valid by means of the attached trusted signature.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Figure 2.8 illustrates the process.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key steps can be summarized as follows: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1.  User software (client) creates a pair of keys: one public and one private.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2.  Client prepares an unsigned certificate that includes the user ID and user’s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 key.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3.  User provides the unsigned certificate to a CA in some secure manner. This might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require a face-to-face meeting, the use of registered e-mail, or happen via a Web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form with e-mail verification.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4.  CA creates a signature as follows: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a.  CA uses a hash function to calculate the hash code of the unsigned certificate.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A hash function is one that maps a variable-length data block or message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into a fixed-length value called a hash code, such as SHA family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we will discuss in Sections 2.2 and 21.1.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b.  CA generates digital signature using the CA’s private key and a signature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generation algorithm.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5.  CA attaches the signature to the unsigned certificate to create a signed certificate.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6. CA returns the signed certificate to client.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7. Client may provide the signed certificate to any other user.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8. Any user may verify that the certificate is valid as follows: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 a. User calculates the hash code of certificate (not including signature).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	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b. User verifies digital signature using CA’s public key and the signature verification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algorithm. The algorithm returns a result of either signature valid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or invalid.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One scheme has become universally accepted for formatting public-key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certificates: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X.509 standard. X.509 certificates are used in most network security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applications, including IP Security (IPsec), Transport Layer Security (TLS), Secure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Shell (SSH), and Secure/Multipurpose Internet Mail Extension (S/MIME). We will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examine most of these applications in Part Five.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45A9E-7761-3846-9783-F10EE5B548CC}" type="slidenum">
              <a:rPr lang="en-AU" smtClean="0"/>
              <a:pPr>
                <a:defRPr/>
              </a:pPr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946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431C1-B74E-4145-BE4E-E9486F5071EE}" type="slidenum">
              <a:rPr lang="en-AU">
                <a:latin typeface="Arial" pitchFamily="-110" charset="0"/>
              </a:rPr>
              <a:pPr/>
              <a:t>35</a:t>
            </a:fld>
            <a:endParaRPr lang="en-AU">
              <a:latin typeface="Arial" pitchFamily="-110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Another application in which public-key encryption is used to protect a symmetric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is the digital envelope, which can be used to protect a message without needing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first arrange for sender and receiver to have the same secret key. The technique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referred to as a digital envelope, which is the equivalent of a sealed envelope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containing an unsigned letter. The general approach is shown in Figure 2.9. Suppose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wishes to send a confidential message to Alice, but they do not share a symmetric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secret key. Bob does the following: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Prepare a message.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Generate a random symmetric key that will be used this one time only.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Encrypt that message using symmetric encryption the one-time 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Encrypt the one-time key using public-key encryption with Alice’s public 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5. Attach the encrypted one-time key to the encrypted message and send it to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Alice.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Alice is capable of decrypting the one-time key and therefore of recovering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original message. If Bob obtained Alice’s public key by means of Alice’s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public-key certificate, then Bob is assured that it is a valid key.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403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431C1-B74E-4145-BE4E-E9486F5071EE}" type="slidenum">
              <a:rPr lang="en-AU">
                <a:latin typeface="Arial" pitchFamily="-110" charset="0"/>
              </a:rPr>
              <a:pPr/>
              <a:t>36</a:t>
            </a:fld>
            <a:endParaRPr lang="en-AU">
              <a:latin typeface="Arial" pitchFamily="-110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Another application in which public-key encryption is used to protect a symmetric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is the digital envelope, which can be used to protect a message without needing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first arrange for sender and receiver to have the same secret key. The technique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referred to as a digital envelope, which is the equivalent of a sealed envelope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containing an unsigned letter. The general approach is shown in Figure 2.9. Suppose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wishes to send a confidential message to Alice, but they do not share a symmetric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secret key. Bob does the following: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Prepare a message.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Generate a random symmetric key that will be used this one time only.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Encrypt that message using symmetric encryption the one-time 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Encrypt the one-time key using public-key encryption with Alice’s public 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5. Attach the encrypted one-time key to the encrypted message and send it to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Alice.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Alice is capable of decrypting the one-time key and therefore of recovering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original message. If Bob obtained Alice’s public key by means of Alice’s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public-key certificate, then Bob is assured that it is a valid key.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18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1BE9F-ADEE-204B-9924-0E88CCB94F1B}" type="slidenum">
              <a:rPr lang="en-AU">
                <a:latin typeface="Arial" pitchFamily="-110" charset="0"/>
              </a:rPr>
              <a:pPr/>
              <a:t>5</a:t>
            </a:fld>
            <a:endParaRPr lang="en-AU">
              <a:latin typeface="Arial" pitchFamily="-110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general approaches to attacking a symmetric encryption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scheme. The first attack is known as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cryptanalysis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Cryptanalytic attacks rely on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nature of the algorithm plus perhaps some knowledge of the general characteristics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plaintext or even some sample plaintext-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pairs. This type of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exploits the characteristics of the algorithm to attempt to deduce a specific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 or to deduce the key being used. If the attack succeeds in deducing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key, the effect is catastrophic: All future and past messages encrypted with that key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compromised.</a:t>
            </a: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second method, known as the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brute-force attack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is to try every possible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on a piece of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until an intelligible translation into plaintext is obtained.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average, half of all possible keys must be tried to achieve success. 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6527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432F9-F4B8-4242-8824-7D7A9D0B359B}" type="slidenum">
              <a:rPr lang="en-AU">
                <a:latin typeface="Arial" pitchFamily="-110" charset="0"/>
              </a:rPr>
              <a:pPr/>
              <a:t>37</a:t>
            </a:fld>
            <a:endParaRPr lang="en-AU">
              <a:latin typeface="Arial" pitchFamily="-110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network security algorithms based on cryptography make use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numbers. For example,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keys for the RSA public-key encryption algorithm (described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Chapter 21) and other public-key algorithms.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a stream key for symmetric stream cipher.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a symmetric key for use as a temporary session key or in creating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envelope.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In a number of key distribution scenarios, such as Kerberos (described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 23), random numbers are used for handshaking to prevent replay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Session key generation, whether done by a key distribution center or by one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applications give rise to two distinct and not necessarily compatible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requirements for a sequence of random numbers: randomness and unpredictability.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0329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b="0" dirty="0"/>
              <a:t>Traditionally, the concern in the generation of a sequence of</a:t>
            </a:r>
          </a:p>
          <a:p>
            <a:pPr>
              <a:defRPr/>
            </a:pPr>
            <a:r>
              <a:rPr lang="en-US" b="0" dirty="0"/>
              <a:t>allegedly random numbers has been that the sequence of numbers be random in</a:t>
            </a:r>
          </a:p>
          <a:p>
            <a:pPr>
              <a:defRPr/>
            </a:pPr>
            <a:r>
              <a:rPr lang="en-US" b="0" dirty="0"/>
              <a:t>some well-defined statistical sense. The following two criteria are used to validate</a:t>
            </a:r>
          </a:p>
          <a:p>
            <a:pPr>
              <a:defRPr/>
            </a:pPr>
            <a:r>
              <a:rPr lang="en-US" b="0" dirty="0"/>
              <a:t>that a sequence of numbers is random: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Uniform distribution: The distribution of numbers in the sequence should be</a:t>
            </a:r>
          </a:p>
          <a:p>
            <a:pPr>
              <a:defRPr/>
            </a:pPr>
            <a:r>
              <a:rPr lang="en-US" b="0" dirty="0"/>
              <a:t>uniform; that is, the frequency of occurrence of each of the numbers should be</a:t>
            </a:r>
          </a:p>
          <a:p>
            <a:pPr>
              <a:defRPr/>
            </a:pPr>
            <a:r>
              <a:rPr lang="en-US" b="0" dirty="0"/>
              <a:t>approximately the same.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Independence: No one value in the sequence can be inferred from the others.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Although there are well-defined tests for determining that a sequence of numbers</a:t>
            </a:r>
          </a:p>
          <a:p>
            <a:pPr>
              <a:defRPr/>
            </a:pPr>
            <a:r>
              <a:rPr lang="en-US" b="0" dirty="0"/>
              <a:t>matches a particular distribution, such as the uniform distribution, there is no such</a:t>
            </a:r>
          </a:p>
          <a:p>
            <a:pPr>
              <a:defRPr/>
            </a:pPr>
            <a:r>
              <a:rPr lang="en-US" b="0" dirty="0"/>
              <a:t>test to “prove” independence. Rather, a number of tests can be applied to demonstrate</a:t>
            </a:r>
          </a:p>
          <a:p>
            <a:pPr>
              <a:defRPr/>
            </a:pPr>
            <a:r>
              <a:rPr lang="en-US" b="0" dirty="0"/>
              <a:t>if a sequence does not exhibit independence. The general strategy is to apply a number</a:t>
            </a:r>
          </a:p>
          <a:p>
            <a:pPr>
              <a:defRPr/>
            </a:pPr>
            <a:r>
              <a:rPr lang="en-US" b="0" dirty="0"/>
              <a:t>of such tests until the confidence that independence exists is sufficiently strong.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In the context of our discussion, the use of a sequence of numbers that appear</a:t>
            </a:r>
          </a:p>
          <a:p>
            <a:pPr>
              <a:defRPr/>
            </a:pPr>
            <a:r>
              <a:rPr lang="en-US" b="0" dirty="0"/>
              <a:t>statistically random often occurs in the design of algorithms related to cryptography.</a:t>
            </a:r>
          </a:p>
          <a:p>
            <a:pPr>
              <a:defRPr/>
            </a:pPr>
            <a:r>
              <a:rPr lang="en-US" b="0" dirty="0"/>
              <a:t>In essence, if a</a:t>
            </a:r>
            <a:r>
              <a:rPr lang="en-US" b="0" baseline="0" dirty="0"/>
              <a:t> </a:t>
            </a:r>
            <a:r>
              <a:rPr lang="en-US" b="0" dirty="0"/>
              <a:t>problem is too hard or time-consuming to solve exactly, a simpler, shorter approach</a:t>
            </a:r>
          </a:p>
          <a:p>
            <a:pPr>
              <a:defRPr/>
            </a:pPr>
            <a:r>
              <a:rPr lang="en-US" b="0" dirty="0"/>
              <a:t>based on randomization is used to provide an answer with any desired level of</a:t>
            </a:r>
          </a:p>
          <a:p>
            <a:pPr>
              <a:defRPr/>
            </a:pPr>
            <a:r>
              <a:rPr lang="en-US" b="0" dirty="0"/>
              <a:t>confidence.</a:t>
            </a:r>
          </a:p>
          <a:p>
            <a:pPr>
              <a:defRPr/>
            </a:pPr>
            <a:endParaRPr lang="en-US" b="0" i="1" dirty="0"/>
          </a:p>
          <a:p>
            <a:pPr>
              <a:defRPr/>
            </a:pPr>
            <a:r>
              <a:rPr lang="en-US" b="0" i="1" dirty="0"/>
              <a:t>UNPREDICTABILITY </a:t>
            </a:r>
          </a:p>
          <a:p>
            <a:pPr>
              <a:defRPr/>
            </a:pPr>
            <a:r>
              <a:rPr lang="en-US" b="0" i="1" dirty="0"/>
              <a:t>In applications such as reciprocal authentication and session key</a:t>
            </a:r>
          </a:p>
          <a:p>
            <a:pPr>
              <a:defRPr/>
            </a:pPr>
            <a:r>
              <a:rPr lang="en-US" b="0" dirty="0"/>
              <a:t>generation, the requirement is not so much that the sequence of numbers be statistically</a:t>
            </a:r>
          </a:p>
          <a:p>
            <a:pPr>
              <a:defRPr/>
            </a:pPr>
            <a:r>
              <a:rPr lang="en-US" b="0" dirty="0"/>
              <a:t>random but that the successive members of the sequence are unpredictable. With</a:t>
            </a:r>
          </a:p>
          <a:p>
            <a:pPr>
              <a:defRPr/>
            </a:pPr>
            <a:r>
              <a:rPr lang="en-US" b="0" dirty="0"/>
              <a:t>“true” random sequences, each number is statistically independent of other numbers</a:t>
            </a:r>
          </a:p>
          <a:p>
            <a:pPr>
              <a:defRPr/>
            </a:pPr>
            <a:r>
              <a:rPr lang="en-US" b="0" dirty="0"/>
              <a:t>in the sequence and therefore unpredictable. However, as is discussed shortly, true</a:t>
            </a:r>
          </a:p>
          <a:p>
            <a:pPr>
              <a:defRPr/>
            </a:pPr>
            <a:r>
              <a:rPr lang="en-US" b="0" dirty="0"/>
              <a:t>random numbers are not always used; rather, sequences of numbers that appear to</a:t>
            </a:r>
          </a:p>
          <a:p>
            <a:pPr>
              <a:defRPr/>
            </a:pPr>
            <a:r>
              <a:rPr lang="en-US" b="0" dirty="0"/>
              <a:t>be random are generated by some algorithm. In this latter case, care must be taken</a:t>
            </a:r>
          </a:p>
          <a:p>
            <a:pPr>
              <a:defRPr/>
            </a:pPr>
            <a:r>
              <a:rPr lang="en-US" b="0" dirty="0"/>
              <a:t>that an opponent not be able to predict future elements of the sequence on the basis</a:t>
            </a:r>
          </a:p>
          <a:p>
            <a:pPr>
              <a:defRPr/>
            </a:pPr>
            <a:r>
              <a:rPr lang="en-US" b="0" dirty="0"/>
              <a:t>of earlier elements.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09CCC-1E30-A046-94F2-A557E7DEE501}" type="slidenum">
              <a:rPr lang="en-AU" smtClean="0">
                <a:latin typeface="Arial" pitchFamily="-110" charset="0"/>
              </a:rPr>
              <a:pPr/>
              <a:t>38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31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D7395-57CF-8946-BDF3-990D47D19D7C}" type="slidenum">
              <a:rPr lang="en-AU">
                <a:latin typeface="Arial" pitchFamily="-110" charset="0"/>
              </a:rPr>
              <a:pPr/>
              <a:t>39</a:t>
            </a:fld>
            <a:endParaRPr lang="en-AU">
              <a:latin typeface="Arial" pitchFamily="-110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applications typically make use of algorithmic techniques for random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 generation. These algorithms are deterministic and therefore produce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sequences of numbers that are not statistically random. However, if the algorithm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good, the resulting sequences will pass many reasonable tests of randomness. Such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numbers are referred to as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pseudorandom numbers.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You may be somewhat uneasy about the concept of using numbers generated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by a deterministic algorithm as if they were random numbers. Despite what might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be called philosophical objections to such a practice, it generally works. That is,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under most circumstances, pseudorandom numbers will perform as well as if they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were random for a given use. The phrase “as well as” is unfortunately subjective, but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use of pseudorandom numbers is widely accepted. The same principle applies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 statistical applications, in which a statistician takes a sample of a population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assumes the results will be approximately the same as if the whole population were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measured.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true random number generator (TRNG) uses a nondeterministic source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randomness. Most operate by measuring unpredictable natural processes,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pulse detectors of ionizing radiation events, gas discharge tubes, and leaky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capacitors. Intel has developed a commercially available chip that samples thermal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noise by amplifying the voltage measured across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undriven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resistors [JUN99].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group at Bell Labs has developed a technique that uses the variations in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response time of raw read requests for one disk sector of a hard disk [JAKO98].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LavaRnd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an open source project for creating truly random numbers using inexpensive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cameras, open source code, and inexpensive hardware. The system uses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saturated charge- coupled device (CCD) in a light-tight can as a chaotic source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the seed. Software processes the result into truly random numbers in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variety of formats.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The first commercially available TRNG that achieves bit production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rates comparable with that of PRNGs is the Intel digital random number generator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(DRNG) [TAYL11], offered on new multicore chips since May 2012.</a:t>
            </a:r>
          </a:p>
          <a:p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2855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17D1D-2AE0-9947-9277-386B495AB285}" type="slidenum">
              <a:rPr lang="en-AU">
                <a:latin typeface="Arial" pitchFamily="-110" charset="0"/>
              </a:rPr>
              <a:pPr/>
              <a:t>40</a:t>
            </a:fld>
            <a:endParaRPr lang="en-AU">
              <a:latin typeface="Arial" pitchFamily="-110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of the principal security requirements of a computer system is the protection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stored data. Security mechanisms to provide such protection include access control,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intrusion detection, and intrusion prevention schemes, all of which are discussed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this book. The book also describes a number of technical means by which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various security mechanisms can be made vulnerable. But beyond technical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approaches, these approaches can become vulnerable because of human factors.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 list a few examples here, based on [ROTH05].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In December of 2004, Bank of America employees backed up and sent to its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backup data center tapes containing the names, addresses, bank account numbers,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Social Security numbers of 1.2 million government workers enrolled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 charge-card account. None of the data were encrypted. The tapes never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arrived and indeed have never been found. Sadly, this method of backing up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shipping data is all too common. As an another example, in April of 2005,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Ameritrade blamed its shipping vendor for losing a backup tape containing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unencrypted information on 200,000 clients.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In April of 2005, San Jose Medical group announced that someone had physically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stolen one of its computers and potentially gained access to 185,000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unencrypted patient records.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There have been countless examples of laptops lost at airports, stolen from 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parked car, or taken while the user is away from his or her desk. If the data on the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laptop’s hard drive are unencrypted, all of the data are available to the thief.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Although it is now routine for businesses to provide a variety of protections,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including encryption, for information that is transmitted across networks, via the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Internet, or via wireless devices, once data are stored locally (referred to as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at</a:t>
            </a:r>
          </a:p>
          <a:p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rest), </a:t>
            </a:r>
            <a:r>
              <a:rPr lang="en-US" b="0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is often little protection beyond domain authentication and operating</a:t>
            </a:r>
          </a:p>
          <a:p>
            <a:r>
              <a:rPr lang="en-US" b="0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 access controls. Data at rest are often routinely backed up to secondary storage</a:t>
            </a:r>
          </a:p>
          <a:p>
            <a:r>
              <a:rPr lang="en-US" b="0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CDROM or tape, archived for indefinite periods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Further, even when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are erased from a hard disk, until the relevant disk sectors are reused, the data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recoverable. Thus it becomes attractive, and indeed should be mandatory, to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 data at rest and combine this with an effective encryption key management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a variety of ways to provide encryption services. A simple approach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available for use on a laptop is to use a commercially available encryption package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Pretty Good Privacy (PGP). PGP enables a user to generate a key from 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and then use that key to encrypt selected files on the hard disk. The PGP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package does not store the password. To recover a file, the user enters the password,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PGP generates the password, and PGP decrypts the file. So long as the user protects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his or her password and does not use an easily guessable password, the files are fully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protected while at rest. Some more recent approaches are listed in [COLL06]: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Back-end appliance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a hardware device that sits between servers and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storage systems and encrypts all data going from the server to the storage system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decrypts data going in the opposite direction. These devices encrypt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at close to wire speed, with very little latency. In contrast, encryption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 on servers and storage systems slows backups. A system man ager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configures the appliance to accept requests from specified clients, for which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unencrypted data are supplied.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Library-based tape encryption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provided by means of a co-processor board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embedded in the tape drive and tape library hardware. The co-processor encrypts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using a </a:t>
            </a:r>
            <a:r>
              <a:rPr lang="en-US" b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nonreadable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key configured into the board. The tapes can then be sent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off-site to a facility that has the same tape drive hardware. The key can be exported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via secure e-mail or a small flash drive that is transported securely. If the matching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tape drive hardware co-processor is not available at the other site, the target facility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use the key in a software decryption package to recover the data.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Background laptop and PC data encryption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A number of vendors offer software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products that provide encryption that is transparent to the application and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user. Some products encrypt all or designated files and folders.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Other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products, such as Windows BitLocker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MacOS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FileVault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, encrypt an entire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disk or disk image located on either the user’s hard drive or maintained on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network storage device, with all data on the virtual disk encrypted. Various key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management solutions are offered to restrict access to the owner of the data.</a:t>
            </a:r>
          </a:p>
          <a:p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468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41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2 summary.</a:t>
            </a:r>
          </a:p>
        </p:txBody>
      </p:sp>
    </p:spTree>
    <p:extLst>
      <p:ext uri="{BB962C8B-B14F-4D97-AF65-F5344CB8AC3E}">
        <p14:creationId xmlns:p14="http://schemas.microsoft.com/office/powerpoint/2010/main" val="119207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027D8-8F21-DE43-B42D-A54F7CA3580B}" type="slidenum">
              <a:rPr lang="en-AU">
                <a:latin typeface="Arial" pitchFamily="-110" charset="0"/>
              </a:rPr>
              <a:pPr/>
              <a:t>6</a:t>
            </a:fld>
            <a:endParaRPr lang="en-AU">
              <a:latin typeface="Arial" pitchFamily="-110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The most commonly used symmetric encryption algorithms are block ciphers. A block cipher processes the plaintext input in fixed-size blocks and produces a block of </a:t>
            </a:r>
            <a:r>
              <a:rPr lang="en-US" dirty="0" err="1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ciphertext</a:t>
            </a:r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of equal size for each plaintext block. The algorithm processes longer plaintext amounts as a series of fixed-size blocks. The most important symmetric algorithms, all of which are block ciphers, are the Data Encryption Standard (DES), triple DES, and the Advanced Encryption Standard (AES); see Table 2.1.  This subsection provides an overview of these algorithms.  Chapter 20 presents the technical details.</a:t>
            </a:r>
          </a:p>
        </p:txBody>
      </p:sp>
    </p:spTree>
    <p:extLst>
      <p:ext uri="{BB962C8B-B14F-4D97-AF65-F5344CB8AC3E}">
        <p14:creationId xmlns:p14="http://schemas.microsoft.com/office/powerpoint/2010/main" val="439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D161F-7245-BE4F-9C02-B359E60FBFCD}" type="slidenum">
              <a:rPr lang="en-AU">
                <a:latin typeface="Arial" pitchFamily="-110" charset="0"/>
              </a:rPr>
              <a:pPr/>
              <a:t>7</a:t>
            </a:fld>
            <a:endParaRPr lang="en-AU">
              <a:latin typeface="Arial" pitchFamily="-110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Until recently, the most widely used encryption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scheme was based on the Data Encryption Standard (DES) adopted in 1977 by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National Bureau of Standards, now the National Institute of Standards and Technology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(NIST), as FIPS PUB 46 (Data Encryption Standard , January 1977). 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 itself is referred to as the Data Encryption Algorithm (DEA). DES takes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plaintext block of 64 bits and a key of 56 bits, to produce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ciphertext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block of 64 bits.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Concerns about the strength of DES fall into two categories: concerns about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 itself, and concerns about the use of a 56-bit key. The first concern refers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possibility that cryptanalysis is possible by exploiting the characteristics of the DES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algorithm. Over the years, there have been numerous attempts to find and exploit weaknesses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 the algorithm, making DES the most-studied encryption algorithm in existence.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Despite numerous approaches, no one has so far reported a fatal weakness in DES.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more serious concern is key length. With a key length of 56 bits, there are 2</a:t>
            </a:r>
            <a:r>
              <a:rPr lang="en-US" baseline="30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56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possible keys, which is approximately 7.2 x 10</a:t>
            </a:r>
            <a:r>
              <a:rPr lang="en-US" baseline="30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16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keys.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Given the speed of commercial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off-the-shelf processors, this key length is woefully inadequate. A paper from Seagate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Technology [SEAG08] suggests that a rate of one billion (10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9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) key combinations per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second is reasonable for today’s multicore computers. Recent offerings confirm this.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Both Intel and AMD now offer hardware-based instructions to accelerate the use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AES. Tests run on a contemporary multicore Intel machine resulted in an encryption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rate of about half a billion encryptions per second [BASU12]. Another recent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analysis suggests that with contemporary supercomputer technology, a rate of 10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13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encryptions/s is reasonable [AROR12].</a:t>
            </a:r>
          </a:p>
          <a:p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496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8C4FB-7298-D14C-96D7-BA07164FC86F}" type="slidenum">
              <a:rPr lang="en-AU">
                <a:latin typeface="Arial" pitchFamily="-110" charset="0"/>
              </a:rPr>
              <a:pPr/>
              <a:t>8</a:t>
            </a:fld>
            <a:endParaRPr lang="en-AU">
              <a:latin typeface="Arial" pitchFamily="-110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95800"/>
          </a:xfrm>
          <a:noFill/>
          <a:ln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Table 2.2 shows how much time is required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 brute-force attack for various key sizes. As can be seen, a single PC can break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 in about a year; if multiple PCs work in parallel, the time is drastically shortened.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today’s supercomputers should be able to find a key in about an hour.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Key sizes of 128 bits or greater are effectively unbreakable using simply a brute-force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approach. Even if we managed to speed up the attacking system by a factor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1 trillion (10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12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), it would still take over 100,000 years to break a code using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128-bit key.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12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FF266-5831-A744-AC73-233EE3AED622}" type="slidenum">
              <a:rPr lang="en-AU">
                <a:latin typeface="Arial" pitchFamily="-110" charset="0"/>
              </a:rPr>
              <a:pPr/>
              <a:t>9</a:t>
            </a:fld>
            <a:endParaRPr lang="en-AU">
              <a:latin typeface="Arial" pitchFamily="-110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life of DES was extended by the use of triple DES (3DES),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involves repeating the basic DES algorithm three times, using either two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three unique keys, for a key size of 112 or 168 bits. Triple DES (3DES) was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first standardized for use in financial applications in ANSI standard X9.17 in 1985.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3DES was incorporated as part of the Data Encryption Standard in 1999, with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publication of FIPS PUB 46-3.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3DES has two attractions that assure its widespread use over the next few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years. First, with its 168-bit key length, it overcomes the vulnerability to brute-force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of DES. Second, the underlying encryption algorithm in 3DES is the same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DES. This algorithm has been subjected to more scrutiny than any other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over a longer period of time, and no effective cryptanalytic attack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the algorithm rather than brute force has been found. Accordingly, there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 high level of confidence that 3DES is very resistant to cryptanalysis. If security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the only consideration, then 3DES would be an appropriate choice for a standardized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algorithm for decades to come.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 drawback of 3DES is that the algorithm is relatively sluggish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software. The original DES was designed for mid-1970s hardware implementation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does not produce efficient software code. 3DES, which requires three times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calculations as DES, is correspondingly slower. A secondary drawback is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both DES and 3DES use a 64-bit block size. For reasons of both efficiency and security,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larger block size is desirable.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49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13EC9-A858-154B-BCF4-68836FB2E02C}" type="slidenum">
              <a:rPr lang="en-AU">
                <a:latin typeface="Arial" pitchFamily="-110" charset="0"/>
              </a:rPr>
              <a:pPr/>
              <a:t>10</a:t>
            </a:fld>
            <a:endParaRPr lang="en-AU">
              <a:latin typeface="Arial" pitchFamily="-110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Because of its drawbacks, 3DES is not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reasonable candidate for long-term use. As a replacement, NIST in 1997 issued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call for proposals for a new Advanced Encryption Standard (AES), which should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have a security strength equal to or better than 3DES and significantly improved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efficiency. In addition to these general requirements, NIST specified that AES must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 symmetric block cipher with a block length of 128 bits and support for key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lengths of 128, 192, and 256 bits. Evaluation criteria included security, computational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efficiency, memory requirements, hardware and software suitability, and flexibility.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 first round of evaluation, 15 proposed algorithms were accepted.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second round narrowed the field to 5 algorithms. NIST completed its evaluation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 and published a final standard (FIPS PUB 197) in November of 2001. NIST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selected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Rijndael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as the proposed AES algorithm. AES is now widely available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commercial products. AES is described in detail in Chapter 20.</a:t>
            </a:r>
            <a:endParaRPr lang="en-US" dirty="0">
              <a:solidFill>
                <a:srgbClr val="000000"/>
              </a:solidFill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541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Typically, symmetric encryption is applied to a</a:t>
            </a:r>
          </a:p>
          <a:p>
            <a:pPr>
              <a:defRPr/>
            </a:pPr>
            <a:r>
              <a:rPr lang="en-US" dirty="0"/>
              <a:t>unit of data larger than a single 64-bit or 128-bit block. E-mail messages, network</a:t>
            </a:r>
          </a:p>
          <a:p>
            <a:pPr>
              <a:defRPr/>
            </a:pPr>
            <a:r>
              <a:rPr lang="en-US" dirty="0"/>
              <a:t>packets, database records, and other plaintext sources must be broken up into a</a:t>
            </a:r>
          </a:p>
          <a:p>
            <a:pPr>
              <a:defRPr/>
            </a:pPr>
            <a:r>
              <a:rPr lang="en-US" dirty="0"/>
              <a:t>series of fixed-length block for encryption by a symmetric block cipher. The simplest</a:t>
            </a:r>
          </a:p>
          <a:p>
            <a:pPr>
              <a:defRPr/>
            </a:pPr>
            <a:r>
              <a:rPr lang="en-US" dirty="0"/>
              <a:t>approach to multiple-block encryption is known as electronic codebook (ECB)</a:t>
            </a:r>
          </a:p>
          <a:p>
            <a:pPr>
              <a:defRPr/>
            </a:pPr>
            <a:r>
              <a:rPr lang="en-US" dirty="0"/>
              <a:t>mode, in which plaintext is handled </a:t>
            </a:r>
            <a:r>
              <a:rPr lang="en-US" i="1" dirty="0" err="1"/>
              <a:t>b</a:t>
            </a:r>
            <a:r>
              <a:rPr lang="en-US" i="1" dirty="0"/>
              <a:t> bits at a time and each block of plaintext is</a:t>
            </a:r>
          </a:p>
          <a:p>
            <a:pPr>
              <a:defRPr/>
            </a:pPr>
            <a:r>
              <a:rPr lang="en-US" dirty="0"/>
              <a:t>encrypted using the same key. Typically </a:t>
            </a:r>
            <a:r>
              <a:rPr lang="en-US" i="1" dirty="0"/>
              <a:t>b =64 or b =128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lengthy messages, the ECB mode may not be secure. A cryptanalyst may</a:t>
            </a:r>
          </a:p>
          <a:p>
            <a:pPr>
              <a:defRPr/>
            </a:pPr>
            <a:r>
              <a:rPr lang="en-US" dirty="0"/>
              <a:t>be able to exploit regularities in the plaintext to ease the task of decryption. For</a:t>
            </a:r>
          </a:p>
          <a:p>
            <a:pPr>
              <a:defRPr/>
            </a:pPr>
            <a:r>
              <a:rPr lang="en-US" dirty="0"/>
              <a:t>example, if it is known that the message always starts out with certain predefined</a:t>
            </a:r>
          </a:p>
          <a:p>
            <a:pPr>
              <a:defRPr/>
            </a:pPr>
            <a:r>
              <a:rPr lang="en-US" dirty="0"/>
              <a:t>fields, then the cryptanalyst may have a number of known plaintext-</a:t>
            </a:r>
            <a:r>
              <a:rPr lang="en-US" dirty="0" err="1"/>
              <a:t>ciphertext</a:t>
            </a:r>
            <a:r>
              <a:rPr lang="en-US" dirty="0"/>
              <a:t> pairs</a:t>
            </a:r>
          </a:p>
          <a:p>
            <a:pPr>
              <a:defRPr/>
            </a:pPr>
            <a:r>
              <a:rPr lang="en-US" dirty="0"/>
              <a:t>to work with.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increase the security of symmetric block encryption for large sequences</a:t>
            </a:r>
          </a:p>
          <a:p>
            <a:pPr>
              <a:defRPr/>
            </a:pPr>
            <a:r>
              <a:rPr lang="en-US" dirty="0"/>
              <a:t>of data, a number of alternative techniques have been developed, called </a:t>
            </a:r>
            <a:r>
              <a:rPr lang="en-US" b="1" dirty="0"/>
              <a:t>modes of</a:t>
            </a:r>
          </a:p>
          <a:p>
            <a:pPr>
              <a:defRPr/>
            </a:pPr>
            <a:r>
              <a:rPr lang="en-US" b="1" dirty="0"/>
              <a:t>operation. </a:t>
            </a:r>
            <a:r>
              <a:rPr lang="en-US" dirty="0"/>
              <a:t>These modes overcome the weaknesses of ECB; each mode has its own</a:t>
            </a:r>
          </a:p>
          <a:p>
            <a:pPr>
              <a:defRPr/>
            </a:pPr>
            <a:r>
              <a:rPr lang="en-US" dirty="0"/>
              <a:t>particular advantages. This topic is explored in Chapter 20.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386E0-290C-8A40-901F-50999F697ABC}" type="slidenum">
              <a:rPr lang="en-AU" smtClean="0">
                <a:latin typeface="Arial" pitchFamily="-110" charset="0"/>
              </a:rPr>
              <a:pPr/>
              <a:t>11</a:t>
            </a:fld>
            <a:endParaRPr lang="en-AU"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7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85B2-BC9C-4FD8-BD17-ECCE531B176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179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BA80-3883-441B-88AD-95356771069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83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1899-1EC0-4301-97E2-E12AABC2BBD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5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1760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85B2-BC9C-4FD8-BD17-ECCE531B176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815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44213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EFD9-195D-4827-84D3-0A96B539374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901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187423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9033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746-04A1-42DC-A0BC-1E09A8E18DB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5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6956-B1F5-4385-B837-32E585D3D94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577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5E21-BEE4-4CF1-8A21-EACBB0756E6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2578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210891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38826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028946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308370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85B2-BC9C-4FD8-BD17-ECCE531B176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370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112198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EFD9-195D-4827-84D3-0A96B539374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4620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147645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868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746-04A1-42DC-A0BC-1E09A8E18DB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EFD9-195D-4827-84D3-0A96B539374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628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6956-B1F5-4385-B837-32E585D3D94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1366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5824426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176393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BA80-3883-441B-88AD-95356771069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50462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1899-1EC0-4301-97E2-E12AABC2BBD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45551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85B2-BC9C-4FD8-BD17-ECCE531B176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0501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29116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EFD9-195D-4827-84D3-0A96B539374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24587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0365615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027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1CCB-DE00-4AB8-A2F3-F6180568AB4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0942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746-04A1-42DC-A0BC-1E09A8E18DB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3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6956-B1F5-4385-B837-32E585D3D94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868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6195864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4511616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BA80-3883-441B-88AD-95356771069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73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1899-1EC0-4301-97E2-E12AABC2BBD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52036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58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5967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6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D077-81B7-49AF-BDB3-D40E5AC4638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6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746-04A1-42DC-A0BC-1E09A8E18DB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6956-B1F5-4385-B837-32E585D3D94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69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BC93-0F08-4AB7-8D83-38ED83DBEB9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448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742D-6054-4A72-BE3D-513F6E111B3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137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83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284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827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B70A-E524-49E4-8F5C-48BFBE4381E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450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5" r:id="rId13"/>
    <p:sldLayoutId id="214748407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資訊安全 </a:t>
            </a:r>
            <a:r>
              <a:rPr lang="en-US" altLang="zh-TW" dirty="0"/>
              <a:t>Chapter 2</a:t>
            </a:r>
            <a:br>
              <a:rPr lang="en-US" altLang="zh-TW" dirty="0"/>
            </a:br>
            <a:r>
              <a:rPr lang="en-US" altLang="zh-TW" sz="6000" dirty="0"/>
              <a:t>Cryptographic Tools</a:t>
            </a:r>
            <a:br>
              <a:rPr lang="en-US" altLang="zh-TW" sz="6000" dirty="0"/>
            </a:br>
            <a:r>
              <a:rPr lang="zh-TW" altLang="en-US" sz="6000" dirty="0"/>
              <a:t>密碼學工具</a:t>
            </a:r>
            <a:endParaRPr lang="zh-TW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Joseph Deng</a:t>
            </a:r>
            <a:endParaRPr lang="zh-TW" altLang="en-US" dirty="0"/>
          </a:p>
          <a:p>
            <a:r>
              <a:rPr lang="en-US" altLang="zh-TW" dirty="0"/>
              <a:t>josephdeng@g2.usc.edu.tw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06ADF68-3803-4CF3-9916-FA3C4404E545}" type="slidenum">
              <a:rPr lang="en-US" altLang="zh-TW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058777C-CE43-4CC1-8D3D-67A1AC7B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Encryption Standard (AES)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AE9687EC-3A17-4CE1-9F2A-85E12C01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Needed a replacement for 3DES</a:t>
            </a:r>
          </a:p>
          <a:p>
            <a:pPr lvl="1"/>
            <a:r>
              <a:rPr lang="en-US" altLang="zh-TW" dirty="0"/>
              <a:t>3DES was not reasonable for long term use</a:t>
            </a:r>
          </a:p>
          <a:p>
            <a:pPr lvl="0"/>
            <a:r>
              <a:rPr lang="en-US" altLang="zh-TW" dirty="0"/>
              <a:t>NIST called for proposals for a new AES in 1997</a:t>
            </a:r>
          </a:p>
          <a:p>
            <a:pPr lvl="1"/>
            <a:r>
              <a:rPr lang="en-US" altLang="zh-TW" dirty="0"/>
              <a:t>Should have a security strength equal to or better than 3DES</a:t>
            </a:r>
          </a:p>
          <a:p>
            <a:pPr lvl="1"/>
            <a:r>
              <a:rPr lang="en-US" altLang="zh-TW" dirty="0"/>
              <a:t>Significantly improved efficiency</a:t>
            </a:r>
          </a:p>
          <a:p>
            <a:pPr lvl="1"/>
            <a:r>
              <a:rPr lang="en-US" altLang="zh-TW" dirty="0"/>
              <a:t>Symmetric block cipher</a:t>
            </a:r>
          </a:p>
          <a:p>
            <a:pPr lvl="1"/>
            <a:r>
              <a:rPr lang="en-US" altLang="zh-TW" dirty="0"/>
              <a:t>128 bit data and 128/192/256 bit keys</a:t>
            </a:r>
          </a:p>
          <a:p>
            <a:pPr lvl="0"/>
            <a:r>
              <a:rPr lang="en-US" altLang="zh-TW" dirty="0"/>
              <a:t>Selected </a:t>
            </a:r>
            <a:r>
              <a:rPr lang="en-US" altLang="zh-TW" dirty="0" err="1"/>
              <a:t>Rijndael</a:t>
            </a:r>
            <a:r>
              <a:rPr lang="en-US" altLang="zh-TW" dirty="0"/>
              <a:t> in November 2001</a:t>
            </a:r>
          </a:p>
          <a:p>
            <a:pPr lvl="1"/>
            <a:r>
              <a:rPr lang="en-US" altLang="zh-TW" dirty="0"/>
              <a:t>Published as FIPS 197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Security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symmetric encryption is applied to a unit of data larger than a single 64-bit or 128-bit block</a:t>
            </a:r>
          </a:p>
          <a:p>
            <a:r>
              <a:rPr lang="en-US" dirty="0"/>
              <a:t>Electronic codebook (</a:t>
            </a:r>
            <a:r>
              <a:rPr lang="en-US" b="1" dirty="0"/>
              <a:t>ECB</a:t>
            </a:r>
            <a:r>
              <a:rPr lang="en-US" dirty="0"/>
              <a:t>) mode is the simplest approach to multiple-block encryption</a:t>
            </a:r>
          </a:p>
          <a:p>
            <a:pPr lvl="1"/>
            <a:r>
              <a:rPr lang="en-US" dirty="0"/>
              <a:t>Each block of plaintext is encrypted using the same key</a:t>
            </a:r>
          </a:p>
          <a:p>
            <a:pPr lvl="1"/>
            <a:r>
              <a:rPr lang="en-US" dirty="0"/>
              <a:t>Cryptanalysts may be able to exploit regularities in the plaintext</a:t>
            </a:r>
          </a:p>
          <a:p>
            <a:r>
              <a:rPr lang="en-US" dirty="0"/>
              <a:t>Modes of operation</a:t>
            </a:r>
          </a:p>
          <a:p>
            <a:pPr lvl="1"/>
            <a:r>
              <a:rPr lang="en-US" dirty="0"/>
              <a:t>Alternative techniques developed to increase the security     of symmetric block encryption for large sequences</a:t>
            </a:r>
          </a:p>
          <a:p>
            <a:pPr lvl="1"/>
            <a:r>
              <a:rPr lang="en-US" dirty="0"/>
              <a:t>Overcomes the weaknesses of ECB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003F79-6B09-4EA0-8018-6EF5B5B5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62A202-12B0-4438-892C-55BC856B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44624"/>
            <a:ext cx="10515600" cy="82959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Types of Symmetric Encryption</a:t>
            </a:r>
            <a:br>
              <a:rPr lang="en-US" altLang="zh-TW" sz="3200" dirty="0"/>
            </a:br>
            <a:r>
              <a:rPr lang="en-US" altLang="zh-TW" sz="3200" dirty="0"/>
              <a:t>Block Cipher Encryption (Electronic </a:t>
            </a:r>
            <a:r>
              <a:rPr lang="en-US" altLang="zh-TW" sz="3200" dirty="0" err="1"/>
              <a:t>CodeBook</a:t>
            </a:r>
            <a:r>
              <a:rPr lang="en-US" altLang="zh-TW" sz="3200" dirty="0"/>
              <a:t> Mode)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0EDA6B-2C02-4548-BD8D-FF88674A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7" y="932987"/>
            <a:ext cx="11608785" cy="58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E6577B2-F9C3-4D9B-B18E-1C1C03D0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903"/>
            <a:ext cx="12192000" cy="522747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D99DB7-709F-4BE0-9B7D-89FF436E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5746-04A1-42DC-A0BC-1E09A8E18DBD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1CE0E20-BEC8-450F-B4DD-8E448DEB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Symmetric Encryption</a:t>
            </a:r>
            <a:br>
              <a:rPr lang="en-US" altLang="zh-TW" dirty="0"/>
            </a:br>
            <a:r>
              <a:rPr lang="en-US" altLang="zh-TW" dirty="0"/>
              <a:t>Stream Encryption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79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&amp; Stream Ciphers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EF1EC1-192E-46BC-9C3B-7FBF85606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Block Cipher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042531-3343-4F30-B5E7-B3A779569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Stream Cipher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6517DC0-7E7C-4F3C-8BBB-3D81AB0843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Processes the input one block of elements at a time</a:t>
            </a:r>
          </a:p>
          <a:p>
            <a:r>
              <a:rPr lang="en-US" altLang="zh-TW" dirty="0"/>
              <a:t>Produces an output block for each input block</a:t>
            </a:r>
          </a:p>
          <a:p>
            <a:r>
              <a:rPr lang="en-US" altLang="zh-TW" dirty="0"/>
              <a:t>Can reuse keys</a:t>
            </a:r>
          </a:p>
          <a:p>
            <a:r>
              <a:rPr lang="en-US" altLang="zh-TW" dirty="0"/>
              <a:t>More common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66038D-E836-4951-802E-94FD93CA669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Processes the input elements continuously</a:t>
            </a:r>
          </a:p>
          <a:p>
            <a:r>
              <a:rPr lang="en-US" altLang="zh-TW" dirty="0"/>
              <a:t>Produces output one element at a time</a:t>
            </a:r>
          </a:p>
          <a:p>
            <a:r>
              <a:rPr lang="en-US" altLang="zh-TW" dirty="0"/>
              <a:t>Primary advantage is that they are almost always faster and use far less code</a:t>
            </a:r>
          </a:p>
          <a:p>
            <a:r>
              <a:rPr lang="en-US" altLang="zh-TW" dirty="0"/>
              <a:t>Encrypts plaintext one byte at a time</a:t>
            </a:r>
          </a:p>
          <a:p>
            <a:r>
              <a:rPr lang="en-US" altLang="zh-TW" dirty="0"/>
              <a:t>Pseudorandom stream is one that is unpredictable without knowledge of the input key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95CB241-1191-42BC-8951-4BD02F08A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Protects against active attacks</a:t>
            </a:r>
          </a:p>
          <a:p>
            <a:pPr lvl="0"/>
            <a:r>
              <a:rPr lang="en-US" altLang="zh-TW" dirty="0"/>
              <a:t>Verifies received message is authentic</a:t>
            </a:r>
          </a:p>
          <a:p>
            <a:pPr lvl="1"/>
            <a:r>
              <a:rPr lang="en-US" altLang="zh-TW" dirty="0"/>
              <a:t>Contents have not been altered</a:t>
            </a:r>
          </a:p>
          <a:p>
            <a:pPr lvl="1"/>
            <a:r>
              <a:rPr lang="en-US" altLang="zh-TW" dirty="0"/>
              <a:t>From authentic source</a:t>
            </a:r>
          </a:p>
          <a:p>
            <a:pPr lvl="1"/>
            <a:r>
              <a:rPr lang="en-US" altLang="zh-TW" dirty="0"/>
              <a:t>Timely and in correct sequence</a:t>
            </a:r>
          </a:p>
          <a:p>
            <a:pPr lvl="0"/>
            <a:r>
              <a:rPr lang="en-US" altLang="zh-TW" dirty="0"/>
              <a:t>Can use conventional encryption</a:t>
            </a:r>
          </a:p>
          <a:p>
            <a:pPr lvl="1"/>
            <a:r>
              <a:rPr lang="en-US" altLang="zh-TW" dirty="0"/>
              <a:t>Only sender and receiver share a key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Without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Message encryption by itself does not provide a secure form of authentication</a:t>
            </a:r>
          </a:p>
          <a:p>
            <a:r>
              <a:rPr lang="en-US" dirty="0"/>
              <a:t>It is possible to combine authentication and confidentiality in a single algorithm by encrypting a message plus its authentication tag</a:t>
            </a:r>
          </a:p>
          <a:p>
            <a:r>
              <a:rPr lang="en-US" dirty="0"/>
              <a:t>Typically message authentication is provided as a separate function from message encryption</a:t>
            </a:r>
          </a:p>
          <a:p>
            <a:r>
              <a:rPr lang="en-US" dirty="0"/>
              <a:t>May be preferable when:</a:t>
            </a:r>
          </a:p>
          <a:p>
            <a:pPr lvl="1"/>
            <a:r>
              <a:rPr lang="en-US" dirty="0"/>
              <a:t>The same message is broadcast to a number of destinations</a:t>
            </a:r>
          </a:p>
          <a:p>
            <a:pPr lvl="1"/>
            <a:r>
              <a:rPr lang="en-US" dirty="0"/>
              <a:t>One side has a heavy load, cannot afford the time to decrypt all incoming messages</a:t>
            </a:r>
          </a:p>
          <a:p>
            <a:pPr lvl="1"/>
            <a:r>
              <a:rPr lang="en-US" dirty="0"/>
              <a:t>Authentication of a computer program in plaintext is an attractive service</a:t>
            </a:r>
          </a:p>
          <a:p>
            <a:r>
              <a:rPr lang="en-US" dirty="0"/>
              <a:t>Thus, there is a place for both authentication and encryption in meeting security requirements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0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EA5B7DB-16CB-4299-AECD-C9E2DB1F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052736"/>
            <a:ext cx="8102143" cy="5749521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0351E8B-9E20-4B0E-9B90-8B6D10FB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47255"/>
            <a:ext cx="10515600" cy="977489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Message Authentication Using a </a:t>
            </a:r>
            <a:br>
              <a:rPr lang="en-US" altLang="zh-TW" sz="3600" dirty="0"/>
            </a:br>
            <a:r>
              <a:rPr lang="en-US" altLang="zh-TW" sz="3600" dirty="0"/>
              <a:t>Message Authentication Code (MAC)</a:t>
            </a:r>
            <a:endParaRPr lang="zh-TW" altLang="en-US" sz="3600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4E4CD-9B25-4C60-8345-BCC32B35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7128"/>
            <a:ext cx="10515600" cy="850736"/>
          </a:xfrm>
        </p:spPr>
        <p:txBody>
          <a:bodyPr>
            <a:normAutofit/>
          </a:bodyPr>
          <a:lstStyle/>
          <a:p>
            <a:r>
              <a:rPr lang="en-US" altLang="zh-TW" dirty="0"/>
              <a:t>Cryptographic Hash Function; h = H(M)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FE20BD-68E8-4ACF-A03B-E3F0215B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867864"/>
            <a:ext cx="7037576" cy="5973008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BD952B2-DDA6-4A28-9436-0AAC8C00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16632"/>
            <a:ext cx="10515600" cy="108012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Message Authentication Using a One-Way Hash Function</a:t>
            </a:r>
            <a:br>
              <a:rPr lang="en-US" altLang="zh-TW" sz="3200" dirty="0"/>
            </a:br>
            <a:r>
              <a:rPr lang="en-US" altLang="zh-TW" sz="3200" dirty="0"/>
              <a:t>(a) Using symmetric encryption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20DBAC-60FD-444B-A617-0C077269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60" y="1264568"/>
            <a:ext cx="11679280" cy="4972744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0B5CA-1DB5-4374-B6E7-177461F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r>
              <a:rPr lang="zh-TW" altLang="en-US" dirty="0"/>
              <a:t>大綱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CA0BD4D-B1CA-405E-ABD0-44E05AAE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Confidentiality with Symmetric Encryption</a:t>
            </a:r>
          </a:p>
          <a:p>
            <a:r>
              <a:rPr lang="en-US" altLang="zh-TW" dirty="0"/>
              <a:t>Message Authentication and Hash Functions</a:t>
            </a:r>
          </a:p>
          <a:p>
            <a:r>
              <a:rPr lang="en-US" altLang="zh-TW" dirty="0"/>
              <a:t>Public-Key Encryption</a:t>
            </a:r>
          </a:p>
          <a:p>
            <a:r>
              <a:rPr lang="en-US" altLang="zh-TW" dirty="0"/>
              <a:t>Digital Signatures and Key Management</a:t>
            </a:r>
          </a:p>
          <a:p>
            <a:r>
              <a:rPr lang="en-US" altLang="zh-TW" dirty="0"/>
              <a:t>Random and Pseudorandom Numbers</a:t>
            </a:r>
          </a:p>
          <a:p>
            <a:r>
              <a:rPr lang="en-US" altLang="zh-TW" dirty="0"/>
              <a:t>Practical Application: Encryption of Stored Data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7C0C72-ED20-4FBB-8F24-3FEDE3E8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33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BD952B2-DDA6-4A28-9436-0AAC8C00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16632"/>
            <a:ext cx="10515600" cy="108012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Message Authentication Using a One-Way Hash Function</a:t>
            </a:r>
            <a:br>
              <a:rPr lang="en-US" altLang="zh-TW" sz="3200" dirty="0"/>
            </a:br>
            <a:r>
              <a:rPr lang="en-US" altLang="zh-TW" sz="3200" dirty="0"/>
              <a:t>(b) Using public-key encryption</a:t>
            </a:r>
            <a:endParaRPr lang="zh-TW" altLang="en-US" sz="32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895CDBB-BF12-4C41-8760-EC3AFD0030D6}"/>
              </a:ext>
            </a:extLst>
          </p:cNvPr>
          <p:cNvGrpSpPr/>
          <p:nvPr/>
        </p:nvGrpSpPr>
        <p:grpSpPr>
          <a:xfrm>
            <a:off x="227781" y="1264568"/>
            <a:ext cx="11736438" cy="4972744"/>
            <a:chOff x="227781" y="1264568"/>
            <a:chExt cx="11736438" cy="49727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D20DBAC-60FD-444B-A617-0C0772690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360" y="1264568"/>
              <a:ext cx="11679280" cy="4972744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9771648-EEAE-45E1-AE9C-60F1F4657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781" y="2060848"/>
              <a:ext cx="11736438" cy="4172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937509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BD952B2-DDA6-4A28-9436-0AAC8C00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16632"/>
            <a:ext cx="10515600" cy="108012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Message Authentication Using a One-Way Hash Function</a:t>
            </a:r>
            <a:br>
              <a:rPr lang="en-US" altLang="zh-TW" sz="3200" dirty="0"/>
            </a:br>
            <a:r>
              <a:rPr lang="en-US" altLang="zh-TW" sz="3200" dirty="0"/>
              <a:t>(c) Using secret value</a:t>
            </a:r>
            <a:endParaRPr lang="zh-TW" altLang="en-US" sz="32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7FC57AC-5618-4BCD-9B7E-AB22FEA0EDCE}"/>
              </a:ext>
            </a:extLst>
          </p:cNvPr>
          <p:cNvGrpSpPr/>
          <p:nvPr/>
        </p:nvGrpSpPr>
        <p:grpSpPr>
          <a:xfrm>
            <a:off x="135052" y="1264568"/>
            <a:ext cx="11800588" cy="5044752"/>
            <a:chOff x="135052" y="1264568"/>
            <a:chExt cx="11800588" cy="504475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D20DBAC-60FD-444B-A617-0C0772690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360" y="1264568"/>
              <a:ext cx="11679280" cy="4972744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DDC882E-3B25-46B4-B326-5FF5086DB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052" y="1736682"/>
              <a:ext cx="11793596" cy="4572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967839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be useful for message authentication, </a:t>
            </a:r>
            <a:br>
              <a:rPr lang="en-US" sz="3600" dirty="0"/>
            </a:br>
            <a:r>
              <a:rPr lang="en-US" sz="3600" dirty="0"/>
              <a:t>a hash function H must have the following properties: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1CB7BEE-65DE-40E7-B2EF-8B2309EE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Can be applied to a block of data of any size</a:t>
            </a:r>
          </a:p>
          <a:p>
            <a:pPr lvl="0"/>
            <a:r>
              <a:rPr lang="en-US" altLang="zh-TW" dirty="0"/>
              <a:t>Produces a fixed-length output</a:t>
            </a:r>
          </a:p>
          <a:p>
            <a:pPr lvl="0"/>
            <a:r>
              <a:rPr lang="en-US" altLang="zh-TW" dirty="0"/>
              <a:t>H(x) is relatively easy to compute for any given x</a:t>
            </a:r>
          </a:p>
          <a:p>
            <a:pPr lvl="0"/>
            <a:r>
              <a:rPr lang="en-US" altLang="zh-TW" dirty="0"/>
              <a:t>One-way or pre-image resistant</a:t>
            </a:r>
          </a:p>
          <a:p>
            <a:pPr lvl="1"/>
            <a:r>
              <a:rPr lang="en-US" altLang="zh-TW" dirty="0"/>
              <a:t>Computationally infeasible to find x such that H(x) = h</a:t>
            </a:r>
          </a:p>
          <a:p>
            <a:pPr lvl="0"/>
            <a:r>
              <a:rPr lang="en-US" altLang="zh-TW" dirty="0"/>
              <a:t>Computationally infeasible to find y ≠ x such that H(y) = H(x)</a:t>
            </a:r>
          </a:p>
          <a:p>
            <a:pPr lvl="0"/>
            <a:r>
              <a:rPr lang="en-US" altLang="zh-TW" dirty="0"/>
              <a:t>Collision resistant or strong collision resistance </a:t>
            </a:r>
          </a:p>
          <a:p>
            <a:pPr lvl="1"/>
            <a:r>
              <a:rPr lang="en-US" altLang="zh-TW" dirty="0"/>
              <a:t>Computationally infeasible to find any pair (</a:t>
            </a:r>
            <a:r>
              <a:rPr lang="en-US" altLang="zh-TW" dirty="0" err="1"/>
              <a:t>x,y</a:t>
            </a:r>
            <a:r>
              <a:rPr lang="en-US" altLang="zh-TW" dirty="0"/>
              <a:t>) such that H(x) = H(y)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of Hash Functions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72AA8F8-BFE8-4125-9D35-E3C22F8B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dirty="0"/>
              <a:t>There are two approaches to attacking a secure hash function:</a:t>
            </a:r>
          </a:p>
          <a:p>
            <a:pPr lvl="1"/>
            <a:r>
              <a:rPr lang="en-US" altLang="zh-TW" dirty="0"/>
              <a:t>Cryptanalysis</a:t>
            </a:r>
          </a:p>
          <a:p>
            <a:pPr lvl="2"/>
            <a:r>
              <a:rPr lang="en-US" altLang="zh-TW" dirty="0"/>
              <a:t>Exploit logical weaknesses in the algorithm</a:t>
            </a:r>
          </a:p>
          <a:p>
            <a:pPr lvl="1"/>
            <a:r>
              <a:rPr lang="en-US" altLang="zh-TW" dirty="0"/>
              <a:t>Brute-force attack</a:t>
            </a:r>
          </a:p>
          <a:p>
            <a:pPr lvl="2"/>
            <a:r>
              <a:rPr lang="en-US" altLang="zh-TW" dirty="0"/>
              <a:t>Strength of hash function depends solely on the length of the hash code produced by the algorithm</a:t>
            </a:r>
          </a:p>
          <a:p>
            <a:pPr lvl="0"/>
            <a:r>
              <a:rPr lang="en-US" altLang="zh-TW" dirty="0"/>
              <a:t>SHA most widely used hash algorithm</a:t>
            </a:r>
          </a:p>
          <a:p>
            <a:pPr lvl="0"/>
            <a:r>
              <a:rPr lang="en-US" altLang="zh-TW" dirty="0"/>
              <a:t>Additional secure hash function applications:</a:t>
            </a:r>
          </a:p>
          <a:p>
            <a:pPr lvl="1"/>
            <a:r>
              <a:rPr lang="en-US" altLang="zh-TW" dirty="0"/>
              <a:t>Passwords</a:t>
            </a:r>
          </a:p>
          <a:p>
            <a:pPr lvl="2"/>
            <a:r>
              <a:rPr lang="en-US" altLang="zh-TW" dirty="0"/>
              <a:t>Hash of a password is stored by an operating system</a:t>
            </a:r>
          </a:p>
          <a:p>
            <a:pPr lvl="1"/>
            <a:r>
              <a:rPr lang="en-US" altLang="zh-TW" dirty="0"/>
              <a:t>Intrusion detection</a:t>
            </a:r>
          </a:p>
          <a:p>
            <a:pPr lvl="2"/>
            <a:r>
              <a:rPr lang="en-US" altLang="zh-TW" dirty="0"/>
              <a:t>Store H(F) for each file on a system and secure the hash values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Structure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390D2B-BB27-47EE-A658-81868AFC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Publicly proposed by Diffie and Hellman in 1976</a:t>
            </a:r>
          </a:p>
          <a:p>
            <a:pPr lvl="0"/>
            <a:r>
              <a:rPr lang="en-US" altLang="zh-TW" dirty="0"/>
              <a:t>Based on mathematical functions</a:t>
            </a:r>
          </a:p>
          <a:p>
            <a:pPr lvl="0"/>
            <a:r>
              <a:rPr lang="en-US" altLang="zh-TW" dirty="0"/>
              <a:t>Asymmetric</a:t>
            </a:r>
          </a:p>
          <a:p>
            <a:pPr lvl="1"/>
            <a:r>
              <a:rPr lang="en-US" altLang="zh-TW" dirty="0"/>
              <a:t>Uses two separate keys</a:t>
            </a:r>
          </a:p>
          <a:p>
            <a:pPr lvl="1"/>
            <a:r>
              <a:rPr lang="en-US" altLang="zh-TW" dirty="0"/>
              <a:t>Public key and private key</a:t>
            </a:r>
          </a:p>
          <a:p>
            <a:pPr lvl="1"/>
            <a:r>
              <a:rPr lang="en-US" altLang="zh-TW" dirty="0"/>
              <a:t>Public key is made public for others to use</a:t>
            </a:r>
          </a:p>
          <a:p>
            <a:pPr lvl="0"/>
            <a:r>
              <a:rPr lang="en-US" altLang="zh-TW" dirty="0"/>
              <a:t>Some form of protocol is needed for distribution</a:t>
            </a:r>
          </a:p>
          <a:p>
            <a:endParaRPr lang="zh-TW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DC8AFF9-0759-484C-B9EF-5A21EE86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Public-Key Encryption Scheme has Six Ingredients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B6F5E5-7CF1-4957-9C7B-9AB039DD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Plaintext</a:t>
            </a:r>
          </a:p>
          <a:p>
            <a:pPr lvl="1"/>
            <a:r>
              <a:rPr lang="en-US" altLang="zh-TW" dirty="0"/>
              <a:t>Readable message or data that is fed into the algorithm as input</a:t>
            </a:r>
          </a:p>
          <a:p>
            <a:r>
              <a:rPr lang="en-US" altLang="zh-TW" dirty="0"/>
              <a:t>Encryption algorithm</a:t>
            </a:r>
          </a:p>
          <a:p>
            <a:pPr lvl="1"/>
            <a:r>
              <a:rPr lang="en-US" altLang="zh-TW" dirty="0"/>
              <a:t>Performs transformations on the plaintext</a:t>
            </a:r>
          </a:p>
          <a:p>
            <a:r>
              <a:rPr lang="en-US" altLang="zh-TW" dirty="0"/>
              <a:t>Public and private key</a:t>
            </a:r>
          </a:p>
          <a:p>
            <a:pPr lvl="1"/>
            <a:r>
              <a:rPr lang="en-US" altLang="zh-TW" dirty="0"/>
              <a:t>Pair of keys, one for encryption, one for decryption</a:t>
            </a:r>
          </a:p>
          <a:p>
            <a:r>
              <a:rPr lang="en-US" altLang="zh-TW" dirty="0"/>
              <a:t>Ciphertext</a:t>
            </a:r>
          </a:p>
          <a:p>
            <a:pPr lvl="1"/>
            <a:r>
              <a:rPr lang="en-US" altLang="zh-TW" dirty="0"/>
              <a:t>Scrambled message produced as output</a:t>
            </a:r>
          </a:p>
          <a:p>
            <a:r>
              <a:rPr lang="en-US" altLang="zh-TW" dirty="0"/>
              <a:t>Decryption key</a:t>
            </a:r>
          </a:p>
          <a:p>
            <a:pPr lvl="1"/>
            <a:r>
              <a:rPr lang="en-US" altLang="zh-TW" dirty="0"/>
              <a:t>Produces the original plaintext</a:t>
            </a:r>
          </a:p>
          <a:p>
            <a:endParaRPr lang="zh-TW" altLang="en-US" dirty="0"/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363CD-AE16-4B60-9EA8-6C345B73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Public-Key Encryption Essential Steps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3F81A-ECB2-496B-B313-59C1B334A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Each user generates a pair of keys to be used for the encryption and decryption of messages.</a:t>
            </a:r>
          </a:p>
          <a:p>
            <a:r>
              <a:rPr lang="en-US" altLang="zh-TW" dirty="0"/>
              <a:t>Each user places one of the two keys in a public register or other accessible file.</a:t>
            </a:r>
          </a:p>
          <a:p>
            <a:pPr lvl="1"/>
            <a:r>
              <a:rPr lang="en-US" altLang="zh-TW" dirty="0"/>
              <a:t>This is the public key. </a:t>
            </a:r>
          </a:p>
          <a:p>
            <a:pPr lvl="1"/>
            <a:r>
              <a:rPr lang="en-US" altLang="zh-TW" dirty="0"/>
              <a:t>The companion key is kept private. </a:t>
            </a:r>
          </a:p>
          <a:p>
            <a:pPr lvl="1"/>
            <a:r>
              <a:rPr lang="en-US" altLang="zh-TW" dirty="0"/>
              <a:t>Each user maintains a collection of public keys obtained from others.</a:t>
            </a:r>
          </a:p>
          <a:p>
            <a:r>
              <a:rPr lang="en-US" altLang="zh-TW" dirty="0"/>
              <a:t>If Bob wishes to send a private message to Alice, Bob encrypts the message using Alice’s public key.</a:t>
            </a:r>
          </a:p>
          <a:p>
            <a:r>
              <a:rPr lang="en-US" altLang="zh-TW" dirty="0"/>
              <a:t>When Alice receives the message, she decrypts it using her private key. </a:t>
            </a:r>
          </a:p>
          <a:p>
            <a:pPr lvl="1"/>
            <a:r>
              <a:rPr lang="en-US" altLang="zh-TW" dirty="0"/>
              <a:t>No other recipient can decrypt the message because only Alice knows Alice’s private key.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1FD2FF-2ABD-4E48-AD77-3FE905C3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8469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A7EC8F8-1B9B-4059-B0E7-5890C075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4" y="0"/>
            <a:ext cx="11316971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06B41-19A8-4C3E-A4AC-9ACF7A2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24E8B2-50E8-4FE9-B0AC-3FA9F6C4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887" y="136525"/>
            <a:ext cx="6272839" cy="106022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Encryption with Public Key</a:t>
            </a:r>
            <a:br>
              <a:rPr lang="en-US" altLang="zh-TW" sz="3200" dirty="0"/>
            </a:br>
            <a:r>
              <a:rPr lang="en-US" altLang="zh-TW" sz="3200" dirty="0"/>
              <a:t>Provide Confidentiality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150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63977B-9E23-4B43-91AD-A7DAEB56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53" y="0"/>
            <a:ext cx="11308493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06B41-19A8-4C3E-A4AC-9ACF7A2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B70A-E524-49E4-8F5C-48BFBE4381EC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24E8B2-50E8-4FE9-B0AC-3FA9F6C4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16632"/>
            <a:ext cx="6662359" cy="1224136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Encryption with Private Key</a:t>
            </a:r>
            <a:br>
              <a:rPr lang="en-US" altLang="zh-TW" sz="3200" dirty="0"/>
            </a:br>
            <a:r>
              <a:rPr lang="en-US" altLang="zh-TW" sz="3200" dirty="0"/>
              <a:t>Provide Authentication, Data Integrity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864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6E748C9-53E8-4468-BC58-47046ED3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 for Public-Key Cryptosystems 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164C7AF-C90E-4AD2-83A8-EBA860BB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2" y="1852392"/>
            <a:ext cx="11793596" cy="3153215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Symmetric Encryption</a:t>
            </a:r>
            <a:endParaRPr lang="en-AU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universal technique for providing confidentiality for transmitted or stored data</a:t>
            </a:r>
          </a:p>
          <a:p>
            <a:r>
              <a:rPr lang="en-US" dirty="0"/>
              <a:t>Also referred to as conventional encryption or single-key encryption</a:t>
            </a:r>
          </a:p>
          <a:p>
            <a:r>
              <a:rPr lang="en-US" dirty="0"/>
              <a:t>Two requirements for secure use:</a:t>
            </a:r>
          </a:p>
          <a:p>
            <a:pPr lvl="1"/>
            <a:r>
              <a:rPr lang="en-US" dirty="0"/>
              <a:t>Need a strong encryption algorithm</a:t>
            </a:r>
          </a:p>
          <a:p>
            <a:pPr lvl="1"/>
            <a:r>
              <a:rPr lang="en-US" dirty="0"/>
              <a:t>Sender and receiver must have obtained copies                                           of the secret key in a secure fashion and must                                           keep the key secure</a:t>
            </a:r>
          </a:p>
          <a:p>
            <a:endParaRPr lang="en-US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Public-Key Cryptosystems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A643364-6BE6-4D25-AFD2-A1A6FFB8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dirty="0"/>
              <a:t>Computationally easy to create key pairs</a:t>
            </a:r>
          </a:p>
          <a:p>
            <a:pPr lvl="0"/>
            <a:r>
              <a:rPr lang="en-US" altLang="zh-TW" dirty="0"/>
              <a:t>Computationally easy for sender knowing public key to encrypt messages</a:t>
            </a:r>
          </a:p>
          <a:p>
            <a:pPr lvl="0"/>
            <a:r>
              <a:rPr lang="en-US" altLang="zh-TW" dirty="0"/>
              <a:t>Computationally easy for receiver knowing private key to decrypt ciphertext</a:t>
            </a:r>
          </a:p>
          <a:p>
            <a:pPr lvl="0"/>
            <a:r>
              <a:rPr lang="en-US" altLang="zh-TW" dirty="0"/>
              <a:t>Computationally infeasible for opponent to determine private key from public key</a:t>
            </a:r>
          </a:p>
          <a:p>
            <a:pPr lvl="0"/>
            <a:r>
              <a:rPr lang="en-US" altLang="zh-TW" dirty="0"/>
              <a:t>Computationally infeasible for opponent to otherwise recover original message</a:t>
            </a:r>
          </a:p>
          <a:p>
            <a:pPr lvl="0"/>
            <a:r>
              <a:rPr lang="en-US" altLang="zh-TW" dirty="0"/>
              <a:t>Useful if either key can be used for each role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 Algorithms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56D9D0AC-E346-4B6D-94E8-E37811E56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altLang="zh-TW" dirty="0"/>
              <a:t>RSA (</a:t>
            </a:r>
            <a:r>
              <a:rPr lang="en-US" altLang="zh-TW" dirty="0" err="1"/>
              <a:t>Rivest</a:t>
            </a:r>
            <a:r>
              <a:rPr lang="en-US" altLang="zh-TW" dirty="0"/>
              <a:t>, Shamir, </a:t>
            </a:r>
            <a:r>
              <a:rPr lang="en-US" altLang="zh-TW" dirty="0" err="1"/>
              <a:t>Adleman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Developed in 1977</a:t>
            </a:r>
          </a:p>
          <a:p>
            <a:pPr lvl="1"/>
            <a:r>
              <a:rPr lang="en-US" altLang="zh-TW" dirty="0"/>
              <a:t>Most widely accepted and implemented approach to public-key encryption</a:t>
            </a:r>
          </a:p>
          <a:p>
            <a:pPr lvl="1"/>
            <a:r>
              <a:rPr lang="en-US" altLang="zh-TW" dirty="0"/>
              <a:t>Block cipher in which the plaintext and ciphertext are integers between 0 and n-1 for some n.</a:t>
            </a:r>
          </a:p>
          <a:p>
            <a:pPr lvl="0"/>
            <a:r>
              <a:rPr lang="en-US" altLang="zh-TW" dirty="0"/>
              <a:t>Diffie-Hellman key exchange algorithm</a:t>
            </a:r>
          </a:p>
          <a:p>
            <a:pPr lvl="1"/>
            <a:r>
              <a:rPr lang="en-US" altLang="zh-TW" dirty="0"/>
              <a:t>Enables two users to securely reach agreement about a shared secret that can be used as a secret key for subsequent symmetric encryption of messages</a:t>
            </a:r>
          </a:p>
          <a:p>
            <a:pPr lvl="1"/>
            <a:r>
              <a:rPr lang="en-US" altLang="zh-TW" dirty="0"/>
              <a:t>Limited to the exchange of the keys</a:t>
            </a:r>
          </a:p>
          <a:p>
            <a:pPr lvl="0"/>
            <a:r>
              <a:rPr lang="en-US" altLang="zh-TW" dirty="0"/>
              <a:t>Digital Signature Standard (DSS)</a:t>
            </a:r>
          </a:p>
          <a:p>
            <a:pPr lvl="1"/>
            <a:r>
              <a:rPr lang="en-US" altLang="zh-TW" dirty="0"/>
              <a:t>Provides only a digital signature function with SHA-1</a:t>
            </a:r>
          </a:p>
          <a:p>
            <a:pPr lvl="1"/>
            <a:r>
              <a:rPr lang="en-US" altLang="zh-TW" dirty="0"/>
              <a:t>Cannot be used for encryption or key exchange</a:t>
            </a:r>
          </a:p>
          <a:p>
            <a:pPr lvl="0"/>
            <a:r>
              <a:rPr lang="en-US" altLang="zh-TW" dirty="0"/>
              <a:t>Elliptic curve cryptography (ECC)</a:t>
            </a:r>
          </a:p>
          <a:p>
            <a:pPr lvl="1"/>
            <a:r>
              <a:rPr lang="en-US" altLang="zh-TW" dirty="0"/>
              <a:t>Security like RSA, but with much smaller keys</a:t>
            </a:r>
          </a:p>
          <a:p>
            <a:endParaRPr lang="zh-TW" altLang="en-US" dirty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041525" y="442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NIST FIPS PUB 186-4 defines a digital signature as:</a:t>
            </a:r>
          </a:p>
          <a:p>
            <a:pPr lvl="1"/>
            <a:r>
              <a:rPr lang="en-US" dirty="0"/>
              <a:t>The result of a cryptographic transformation of data that,  when properly implemented, provides a mechanism for verifying origin authentication, data integrity and signatory non-repudiation.</a:t>
            </a:r>
          </a:p>
          <a:p>
            <a:r>
              <a:rPr lang="en-US" dirty="0"/>
              <a:t>Thus, a digital signature is a data-dependent bit pattern, generated by an agent as a function of a file, message, or other form of data block</a:t>
            </a:r>
          </a:p>
          <a:p>
            <a:r>
              <a:rPr lang="en-US" dirty="0"/>
              <a:t>FIPS 186-4 specifies the use of one of three digital signature algorithms:</a:t>
            </a:r>
          </a:p>
          <a:p>
            <a:pPr lvl="1"/>
            <a:r>
              <a:rPr lang="en-US" dirty="0"/>
              <a:t>Digital Signature Algorithm (DSA)</a:t>
            </a:r>
          </a:p>
          <a:p>
            <a:pPr lvl="1"/>
            <a:r>
              <a:rPr lang="en-US" dirty="0"/>
              <a:t>RSA Digital Signature Algorithm</a:t>
            </a:r>
          </a:p>
          <a:p>
            <a:pPr lvl="1"/>
            <a:r>
              <a:rPr lang="en-US" dirty="0"/>
              <a:t>Elliptic Curve Digital Signature Algorithm (ECDSA)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9C85B6F-6D98-4B0F-BFFC-C806EA61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890" y="0"/>
            <a:ext cx="6668219" cy="6858000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DD5827AD-87B1-4471-B2FC-094CE5B2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7" y="365760"/>
            <a:ext cx="2448272" cy="1263040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Simplified Depiction of Essential Elements of Digital Signature Process</a:t>
            </a:r>
            <a:endParaRPr lang="zh-TW" altLang="en-US" sz="2000" dirty="0"/>
          </a:p>
        </p:txBody>
      </p:sp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15F2CE5-DA02-4C7F-93CF-CFB2E678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9" y="0"/>
            <a:ext cx="11006942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1E389C-39DB-4E03-84FE-0B10A8C4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864" y="6381328"/>
            <a:ext cx="2592287" cy="398944"/>
          </a:xfrm>
        </p:spPr>
        <p:txBody>
          <a:bodyPr>
            <a:normAutofit fontScale="90000"/>
          </a:bodyPr>
          <a:lstStyle/>
          <a:p>
            <a:r>
              <a:rPr lang="en-US" altLang="zh-TW" sz="2000" dirty="0"/>
              <a:t>Public-Key Certificate Use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041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6FBB2-2E1F-4D56-BEAA-335B046C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Digital Envelopes</a:t>
            </a:r>
            <a:br>
              <a:rPr lang="en-US" altLang="zh-TW" dirty="0"/>
            </a:br>
            <a:r>
              <a:rPr lang="en-US" altLang="zh-TW" dirty="0"/>
              <a:t>(a) Creation of a digital envelope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9910D5-294E-492A-A82A-E7240DD9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12192000" cy="4168283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6FBB2-2E1F-4D56-BEAA-335B046C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Digital Envelopes</a:t>
            </a:r>
            <a:br>
              <a:rPr lang="en-US" altLang="zh-TW" dirty="0"/>
            </a:br>
            <a:r>
              <a:rPr lang="en-US" altLang="zh-TW" dirty="0"/>
              <a:t>(b) Opening a digital envelope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C4F21E-BC25-4F8D-80FE-04FF0465A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12192000" cy="40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9370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Uses include generation of:</a:t>
            </a:r>
            <a:endParaRPr lang="en-US" dirty="0"/>
          </a:p>
          <a:p>
            <a:pPr lvl="1"/>
            <a:r>
              <a:rPr lang="en-US" dirty="0"/>
              <a:t>Keys for public-key algorithms</a:t>
            </a:r>
          </a:p>
          <a:p>
            <a:pPr lvl="1"/>
            <a:r>
              <a:rPr lang="en-US" dirty="0"/>
              <a:t>Stream key for symmetric stream cipher</a:t>
            </a:r>
          </a:p>
          <a:p>
            <a:pPr lvl="1"/>
            <a:r>
              <a:rPr lang="en-US" dirty="0"/>
              <a:t>Symmetric key for use as a temporary session key or in creating a digital envelope</a:t>
            </a:r>
          </a:p>
          <a:p>
            <a:pPr lvl="1"/>
            <a:r>
              <a:rPr lang="en-US" dirty="0"/>
              <a:t>Handshaking to prevent replay attacks</a:t>
            </a:r>
          </a:p>
          <a:p>
            <a:pPr lvl="1"/>
            <a:r>
              <a:rPr lang="en-US" dirty="0"/>
              <a:t> Session key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Criteria:</a:t>
            </a:r>
          </a:p>
          <a:p>
            <a:pPr lvl="1"/>
            <a:r>
              <a:rPr lang="en-US" dirty="0"/>
              <a:t>Uniform distribution</a:t>
            </a:r>
          </a:p>
          <a:p>
            <a:pPr lvl="2"/>
            <a:r>
              <a:rPr lang="en-US" dirty="0"/>
              <a:t>Frequency of occurrence of each of the numbers should be approximately the same</a:t>
            </a:r>
          </a:p>
          <a:p>
            <a:pPr lvl="1"/>
            <a:r>
              <a:rPr lang="en-US" dirty="0"/>
              <a:t>Independence</a:t>
            </a:r>
          </a:p>
          <a:p>
            <a:pPr lvl="2"/>
            <a:r>
              <a:rPr lang="en-US" dirty="0"/>
              <a:t>No one value in the sequence can be inferred from the others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Unpredictability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Each number is statistically independent of other numbers in the sequence</a:t>
            </a:r>
          </a:p>
          <a:p>
            <a:r>
              <a:rPr lang="en-US" dirty="0"/>
              <a:t>Opponent should not be able to predict future elements of the sequence on the basis of earlier elements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Requirements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versus Pseudorandom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1479652-34FA-4CE8-8212-1AEFE09B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dirty="0"/>
              <a:t>Cryptographic applications typically make use of algorithmic techniques for random number generation</a:t>
            </a:r>
          </a:p>
          <a:p>
            <a:pPr lvl="1"/>
            <a:r>
              <a:rPr lang="en-US" altLang="zh-TW" dirty="0"/>
              <a:t>Algorithms are deterministic and therefore produce sequences of numbers that are not statistically random</a:t>
            </a:r>
          </a:p>
          <a:p>
            <a:pPr lvl="0"/>
            <a:r>
              <a:rPr lang="en-US" altLang="zh-TW" dirty="0"/>
              <a:t>Pseudorandom numbers are:</a:t>
            </a:r>
          </a:p>
          <a:p>
            <a:pPr lvl="1"/>
            <a:r>
              <a:rPr lang="en-US" altLang="zh-TW" dirty="0"/>
              <a:t>Sequences produced that satisfy statistical randomness tests</a:t>
            </a:r>
          </a:p>
          <a:p>
            <a:pPr lvl="1"/>
            <a:r>
              <a:rPr lang="en-US" altLang="zh-TW" dirty="0"/>
              <a:t>Likely to be predictable</a:t>
            </a:r>
          </a:p>
          <a:p>
            <a:pPr lvl="0"/>
            <a:r>
              <a:rPr lang="en-US" altLang="zh-TW" dirty="0"/>
              <a:t>True random number generator (TRNG):</a:t>
            </a:r>
          </a:p>
          <a:p>
            <a:pPr lvl="1"/>
            <a:r>
              <a:rPr lang="en-US" altLang="zh-TW" dirty="0"/>
              <a:t>Uses a nondeterministic source to produce randomness</a:t>
            </a:r>
          </a:p>
          <a:p>
            <a:pPr lvl="1"/>
            <a:r>
              <a:rPr lang="en-US" altLang="zh-TW" dirty="0"/>
              <a:t>Most operate by measuring unpredictable natural processes</a:t>
            </a:r>
          </a:p>
          <a:p>
            <a:pPr lvl="2"/>
            <a:r>
              <a:rPr lang="en-US" altLang="zh-TW" dirty="0"/>
              <a:t>e.g. radiation, gas discharge, leaky capacitors</a:t>
            </a:r>
          </a:p>
          <a:p>
            <a:pPr lvl="1"/>
            <a:r>
              <a:rPr lang="en-US" altLang="zh-TW" dirty="0"/>
              <a:t>Increasingly provided on modern processors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315F9-7FAB-4375-8F64-17613EBA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Simplified Model of Symmetric Encryption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982C82-387A-4F44-9BF7-ACBA26F7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5707"/>
            <a:ext cx="12192000" cy="423357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Application: </a:t>
            </a:r>
            <a:br>
              <a:rPr lang="en-US" dirty="0"/>
            </a:br>
            <a:r>
              <a:rPr lang="en-US" dirty="0"/>
              <a:t>Encryption of Stored Data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684A1DD-5B6A-42E6-8C6D-5820EE1B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dirty="0"/>
              <a:t>Common to encrypt transmitted data</a:t>
            </a:r>
          </a:p>
          <a:p>
            <a:pPr lvl="0"/>
            <a:r>
              <a:rPr lang="en-US" altLang="zh-TW" dirty="0"/>
              <a:t>Much less common for stored data</a:t>
            </a:r>
          </a:p>
          <a:p>
            <a:pPr lvl="1"/>
            <a:r>
              <a:rPr lang="en-US" altLang="zh-TW" dirty="0"/>
              <a:t>There is often little protection beyond domain authentication and operating system access controls</a:t>
            </a:r>
          </a:p>
          <a:p>
            <a:pPr lvl="1"/>
            <a:r>
              <a:rPr lang="en-US" altLang="zh-TW" dirty="0"/>
              <a:t>Data are archived for indefinite periods</a:t>
            </a:r>
          </a:p>
          <a:p>
            <a:pPr lvl="1"/>
            <a:r>
              <a:rPr lang="en-US" altLang="zh-TW" dirty="0"/>
              <a:t>Even though erased, until disk sectors are reused data are recoverable</a:t>
            </a:r>
          </a:p>
          <a:p>
            <a:pPr lvl="0"/>
            <a:r>
              <a:rPr lang="en-US" altLang="zh-TW" dirty="0"/>
              <a:t>Approaches to encrypt stored data:</a:t>
            </a:r>
          </a:p>
          <a:p>
            <a:pPr lvl="1"/>
            <a:r>
              <a:rPr lang="en-US" altLang="zh-TW" dirty="0"/>
              <a:t>Use a commercially available encryption package</a:t>
            </a:r>
          </a:p>
          <a:p>
            <a:pPr lvl="1"/>
            <a:r>
              <a:rPr lang="en-US" altLang="zh-TW" dirty="0"/>
              <a:t>Back-end appliance</a:t>
            </a:r>
          </a:p>
          <a:p>
            <a:pPr lvl="1"/>
            <a:r>
              <a:rPr lang="en-US" altLang="zh-TW" dirty="0"/>
              <a:t>Library based tape encryption</a:t>
            </a:r>
          </a:p>
          <a:p>
            <a:pPr lvl="1"/>
            <a:r>
              <a:rPr lang="en-US" altLang="zh-TW" dirty="0"/>
              <a:t>Background laptop/PC data encryption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Public-key encryption</a:t>
            </a:r>
          </a:p>
          <a:p>
            <a:pPr lvl="1"/>
            <a:r>
              <a:rPr lang="en-AU" dirty="0"/>
              <a:t>Structure</a:t>
            </a:r>
          </a:p>
          <a:p>
            <a:pPr lvl="1"/>
            <a:r>
              <a:rPr lang="en-AU" dirty="0"/>
              <a:t>Applications for public-key cryptosystems</a:t>
            </a:r>
          </a:p>
          <a:p>
            <a:pPr lvl="1"/>
            <a:r>
              <a:rPr lang="en-AU" dirty="0"/>
              <a:t>Requirements for public-key cryptography</a:t>
            </a:r>
          </a:p>
          <a:p>
            <a:pPr lvl="1"/>
            <a:r>
              <a:rPr lang="en-AU" dirty="0"/>
              <a:t>Asymmetric encryption algorithms</a:t>
            </a:r>
          </a:p>
          <a:p>
            <a:r>
              <a:rPr lang="en-AU" dirty="0"/>
              <a:t>Digital signatures and key management</a:t>
            </a:r>
          </a:p>
          <a:p>
            <a:pPr lvl="1"/>
            <a:r>
              <a:rPr lang="en-AU" dirty="0"/>
              <a:t>Digital signature</a:t>
            </a:r>
          </a:p>
          <a:p>
            <a:pPr lvl="1"/>
            <a:r>
              <a:rPr lang="en-AU" dirty="0"/>
              <a:t>Public-key certificates</a:t>
            </a:r>
          </a:p>
          <a:p>
            <a:pPr lvl="1"/>
            <a:r>
              <a:rPr lang="en-AU" dirty="0"/>
              <a:t>Symmetric key exchange using public-key encryption</a:t>
            </a:r>
          </a:p>
          <a:p>
            <a:pPr lvl="1"/>
            <a:r>
              <a:rPr lang="en-AU" dirty="0"/>
              <a:t>Digital envelopes</a:t>
            </a:r>
          </a:p>
          <a:p>
            <a:r>
              <a:rPr lang="en-AU" dirty="0"/>
              <a:t>Practical Application: Encryption of Stored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Confidentiality with symmetric encryption</a:t>
            </a:r>
          </a:p>
          <a:p>
            <a:pPr lvl="1"/>
            <a:r>
              <a:rPr lang="en-US" dirty="0"/>
              <a:t>Symmetric encryption </a:t>
            </a:r>
          </a:p>
          <a:p>
            <a:pPr lvl="1"/>
            <a:r>
              <a:rPr lang="en-US" dirty="0"/>
              <a:t>Symmetric block encryption algorithms</a:t>
            </a:r>
          </a:p>
          <a:p>
            <a:pPr lvl="1"/>
            <a:r>
              <a:rPr lang="en-US" dirty="0"/>
              <a:t>Stream ciphers </a:t>
            </a:r>
          </a:p>
          <a:p>
            <a:r>
              <a:rPr lang="en-US" dirty="0"/>
              <a:t>Message authentication and hash functions</a:t>
            </a:r>
          </a:p>
          <a:p>
            <a:pPr lvl="1"/>
            <a:r>
              <a:rPr lang="en-US" dirty="0"/>
              <a:t>Authentication using  symmetric encryption</a:t>
            </a:r>
          </a:p>
          <a:p>
            <a:pPr lvl="1"/>
            <a:r>
              <a:rPr lang="en-US" dirty="0"/>
              <a:t>Message authentication without message encryption</a:t>
            </a:r>
          </a:p>
          <a:p>
            <a:pPr lvl="1"/>
            <a:r>
              <a:rPr lang="en-US" dirty="0"/>
              <a:t>Secure hash functions</a:t>
            </a:r>
          </a:p>
          <a:p>
            <a:pPr lvl="1"/>
            <a:r>
              <a:rPr lang="en-US" dirty="0"/>
              <a:t>Other applications of hash functions</a:t>
            </a:r>
          </a:p>
          <a:p>
            <a:r>
              <a:rPr lang="en-US" dirty="0"/>
              <a:t>Random and pseudorandom numbers</a:t>
            </a:r>
          </a:p>
          <a:p>
            <a:pPr lvl="1"/>
            <a:r>
              <a:rPr lang="en-US" dirty="0"/>
              <a:t>The use of random numbers</a:t>
            </a:r>
          </a:p>
          <a:p>
            <a:pPr lvl="1"/>
            <a:r>
              <a:rPr lang="en-US" dirty="0"/>
              <a:t>Random versus pseudorandom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Cryptanalytic Attacks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Rely on:</a:t>
            </a:r>
          </a:p>
          <a:p>
            <a:pPr lvl="1"/>
            <a:r>
              <a:rPr lang="en-US" dirty="0"/>
              <a:t>Nature of the algorithm</a:t>
            </a:r>
          </a:p>
          <a:p>
            <a:pPr lvl="1"/>
            <a:r>
              <a:rPr lang="en-US" dirty="0"/>
              <a:t>Some knowledge of the general characteristics of the plaintext</a:t>
            </a:r>
          </a:p>
          <a:p>
            <a:pPr lvl="1"/>
            <a:r>
              <a:rPr lang="en-US" dirty="0"/>
              <a:t>Some sample plaintext-</a:t>
            </a:r>
            <a:r>
              <a:rPr lang="en-US" dirty="0" err="1"/>
              <a:t>ciphertext</a:t>
            </a:r>
            <a:r>
              <a:rPr lang="en-US" dirty="0"/>
              <a:t> pairs</a:t>
            </a:r>
          </a:p>
          <a:p>
            <a:r>
              <a:rPr lang="en-US" dirty="0"/>
              <a:t>Exploits the characteristics of the algorithm to attempt to deduce a specific plaintext or the key being used</a:t>
            </a:r>
          </a:p>
          <a:p>
            <a:pPr lvl="1"/>
            <a:r>
              <a:rPr lang="en-US" dirty="0"/>
              <a:t>If successful all future and past messages encrypted with that key are compromised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Brute-Force Attacks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Try all possible keys on some </a:t>
            </a:r>
            <a:r>
              <a:rPr lang="en-US" dirty="0" err="1"/>
              <a:t>ciphertext</a:t>
            </a:r>
            <a:r>
              <a:rPr lang="en-US" dirty="0"/>
              <a:t> until an intelligible translation into plaintext is obtained</a:t>
            </a:r>
          </a:p>
          <a:p>
            <a:pPr lvl="1"/>
            <a:r>
              <a:rPr lang="en-US" dirty="0"/>
              <a:t>On average half of all possible keys must be tried to achieve success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Symmetric Encryption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Three Popular Symmetric Encryption Algorithms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C9878D3-F002-4AA4-AE7D-9FF7F54C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5587"/>
            <a:ext cx="12192000" cy="302562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6F34A232-FFD9-4E59-B380-B5DF7746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Encryption Standard (DES)</a:t>
            </a:r>
            <a:endParaRPr lang="zh-TW" altLang="en-US" dirty="0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2F4C9E6A-7202-4BCB-A703-816F5CE3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Until recently was the most widely used encryption scheme</a:t>
            </a:r>
          </a:p>
          <a:p>
            <a:pPr lvl="1"/>
            <a:r>
              <a:rPr lang="en-US" altLang="zh-TW" dirty="0"/>
              <a:t>FIPS PUB 46</a:t>
            </a:r>
          </a:p>
          <a:p>
            <a:pPr lvl="1"/>
            <a:r>
              <a:rPr lang="en-US" altLang="zh-TW" dirty="0"/>
              <a:t>Referred to as the Data Encryption Algorithm (DEA)</a:t>
            </a:r>
          </a:p>
          <a:p>
            <a:pPr lvl="1"/>
            <a:r>
              <a:rPr lang="en-US" altLang="zh-TW" dirty="0"/>
              <a:t>Uses 64 bit plaintext block and 56 bit key to produce a 64 bit ciphertext block</a:t>
            </a:r>
          </a:p>
          <a:p>
            <a:pPr lvl="0"/>
            <a:r>
              <a:rPr lang="en-US" altLang="zh-TW" dirty="0"/>
              <a:t>Strength concerns:</a:t>
            </a:r>
          </a:p>
          <a:p>
            <a:pPr lvl="1"/>
            <a:r>
              <a:rPr lang="en-US" altLang="zh-TW" dirty="0"/>
              <a:t>Concerns about the algorithm itself</a:t>
            </a:r>
          </a:p>
          <a:p>
            <a:pPr lvl="2"/>
            <a:r>
              <a:rPr lang="en-US" altLang="zh-TW" dirty="0"/>
              <a:t>DES is the most studied encryption algorithm in existence</a:t>
            </a:r>
          </a:p>
          <a:p>
            <a:pPr lvl="1"/>
            <a:r>
              <a:rPr lang="en-US" altLang="zh-TW" dirty="0"/>
              <a:t>Concerns about the use of a 56-bit key</a:t>
            </a:r>
          </a:p>
          <a:p>
            <a:pPr lvl="2"/>
            <a:r>
              <a:rPr lang="en-US" altLang="zh-TW" dirty="0"/>
              <a:t>The speed of commercial off-the-shelf processors makes this key length woefully inadequate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F512EAA-F8BC-4D67-9116-388B691D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Average Time Required for Exhaustive Key Search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C62EB72-F8A1-47EF-BB0F-7BB81B01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4525"/>
            <a:ext cx="12192000" cy="33689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DES (3DES)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Repeats basic DES algorithm three times using either two or three unique keys</a:t>
            </a:r>
          </a:p>
          <a:p>
            <a:r>
              <a:rPr lang="en-US" dirty="0"/>
              <a:t>First standardized for use in financial applications in ANSI standard X9.17 in 1985</a:t>
            </a:r>
          </a:p>
          <a:p>
            <a:r>
              <a:rPr lang="en-US" dirty="0"/>
              <a:t>Attractions:</a:t>
            </a:r>
          </a:p>
          <a:p>
            <a:pPr lvl="1"/>
            <a:r>
              <a:rPr lang="en-US" dirty="0"/>
              <a:t>168-bit key length overcomes the vulnerability to brute-force attack of DES</a:t>
            </a:r>
          </a:p>
          <a:p>
            <a:pPr lvl="1"/>
            <a:r>
              <a:rPr lang="en-US" dirty="0"/>
              <a:t>Underlying encryption algorithm is the same as in DES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Algorithm is sluggish in software</a:t>
            </a:r>
          </a:p>
          <a:p>
            <a:pPr lvl="1"/>
            <a:r>
              <a:rPr lang="en-US" dirty="0"/>
              <a:t>Uses a 64-bit block size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13932</TotalTime>
  <Words>13099</Words>
  <Application>Microsoft Office PowerPoint</Application>
  <PresentationFormat>寬螢幕</PresentationFormat>
  <Paragraphs>1244</Paragraphs>
  <Slides>41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Wingdings 2</vt:lpstr>
      <vt:lpstr>HDOfficeLightV0</vt:lpstr>
      <vt:lpstr>1_HDOfficeLightV0</vt:lpstr>
      <vt:lpstr>2_HDOfficeLightV0</vt:lpstr>
      <vt:lpstr>3_HDOfficeLightV0</vt:lpstr>
      <vt:lpstr>資訊安全 Chapter 2 Cryptographic Tools 密碼學工具</vt:lpstr>
      <vt:lpstr>Outline 大綱</vt:lpstr>
      <vt:lpstr>Symmetric Encryption</vt:lpstr>
      <vt:lpstr>Simplified Model of Symmetric Encryption</vt:lpstr>
      <vt:lpstr>Attacking Symmetric Encryption</vt:lpstr>
      <vt:lpstr>Comparison of Three Popular Symmetric Encryption Algorithms</vt:lpstr>
      <vt:lpstr>Data Encryption Standard (DES)</vt:lpstr>
      <vt:lpstr>Average Time Required for Exhaustive Key Search</vt:lpstr>
      <vt:lpstr>Triple DES (3DES)</vt:lpstr>
      <vt:lpstr>Advanced Encryption Standard (AES)</vt:lpstr>
      <vt:lpstr>Practical Security Issues</vt:lpstr>
      <vt:lpstr>Types of Symmetric Encryption Block Cipher Encryption (Electronic CodeBook Mode)</vt:lpstr>
      <vt:lpstr>Types of Symmetric Encryption Stream Encryption</vt:lpstr>
      <vt:lpstr>Block &amp; Stream Ciphers</vt:lpstr>
      <vt:lpstr>Message Authentication</vt:lpstr>
      <vt:lpstr>Message Authentication Without Confidentiality</vt:lpstr>
      <vt:lpstr>Message Authentication Using a  Message Authentication Code (MAC)</vt:lpstr>
      <vt:lpstr>Cryptographic Hash Function; h = H(M)</vt:lpstr>
      <vt:lpstr>Message Authentication Using a One-Way Hash Function (a) Using symmetric encryption</vt:lpstr>
      <vt:lpstr>Message Authentication Using a One-Way Hash Function (b) Using public-key encryption</vt:lpstr>
      <vt:lpstr>Message Authentication Using a One-Way Hash Function (c) Using secret value</vt:lpstr>
      <vt:lpstr>To be useful for message authentication,  a hash function H must have the following properties:</vt:lpstr>
      <vt:lpstr>Security of Hash Functions</vt:lpstr>
      <vt:lpstr>Public-Key Encryption Structure</vt:lpstr>
      <vt:lpstr>A Public-Key Encryption Scheme has Six Ingredients</vt:lpstr>
      <vt:lpstr>Public-Key Encryption Essential Steps</vt:lpstr>
      <vt:lpstr>Encryption with Public Key Provide Confidentiality</vt:lpstr>
      <vt:lpstr>Encryption with Private Key Provide Authentication, Data Integrity</vt:lpstr>
      <vt:lpstr>Applications for Public-Key Cryptosystems </vt:lpstr>
      <vt:lpstr>Requirements for Public-Key Cryptosystems</vt:lpstr>
      <vt:lpstr>Asymmetric Encryption Algorithms</vt:lpstr>
      <vt:lpstr>Digital Signatures</vt:lpstr>
      <vt:lpstr>Simplified Depiction of Essential Elements of Digital Signature Process</vt:lpstr>
      <vt:lpstr>Public-Key Certificate Use</vt:lpstr>
      <vt:lpstr>Digital Envelopes (a) Creation of a digital envelope</vt:lpstr>
      <vt:lpstr>Digital Envelopes (b) Opening a digital envelope</vt:lpstr>
      <vt:lpstr>Random Numbers</vt:lpstr>
      <vt:lpstr>Random Number Requirements</vt:lpstr>
      <vt:lpstr>Random versus Pseudorandom</vt:lpstr>
      <vt:lpstr>Practical Application:  Encryption of Stored Data</vt:lpstr>
      <vt:lpstr>Summary</vt:lpstr>
    </vt:vector>
  </TitlesOfParts>
  <Company>MNET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資料處理 第一章 認識電腦</dc:title>
  <dc:creator>JOSEPH</dc:creator>
  <cp:lastModifiedBy>YAO-WEN DENG</cp:lastModifiedBy>
  <cp:revision>1262</cp:revision>
  <dcterms:created xsi:type="dcterms:W3CDTF">2002-09-16T19:57:13Z</dcterms:created>
  <dcterms:modified xsi:type="dcterms:W3CDTF">2020-09-17T08:13:40Z</dcterms:modified>
</cp:coreProperties>
</file>