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14" r:id="rId3"/>
  </p:sldMasterIdLst>
  <p:notesMasterIdLst>
    <p:notesMasterId r:id="rId72"/>
  </p:notesMasterIdLst>
  <p:sldIdLst>
    <p:sldId id="256" r:id="rId4"/>
    <p:sldId id="269" r:id="rId5"/>
    <p:sldId id="481" r:id="rId6"/>
    <p:sldId id="482" r:id="rId7"/>
    <p:sldId id="483" r:id="rId8"/>
    <p:sldId id="484" r:id="rId9"/>
    <p:sldId id="518" r:id="rId10"/>
    <p:sldId id="519" r:id="rId11"/>
    <p:sldId id="515" r:id="rId12"/>
    <p:sldId id="516" r:id="rId13"/>
    <p:sldId id="517" r:id="rId14"/>
    <p:sldId id="521" r:id="rId15"/>
    <p:sldId id="522" r:id="rId16"/>
    <p:sldId id="523" r:id="rId17"/>
    <p:sldId id="524" r:id="rId18"/>
    <p:sldId id="525" r:id="rId19"/>
    <p:sldId id="526" r:id="rId20"/>
    <p:sldId id="527" r:id="rId21"/>
    <p:sldId id="528" r:id="rId22"/>
    <p:sldId id="529" r:id="rId23"/>
    <p:sldId id="549" r:id="rId24"/>
    <p:sldId id="533" r:id="rId25"/>
    <p:sldId id="530" r:id="rId26"/>
    <p:sldId id="531" r:id="rId27"/>
    <p:sldId id="536" r:id="rId28"/>
    <p:sldId id="532" r:id="rId29"/>
    <p:sldId id="537" r:id="rId30"/>
    <p:sldId id="535" r:id="rId31"/>
    <p:sldId id="534" r:id="rId32"/>
    <p:sldId id="538" r:id="rId33"/>
    <p:sldId id="539" r:id="rId34"/>
    <p:sldId id="540" r:id="rId35"/>
    <p:sldId id="542" r:id="rId36"/>
    <p:sldId id="543" r:id="rId37"/>
    <p:sldId id="548" r:id="rId38"/>
    <p:sldId id="544" r:id="rId39"/>
    <p:sldId id="545" r:id="rId40"/>
    <p:sldId id="546" r:id="rId41"/>
    <p:sldId id="547" r:id="rId42"/>
    <p:sldId id="550" r:id="rId43"/>
    <p:sldId id="551" r:id="rId44"/>
    <p:sldId id="555" r:id="rId45"/>
    <p:sldId id="552" r:id="rId46"/>
    <p:sldId id="553" r:id="rId47"/>
    <p:sldId id="554" r:id="rId48"/>
    <p:sldId id="556" r:id="rId49"/>
    <p:sldId id="557" r:id="rId50"/>
    <p:sldId id="558" r:id="rId51"/>
    <p:sldId id="559" r:id="rId52"/>
    <p:sldId id="561" r:id="rId53"/>
    <p:sldId id="560" r:id="rId54"/>
    <p:sldId id="562" r:id="rId55"/>
    <p:sldId id="563" r:id="rId56"/>
    <p:sldId id="565" r:id="rId57"/>
    <p:sldId id="564" r:id="rId58"/>
    <p:sldId id="566" r:id="rId59"/>
    <p:sldId id="567" r:id="rId60"/>
    <p:sldId id="568" r:id="rId61"/>
    <p:sldId id="569" r:id="rId62"/>
    <p:sldId id="570" r:id="rId63"/>
    <p:sldId id="520" r:id="rId64"/>
    <p:sldId id="571" r:id="rId65"/>
    <p:sldId id="573" r:id="rId66"/>
    <p:sldId id="572" r:id="rId67"/>
    <p:sldId id="268" r:id="rId68"/>
    <p:sldId id="318" r:id="rId69"/>
    <p:sldId id="574" r:id="rId70"/>
    <p:sldId id="57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269"/>
            <p14:sldId id="481"/>
            <p14:sldId id="482"/>
            <p14:sldId id="483"/>
            <p14:sldId id="484"/>
            <p14:sldId id="518"/>
            <p14:sldId id="519"/>
            <p14:sldId id="515"/>
            <p14:sldId id="516"/>
            <p14:sldId id="517"/>
            <p14:sldId id="521"/>
          </p14:sldIdLst>
        </p14:section>
        <p14:section name="規劃範疇管理" id="{B3B9B30E-F182-4E61-B20F-85C2E6CB8EAA}">
          <p14:sldIdLst>
            <p14:sldId id="522"/>
            <p14:sldId id="523"/>
            <p14:sldId id="524"/>
            <p14:sldId id="525"/>
            <p14:sldId id="526"/>
            <p14:sldId id="527"/>
          </p14:sldIdLst>
        </p14:section>
        <p14:section name="蒐集需求" id="{CBBC3A8A-F950-474C-9B4E-6496D85FED2B}">
          <p14:sldIdLst>
            <p14:sldId id="528"/>
            <p14:sldId id="529"/>
            <p14:sldId id="549"/>
            <p14:sldId id="533"/>
            <p14:sldId id="530"/>
            <p14:sldId id="531"/>
            <p14:sldId id="536"/>
            <p14:sldId id="532"/>
            <p14:sldId id="537"/>
            <p14:sldId id="535"/>
            <p14:sldId id="534"/>
            <p14:sldId id="538"/>
            <p14:sldId id="539"/>
            <p14:sldId id="540"/>
          </p14:sldIdLst>
        </p14:section>
        <p14:section name="定義範疇" id="{851B72D9-4AFB-4656-AB62-F5FF9593087B}">
          <p14:sldIdLst>
            <p14:sldId id="542"/>
            <p14:sldId id="543"/>
            <p14:sldId id="548"/>
            <p14:sldId id="544"/>
            <p14:sldId id="545"/>
            <p14:sldId id="546"/>
            <p14:sldId id="547"/>
            <p14:sldId id="550"/>
          </p14:sldIdLst>
        </p14:section>
        <p14:section name="建立工作分解結構" id="{F9982953-B4AE-4FE8-ACF6-922B44A97D37}">
          <p14:sldIdLst>
            <p14:sldId id="551"/>
            <p14:sldId id="555"/>
            <p14:sldId id="552"/>
            <p14:sldId id="553"/>
            <p14:sldId id="554"/>
            <p14:sldId id="556"/>
            <p14:sldId id="557"/>
            <p14:sldId id="558"/>
            <p14:sldId id="559"/>
            <p14:sldId id="561"/>
            <p14:sldId id="560"/>
            <p14:sldId id="562"/>
            <p14:sldId id="563"/>
            <p14:sldId id="565"/>
            <p14:sldId id="564"/>
            <p14:sldId id="566"/>
            <p14:sldId id="567"/>
          </p14:sldIdLst>
        </p14:section>
        <p14:section name="驗證範疇" id="{BCDF2999-D1C1-410F-BAB9-58B109B09372}">
          <p14:sldIdLst>
            <p14:sldId id="568"/>
            <p14:sldId id="569"/>
            <p14:sldId id="570"/>
          </p14:sldIdLst>
        </p14:section>
        <p14:section name="管制範疇" id="{EBD60BCB-2479-4ACF-B661-4104CCB52F42}">
          <p14:sldIdLst>
            <p14:sldId id="520"/>
            <p14:sldId id="571"/>
            <p14:sldId id="573"/>
            <p14:sldId id="572"/>
          </p14:sldIdLst>
        </p14:section>
        <p14:section name="結語" id="{A81DBFD4-7CA2-4A78-939C-C4F8B94F1469}">
          <p14:sldIdLst>
            <p14:sldId id="268"/>
          </p14:sldIdLst>
        </p14:section>
        <p14:section name="Q &amp; A" id="{73D0B01F-02B4-4CEC-B2FD-C6DD8F5AF70B}">
          <p14:sldIdLst>
            <p14:sldId id="318"/>
            <p14:sldId id="574"/>
            <p14:sldId id="575"/>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ED7D31"/>
    <a:srgbClr val="4472C4"/>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6" autoAdjust="0"/>
    <p:restoredTop sz="94384" autoAdjust="0"/>
  </p:normalViewPr>
  <p:slideViewPr>
    <p:cSldViewPr showGuides="1">
      <p:cViewPr varScale="1">
        <p:scale>
          <a:sx n="105" d="100"/>
          <a:sy n="105" d="100"/>
        </p:scale>
        <p:origin x="786" y="114"/>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TW" altLang="en-US" dirty="0"/>
              <a:t>資料來源： </a:t>
            </a:r>
            <a:r>
              <a:rPr lang="en-US" altLang="zh-TW" dirty="0"/>
              <a:t>Arras People. Project Management Benchmark Report 2010, Feb. 2010, http:// www.arraspeople.co.uk/, accessed 	2013/9/20.</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5</a:t>
            </a:fld>
            <a:endParaRPr lang="en-US" altLang="zh-TW"/>
          </a:p>
        </p:txBody>
      </p:sp>
    </p:spTree>
    <p:extLst>
      <p:ext uri="{BB962C8B-B14F-4D97-AF65-F5344CB8AC3E}">
        <p14:creationId xmlns:p14="http://schemas.microsoft.com/office/powerpoint/2010/main" val="4259534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1315051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78913175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3047970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348811188"/>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20425958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44224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0124926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81862457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97059516"/>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15001159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1525849"/>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508275641"/>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083528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18327323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2040473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625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23972424"/>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zh-TW" altLang="en-US" dirty="0"/>
              <a:t>專案範疇管理</a:t>
            </a:r>
            <a:br>
              <a:rPr lang="en-US" altLang="zh-TW" dirty="0"/>
            </a:br>
            <a:r>
              <a:rPr lang="en-US" altLang="zh-TW" dirty="0"/>
              <a:t>Project Scope Management</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9C6DD5-1B0F-41EB-BDC4-D4A0D2DDA9DD}"/>
              </a:ext>
            </a:extLst>
          </p:cNvPr>
          <p:cNvSpPr>
            <a:spLocks noGrp="1"/>
          </p:cNvSpPr>
          <p:nvPr>
            <p:ph type="title"/>
          </p:nvPr>
        </p:nvSpPr>
        <p:spPr/>
        <p:txBody>
          <a:bodyPr>
            <a:normAutofit/>
          </a:bodyPr>
          <a:lstStyle/>
          <a:p>
            <a:r>
              <a:rPr lang="zh-TW" altLang="en-US" dirty="0"/>
              <a:t>量身訂做</a:t>
            </a:r>
            <a:r>
              <a:rPr lang="zh-TW" altLang="zh-TW" dirty="0"/>
              <a:t>的考量</a:t>
            </a:r>
            <a:r>
              <a:rPr lang="en-US" altLang="zh-TW" dirty="0"/>
              <a:t> Tailoring Considerations</a:t>
            </a:r>
            <a:br>
              <a:rPr lang="en-US" altLang="zh-TW" dirty="0"/>
            </a:br>
            <a:r>
              <a:rPr lang="zh-TW" altLang="en-US" sz="1600" dirty="0"/>
              <a:t>每個專案都是獨特的，專案經理有責任依專案特徵調整專案範疇管理應用方式，考量因素包括</a:t>
            </a:r>
          </a:p>
        </p:txBody>
      </p:sp>
      <p:sp>
        <p:nvSpPr>
          <p:cNvPr id="3" name="內容版面配置區 2">
            <a:extLst>
              <a:ext uri="{FF2B5EF4-FFF2-40B4-BE49-F238E27FC236}">
                <a16:creationId xmlns:a16="http://schemas.microsoft.com/office/drawing/2014/main" id="{87319ACD-D7DF-49F6-A652-EA1327E65BF0}"/>
              </a:ext>
            </a:extLst>
          </p:cNvPr>
          <p:cNvSpPr>
            <a:spLocks noGrp="1"/>
          </p:cNvSpPr>
          <p:nvPr>
            <p:ph idx="1"/>
          </p:nvPr>
        </p:nvSpPr>
        <p:spPr/>
        <p:txBody>
          <a:bodyPr>
            <a:normAutofit fontScale="92500" lnSpcReduction="20000"/>
          </a:bodyPr>
          <a:lstStyle/>
          <a:p>
            <a:r>
              <a:rPr lang="zh-TW" altLang="en-US" dirty="0"/>
              <a:t>知識和需求管理 </a:t>
            </a:r>
            <a:r>
              <a:rPr lang="en-US" altLang="zh-TW" dirty="0"/>
              <a:t>Knowledge and requirements management</a:t>
            </a:r>
            <a:endParaRPr lang="zh-TW" altLang="en-US" dirty="0"/>
          </a:p>
          <a:p>
            <a:pPr lvl="1"/>
            <a:r>
              <a:rPr lang="zh-TW" altLang="en-US" dirty="0"/>
              <a:t>組織是否有正式或非正式知識和需求管理系統？為達到需求，專案經理應建立未來可以重複使用的指引。</a:t>
            </a:r>
          </a:p>
          <a:p>
            <a:r>
              <a:rPr lang="zh-TW" altLang="en-US" dirty="0"/>
              <a:t>驗證和管制</a:t>
            </a:r>
            <a:r>
              <a:rPr lang="en-US" altLang="zh-TW" dirty="0"/>
              <a:t> Validation and control</a:t>
            </a:r>
            <a:endParaRPr lang="zh-TW" altLang="en-US" dirty="0"/>
          </a:p>
          <a:p>
            <a:pPr lvl="1"/>
            <a:r>
              <a:rPr lang="zh-TW" altLang="en-US" dirty="0"/>
              <a:t>組織是否有現存的，正式或非正式的驗證和管制相關政策、規定、和指引？</a:t>
            </a:r>
          </a:p>
          <a:p>
            <a:r>
              <a:rPr lang="zh-TW" altLang="en-US" dirty="0"/>
              <a:t>開發手法 </a:t>
            </a:r>
            <a:r>
              <a:rPr lang="en-US" altLang="zh-TW" dirty="0"/>
              <a:t>Development approach</a:t>
            </a:r>
          </a:p>
          <a:p>
            <a:pPr lvl="1"/>
            <a:r>
              <a:rPr lang="zh-TW" altLang="en-US" dirty="0"/>
              <a:t>組織採用敏捷手法管理專案？開發手法是反覆的或是增量的？或是傳統專案管理手法？或是混合式手法較具生產力？</a:t>
            </a:r>
          </a:p>
          <a:p>
            <a:r>
              <a:rPr lang="zh-TW" altLang="en-US" dirty="0"/>
              <a:t>需求是否穩定 </a:t>
            </a:r>
            <a:r>
              <a:rPr lang="en-US" altLang="zh-TW" dirty="0"/>
              <a:t>Stability of requirements</a:t>
            </a:r>
          </a:p>
          <a:p>
            <a:pPr lvl="1"/>
            <a:r>
              <a:rPr lang="zh-TW" altLang="en-US" dirty="0"/>
              <a:t>專案是否有不穩定需求的領域？這些不穩定需求是否必要採用精實、敏捷或其他適應性手法，直到需求趨於穩定和清楚定義？</a:t>
            </a:r>
          </a:p>
          <a:p>
            <a:r>
              <a:rPr lang="zh-TW" altLang="en-US" dirty="0"/>
              <a:t>治理 </a:t>
            </a:r>
            <a:r>
              <a:rPr lang="en-US" altLang="zh-TW" dirty="0"/>
              <a:t>Governance</a:t>
            </a:r>
          </a:p>
          <a:p>
            <a:pPr lvl="1"/>
            <a:r>
              <a:rPr lang="zh-TW" altLang="en-US" dirty="0"/>
              <a:t>組織是否有正式或非正式的稽核和治理之政策、規定、和指引？</a:t>
            </a:r>
          </a:p>
          <a:p>
            <a:endParaRPr lang="zh-TW" altLang="en-US" dirty="0"/>
          </a:p>
        </p:txBody>
      </p:sp>
      <p:sp>
        <p:nvSpPr>
          <p:cNvPr id="4" name="投影片編號版面配置區 3">
            <a:extLst>
              <a:ext uri="{FF2B5EF4-FFF2-40B4-BE49-F238E27FC236}">
                <a16:creationId xmlns:a16="http://schemas.microsoft.com/office/drawing/2014/main" id="{FF7FA056-2EEB-47A4-AA75-D78C0A540C0F}"/>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67268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CE5446-B97B-4411-95A4-77B51FDE1B3A}"/>
              </a:ext>
            </a:extLst>
          </p:cNvPr>
          <p:cNvSpPr>
            <a:spLocks noGrp="1"/>
          </p:cNvSpPr>
          <p:nvPr>
            <p:ph type="title"/>
          </p:nvPr>
        </p:nvSpPr>
        <p:spPr/>
        <p:txBody>
          <a:bodyPr/>
          <a:lstStyle/>
          <a:p>
            <a:r>
              <a:rPr lang="zh-TW" altLang="en-US" dirty="0"/>
              <a:t>敏捷／適應環境的考量</a:t>
            </a:r>
          </a:p>
        </p:txBody>
      </p:sp>
      <p:sp>
        <p:nvSpPr>
          <p:cNvPr id="3" name="內容版面配置區 2">
            <a:extLst>
              <a:ext uri="{FF2B5EF4-FFF2-40B4-BE49-F238E27FC236}">
                <a16:creationId xmlns:a16="http://schemas.microsoft.com/office/drawing/2014/main" id="{218686C1-85C2-4F24-B1AD-E6DA63CB159B}"/>
              </a:ext>
            </a:extLst>
          </p:cNvPr>
          <p:cNvSpPr>
            <a:spLocks noGrp="1"/>
          </p:cNvSpPr>
          <p:nvPr>
            <p:ph idx="1"/>
          </p:nvPr>
        </p:nvSpPr>
        <p:spPr/>
        <p:txBody>
          <a:bodyPr/>
          <a:lstStyle/>
          <a:p>
            <a:r>
              <a:rPr lang="zh-TW" altLang="en-US" dirty="0"/>
              <a:t>專案在早期階段可採敏捷手法以較少時間於定義範疇，而花費較多時間於建立進行中之探索和修正過程。</a:t>
            </a:r>
          </a:p>
          <a:p>
            <a:r>
              <a:rPr lang="zh-TW" altLang="en-US" dirty="0"/>
              <a:t>在需求不斷變化的環境，常發現原先所陳述的商業需求和最後實際的需求有明顯的落差。</a:t>
            </a:r>
          </a:p>
          <a:p>
            <a:r>
              <a:rPr lang="zh-TW" altLang="en-US" dirty="0"/>
              <a:t>敏捷手法有目的性地建立和審查雛形（</a:t>
            </a:r>
            <a:r>
              <a:rPr lang="en-US" altLang="zh-TW" dirty="0"/>
              <a:t>prototype</a:t>
            </a:r>
            <a:r>
              <a:rPr lang="zh-TW" altLang="en-US" dirty="0"/>
              <a:t>）並釋出版本以推敲修正需求。在專案過程中客戶和開發團隊共同摸索、持續地定義和再定義專案範疇。</a:t>
            </a:r>
          </a:p>
          <a:p>
            <a:endParaRPr lang="zh-TW" altLang="en-US" dirty="0"/>
          </a:p>
        </p:txBody>
      </p:sp>
      <p:sp>
        <p:nvSpPr>
          <p:cNvPr id="4" name="投影片編號版面配置區 3">
            <a:extLst>
              <a:ext uri="{FF2B5EF4-FFF2-40B4-BE49-F238E27FC236}">
                <a16:creationId xmlns:a16="http://schemas.microsoft.com/office/drawing/2014/main" id="{A0B0E55B-0987-4079-A648-7219E660E4DD}"/>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408669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AD4FEF-91C0-4CCA-AD32-4341170F4C2D}"/>
              </a:ext>
            </a:extLst>
          </p:cNvPr>
          <p:cNvSpPr>
            <a:spLocks noGrp="1"/>
          </p:cNvSpPr>
          <p:nvPr>
            <p:ph type="title"/>
          </p:nvPr>
        </p:nvSpPr>
        <p:spPr/>
        <p:txBody>
          <a:bodyPr/>
          <a:lstStyle/>
          <a:p>
            <a:r>
              <a:rPr lang="zh-TW" altLang="en-US" dirty="0"/>
              <a:t>專案範疇管理包括下列六個過程</a:t>
            </a:r>
          </a:p>
        </p:txBody>
      </p:sp>
      <p:sp>
        <p:nvSpPr>
          <p:cNvPr id="3" name="內容版面配置區 2">
            <a:extLst>
              <a:ext uri="{FF2B5EF4-FFF2-40B4-BE49-F238E27FC236}">
                <a16:creationId xmlns:a16="http://schemas.microsoft.com/office/drawing/2014/main" id="{AC33B466-B7F4-494A-9596-6E17D92D2A67}"/>
              </a:ext>
            </a:extLst>
          </p:cNvPr>
          <p:cNvSpPr>
            <a:spLocks noGrp="1"/>
          </p:cNvSpPr>
          <p:nvPr>
            <p:ph idx="1"/>
          </p:nvPr>
        </p:nvSpPr>
        <p:spPr/>
        <p:txBody>
          <a:bodyPr>
            <a:normAutofit fontScale="85000" lnSpcReduction="20000"/>
          </a:bodyPr>
          <a:lstStyle/>
          <a:p>
            <a:r>
              <a:rPr lang="zh-TW" altLang="en-US" dirty="0"/>
              <a:t>規劃範疇管理：</a:t>
            </a:r>
          </a:p>
          <a:p>
            <a:pPr lvl="1"/>
            <a:r>
              <a:rPr lang="zh-TW" altLang="en-US" dirty="0"/>
              <a:t>研擬一份範疇管理計畫書，記載專案範疇如何定義、驗證、和管制的過程。</a:t>
            </a:r>
          </a:p>
          <a:p>
            <a:r>
              <a:rPr lang="zh-TW" altLang="en-US" dirty="0"/>
              <a:t>蒐集需求：</a:t>
            </a:r>
          </a:p>
          <a:p>
            <a:pPr lvl="1"/>
            <a:r>
              <a:rPr lang="zh-TW" altLang="en-US" dirty="0"/>
              <a:t>規劃、蒐集、定義、記載利害關係人需求以符合專案目標的過程。</a:t>
            </a:r>
          </a:p>
          <a:p>
            <a:r>
              <a:rPr lang="zh-TW" altLang="en-US" dirty="0"/>
              <a:t>定義範疇：</a:t>
            </a:r>
          </a:p>
          <a:p>
            <a:pPr lvl="1"/>
            <a:r>
              <a:rPr lang="zh-TW" altLang="en-US" dirty="0"/>
              <a:t>發展一份關於專案和產品詳細描述的文件此一過程。</a:t>
            </a:r>
          </a:p>
          <a:p>
            <a:r>
              <a:rPr lang="zh-TW" altLang="en-US" dirty="0"/>
              <a:t>建立</a:t>
            </a:r>
            <a:r>
              <a:rPr lang="en-US" altLang="zh-TW" dirty="0"/>
              <a:t>WBS</a:t>
            </a:r>
            <a:r>
              <a:rPr lang="zh-TW" altLang="en-US" dirty="0"/>
              <a:t>：</a:t>
            </a:r>
          </a:p>
          <a:p>
            <a:pPr lvl="1"/>
            <a:r>
              <a:rPr lang="zh-TW" altLang="en-US" dirty="0"/>
              <a:t>將專案交付標的物和專案工作分解成較小且更易於管理的構成要素的過程。</a:t>
            </a:r>
          </a:p>
          <a:p>
            <a:r>
              <a:rPr lang="zh-TW" altLang="en-US" dirty="0"/>
              <a:t>驗證範疇：</a:t>
            </a:r>
          </a:p>
          <a:p>
            <a:pPr lvl="1"/>
            <a:r>
              <a:rPr lang="zh-TW" altLang="en-US" dirty="0"/>
              <a:t>正式接收專案已完成的交付標的物的過程。</a:t>
            </a:r>
          </a:p>
          <a:p>
            <a:r>
              <a:rPr lang="zh-TW" altLang="en-US" dirty="0"/>
              <a:t>管制範疇：</a:t>
            </a:r>
          </a:p>
          <a:p>
            <a:pPr lvl="1"/>
            <a:r>
              <a:rPr lang="zh-TW" altLang="en-US" dirty="0"/>
              <a:t>監視專案和產品的範疇狀態，管理範疇基線變更的過程。</a:t>
            </a:r>
          </a:p>
          <a:p>
            <a:endParaRPr lang="zh-TW" altLang="en-US" dirty="0"/>
          </a:p>
        </p:txBody>
      </p:sp>
      <p:sp>
        <p:nvSpPr>
          <p:cNvPr id="4" name="投影片編號版面配置區 3">
            <a:extLst>
              <a:ext uri="{FF2B5EF4-FFF2-40B4-BE49-F238E27FC236}">
                <a16:creationId xmlns:a16="http://schemas.microsoft.com/office/drawing/2014/main" id="{522B16B1-2B5D-4D54-942A-51A453CCC33C}"/>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59546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1BB4DC-8A58-4C98-A3F3-7962771DC2BD}"/>
              </a:ext>
            </a:extLst>
          </p:cNvPr>
          <p:cNvSpPr>
            <a:spLocks noGrp="1"/>
          </p:cNvSpPr>
          <p:nvPr>
            <p:ph type="title"/>
          </p:nvPr>
        </p:nvSpPr>
        <p:spPr/>
        <p:txBody>
          <a:bodyPr/>
          <a:lstStyle/>
          <a:p>
            <a:r>
              <a:rPr lang="zh-TW" altLang="en-US" dirty="0"/>
              <a:t>規劃範疇管理</a:t>
            </a:r>
            <a:br>
              <a:rPr lang="en-US" altLang="zh-TW" dirty="0"/>
            </a:br>
            <a:r>
              <a:rPr lang="en-US" altLang="zh-TW" dirty="0"/>
              <a:t>Plan Scope Management</a:t>
            </a:r>
            <a:endParaRPr lang="zh-TW" altLang="en-US" dirty="0"/>
          </a:p>
        </p:txBody>
      </p:sp>
      <p:sp>
        <p:nvSpPr>
          <p:cNvPr id="6" name="內容版面配置區 5">
            <a:extLst>
              <a:ext uri="{FF2B5EF4-FFF2-40B4-BE49-F238E27FC236}">
                <a16:creationId xmlns:a16="http://schemas.microsoft.com/office/drawing/2014/main" id="{00C888EF-E7F3-42AD-8D33-77F89A4C9955}"/>
              </a:ext>
            </a:extLst>
          </p:cNvPr>
          <p:cNvSpPr>
            <a:spLocks noGrp="1"/>
          </p:cNvSpPr>
          <p:nvPr>
            <p:ph idx="1"/>
          </p:nvPr>
        </p:nvSpPr>
        <p:spPr/>
        <p:txBody>
          <a:bodyPr>
            <a:normAutofit lnSpcReduction="10000"/>
          </a:bodyPr>
          <a:lstStyle/>
          <a:p>
            <a:r>
              <a:rPr lang="zh-TW" altLang="en-US" dirty="0"/>
              <a:t>建立範疇管理計畫（</a:t>
            </a:r>
            <a:r>
              <a:rPr lang="en-US" altLang="zh-TW" dirty="0"/>
              <a:t>scope management plan</a:t>
            </a:r>
            <a:r>
              <a:rPr lang="zh-TW" altLang="en-US" dirty="0"/>
              <a:t>）</a:t>
            </a:r>
            <a:endParaRPr lang="en-US" altLang="zh-TW" dirty="0"/>
          </a:p>
          <a:p>
            <a:pPr lvl="1"/>
            <a:r>
              <a:rPr lang="zh-TW" altLang="en-US" dirty="0"/>
              <a:t>如何定義計畫範疇（</a:t>
            </a:r>
            <a:r>
              <a:rPr lang="en-US" altLang="zh-TW" dirty="0"/>
              <a:t>how the project and product scope will be defined</a:t>
            </a:r>
            <a:r>
              <a:rPr lang="zh-TW" altLang="en-US" dirty="0"/>
              <a:t>）？</a:t>
            </a:r>
            <a:endParaRPr lang="en-US" altLang="zh-TW" dirty="0"/>
          </a:p>
          <a:p>
            <a:pPr lvl="1"/>
            <a:r>
              <a:rPr lang="zh-TW" altLang="en-US" dirty="0"/>
              <a:t>如何驗證計畫範疇（</a:t>
            </a:r>
            <a:r>
              <a:rPr lang="en-US" altLang="zh-TW" dirty="0"/>
              <a:t> how the project and product scope will be validated</a:t>
            </a:r>
            <a:r>
              <a:rPr lang="zh-TW" altLang="en-US" dirty="0"/>
              <a:t>）？</a:t>
            </a:r>
            <a:endParaRPr lang="en-US" altLang="zh-TW" dirty="0"/>
          </a:p>
          <a:p>
            <a:pPr lvl="1"/>
            <a:r>
              <a:rPr lang="zh-TW" altLang="en-US" dirty="0"/>
              <a:t>如何管制計畫範疇（</a:t>
            </a:r>
            <a:r>
              <a:rPr lang="en-US" altLang="zh-TW" dirty="0"/>
              <a:t> how the project and product scope will be controlled</a:t>
            </a:r>
            <a:r>
              <a:rPr lang="zh-TW" altLang="en-US" dirty="0"/>
              <a:t>）？</a:t>
            </a:r>
            <a:endParaRPr lang="en-US" altLang="zh-TW" dirty="0"/>
          </a:p>
          <a:p>
            <a:r>
              <a:rPr lang="zh-TW" altLang="en-US" dirty="0"/>
              <a:t>對於傳統專案 </a:t>
            </a:r>
            <a:r>
              <a:rPr lang="en-US" altLang="zh-TW" dirty="0"/>
              <a:t>TPM</a:t>
            </a:r>
          </a:p>
          <a:p>
            <a:pPr lvl="1"/>
            <a:r>
              <a:rPr lang="zh-TW" altLang="en-US" dirty="0"/>
              <a:t>只做一次</a:t>
            </a:r>
            <a:endParaRPr lang="en-US" altLang="zh-TW" dirty="0"/>
          </a:p>
          <a:p>
            <a:r>
              <a:rPr lang="zh-TW" altLang="en-US" dirty="0"/>
              <a:t>對於敏捷專案 </a:t>
            </a:r>
            <a:r>
              <a:rPr lang="en-US" altLang="zh-TW" dirty="0"/>
              <a:t>APM</a:t>
            </a:r>
          </a:p>
          <a:p>
            <a:pPr lvl="1"/>
            <a:r>
              <a:rPr lang="zh-TW" altLang="en-US" dirty="0"/>
              <a:t>每一個反覆（</a:t>
            </a:r>
            <a:r>
              <a:rPr lang="en-US" altLang="zh-TW" dirty="0"/>
              <a:t>Iteration</a:t>
            </a:r>
            <a:r>
              <a:rPr lang="zh-TW" altLang="en-US" dirty="0"/>
              <a:t>）做一次</a:t>
            </a:r>
            <a:endParaRPr lang="en-US" altLang="zh-TW" dirty="0"/>
          </a:p>
          <a:p>
            <a:r>
              <a:rPr lang="zh-TW" altLang="en-US" dirty="0"/>
              <a:t>對於適應性專案 </a:t>
            </a:r>
            <a:r>
              <a:rPr lang="en-US" altLang="zh-TW" dirty="0"/>
              <a:t>Adaptive</a:t>
            </a:r>
          </a:p>
          <a:p>
            <a:pPr lvl="1"/>
            <a:r>
              <a:rPr lang="zh-TW" altLang="en-US" dirty="0"/>
              <a:t>每一個循環（</a:t>
            </a:r>
            <a:r>
              <a:rPr lang="en-US" altLang="zh-TW" dirty="0"/>
              <a:t>Cycle</a:t>
            </a:r>
            <a:r>
              <a:rPr lang="zh-TW" altLang="en-US" dirty="0"/>
              <a:t>）做一次</a:t>
            </a:r>
            <a:endParaRPr lang="en-US" altLang="zh-TW" dirty="0"/>
          </a:p>
        </p:txBody>
      </p:sp>
      <p:sp>
        <p:nvSpPr>
          <p:cNvPr id="4" name="投影片編號版面配置區 3">
            <a:extLst>
              <a:ext uri="{FF2B5EF4-FFF2-40B4-BE49-F238E27FC236}">
                <a16:creationId xmlns:a16="http://schemas.microsoft.com/office/drawing/2014/main" id="{DD74F50A-6A43-400C-A1D1-72546011663F}"/>
              </a:ext>
            </a:extLst>
          </p:cNvPr>
          <p:cNvSpPr>
            <a:spLocks noGrp="1"/>
          </p:cNvSpPr>
          <p:nvPr>
            <p:ph type="sldNum" sz="quarter" idx="12"/>
          </p:nvPr>
        </p:nvSpPr>
        <p:spPr/>
        <p:txBody>
          <a:bodyPr/>
          <a:lstStyle/>
          <a:p>
            <a:fld id="{06AFB70A-E524-49E4-8F5C-48BFBE4381EC}" type="slidenum">
              <a:rPr lang="en-US" altLang="zh-TW" smtClean="0"/>
              <a:pPr/>
              <a:t>13</a:t>
            </a:fld>
            <a:endParaRPr lang="en-US" altLang="zh-TW"/>
          </a:p>
        </p:txBody>
      </p:sp>
    </p:spTree>
    <p:extLst>
      <p:ext uri="{BB962C8B-B14F-4D97-AF65-F5344CB8AC3E}">
        <p14:creationId xmlns:p14="http://schemas.microsoft.com/office/powerpoint/2010/main" val="1017171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1BB4DC-8A58-4C98-A3F3-7962771DC2BD}"/>
              </a:ext>
            </a:extLst>
          </p:cNvPr>
          <p:cNvSpPr>
            <a:spLocks noGrp="1"/>
          </p:cNvSpPr>
          <p:nvPr>
            <p:ph type="title"/>
          </p:nvPr>
        </p:nvSpPr>
        <p:spPr/>
        <p:txBody>
          <a:bodyPr/>
          <a:lstStyle/>
          <a:p>
            <a:r>
              <a:rPr lang="zh-TW" altLang="en-US" dirty="0"/>
              <a:t>規劃範疇管理</a:t>
            </a:r>
            <a:br>
              <a:rPr lang="en-US" altLang="zh-TW" dirty="0"/>
            </a:br>
            <a:r>
              <a:rPr lang="en-US" altLang="zh-TW" dirty="0"/>
              <a:t>Plan Scope Management</a:t>
            </a:r>
            <a:endParaRPr lang="zh-TW" altLang="en-US" dirty="0"/>
          </a:p>
        </p:txBody>
      </p:sp>
      <p:sp>
        <p:nvSpPr>
          <p:cNvPr id="4" name="投影片編號版面配置區 3">
            <a:extLst>
              <a:ext uri="{FF2B5EF4-FFF2-40B4-BE49-F238E27FC236}">
                <a16:creationId xmlns:a16="http://schemas.microsoft.com/office/drawing/2014/main" id="{DD74F50A-6A43-400C-A1D1-72546011663F}"/>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pic>
        <p:nvPicPr>
          <p:cNvPr id="5" name="圖片 4">
            <a:extLst>
              <a:ext uri="{FF2B5EF4-FFF2-40B4-BE49-F238E27FC236}">
                <a16:creationId xmlns:a16="http://schemas.microsoft.com/office/drawing/2014/main" id="{8099A3BC-BEE6-4BD1-A8E4-1F18CC64F2FC}"/>
              </a:ext>
            </a:extLst>
          </p:cNvPr>
          <p:cNvPicPr>
            <a:picLocks noChangeAspect="1"/>
          </p:cNvPicPr>
          <p:nvPr/>
        </p:nvPicPr>
        <p:blipFill>
          <a:blip r:embed="rId2"/>
          <a:stretch>
            <a:fillRect/>
          </a:stretch>
        </p:blipFill>
        <p:spPr>
          <a:xfrm>
            <a:off x="0" y="2267117"/>
            <a:ext cx="12192000" cy="4114211"/>
          </a:xfrm>
          <a:prstGeom prst="rect">
            <a:avLst/>
          </a:prstGeom>
        </p:spPr>
      </p:pic>
    </p:spTree>
    <p:extLst>
      <p:ext uri="{BB962C8B-B14F-4D97-AF65-F5344CB8AC3E}">
        <p14:creationId xmlns:p14="http://schemas.microsoft.com/office/powerpoint/2010/main" val="227917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9953B4-6A1D-4A6D-902D-024768F8AEEA}"/>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F8CBE98A-3E97-415B-9919-3A31FCF79D4A}"/>
              </a:ext>
            </a:extLst>
          </p:cNvPr>
          <p:cNvSpPr>
            <a:spLocks noGrp="1"/>
          </p:cNvSpPr>
          <p:nvPr>
            <p:ph type="sldNum" sz="quarter" idx="12"/>
          </p:nvPr>
        </p:nvSpPr>
        <p:spPr/>
        <p:txBody>
          <a:bodyPr/>
          <a:lstStyle/>
          <a:p>
            <a:fld id="{0BC55746-04A1-42DC-A0BC-1E09A8E18DBD}" type="slidenum">
              <a:rPr lang="en-US" altLang="zh-TW" smtClean="0"/>
              <a:pPr/>
              <a:t>15</a:t>
            </a:fld>
            <a:endParaRPr lang="en-US" altLang="zh-TW"/>
          </a:p>
        </p:txBody>
      </p:sp>
      <p:pic>
        <p:nvPicPr>
          <p:cNvPr id="4" name="圖片 3">
            <a:extLst>
              <a:ext uri="{FF2B5EF4-FFF2-40B4-BE49-F238E27FC236}">
                <a16:creationId xmlns:a16="http://schemas.microsoft.com/office/drawing/2014/main" id="{1E850A19-7CC3-46CA-B63A-B7DF7775C378}"/>
              </a:ext>
            </a:extLst>
          </p:cNvPr>
          <p:cNvPicPr>
            <a:picLocks noChangeAspect="1"/>
          </p:cNvPicPr>
          <p:nvPr/>
        </p:nvPicPr>
        <p:blipFill>
          <a:blip r:embed="rId2"/>
          <a:stretch>
            <a:fillRect/>
          </a:stretch>
        </p:blipFill>
        <p:spPr>
          <a:xfrm>
            <a:off x="699334" y="247206"/>
            <a:ext cx="10793331" cy="6363588"/>
          </a:xfrm>
          <a:prstGeom prst="rect">
            <a:avLst/>
          </a:prstGeom>
        </p:spPr>
      </p:pic>
      <p:sp>
        <p:nvSpPr>
          <p:cNvPr id="5" name="矩形 4">
            <a:extLst>
              <a:ext uri="{FF2B5EF4-FFF2-40B4-BE49-F238E27FC236}">
                <a16:creationId xmlns:a16="http://schemas.microsoft.com/office/drawing/2014/main" id="{B40846DA-F951-488C-9BE4-6004F1B08634}"/>
              </a:ext>
            </a:extLst>
          </p:cNvPr>
          <p:cNvSpPr/>
          <p:nvPr/>
        </p:nvSpPr>
        <p:spPr>
          <a:xfrm>
            <a:off x="4655840" y="287922"/>
            <a:ext cx="5371983" cy="369332"/>
          </a:xfrm>
          <a:prstGeom prst="rect">
            <a:avLst/>
          </a:prstGeom>
        </p:spPr>
        <p:txBody>
          <a:bodyPr wrap="none">
            <a:spAutoFit/>
          </a:bodyPr>
          <a:lstStyle/>
          <a:p>
            <a:r>
              <a:rPr lang="zh-TW" altLang="en-US" dirty="0"/>
              <a:t>Plan Scope Management: Data Flow Diagram</a:t>
            </a:r>
          </a:p>
        </p:txBody>
      </p:sp>
    </p:spTree>
    <p:extLst>
      <p:ext uri="{BB962C8B-B14F-4D97-AF65-F5344CB8AC3E}">
        <p14:creationId xmlns:p14="http://schemas.microsoft.com/office/powerpoint/2010/main" val="508564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4B1CC9-C836-432B-9D69-E49ED59733B5}"/>
              </a:ext>
            </a:extLst>
          </p:cNvPr>
          <p:cNvSpPr>
            <a:spLocks noGrp="1"/>
          </p:cNvSpPr>
          <p:nvPr>
            <p:ph type="title"/>
          </p:nvPr>
        </p:nvSpPr>
        <p:spPr/>
        <p:txBody>
          <a:bodyPr/>
          <a:lstStyle/>
          <a:p>
            <a:r>
              <a:rPr lang="zh-TW" altLang="en-US" dirty="0"/>
              <a:t>輸入：品質管理計畫書</a:t>
            </a:r>
            <a:br>
              <a:rPr lang="en-US" altLang="zh-TW" dirty="0"/>
            </a:br>
            <a:r>
              <a:rPr lang="en-US" altLang="zh-TW" dirty="0"/>
              <a:t>Quality Management Plan</a:t>
            </a:r>
            <a:endParaRPr lang="zh-TW" altLang="en-US" dirty="0"/>
          </a:p>
        </p:txBody>
      </p:sp>
      <p:sp>
        <p:nvSpPr>
          <p:cNvPr id="5" name="內容版面配置區 4">
            <a:extLst>
              <a:ext uri="{FF2B5EF4-FFF2-40B4-BE49-F238E27FC236}">
                <a16:creationId xmlns:a16="http://schemas.microsoft.com/office/drawing/2014/main" id="{6E455DBF-BEDF-4F8F-A9D9-317D0782C660}"/>
              </a:ext>
            </a:extLst>
          </p:cNvPr>
          <p:cNvSpPr>
            <a:spLocks noGrp="1"/>
          </p:cNvSpPr>
          <p:nvPr>
            <p:ph idx="1"/>
          </p:nvPr>
        </p:nvSpPr>
        <p:spPr/>
        <p:txBody>
          <a:bodyPr/>
          <a:lstStyle/>
          <a:p>
            <a:r>
              <a:rPr lang="zh-TW" altLang="en-US" dirty="0"/>
              <a:t>專案和產品範疇的管理方式</a:t>
            </a:r>
            <a:endParaRPr lang="en-US" altLang="zh-TW" dirty="0"/>
          </a:p>
          <a:p>
            <a:r>
              <a:rPr lang="zh-TW" altLang="en-US" dirty="0"/>
              <a:t>受組織的品質政策、方法論和品質標準的影響。</a:t>
            </a:r>
          </a:p>
          <a:p>
            <a:endParaRPr lang="zh-TW" altLang="en-US" dirty="0"/>
          </a:p>
        </p:txBody>
      </p:sp>
      <p:sp>
        <p:nvSpPr>
          <p:cNvPr id="3" name="投影片編號版面配置區 2">
            <a:extLst>
              <a:ext uri="{FF2B5EF4-FFF2-40B4-BE49-F238E27FC236}">
                <a16:creationId xmlns:a16="http://schemas.microsoft.com/office/drawing/2014/main" id="{0A759298-C409-43EF-A742-0C68BBEC8E83}"/>
              </a:ext>
            </a:extLst>
          </p:cNvPr>
          <p:cNvSpPr>
            <a:spLocks noGrp="1"/>
          </p:cNvSpPr>
          <p:nvPr>
            <p:ph type="sldNum" sz="quarter" idx="12"/>
          </p:nvPr>
        </p:nvSpPr>
        <p:spPr/>
        <p:txBody>
          <a:bodyPr/>
          <a:lstStyle/>
          <a:p>
            <a:fld id="{0BC55746-04A1-42DC-A0BC-1E09A8E18DBD}" type="slidenum">
              <a:rPr lang="en-US" altLang="zh-TW" smtClean="0"/>
              <a:pPr/>
              <a:t>16</a:t>
            </a:fld>
            <a:endParaRPr lang="en-US" altLang="zh-TW"/>
          </a:p>
        </p:txBody>
      </p:sp>
    </p:spTree>
    <p:extLst>
      <p:ext uri="{BB962C8B-B14F-4D97-AF65-F5344CB8AC3E}">
        <p14:creationId xmlns:p14="http://schemas.microsoft.com/office/powerpoint/2010/main" val="183506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00C996-7B65-4B5F-B008-0503A49BA07E}"/>
              </a:ext>
            </a:extLst>
          </p:cNvPr>
          <p:cNvSpPr>
            <a:spLocks noGrp="1"/>
          </p:cNvSpPr>
          <p:nvPr>
            <p:ph type="title"/>
          </p:nvPr>
        </p:nvSpPr>
        <p:spPr/>
        <p:txBody>
          <a:bodyPr/>
          <a:lstStyle/>
          <a:p>
            <a:r>
              <a:rPr lang="zh-TW" altLang="en-US" dirty="0"/>
              <a:t>輸出：範疇管理計畫書</a:t>
            </a:r>
            <a:br>
              <a:rPr lang="en-US" altLang="zh-TW" dirty="0"/>
            </a:br>
            <a:r>
              <a:rPr lang="en-US" altLang="zh-TW" dirty="0"/>
              <a:t>Scope Management Plan</a:t>
            </a:r>
            <a:endParaRPr lang="zh-TW" altLang="en-US" dirty="0"/>
          </a:p>
        </p:txBody>
      </p:sp>
      <p:sp>
        <p:nvSpPr>
          <p:cNvPr id="3" name="內容版面配置區 2">
            <a:extLst>
              <a:ext uri="{FF2B5EF4-FFF2-40B4-BE49-F238E27FC236}">
                <a16:creationId xmlns:a16="http://schemas.microsoft.com/office/drawing/2014/main" id="{1786591C-000A-425C-BED1-D609C470EF7F}"/>
              </a:ext>
            </a:extLst>
          </p:cNvPr>
          <p:cNvSpPr>
            <a:spLocks noGrp="1"/>
          </p:cNvSpPr>
          <p:nvPr>
            <p:ph idx="1"/>
          </p:nvPr>
        </p:nvSpPr>
        <p:spPr/>
        <p:txBody>
          <a:bodyPr>
            <a:normAutofit/>
          </a:bodyPr>
          <a:lstStyle/>
          <a:p>
            <a:r>
              <a:rPr lang="zh-TW" altLang="en-US" dirty="0"/>
              <a:t>範疇管理計畫書說明專案範疇如何定義（</a:t>
            </a:r>
            <a:r>
              <a:rPr lang="en-US" altLang="zh-TW" dirty="0"/>
              <a:t>define</a:t>
            </a:r>
            <a:r>
              <a:rPr lang="zh-TW" altLang="en-US" dirty="0"/>
              <a:t>）、發展（</a:t>
            </a:r>
            <a:r>
              <a:rPr lang="en-US" altLang="zh-TW" dirty="0"/>
              <a:t>develop</a:t>
            </a:r>
            <a:r>
              <a:rPr lang="zh-TW" altLang="en-US" dirty="0"/>
              <a:t>）、監視（</a:t>
            </a:r>
            <a:r>
              <a:rPr lang="en-US" altLang="zh-TW" dirty="0"/>
              <a:t>monitor</a:t>
            </a:r>
            <a:r>
              <a:rPr lang="zh-TW" altLang="en-US" dirty="0"/>
              <a:t>）、管制（</a:t>
            </a:r>
            <a:r>
              <a:rPr lang="en-US" altLang="zh-TW" dirty="0"/>
              <a:t>control</a:t>
            </a:r>
            <a:r>
              <a:rPr lang="zh-TW" altLang="en-US" dirty="0"/>
              <a:t>）、驗證（</a:t>
            </a:r>
            <a:r>
              <a:rPr lang="en-US" altLang="zh-TW" dirty="0"/>
              <a:t>validate</a:t>
            </a:r>
            <a:r>
              <a:rPr lang="zh-TW" altLang="en-US" dirty="0"/>
              <a:t>）。</a:t>
            </a:r>
          </a:p>
          <a:p>
            <a:pPr lvl="1"/>
            <a:r>
              <a:rPr lang="en-US" altLang="zh-TW" dirty="0"/>
              <a:t>Process for preparing a project scope statement;</a:t>
            </a:r>
          </a:p>
          <a:p>
            <a:pPr lvl="1"/>
            <a:r>
              <a:rPr lang="en-US" altLang="zh-TW" dirty="0"/>
              <a:t>Process that enables the creation of the WBS from the detailed project scope statement;</a:t>
            </a:r>
          </a:p>
          <a:p>
            <a:pPr lvl="1"/>
            <a:r>
              <a:rPr lang="en-US" altLang="zh-TW" dirty="0"/>
              <a:t>Process that establishes how the scope baseline will be approved and maintained; and</a:t>
            </a:r>
          </a:p>
          <a:p>
            <a:pPr lvl="1"/>
            <a:r>
              <a:rPr lang="en-US" altLang="zh-TW" dirty="0"/>
              <a:t>Process that specifies how formal acceptance of the completed project deliverables will be obtained.</a:t>
            </a:r>
          </a:p>
          <a:p>
            <a:r>
              <a:rPr lang="en-US" altLang="zh-TW" dirty="0"/>
              <a:t>The scope management plan can be formal or informal, broadly framed or highly detailed, based on the needs of the project.</a:t>
            </a:r>
            <a:endParaRPr lang="zh-TW" altLang="en-US" dirty="0"/>
          </a:p>
        </p:txBody>
      </p:sp>
      <p:sp>
        <p:nvSpPr>
          <p:cNvPr id="4" name="投影片編號版面配置區 3">
            <a:extLst>
              <a:ext uri="{FF2B5EF4-FFF2-40B4-BE49-F238E27FC236}">
                <a16:creationId xmlns:a16="http://schemas.microsoft.com/office/drawing/2014/main" id="{9D93B5F8-5DE0-44BB-ADDB-D18716C53DE1}"/>
              </a:ext>
            </a:extLst>
          </p:cNvPr>
          <p:cNvSpPr>
            <a:spLocks noGrp="1"/>
          </p:cNvSpPr>
          <p:nvPr>
            <p:ph type="sldNum" sz="quarter" idx="12"/>
          </p:nvPr>
        </p:nvSpPr>
        <p:spPr/>
        <p:txBody>
          <a:bodyPr/>
          <a:lstStyle/>
          <a:p>
            <a:fld id="{06AFB70A-E524-49E4-8F5C-48BFBE4381EC}" type="slidenum">
              <a:rPr lang="en-US" altLang="zh-TW" smtClean="0"/>
              <a:pPr/>
              <a:t>17</a:t>
            </a:fld>
            <a:endParaRPr lang="en-US" altLang="zh-TW"/>
          </a:p>
        </p:txBody>
      </p:sp>
    </p:spTree>
    <p:extLst>
      <p:ext uri="{BB962C8B-B14F-4D97-AF65-F5344CB8AC3E}">
        <p14:creationId xmlns:p14="http://schemas.microsoft.com/office/powerpoint/2010/main" val="3718689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356BBE-07DD-4B63-BC91-EFD32923123F}"/>
              </a:ext>
            </a:extLst>
          </p:cNvPr>
          <p:cNvSpPr>
            <a:spLocks noGrp="1"/>
          </p:cNvSpPr>
          <p:nvPr>
            <p:ph type="title"/>
          </p:nvPr>
        </p:nvSpPr>
        <p:spPr/>
        <p:txBody>
          <a:bodyPr>
            <a:normAutofit fontScale="90000"/>
          </a:bodyPr>
          <a:lstStyle/>
          <a:p>
            <a:r>
              <a:rPr lang="zh-TW" altLang="en-US" dirty="0"/>
              <a:t>輸出：需求管理計畫書</a:t>
            </a:r>
            <a:br>
              <a:rPr lang="en-US" altLang="zh-TW" dirty="0"/>
            </a:br>
            <a:r>
              <a:rPr lang="en-US" altLang="zh-TW" dirty="0"/>
              <a:t>Requirements Management Plan</a:t>
            </a:r>
            <a:br>
              <a:rPr lang="en-US" altLang="zh-TW" dirty="0"/>
            </a:br>
            <a:endParaRPr lang="zh-TW" altLang="en-US" dirty="0"/>
          </a:p>
        </p:txBody>
      </p:sp>
      <p:sp>
        <p:nvSpPr>
          <p:cNvPr id="3" name="內容版面配置區 2">
            <a:extLst>
              <a:ext uri="{FF2B5EF4-FFF2-40B4-BE49-F238E27FC236}">
                <a16:creationId xmlns:a16="http://schemas.microsoft.com/office/drawing/2014/main" id="{DF18F0B3-5557-4629-B6AE-1DBAFBF701A5}"/>
              </a:ext>
            </a:extLst>
          </p:cNvPr>
          <p:cNvSpPr>
            <a:spLocks noGrp="1"/>
          </p:cNvSpPr>
          <p:nvPr>
            <p:ph idx="1"/>
          </p:nvPr>
        </p:nvSpPr>
        <p:spPr/>
        <p:txBody>
          <a:bodyPr/>
          <a:lstStyle/>
          <a:p>
            <a:r>
              <a:rPr lang="zh-TW" altLang="en-US" dirty="0"/>
              <a:t>也稱為</a:t>
            </a:r>
            <a:r>
              <a:rPr lang="en-US" altLang="zh-TW" dirty="0"/>
              <a:t>《</a:t>
            </a:r>
            <a:r>
              <a:rPr lang="zh-TW" altLang="en-US" dirty="0"/>
              <a:t>商業分析計畫書</a:t>
            </a:r>
            <a:r>
              <a:rPr lang="en-US" altLang="zh-TW" dirty="0"/>
              <a:t>》</a:t>
            </a:r>
            <a:r>
              <a:rPr lang="zh-TW" altLang="en-US" dirty="0"/>
              <a:t>（</a:t>
            </a:r>
            <a:r>
              <a:rPr lang="en-US" altLang="zh-TW" dirty="0"/>
              <a:t>Business Analysis Plan</a:t>
            </a:r>
            <a:r>
              <a:rPr lang="zh-TW" altLang="en-US" dirty="0"/>
              <a:t>）</a:t>
            </a:r>
          </a:p>
          <a:p>
            <a:r>
              <a:rPr lang="zh-TW" altLang="en-US" dirty="0"/>
              <a:t>作為估算、執行、追蹤專案活動的基礎</a:t>
            </a:r>
            <a:endParaRPr lang="en-US" altLang="zh-TW" dirty="0"/>
          </a:p>
          <a:p>
            <a:r>
              <a:rPr lang="zh-TW" altLang="en-US" dirty="0"/>
              <a:t>需求管理包括建立和維護顧客及開發者在技術上和非技術上的協議。</a:t>
            </a:r>
            <a:endParaRPr lang="en-US" altLang="zh-TW" dirty="0"/>
          </a:p>
          <a:p>
            <a:pPr lvl="1"/>
            <a:r>
              <a:rPr lang="en-US" altLang="zh-TW" dirty="0"/>
              <a:t>How requirements activities will be planned, tracked, and reported;</a:t>
            </a:r>
          </a:p>
          <a:p>
            <a:pPr lvl="1"/>
            <a:r>
              <a:rPr lang="en-US" altLang="zh-TW" dirty="0"/>
              <a:t>Configuration management activities such as: how changes will be initiated; how impacts will be analyzed; how they will be traced, tracked, and reported; as well as the authorization levels required to approve these changes;</a:t>
            </a:r>
          </a:p>
          <a:p>
            <a:pPr lvl="1"/>
            <a:r>
              <a:rPr lang="en-US" altLang="zh-TW" dirty="0"/>
              <a:t>Requirements prioritization process;</a:t>
            </a:r>
          </a:p>
          <a:p>
            <a:pPr lvl="1"/>
            <a:r>
              <a:rPr lang="en-US" altLang="zh-TW" dirty="0"/>
              <a:t>Metrics that will be used and the rationale for using them; and</a:t>
            </a:r>
          </a:p>
          <a:p>
            <a:pPr lvl="1"/>
            <a:r>
              <a:rPr lang="en-US" altLang="zh-TW" dirty="0"/>
              <a:t>Traceability structure that reflects the requirement attributes captured on the traceability matrix.</a:t>
            </a:r>
            <a:endParaRPr lang="zh-TW" altLang="en-US" dirty="0"/>
          </a:p>
        </p:txBody>
      </p:sp>
      <p:sp>
        <p:nvSpPr>
          <p:cNvPr id="4" name="投影片編號版面配置區 3">
            <a:extLst>
              <a:ext uri="{FF2B5EF4-FFF2-40B4-BE49-F238E27FC236}">
                <a16:creationId xmlns:a16="http://schemas.microsoft.com/office/drawing/2014/main" id="{7C055A5F-CF72-4C3F-B3AA-75E4D08FAB75}"/>
              </a:ext>
            </a:extLst>
          </p:cNvPr>
          <p:cNvSpPr>
            <a:spLocks noGrp="1"/>
          </p:cNvSpPr>
          <p:nvPr>
            <p:ph type="sldNum" sz="quarter" idx="12"/>
          </p:nvPr>
        </p:nvSpPr>
        <p:spPr/>
        <p:txBody>
          <a:bodyPr/>
          <a:lstStyle/>
          <a:p>
            <a:fld id="{06AFB70A-E524-49E4-8F5C-48BFBE4381EC}" type="slidenum">
              <a:rPr lang="en-US" altLang="zh-TW" smtClean="0"/>
              <a:pPr/>
              <a:t>18</a:t>
            </a:fld>
            <a:endParaRPr lang="en-US" altLang="zh-TW"/>
          </a:p>
        </p:txBody>
      </p:sp>
    </p:spTree>
    <p:extLst>
      <p:ext uri="{BB962C8B-B14F-4D97-AF65-F5344CB8AC3E}">
        <p14:creationId xmlns:p14="http://schemas.microsoft.com/office/powerpoint/2010/main" val="2361433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7A28D0-7850-4098-922D-074828771D41}"/>
              </a:ext>
            </a:extLst>
          </p:cNvPr>
          <p:cNvSpPr>
            <a:spLocks noGrp="1"/>
          </p:cNvSpPr>
          <p:nvPr>
            <p:ph type="title"/>
          </p:nvPr>
        </p:nvSpPr>
        <p:spPr/>
        <p:txBody>
          <a:bodyPr/>
          <a:lstStyle/>
          <a:p>
            <a:r>
              <a:rPr lang="zh-TW" altLang="en-US" dirty="0"/>
              <a:t>蒐集需求</a:t>
            </a:r>
            <a:br>
              <a:rPr lang="en-US" altLang="zh-TW" dirty="0"/>
            </a:br>
            <a:r>
              <a:rPr lang="en-US" altLang="zh-TW" dirty="0"/>
              <a:t>Collect Requirements</a:t>
            </a:r>
            <a:endParaRPr lang="zh-TW" altLang="en-US" dirty="0"/>
          </a:p>
        </p:txBody>
      </p:sp>
      <p:sp>
        <p:nvSpPr>
          <p:cNvPr id="3" name="內容版面配置區 2">
            <a:extLst>
              <a:ext uri="{FF2B5EF4-FFF2-40B4-BE49-F238E27FC236}">
                <a16:creationId xmlns:a16="http://schemas.microsoft.com/office/drawing/2014/main" id="{136C5750-DF45-4E90-A088-084D4C9D3D21}"/>
              </a:ext>
            </a:extLst>
          </p:cNvPr>
          <p:cNvSpPr>
            <a:spLocks noGrp="1"/>
          </p:cNvSpPr>
          <p:nvPr>
            <p:ph idx="1"/>
          </p:nvPr>
        </p:nvSpPr>
        <p:spPr/>
        <p:txBody>
          <a:bodyPr/>
          <a:lstStyle/>
          <a:p>
            <a:r>
              <a:rPr lang="zh-TW" altLang="zh-TW" dirty="0"/>
              <a:t>蒐集需求為實現專案目標而定義、記錄、管理利害關係人需求的過程。</a:t>
            </a:r>
            <a:endParaRPr lang="en-US" altLang="zh-TW" dirty="0"/>
          </a:p>
          <a:p>
            <a:r>
              <a:rPr lang="zh-TW" altLang="zh-TW" dirty="0"/>
              <a:t>需求係指發起人、客戶和其他利害關係人已量化且記錄下來的需要與期望。</a:t>
            </a:r>
            <a:endParaRPr lang="en-US" altLang="zh-TW" dirty="0"/>
          </a:p>
          <a:p>
            <a:r>
              <a:rPr lang="zh-TW" altLang="zh-TW" dirty="0"/>
              <a:t>蒐集需求的目的在於定義和管理顧客的需要與期望，</a:t>
            </a:r>
            <a:endParaRPr lang="en-US" altLang="zh-TW" dirty="0"/>
          </a:p>
          <a:p>
            <a:r>
              <a:rPr lang="zh-TW" altLang="zh-TW" dirty="0"/>
              <a:t>專案成功與否取決於是否能夠掌握管理並滿足利害關係人的需求。</a:t>
            </a:r>
            <a:endParaRPr lang="en-US" altLang="zh-TW" dirty="0"/>
          </a:p>
          <a:p>
            <a:r>
              <a:rPr lang="zh-TW" altLang="zh-TW" dirty="0"/>
              <a:t>如果無法明確地了解和定義需求，那麼就無法清楚地定義範疇以及有效地管制範疇。</a:t>
            </a:r>
            <a:endParaRPr lang="en-US" altLang="zh-TW" dirty="0"/>
          </a:p>
          <a:p>
            <a:r>
              <a:rPr lang="zh-TW" altLang="zh-TW" dirty="0"/>
              <a:t>這個過程提供定義專案範疇和產品範疇的基礎。</a:t>
            </a:r>
            <a:endParaRPr lang="en-US" altLang="zh-TW" dirty="0"/>
          </a:p>
          <a:p>
            <a:r>
              <a:rPr lang="zh-TW" altLang="zh-TW" dirty="0"/>
              <a:t>這個過程對</a:t>
            </a:r>
            <a:r>
              <a:rPr lang="en-US" altLang="zh-TW" dirty="0"/>
              <a:t>TPM</a:t>
            </a:r>
            <a:r>
              <a:rPr lang="zh-TW" altLang="zh-TW" dirty="0"/>
              <a:t>專案而言只執行一次，對</a:t>
            </a:r>
            <a:r>
              <a:rPr lang="en-US" altLang="zh-TW" dirty="0"/>
              <a:t>APM</a:t>
            </a:r>
            <a:r>
              <a:rPr lang="zh-TW" altLang="zh-TW" dirty="0"/>
              <a:t>專案而言則是發生在幾個預定反覆、週期或循環開始時。</a:t>
            </a:r>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F07F0223-AF70-459B-9932-3DFE5606936F}"/>
              </a:ext>
            </a:extLst>
          </p:cNvPr>
          <p:cNvSpPr>
            <a:spLocks noGrp="1"/>
          </p:cNvSpPr>
          <p:nvPr>
            <p:ph type="sldNum" sz="quarter" idx="12"/>
          </p:nvPr>
        </p:nvSpPr>
        <p:spPr/>
        <p:txBody>
          <a:bodyPr/>
          <a:lstStyle/>
          <a:p>
            <a:fld id="{06AFB70A-E524-49E4-8F5C-48BFBE4381EC}" type="slidenum">
              <a:rPr lang="en-US" altLang="zh-TW" smtClean="0"/>
              <a:pPr/>
              <a:t>19</a:t>
            </a:fld>
            <a:endParaRPr lang="en-US" altLang="zh-TW"/>
          </a:p>
        </p:txBody>
      </p:sp>
    </p:spTree>
    <p:extLst>
      <p:ext uri="{BB962C8B-B14F-4D97-AF65-F5344CB8AC3E}">
        <p14:creationId xmlns:p14="http://schemas.microsoft.com/office/powerpoint/2010/main" val="72995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規劃範疇管理 </a:t>
            </a:r>
            <a:r>
              <a:rPr lang="en-US" altLang="zh-TW" dirty="0"/>
              <a:t>Plan Scope Management</a:t>
            </a:r>
            <a:endParaRPr lang="zh-TW" altLang="en-US" dirty="0"/>
          </a:p>
          <a:p>
            <a:r>
              <a:rPr lang="zh-TW" altLang="en-US" dirty="0"/>
              <a:t>蒐集需求 </a:t>
            </a:r>
            <a:r>
              <a:rPr lang="en-US" altLang="zh-TW" dirty="0"/>
              <a:t>Collect Requirements</a:t>
            </a:r>
            <a:endParaRPr lang="zh-TW" altLang="en-US" dirty="0"/>
          </a:p>
          <a:p>
            <a:r>
              <a:rPr lang="zh-TW" altLang="en-US" dirty="0"/>
              <a:t>定義範疇 </a:t>
            </a:r>
            <a:r>
              <a:rPr lang="en-US" altLang="zh-TW" dirty="0"/>
              <a:t>Define Scope</a:t>
            </a:r>
            <a:endParaRPr lang="zh-TW" altLang="en-US" dirty="0"/>
          </a:p>
          <a:p>
            <a:r>
              <a:rPr lang="zh-TW" altLang="en-US" dirty="0"/>
              <a:t>建立工作分解結構 </a:t>
            </a:r>
            <a:r>
              <a:rPr lang="en-US" altLang="zh-TW" dirty="0"/>
              <a:t>Create WBS</a:t>
            </a:r>
            <a:endParaRPr lang="zh-TW" altLang="en-US" dirty="0"/>
          </a:p>
          <a:p>
            <a:r>
              <a:rPr lang="zh-TW" altLang="en-US" dirty="0"/>
              <a:t>驗證範疇 </a:t>
            </a:r>
            <a:r>
              <a:rPr lang="en-US" altLang="zh-TW" dirty="0"/>
              <a:t>Validate Scope</a:t>
            </a:r>
            <a:endParaRPr lang="zh-TW" altLang="en-US" dirty="0"/>
          </a:p>
          <a:p>
            <a:r>
              <a:rPr lang="zh-TW" altLang="en-US" dirty="0"/>
              <a:t>管制範疇 </a:t>
            </a:r>
            <a:r>
              <a:rPr lang="en-US" altLang="zh-TW" dirty="0"/>
              <a:t>Control Scope</a:t>
            </a:r>
            <a:endParaRPr lang="zh-TW" altLang="en-US"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055E4D5-906C-46FE-BD0D-32E755707E99}"/>
              </a:ext>
            </a:extLst>
          </p:cNvPr>
          <p:cNvSpPr>
            <a:spLocks noGrp="1"/>
          </p:cNvSpPr>
          <p:nvPr>
            <p:ph type="sldNum" sz="quarter" idx="12"/>
          </p:nvPr>
        </p:nvSpPr>
        <p:spPr/>
        <p:txBody>
          <a:bodyPr/>
          <a:lstStyle/>
          <a:p>
            <a:fld id="{06AFB70A-E524-49E4-8F5C-48BFBE4381EC}" type="slidenum">
              <a:rPr lang="en-US" altLang="zh-TW" smtClean="0"/>
              <a:pPr/>
              <a:t>20</a:t>
            </a:fld>
            <a:endParaRPr lang="en-US" altLang="zh-TW"/>
          </a:p>
        </p:txBody>
      </p:sp>
      <p:pic>
        <p:nvPicPr>
          <p:cNvPr id="5" name="圖片 4">
            <a:extLst>
              <a:ext uri="{FF2B5EF4-FFF2-40B4-BE49-F238E27FC236}">
                <a16:creationId xmlns:a16="http://schemas.microsoft.com/office/drawing/2014/main" id="{C33CD5A0-D226-45E3-AAF2-B75569FCCBA3}"/>
              </a:ext>
            </a:extLst>
          </p:cNvPr>
          <p:cNvPicPr>
            <a:picLocks noChangeAspect="1"/>
          </p:cNvPicPr>
          <p:nvPr/>
        </p:nvPicPr>
        <p:blipFill>
          <a:blip r:embed="rId2"/>
          <a:stretch>
            <a:fillRect/>
          </a:stretch>
        </p:blipFill>
        <p:spPr>
          <a:xfrm>
            <a:off x="916531" y="0"/>
            <a:ext cx="10358937" cy="6858000"/>
          </a:xfrm>
          <a:prstGeom prst="rect">
            <a:avLst/>
          </a:prstGeom>
        </p:spPr>
      </p:pic>
    </p:spTree>
    <p:extLst>
      <p:ext uri="{BB962C8B-B14F-4D97-AF65-F5344CB8AC3E}">
        <p14:creationId xmlns:p14="http://schemas.microsoft.com/office/powerpoint/2010/main" val="1390419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898B0B2-8D4D-4B3A-A336-1482FFBA5821}"/>
              </a:ext>
            </a:extLst>
          </p:cNvPr>
          <p:cNvPicPr>
            <a:picLocks noChangeAspect="1"/>
          </p:cNvPicPr>
          <p:nvPr/>
        </p:nvPicPr>
        <p:blipFill>
          <a:blip r:embed="rId2"/>
          <a:stretch>
            <a:fillRect/>
          </a:stretch>
        </p:blipFill>
        <p:spPr>
          <a:xfrm>
            <a:off x="3203746" y="0"/>
            <a:ext cx="5784507" cy="6858000"/>
          </a:xfrm>
          <a:prstGeom prst="rect">
            <a:avLst/>
          </a:prstGeom>
        </p:spPr>
      </p:pic>
      <p:sp>
        <p:nvSpPr>
          <p:cNvPr id="2" name="投影片編號版面配置區 1">
            <a:extLst>
              <a:ext uri="{FF2B5EF4-FFF2-40B4-BE49-F238E27FC236}">
                <a16:creationId xmlns:a16="http://schemas.microsoft.com/office/drawing/2014/main" id="{E60568A5-CF7E-4264-811D-14047019520A}"/>
              </a:ext>
            </a:extLst>
          </p:cNvPr>
          <p:cNvSpPr>
            <a:spLocks noGrp="1"/>
          </p:cNvSpPr>
          <p:nvPr>
            <p:ph type="sldNum" sz="quarter" idx="12"/>
          </p:nvPr>
        </p:nvSpPr>
        <p:spPr/>
        <p:txBody>
          <a:bodyPr/>
          <a:lstStyle/>
          <a:p>
            <a:fld id="{F5266956-B1F5-4385-B837-32E585D3D944}" type="slidenum">
              <a:rPr lang="en-US" altLang="zh-TW" smtClean="0"/>
              <a:pPr/>
              <a:t>21</a:t>
            </a:fld>
            <a:endParaRPr lang="en-US" altLang="zh-TW"/>
          </a:p>
        </p:txBody>
      </p:sp>
      <p:sp>
        <p:nvSpPr>
          <p:cNvPr id="3" name="矩形 2">
            <a:extLst>
              <a:ext uri="{FF2B5EF4-FFF2-40B4-BE49-F238E27FC236}">
                <a16:creationId xmlns:a16="http://schemas.microsoft.com/office/drawing/2014/main" id="{6E8DC5B3-14B6-4254-977A-C7B8DCD55FEF}"/>
              </a:ext>
            </a:extLst>
          </p:cNvPr>
          <p:cNvSpPr/>
          <p:nvPr/>
        </p:nvSpPr>
        <p:spPr>
          <a:xfrm>
            <a:off x="5447928" y="188640"/>
            <a:ext cx="4884671" cy="369332"/>
          </a:xfrm>
          <a:prstGeom prst="rect">
            <a:avLst/>
          </a:prstGeom>
        </p:spPr>
        <p:txBody>
          <a:bodyPr wrap="none">
            <a:spAutoFit/>
          </a:bodyPr>
          <a:lstStyle/>
          <a:p>
            <a:r>
              <a:rPr lang="zh-TW" altLang="en-US" dirty="0"/>
              <a:t>Collect Requirements: Data Flow Diagram</a:t>
            </a:r>
          </a:p>
        </p:txBody>
      </p:sp>
    </p:spTree>
    <p:extLst>
      <p:ext uri="{BB962C8B-B14F-4D97-AF65-F5344CB8AC3E}">
        <p14:creationId xmlns:p14="http://schemas.microsoft.com/office/powerpoint/2010/main" val="221623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8DF0A4B-4DC5-4601-A2AA-49D08FC136FF}"/>
              </a:ext>
            </a:extLst>
          </p:cNvPr>
          <p:cNvSpPr>
            <a:spLocks noGrp="1"/>
          </p:cNvSpPr>
          <p:nvPr>
            <p:ph type="title"/>
          </p:nvPr>
        </p:nvSpPr>
        <p:spPr/>
        <p:txBody>
          <a:bodyPr/>
          <a:lstStyle/>
          <a:p>
            <a:r>
              <a:rPr lang="zh-TW" altLang="en-US" dirty="0"/>
              <a:t>標竿學習 </a:t>
            </a:r>
            <a:r>
              <a:rPr lang="en-US" altLang="zh-TW" dirty="0"/>
              <a:t>Benchmarking</a:t>
            </a:r>
            <a:endParaRPr lang="zh-TW" altLang="en-US" dirty="0"/>
          </a:p>
        </p:txBody>
      </p:sp>
      <p:sp>
        <p:nvSpPr>
          <p:cNvPr id="4" name="內容版面配置區 3">
            <a:extLst>
              <a:ext uri="{FF2B5EF4-FFF2-40B4-BE49-F238E27FC236}">
                <a16:creationId xmlns:a16="http://schemas.microsoft.com/office/drawing/2014/main" id="{A1FA3E66-F375-4C66-BEEB-0ABD67790FBC}"/>
              </a:ext>
            </a:extLst>
          </p:cNvPr>
          <p:cNvSpPr>
            <a:spLocks noGrp="1"/>
          </p:cNvSpPr>
          <p:nvPr>
            <p:ph idx="1"/>
          </p:nvPr>
        </p:nvSpPr>
        <p:spPr/>
        <p:txBody>
          <a:bodyPr/>
          <a:lstStyle/>
          <a:p>
            <a:r>
              <a:rPr lang="zh-TW" altLang="en-US" dirty="0"/>
              <a:t>尋求組織內部或外部之最佳實務（</a:t>
            </a:r>
            <a:r>
              <a:rPr lang="en-US" altLang="zh-TW" dirty="0"/>
              <a:t>best practice</a:t>
            </a:r>
            <a:r>
              <a:rPr lang="zh-TW" altLang="en-US" dirty="0"/>
              <a:t>）作為學習對象</a:t>
            </a:r>
            <a:endParaRPr lang="en-US" altLang="zh-TW" dirty="0"/>
          </a:p>
          <a:p>
            <a:r>
              <a:rPr lang="zh-TW" altLang="en-US" dirty="0"/>
              <a:t>找出並填補組織本身和最佳實務之間的差距，吸取對方的優點</a:t>
            </a:r>
            <a:endParaRPr lang="en-US" altLang="zh-TW" dirty="0"/>
          </a:p>
          <a:p>
            <a:r>
              <a:rPr lang="zh-TW" altLang="en-US" dirty="0"/>
              <a:t>藉此過程讓專案團隊有效地改善績效</a:t>
            </a:r>
          </a:p>
        </p:txBody>
      </p:sp>
      <p:sp>
        <p:nvSpPr>
          <p:cNvPr id="2" name="投影片編號版面配置區 1">
            <a:extLst>
              <a:ext uri="{FF2B5EF4-FFF2-40B4-BE49-F238E27FC236}">
                <a16:creationId xmlns:a16="http://schemas.microsoft.com/office/drawing/2014/main" id="{66D7EBB7-227A-4062-AEEC-7667ADAA8A37}"/>
              </a:ext>
            </a:extLst>
          </p:cNvPr>
          <p:cNvSpPr>
            <a:spLocks noGrp="1"/>
          </p:cNvSpPr>
          <p:nvPr>
            <p:ph type="sldNum" sz="quarter" idx="12"/>
          </p:nvPr>
        </p:nvSpPr>
        <p:spPr/>
        <p:txBody>
          <a:bodyPr/>
          <a:lstStyle/>
          <a:p>
            <a:fld id="{F5266956-B1F5-4385-B837-32E585D3D944}" type="slidenum">
              <a:rPr lang="en-US" altLang="zh-TW" smtClean="0"/>
              <a:pPr/>
              <a:t>22</a:t>
            </a:fld>
            <a:endParaRPr lang="en-US" altLang="zh-TW"/>
          </a:p>
        </p:txBody>
      </p:sp>
    </p:spTree>
    <p:extLst>
      <p:ext uri="{BB962C8B-B14F-4D97-AF65-F5344CB8AC3E}">
        <p14:creationId xmlns:p14="http://schemas.microsoft.com/office/powerpoint/2010/main" val="3950587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6AB9F98-328D-49CE-BACA-60EBE521BA5E}"/>
              </a:ext>
            </a:extLst>
          </p:cNvPr>
          <p:cNvSpPr>
            <a:spLocks noGrp="1"/>
          </p:cNvSpPr>
          <p:nvPr>
            <p:ph type="title"/>
          </p:nvPr>
        </p:nvSpPr>
        <p:spPr/>
        <p:txBody>
          <a:bodyPr/>
          <a:lstStyle/>
          <a:p>
            <a:r>
              <a:rPr lang="zh-TW" altLang="zh-TW" dirty="0"/>
              <a:t>親和圖</a:t>
            </a:r>
            <a:r>
              <a:rPr lang="en-US" altLang="zh-TW" dirty="0"/>
              <a:t> Affinity Diagram</a:t>
            </a:r>
            <a:br>
              <a:rPr lang="en-US" altLang="zh-TW" dirty="0"/>
            </a:br>
            <a:endParaRPr lang="zh-TW" altLang="en-US" dirty="0"/>
          </a:p>
        </p:txBody>
      </p:sp>
      <p:sp>
        <p:nvSpPr>
          <p:cNvPr id="2" name="投影片編號版面配置區 1">
            <a:extLst>
              <a:ext uri="{FF2B5EF4-FFF2-40B4-BE49-F238E27FC236}">
                <a16:creationId xmlns:a16="http://schemas.microsoft.com/office/drawing/2014/main" id="{2126CAEE-AF21-4022-8AE6-FE65D8E92546}"/>
              </a:ext>
            </a:extLst>
          </p:cNvPr>
          <p:cNvSpPr>
            <a:spLocks noGrp="1"/>
          </p:cNvSpPr>
          <p:nvPr>
            <p:ph type="sldNum" sz="quarter" idx="12"/>
          </p:nvPr>
        </p:nvSpPr>
        <p:spPr/>
        <p:txBody>
          <a:bodyPr/>
          <a:lstStyle/>
          <a:p>
            <a:fld id="{F5266956-B1F5-4385-B837-32E585D3D944}" type="slidenum">
              <a:rPr lang="en-US" altLang="zh-TW" smtClean="0"/>
              <a:pPr/>
              <a:t>23</a:t>
            </a:fld>
            <a:endParaRPr lang="en-US" altLang="zh-TW"/>
          </a:p>
        </p:txBody>
      </p:sp>
      <p:pic>
        <p:nvPicPr>
          <p:cNvPr id="6" name="圖片 5">
            <a:extLst>
              <a:ext uri="{FF2B5EF4-FFF2-40B4-BE49-F238E27FC236}">
                <a16:creationId xmlns:a16="http://schemas.microsoft.com/office/drawing/2014/main" id="{2CDC5199-61EB-494D-B6A9-33DAE82B0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264555"/>
            <a:ext cx="7620000" cy="5295900"/>
          </a:xfrm>
          <a:prstGeom prst="rect">
            <a:avLst/>
          </a:prstGeom>
        </p:spPr>
      </p:pic>
    </p:spTree>
    <p:extLst>
      <p:ext uri="{BB962C8B-B14F-4D97-AF65-F5344CB8AC3E}">
        <p14:creationId xmlns:p14="http://schemas.microsoft.com/office/powerpoint/2010/main" val="505999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3E5344-1B82-4A80-ABE3-877A8A6C4159}"/>
              </a:ext>
            </a:extLst>
          </p:cNvPr>
          <p:cNvSpPr>
            <a:spLocks noGrp="1"/>
          </p:cNvSpPr>
          <p:nvPr>
            <p:ph type="title"/>
          </p:nvPr>
        </p:nvSpPr>
        <p:spPr/>
        <p:txBody>
          <a:bodyPr/>
          <a:lstStyle/>
          <a:p>
            <a:r>
              <a:rPr lang="zh-TW" altLang="zh-TW" dirty="0"/>
              <a:t>心智圖</a:t>
            </a:r>
            <a:r>
              <a:rPr lang="en-US" altLang="zh-TW" dirty="0"/>
              <a:t> Mind Mapping</a:t>
            </a:r>
            <a:endParaRPr lang="zh-TW" altLang="en-US" dirty="0"/>
          </a:p>
        </p:txBody>
      </p:sp>
      <p:sp>
        <p:nvSpPr>
          <p:cNvPr id="3" name="投影片編號版面配置區 2">
            <a:extLst>
              <a:ext uri="{FF2B5EF4-FFF2-40B4-BE49-F238E27FC236}">
                <a16:creationId xmlns:a16="http://schemas.microsoft.com/office/drawing/2014/main" id="{18CE3E17-A912-490A-9F22-446D4A36A0CA}"/>
              </a:ext>
            </a:extLst>
          </p:cNvPr>
          <p:cNvSpPr>
            <a:spLocks noGrp="1"/>
          </p:cNvSpPr>
          <p:nvPr>
            <p:ph type="sldNum" sz="quarter" idx="12"/>
          </p:nvPr>
        </p:nvSpPr>
        <p:spPr/>
        <p:txBody>
          <a:bodyPr/>
          <a:lstStyle/>
          <a:p>
            <a:fld id="{0BC55746-04A1-42DC-A0BC-1E09A8E18DBD}" type="slidenum">
              <a:rPr lang="en-US" altLang="zh-TW" smtClean="0"/>
              <a:pPr/>
              <a:t>24</a:t>
            </a:fld>
            <a:endParaRPr lang="en-US" altLang="zh-TW"/>
          </a:p>
        </p:txBody>
      </p:sp>
      <p:pic>
        <p:nvPicPr>
          <p:cNvPr id="5" name="圖片 4">
            <a:extLst>
              <a:ext uri="{FF2B5EF4-FFF2-40B4-BE49-F238E27FC236}">
                <a16:creationId xmlns:a16="http://schemas.microsoft.com/office/drawing/2014/main" id="{2634F57E-63FF-4353-9874-BE6B84A6D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1772816"/>
            <a:ext cx="8895522" cy="3746723"/>
          </a:xfrm>
          <a:prstGeom prst="rect">
            <a:avLst/>
          </a:prstGeom>
        </p:spPr>
      </p:pic>
    </p:spTree>
    <p:extLst>
      <p:ext uri="{BB962C8B-B14F-4D97-AF65-F5344CB8AC3E}">
        <p14:creationId xmlns:p14="http://schemas.microsoft.com/office/powerpoint/2010/main" val="2515115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F77E364-FB43-4B08-8E56-8477188D6357}"/>
              </a:ext>
            </a:extLst>
          </p:cNvPr>
          <p:cNvSpPr>
            <a:spLocks noGrp="1"/>
          </p:cNvSpPr>
          <p:nvPr>
            <p:ph type="title"/>
          </p:nvPr>
        </p:nvSpPr>
        <p:spPr/>
        <p:txBody>
          <a:bodyPr/>
          <a:lstStyle/>
          <a:p>
            <a:r>
              <a:rPr lang="zh-TW" altLang="en-US" dirty="0"/>
              <a:t>引導力 </a:t>
            </a:r>
            <a:r>
              <a:rPr lang="en-US" altLang="zh-TW" dirty="0"/>
              <a:t>Facilitation</a:t>
            </a:r>
            <a:endParaRPr lang="zh-TW" altLang="en-US" dirty="0"/>
          </a:p>
        </p:txBody>
      </p:sp>
      <p:sp>
        <p:nvSpPr>
          <p:cNvPr id="5" name="內容版面配置區 4">
            <a:extLst>
              <a:ext uri="{FF2B5EF4-FFF2-40B4-BE49-F238E27FC236}">
                <a16:creationId xmlns:a16="http://schemas.microsoft.com/office/drawing/2014/main" id="{94630A60-F464-4994-80E5-BEFD3BFB2508}"/>
              </a:ext>
            </a:extLst>
          </p:cNvPr>
          <p:cNvSpPr>
            <a:spLocks noGrp="1"/>
          </p:cNvSpPr>
          <p:nvPr>
            <p:ph idx="1"/>
          </p:nvPr>
        </p:nvSpPr>
        <p:spPr/>
        <p:txBody>
          <a:bodyPr>
            <a:normAutofit fontScale="92500" lnSpcReduction="10000"/>
          </a:bodyPr>
          <a:lstStyle/>
          <a:p>
            <a:r>
              <a:rPr lang="zh-TW" altLang="en-US" dirty="0"/>
              <a:t>聯合應用設計</a:t>
            </a:r>
            <a:r>
              <a:rPr lang="en-US" altLang="zh-TW" dirty="0"/>
              <a:t>/</a:t>
            </a:r>
            <a:r>
              <a:rPr lang="zh-TW" altLang="en-US" dirty="0"/>
              <a:t>開發 </a:t>
            </a:r>
            <a:r>
              <a:rPr lang="en-US" altLang="zh-TW" dirty="0"/>
              <a:t>Joint application design/development (JAD)</a:t>
            </a:r>
          </a:p>
          <a:p>
            <a:pPr lvl="1"/>
            <a:r>
              <a:rPr lang="zh-TW" altLang="en-US" dirty="0"/>
              <a:t>用於軟體開發</a:t>
            </a:r>
            <a:endParaRPr lang="en-US" altLang="zh-TW" dirty="0"/>
          </a:p>
          <a:p>
            <a:pPr lvl="1"/>
            <a:r>
              <a:rPr lang="zh-TW" altLang="en-US" dirty="0"/>
              <a:t>將商業主題領域的專家和開發團隊聚集在一起，蒐集需求，改善軟體開發過程</a:t>
            </a:r>
            <a:endParaRPr lang="en-US" altLang="zh-TW" dirty="0"/>
          </a:p>
          <a:p>
            <a:r>
              <a:rPr lang="zh-TW" altLang="en-US" dirty="0"/>
              <a:t>品質機能展開 </a:t>
            </a:r>
            <a:r>
              <a:rPr lang="en-US" altLang="zh-TW" dirty="0"/>
              <a:t>Quality function deployment (QFD)</a:t>
            </a:r>
          </a:p>
          <a:p>
            <a:pPr lvl="1"/>
            <a:r>
              <a:rPr lang="zh-TW" altLang="en-US" dirty="0"/>
              <a:t>用於製造業</a:t>
            </a:r>
            <a:endParaRPr lang="en-US" altLang="zh-TW" dirty="0"/>
          </a:p>
          <a:p>
            <a:pPr lvl="1"/>
            <a:r>
              <a:rPr lang="zh-TW" altLang="en-US" dirty="0"/>
              <a:t>決定新產品的關鍵特性（</a:t>
            </a:r>
            <a:r>
              <a:rPr lang="en-US" altLang="zh-TW" dirty="0"/>
              <a:t>critical characteristics</a:t>
            </a:r>
            <a:r>
              <a:rPr lang="zh-TW" altLang="en-US" dirty="0"/>
              <a:t>）</a:t>
            </a:r>
            <a:endParaRPr lang="en-US" altLang="zh-TW" dirty="0"/>
          </a:p>
          <a:p>
            <a:pPr lvl="1"/>
            <a:r>
              <a:rPr lang="zh-TW" altLang="en-US" dirty="0"/>
              <a:t>先蒐集客戶需求（客戶的的聲音 </a:t>
            </a:r>
            <a:r>
              <a:rPr lang="en-US" altLang="zh-TW" dirty="0"/>
              <a:t>voice of the customer , VOC</a:t>
            </a:r>
            <a:r>
              <a:rPr lang="zh-TW" altLang="en-US" dirty="0"/>
              <a:t>），然後將客戶需求轉換成技術者的聲音（</a:t>
            </a:r>
            <a:r>
              <a:rPr lang="en-US" altLang="zh-TW" dirty="0"/>
              <a:t>voice of engineer, VOE</a:t>
            </a:r>
            <a:r>
              <a:rPr lang="zh-TW" altLang="en-US" dirty="0"/>
              <a:t>）</a:t>
            </a:r>
            <a:endParaRPr lang="en-US" altLang="zh-TW" dirty="0"/>
          </a:p>
          <a:p>
            <a:r>
              <a:rPr lang="zh-TW" altLang="en-US" dirty="0"/>
              <a:t>使用者故事 </a:t>
            </a:r>
            <a:r>
              <a:rPr lang="en-US" altLang="zh-TW" dirty="0"/>
              <a:t>User stories</a:t>
            </a:r>
          </a:p>
          <a:p>
            <a:pPr lvl="1"/>
            <a:r>
              <a:rPr lang="en-US" altLang="zh-TW" dirty="0"/>
              <a:t>User stories describe the stakeholder role, who benefits from the feature (role), what the stakeholder needs to accomplish (goal), and the benefit to the stakeholder (motivation).</a:t>
            </a:r>
            <a:endParaRPr lang="zh-TW" altLang="en-US" dirty="0"/>
          </a:p>
        </p:txBody>
      </p:sp>
      <p:sp>
        <p:nvSpPr>
          <p:cNvPr id="3" name="投影片編號版面配置區 2">
            <a:extLst>
              <a:ext uri="{FF2B5EF4-FFF2-40B4-BE49-F238E27FC236}">
                <a16:creationId xmlns:a16="http://schemas.microsoft.com/office/drawing/2014/main" id="{1FE51480-1C96-472E-B420-BFCE3F484AD6}"/>
              </a:ext>
            </a:extLst>
          </p:cNvPr>
          <p:cNvSpPr>
            <a:spLocks noGrp="1"/>
          </p:cNvSpPr>
          <p:nvPr>
            <p:ph type="sldNum" sz="quarter" idx="12"/>
          </p:nvPr>
        </p:nvSpPr>
        <p:spPr/>
        <p:txBody>
          <a:bodyPr/>
          <a:lstStyle/>
          <a:p>
            <a:fld id="{0BC55746-04A1-42DC-A0BC-1E09A8E18DBD}" type="slidenum">
              <a:rPr lang="en-US" altLang="zh-TW" smtClean="0"/>
              <a:pPr/>
              <a:t>25</a:t>
            </a:fld>
            <a:endParaRPr lang="en-US" altLang="zh-TW"/>
          </a:p>
        </p:txBody>
      </p:sp>
    </p:spTree>
    <p:extLst>
      <p:ext uri="{BB962C8B-B14F-4D97-AF65-F5344CB8AC3E}">
        <p14:creationId xmlns:p14="http://schemas.microsoft.com/office/powerpoint/2010/main" val="2141930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1A389-1BEF-4ABC-B55D-5EC5928FCFA3}"/>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8005328A-32BD-4088-9860-A2B0802C216F}"/>
              </a:ext>
            </a:extLst>
          </p:cNvPr>
          <p:cNvSpPr>
            <a:spLocks noGrp="1"/>
          </p:cNvSpPr>
          <p:nvPr>
            <p:ph type="sldNum" sz="quarter" idx="12"/>
          </p:nvPr>
        </p:nvSpPr>
        <p:spPr/>
        <p:txBody>
          <a:bodyPr/>
          <a:lstStyle/>
          <a:p>
            <a:fld id="{0BC55746-04A1-42DC-A0BC-1E09A8E18DBD}" type="slidenum">
              <a:rPr lang="en-US" altLang="zh-TW" smtClean="0"/>
              <a:pPr/>
              <a:t>26</a:t>
            </a:fld>
            <a:endParaRPr lang="en-US" altLang="zh-TW"/>
          </a:p>
        </p:txBody>
      </p:sp>
      <p:pic>
        <p:nvPicPr>
          <p:cNvPr id="5" name="圖片 4">
            <a:extLst>
              <a:ext uri="{FF2B5EF4-FFF2-40B4-BE49-F238E27FC236}">
                <a16:creationId xmlns:a16="http://schemas.microsoft.com/office/drawing/2014/main" id="{DD74AC6F-2412-4AFA-8CF3-4F00A9C75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4025705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BFC93C-D89B-465C-A78D-14C18BB61160}"/>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10FEDF4C-C5FF-4E88-BE6B-BA2D7D601BBE}"/>
              </a:ext>
            </a:extLst>
          </p:cNvPr>
          <p:cNvSpPr>
            <a:spLocks noGrp="1"/>
          </p:cNvSpPr>
          <p:nvPr>
            <p:ph type="sldNum" sz="quarter" idx="12"/>
          </p:nvPr>
        </p:nvSpPr>
        <p:spPr/>
        <p:txBody>
          <a:bodyPr/>
          <a:lstStyle/>
          <a:p>
            <a:fld id="{0BC55746-04A1-42DC-A0BC-1E09A8E18DBD}" type="slidenum">
              <a:rPr lang="en-US" altLang="zh-TW" smtClean="0"/>
              <a:pPr/>
              <a:t>27</a:t>
            </a:fld>
            <a:endParaRPr lang="en-US" altLang="zh-TW"/>
          </a:p>
        </p:txBody>
      </p:sp>
      <p:pic>
        <p:nvPicPr>
          <p:cNvPr id="4" name="圖片 3">
            <a:extLst>
              <a:ext uri="{FF2B5EF4-FFF2-40B4-BE49-F238E27FC236}">
                <a16:creationId xmlns:a16="http://schemas.microsoft.com/office/drawing/2014/main" id="{B8F5D4A8-E7C6-4886-92EB-0DA81D06E812}"/>
              </a:ext>
            </a:extLst>
          </p:cNvPr>
          <p:cNvPicPr>
            <a:picLocks noChangeAspect="1"/>
          </p:cNvPicPr>
          <p:nvPr/>
        </p:nvPicPr>
        <p:blipFill>
          <a:blip r:embed="rId2"/>
          <a:stretch>
            <a:fillRect/>
          </a:stretch>
        </p:blipFill>
        <p:spPr>
          <a:xfrm>
            <a:off x="2294282" y="0"/>
            <a:ext cx="7603435" cy="6858000"/>
          </a:xfrm>
          <a:prstGeom prst="rect">
            <a:avLst/>
          </a:prstGeom>
        </p:spPr>
      </p:pic>
      <p:pic>
        <p:nvPicPr>
          <p:cNvPr id="5" name="圖片 4">
            <a:extLst>
              <a:ext uri="{FF2B5EF4-FFF2-40B4-BE49-F238E27FC236}">
                <a16:creationId xmlns:a16="http://schemas.microsoft.com/office/drawing/2014/main" id="{25B06C25-82A2-4265-991B-D3A010396B02}"/>
              </a:ext>
            </a:extLst>
          </p:cNvPr>
          <p:cNvPicPr>
            <a:picLocks noChangeAspect="1"/>
          </p:cNvPicPr>
          <p:nvPr/>
        </p:nvPicPr>
        <p:blipFill>
          <a:blip r:embed="rId3"/>
          <a:stretch>
            <a:fillRect/>
          </a:stretch>
        </p:blipFill>
        <p:spPr>
          <a:xfrm>
            <a:off x="7234343" y="6525345"/>
            <a:ext cx="4948834" cy="332656"/>
          </a:xfrm>
          <a:prstGeom prst="rect">
            <a:avLst/>
          </a:prstGeom>
        </p:spPr>
      </p:pic>
      <p:sp>
        <p:nvSpPr>
          <p:cNvPr id="6" name="文字方塊 5">
            <a:extLst>
              <a:ext uri="{FF2B5EF4-FFF2-40B4-BE49-F238E27FC236}">
                <a16:creationId xmlns:a16="http://schemas.microsoft.com/office/drawing/2014/main" id="{D331C4BF-82E8-4746-A9B3-4781CE82A32D}"/>
              </a:ext>
            </a:extLst>
          </p:cNvPr>
          <p:cNvSpPr txBox="1"/>
          <p:nvPr/>
        </p:nvSpPr>
        <p:spPr>
          <a:xfrm>
            <a:off x="364877" y="128787"/>
            <a:ext cx="2876108" cy="369332"/>
          </a:xfrm>
          <a:prstGeom prst="rect">
            <a:avLst/>
          </a:prstGeom>
          <a:noFill/>
        </p:spPr>
        <p:txBody>
          <a:bodyPr wrap="none" rtlCol="0">
            <a:spAutoFit/>
          </a:bodyPr>
          <a:lstStyle/>
          <a:p>
            <a:r>
              <a:rPr lang="zh-TW" altLang="en-US" dirty="0"/>
              <a:t>脈絡圖 </a:t>
            </a:r>
            <a:r>
              <a:rPr lang="en-US" altLang="zh-TW" dirty="0"/>
              <a:t>Context Diagram</a:t>
            </a:r>
            <a:endParaRPr lang="zh-TW" altLang="en-US" dirty="0"/>
          </a:p>
        </p:txBody>
      </p:sp>
    </p:spTree>
    <p:extLst>
      <p:ext uri="{BB962C8B-B14F-4D97-AF65-F5344CB8AC3E}">
        <p14:creationId xmlns:p14="http://schemas.microsoft.com/office/powerpoint/2010/main" val="1798912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FD28AD7F-6918-4E1B-8673-F75F2FD0FD3C}"/>
              </a:ext>
            </a:extLst>
          </p:cNvPr>
          <p:cNvSpPr>
            <a:spLocks noGrp="1"/>
          </p:cNvSpPr>
          <p:nvPr>
            <p:ph type="sldNum" sz="quarter" idx="12"/>
          </p:nvPr>
        </p:nvSpPr>
        <p:spPr/>
        <p:txBody>
          <a:bodyPr/>
          <a:lstStyle/>
          <a:p>
            <a:fld id="{F5266956-B1F5-4385-B837-32E585D3D944}" type="slidenum">
              <a:rPr lang="en-US" altLang="zh-TW" smtClean="0"/>
              <a:pPr/>
              <a:t>28</a:t>
            </a:fld>
            <a:endParaRPr lang="en-US" altLang="zh-TW"/>
          </a:p>
        </p:txBody>
      </p:sp>
      <p:pic>
        <p:nvPicPr>
          <p:cNvPr id="3" name="圖片 2">
            <a:extLst>
              <a:ext uri="{FF2B5EF4-FFF2-40B4-BE49-F238E27FC236}">
                <a16:creationId xmlns:a16="http://schemas.microsoft.com/office/drawing/2014/main" id="{2512D483-1928-4481-A644-E6DB59876B5C}"/>
              </a:ext>
            </a:extLst>
          </p:cNvPr>
          <p:cNvPicPr>
            <a:picLocks noChangeAspect="1"/>
          </p:cNvPicPr>
          <p:nvPr/>
        </p:nvPicPr>
        <p:blipFill>
          <a:blip r:embed="rId2"/>
          <a:stretch>
            <a:fillRect/>
          </a:stretch>
        </p:blipFill>
        <p:spPr>
          <a:xfrm>
            <a:off x="3211470" y="0"/>
            <a:ext cx="5769060" cy="6858000"/>
          </a:xfrm>
          <a:prstGeom prst="rect">
            <a:avLst/>
          </a:prstGeom>
        </p:spPr>
      </p:pic>
    </p:spTree>
    <p:extLst>
      <p:ext uri="{BB962C8B-B14F-4D97-AF65-F5344CB8AC3E}">
        <p14:creationId xmlns:p14="http://schemas.microsoft.com/office/powerpoint/2010/main" val="8138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6772BC9-D5C2-4CFF-B39F-0DE623FCEBEA}"/>
              </a:ext>
            </a:extLst>
          </p:cNvPr>
          <p:cNvSpPr>
            <a:spLocks noGrp="1"/>
          </p:cNvSpPr>
          <p:nvPr>
            <p:ph type="title"/>
          </p:nvPr>
        </p:nvSpPr>
        <p:spPr/>
        <p:txBody>
          <a:bodyPr/>
          <a:lstStyle/>
          <a:p>
            <a:r>
              <a:rPr lang="zh-TW" altLang="en-US" dirty="0"/>
              <a:t>輸出：需求文件</a:t>
            </a:r>
            <a:br>
              <a:rPr lang="en-US" altLang="zh-TW" dirty="0"/>
            </a:br>
            <a:r>
              <a:rPr lang="en-US" altLang="zh-TW" dirty="0"/>
              <a:t>Requirements Documentation</a:t>
            </a:r>
            <a:endParaRPr lang="zh-TW" altLang="en-US" dirty="0"/>
          </a:p>
        </p:txBody>
      </p:sp>
      <p:sp>
        <p:nvSpPr>
          <p:cNvPr id="5" name="內容版面配置區 4">
            <a:extLst>
              <a:ext uri="{FF2B5EF4-FFF2-40B4-BE49-F238E27FC236}">
                <a16:creationId xmlns:a16="http://schemas.microsoft.com/office/drawing/2014/main" id="{C004A449-5151-4E91-86A0-EF71B81B79EB}"/>
              </a:ext>
            </a:extLst>
          </p:cNvPr>
          <p:cNvSpPr>
            <a:spLocks noGrp="1"/>
          </p:cNvSpPr>
          <p:nvPr>
            <p:ph idx="1"/>
          </p:nvPr>
        </p:nvSpPr>
        <p:spPr/>
        <p:txBody>
          <a:bodyPr>
            <a:normAutofit/>
          </a:bodyPr>
          <a:lstStyle/>
          <a:p>
            <a:r>
              <a:rPr lang="zh-TW" altLang="en-US" dirty="0"/>
              <a:t>描述專案的各項需求如何滿足商業需要（</a:t>
            </a:r>
            <a:r>
              <a:rPr lang="en-US" altLang="zh-TW" dirty="0"/>
              <a:t>business needs</a:t>
            </a:r>
            <a:r>
              <a:rPr lang="zh-TW" altLang="en-US" dirty="0"/>
              <a:t>）</a:t>
            </a:r>
            <a:endParaRPr lang="en-US" altLang="zh-TW" dirty="0"/>
          </a:p>
          <a:p>
            <a:r>
              <a:rPr lang="zh-TW" altLang="en-US" dirty="0"/>
              <a:t>專案剛開始執行時，需求只是概略的、高層次的，隨著資訊增加而逐漸明確且詳細。</a:t>
            </a:r>
            <a:endParaRPr lang="en-US" altLang="zh-TW" dirty="0"/>
          </a:p>
          <a:p>
            <a:r>
              <a:rPr lang="zh-TW" altLang="en-US" dirty="0"/>
              <a:t>需求必須</a:t>
            </a:r>
            <a:endParaRPr lang="en-US" altLang="zh-TW" dirty="0"/>
          </a:p>
          <a:p>
            <a:pPr lvl="1"/>
            <a:r>
              <a:rPr lang="zh-TW" altLang="en-US" dirty="0"/>
              <a:t>明確：可量測（</a:t>
            </a:r>
            <a:r>
              <a:rPr lang="en-US" altLang="zh-TW" dirty="0"/>
              <a:t>measurable</a:t>
            </a:r>
            <a:r>
              <a:rPr lang="zh-TW" altLang="en-US" dirty="0"/>
              <a:t>）、可測試（</a:t>
            </a:r>
            <a:r>
              <a:rPr lang="en-US" altLang="zh-TW" dirty="0"/>
              <a:t>testable</a:t>
            </a:r>
            <a:r>
              <a:rPr lang="zh-TW" altLang="en-US" dirty="0"/>
              <a:t>）</a:t>
            </a:r>
            <a:endParaRPr lang="en-US" altLang="zh-TW" dirty="0"/>
          </a:p>
          <a:p>
            <a:pPr lvl="1"/>
            <a:r>
              <a:rPr lang="zh-TW" altLang="en-US" dirty="0"/>
              <a:t>可追溯（</a:t>
            </a:r>
            <a:r>
              <a:rPr lang="en-US" altLang="zh-TW" dirty="0"/>
              <a:t>traceable</a:t>
            </a:r>
            <a:r>
              <a:rPr lang="zh-TW" altLang="en-US" dirty="0"/>
              <a:t>）</a:t>
            </a:r>
            <a:endParaRPr lang="en-US" altLang="zh-TW" dirty="0"/>
          </a:p>
          <a:p>
            <a:pPr lvl="1"/>
            <a:r>
              <a:rPr lang="zh-TW" altLang="en-US" dirty="0"/>
              <a:t>完整（</a:t>
            </a:r>
            <a:r>
              <a:rPr lang="en-US" altLang="zh-TW" dirty="0"/>
              <a:t>complete</a:t>
            </a:r>
            <a:r>
              <a:rPr lang="zh-TW" altLang="en-US" dirty="0"/>
              <a:t>）</a:t>
            </a:r>
            <a:endParaRPr lang="en-US" altLang="zh-TW" dirty="0"/>
          </a:p>
          <a:p>
            <a:pPr lvl="1"/>
            <a:r>
              <a:rPr lang="zh-TW" altLang="en-US" dirty="0"/>
              <a:t>一致（</a:t>
            </a:r>
            <a:r>
              <a:rPr lang="en-US" altLang="zh-TW" dirty="0"/>
              <a:t>consistence</a:t>
            </a:r>
            <a:r>
              <a:rPr lang="zh-TW" altLang="en-US" dirty="0"/>
              <a:t>）</a:t>
            </a:r>
            <a:endParaRPr lang="en-US" altLang="zh-TW" dirty="0"/>
          </a:p>
          <a:p>
            <a:pPr lvl="1"/>
            <a:r>
              <a:rPr lang="zh-TW" altLang="en-US" dirty="0"/>
              <a:t>可以被利害關係人接受</a:t>
            </a:r>
          </a:p>
          <a:p>
            <a:endParaRPr lang="zh-TW" altLang="en-US" dirty="0"/>
          </a:p>
        </p:txBody>
      </p:sp>
      <p:sp>
        <p:nvSpPr>
          <p:cNvPr id="3" name="投影片編號版面配置區 2">
            <a:extLst>
              <a:ext uri="{FF2B5EF4-FFF2-40B4-BE49-F238E27FC236}">
                <a16:creationId xmlns:a16="http://schemas.microsoft.com/office/drawing/2014/main" id="{DBB70EBA-4314-45CE-9E5D-4A5305FADA25}"/>
              </a:ext>
            </a:extLst>
          </p:cNvPr>
          <p:cNvSpPr>
            <a:spLocks noGrp="1"/>
          </p:cNvSpPr>
          <p:nvPr>
            <p:ph type="sldNum" sz="quarter" idx="12"/>
          </p:nvPr>
        </p:nvSpPr>
        <p:spPr/>
        <p:txBody>
          <a:bodyPr/>
          <a:lstStyle/>
          <a:p>
            <a:fld id="{0BC55746-04A1-42DC-A0BC-1E09A8E18DBD}" type="slidenum">
              <a:rPr lang="en-US" altLang="zh-TW" smtClean="0"/>
              <a:pPr/>
              <a:t>29</a:t>
            </a:fld>
            <a:endParaRPr lang="en-US" altLang="zh-TW"/>
          </a:p>
        </p:txBody>
      </p:sp>
    </p:spTree>
    <p:extLst>
      <p:ext uri="{BB962C8B-B14F-4D97-AF65-F5344CB8AC3E}">
        <p14:creationId xmlns:p14="http://schemas.microsoft.com/office/powerpoint/2010/main" val="327021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2F8D119-48E4-43A8-B756-A9B4AB6EA77B}"/>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pic>
        <p:nvPicPr>
          <p:cNvPr id="6" name="Picture 2">
            <a:extLst>
              <a:ext uri="{FF2B5EF4-FFF2-40B4-BE49-F238E27FC236}">
                <a16:creationId xmlns:a16="http://schemas.microsoft.com/office/drawing/2014/main" id="{ADDE7F6D-CFB4-44A7-9BBA-043F59794B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3982" y="146317"/>
            <a:ext cx="5036154" cy="66490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06333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1802DE-9034-4C0F-8932-65BC6E3A845E}"/>
              </a:ext>
            </a:extLst>
          </p:cNvPr>
          <p:cNvSpPr>
            <a:spLocks noGrp="1"/>
          </p:cNvSpPr>
          <p:nvPr>
            <p:ph type="title"/>
          </p:nvPr>
        </p:nvSpPr>
        <p:spPr/>
        <p:txBody>
          <a:bodyPr/>
          <a:lstStyle/>
          <a:p>
            <a:r>
              <a:rPr lang="en-US" altLang="zh-TW" dirty="0"/>
              <a:t>《PMBOK</a:t>
            </a:r>
            <a:r>
              <a:rPr lang="zh-TW" altLang="en-US" dirty="0"/>
              <a:t>指引</a:t>
            </a:r>
            <a:r>
              <a:rPr lang="en-US" altLang="zh-TW" dirty="0"/>
              <a:t>》</a:t>
            </a:r>
            <a:r>
              <a:rPr lang="zh-TW" altLang="en-US" dirty="0"/>
              <a:t>的需求文件細分</a:t>
            </a:r>
          </a:p>
        </p:txBody>
      </p:sp>
      <p:sp>
        <p:nvSpPr>
          <p:cNvPr id="3" name="內容版面配置區 2">
            <a:extLst>
              <a:ext uri="{FF2B5EF4-FFF2-40B4-BE49-F238E27FC236}">
                <a16:creationId xmlns:a16="http://schemas.microsoft.com/office/drawing/2014/main" id="{4070540A-663D-47C2-A30E-BC6B297FDC52}"/>
              </a:ext>
            </a:extLst>
          </p:cNvPr>
          <p:cNvSpPr>
            <a:spLocks noGrp="1"/>
          </p:cNvSpPr>
          <p:nvPr>
            <p:ph idx="1"/>
          </p:nvPr>
        </p:nvSpPr>
        <p:spPr/>
        <p:txBody>
          <a:bodyPr/>
          <a:lstStyle/>
          <a:p>
            <a:r>
              <a:rPr lang="zh-TW" altLang="en-US" dirty="0"/>
              <a:t>商業需求</a:t>
            </a:r>
            <a:r>
              <a:rPr lang="en-US" altLang="zh-TW" dirty="0"/>
              <a:t> Business requirements</a:t>
            </a:r>
          </a:p>
          <a:p>
            <a:pPr lvl="1"/>
            <a:r>
              <a:rPr lang="zh-TW" altLang="en-US" dirty="0"/>
              <a:t>描述組織高層需求，包括商業考量、競爭機會、計畫緣由</a:t>
            </a:r>
            <a:endParaRPr lang="en-US" altLang="zh-TW" dirty="0"/>
          </a:p>
          <a:p>
            <a:r>
              <a:rPr lang="zh-TW" altLang="en-US" dirty="0"/>
              <a:t>利害關係人需求 </a:t>
            </a:r>
            <a:r>
              <a:rPr lang="en-US" altLang="zh-TW" dirty="0"/>
              <a:t>Stakeholder requirements</a:t>
            </a:r>
          </a:p>
          <a:p>
            <a:r>
              <a:rPr lang="zh-TW" altLang="en-US" dirty="0"/>
              <a:t>解決方案需求 </a:t>
            </a:r>
            <a:r>
              <a:rPr lang="en-US" altLang="zh-TW" dirty="0"/>
              <a:t>Solution requirements </a:t>
            </a:r>
          </a:p>
          <a:p>
            <a:pPr lvl="1"/>
            <a:r>
              <a:rPr lang="zh-TW" altLang="en-US" dirty="0"/>
              <a:t>描述產品的特色（</a:t>
            </a:r>
            <a:r>
              <a:rPr lang="en-US" altLang="zh-TW" dirty="0"/>
              <a:t>features</a:t>
            </a:r>
            <a:r>
              <a:rPr lang="zh-TW" altLang="en-US" dirty="0"/>
              <a:t>）、功能（</a:t>
            </a:r>
            <a:r>
              <a:rPr lang="en-US" altLang="zh-TW" dirty="0"/>
              <a:t>functions</a:t>
            </a:r>
            <a:r>
              <a:rPr lang="zh-TW" altLang="en-US" dirty="0"/>
              <a:t>）、特性（</a:t>
            </a:r>
            <a:r>
              <a:rPr lang="en-US" altLang="zh-TW" dirty="0"/>
              <a:t>characteristics</a:t>
            </a:r>
            <a:r>
              <a:rPr lang="zh-TW" altLang="en-US" dirty="0"/>
              <a:t>）</a:t>
            </a:r>
            <a:endParaRPr lang="en-US" altLang="zh-TW" dirty="0"/>
          </a:p>
          <a:p>
            <a:pPr lvl="1"/>
            <a:r>
              <a:rPr lang="zh-TW" altLang="en-US" dirty="0"/>
              <a:t>功能性需求 </a:t>
            </a:r>
            <a:r>
              <a:rPr lang="en-US" altLang="zh-TW" dirty="0"/>
              <a:t>functional requirements</a:t>
            </a:r>
          </a:p>
          <a:p>
            <a:pPr lvl="2"/>
            <a:r>
              <a:rPr lang="en-US" altLang="zh-TW" dirty="0"/>
              <a:t>the behaviors of the product</a:t>
            </a:r>
          </a:p>
          <a:p>
            <a:pPr lvl="1"/>
            <a:r>
              <a:rPr lang="zh-TW" altLang="en-US" dirty="0"/>
              <a:t>非功能性需求 </a:t>
            </a:r>
            <a:r>
              <a:rPr lang="en-US" altLang="zh-TW" dirty="0"/>
              <a:t>non-functional requirements</a:t>
            </a:r>
          </a:p>
          <a:p>
            <a:pPr lvl="2"/>
            <a:r>
              <a:rPr lang="en-US" altLang="zh-TW" dirty="0"/>
              <a:t>supplement functional requirements</a:t>
            </a:r>
          </a:p>
          <a:p>
            <a:pPr lvl="2"/>
            <a:r>
              <a:rPr lang="en-US" altLang="zh-TW" dirty="0"/>
              <a:t>the environmental conditions or qualities required for the product to be effective</a:t>
            </a:r>
          </a:p>
        </p:txBody>
      </p:sp>
      <p:sp>
        <p:nvSpPr>
          <p:cNvPr id="4" name="投影片編號版面配置區 3">
            <a:extLst>
              <a:ext uri="{FF2B5EF4-FFF2-40B4-BE49-F238E27FC236}">
                <a16:creationId xmlns:a16="http://schemas.microsoft.com/office/drawing/2014/main" id="{BC4823D8-D188-4AF9-8E17-C44C63532103}"/>
              </a:ext>
            </a:extLst>
          </p:cNvPr>
          <p:cNvSpPr>
            <a:spLocks noGrp="1"/>
          </p:cNvSpPr>
          <p:nvPr>
            <p:ph type="sldNum" sz="quarter" idx="12"/>
          </p:nvPr>
        </p:nvSpPr>
        <p:spPr/>
        <p:txBody>
          <a:bodyPr/>
          <a:lstStyle/>
          <a:p>
            <a:fld id="{06AFB70A-E524-49E4-8F5C-48BFBE4381EC}" type="slidenum">
              <a:rPr lang="en-US" altLang="zh-TW" smtClean="0"/>
              <a:pPr/>
              <a:t>30</a:t>
            </a:fld>
            <a:endParaRPr lang="en-US" altLang="zh-TW"/>
          </a:p>
        </p:txBody>
      </p:sp>
    </p:spTree>
    <p:extLst>
      <p:ext uri="{BB962C8B-B14F-4D97-AF65-F5344CB8AC3E}">
        <p14:creationId xmlns:p14="http://schemas.microsoft.com/office/powerpoint/2010/main" val="576766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1802DE-9034-4C0F-8932-65BC6E3A845E}"/>
              </a:ext>
            </a:extLst>
          </p:cNvPr>
          <p:cNvSpPr>
            <a:spLocks noGrp="1"/>
          </p:cNvSpPr>
          <p:nvPr>
            <p:ph type="title"/>
          </p:nvPr>
        </p:nvSpPr>
        <p:spPr/>
        <p:txBody>
          <a:bodyPr/>
          <a:lstStyle/>
          <a:p>
            <a:r>
              <a:rPr lang="en-US" altLang="zh-TW" dirty="0"/>
              <a:t>《PMBOK</a:t>
            </a:r>
            <a:r>
              <a:rPr lang="zh-TW" altLang="en-US" dirty="0"/>
              <a:t>指引</a:t>
            </a:r>
            <a:r>
              <a:rPr lang="en-US" altLang="zh-TW" dirty="0"/>
              <a:t>》</a:t>
            </a:r>
            <a:r>
              <a:rPr lang="zh-TW" altLang="en-US" dirty="0"/>
              <a:t>的需求文件細分（續）</a:t>
            </a:r>
          </a:p>
        </p:txBody>
      </p:sp>
      <p:sp>
        <p:nvSpPr>
          <p:cNvPr id="3" name="內容版面配置區 2">
            <a:extLst>
              <a:ext uri="{FF2B5EF4-FFF2-40B4-BE49-F238E27FC236}">
                <a16:creationId xmlns:a16="http://schemas.microsoft.com/office/drawing/2014/main" id="{4070540A-663D-47C2-A30E-BC6B297FDC52}"/>
              </a:ext>
            </a:extLst>
          </p:cNvPr>
          <p:cNvSpPr>
            <a:spLocks noGrp="1"/>
          </p:cNvSpPr>
          <p:nvPr>
            <p:ph idx="1"/>
          </p:nvPr>
        </p:nvSpPr>
        <p:spPr/>
        <p:txBody>
          <a:bodyPr>
            <a:normAutofit lnSpcReduction="10000"/>
          </a:bodyPr>
          <a:lstStyle/>
          <a:p>
            <a:r>
              <a:rPr lang="zh-TW" altLang="en-US" dirty="0"/>
              <a:t>轉移和備便需求 </a:t>
            </a:r>
            <a:r>
              <a:rPr lang="en-US" altLang="zh-TW" dirty="0"/>
              <a:t>Transition and readiness requirements</a:t>
            </a:r>
          </a:p>
          <a:p>
            <a:pPr lvl="1"/>
            <a:r>
              <a:rPr lang="en-US" altLang="zh-TW" dirty="0"/>
              <a:t>temporary capabilities</a:t>
            </a:r>
          </a:p>
          <a:p>
            <a:pPr lvl="1"/>
            <a:r>
              <a:rPr lang="en-US" altLang="zh-TW" dirty="0"/>
              <a:t>such as data conversion and training requirements, needed to transition from the current as-is state to the desired future state</a:t>
            </a:r>
          </a:p>
          <a:p>
            <a:r>
              <a:rPr lang="zh-TW" altLang="en-US" dirty="0"/>
              <a:t>專案需求 </a:t>
            </a:r>
            <a:r>
              <a:rPr lang="en-US" altLang="zh-TW" dirty="0"/>
              <a:t>Project requirements</a:t>
            </a:r>
          </a:p>
          <a:p>
            <a:pPr lvl="1"/>
            <a:r>
              <a:rPr lang="en-US" altLang="zh-TW" dirty="0"/>
              <a:t>the actions, processes, or other conditions the project needs to meet</a:t>
            </a:r>
          </a:p>
          <a:p>
            <a:pPr lvl="1"/>
            <a:r>
              <a:rPr lang="fr-FR" altLang="zh-TW" dirty="0"/>
              <a:t>Such as milestone dates, contractual obligations, constraints, etc.</a:t>
            </a:r>
            <a:endParaRPr lang="en-US" altLang="zh-TW" dirty="0"/>
          </a:p>
          <a:p>
            <a:r>
              <a:rPr lang="zh-TW" altLang="en-US" dirty="0"/>
              <a:t>品質需求 </a:t>
            </a:r>
            <a:r>
              <a:rPr lang="en-US" altLang="zh-TW" dirty="0"/>
              <a:t>Quality requirements</a:t>
            </a:r>
          </a:p>
          <a:p>
            <a:pPr lvl="1"/>
            <a:r>
              <a:rPr lang="en-US" altLang="zh-TW" dirty="0"/>
              <a:t>any condition or criteria needed to validate the successful completion of a project deliverable or fulfillment of other project requirements</a:t>
            </a:r>
          </a:p>
          <a:p>
            <a:pPr lvl="1"/>
            <a:r>
              <a:rPr lang="en-US" altLang="zh-TW" dirty="0"/>
              <a:t>Such as tests, certifications, validations, etc.</a:t>
            </a:r>
            <a:endParaRPr lang="zh-TW" altLang="en-US" dirty="0"/>
          </a:p>
        </p:txBody>
      </p:sp>
      <p:sp>
        <p:nvSpPr>
          <p:cNvPr id="4" name="投影片編號版面配置區 3">
            <a:extLst>
              <a:ext uri="{FF2B5EF4-FFF2-40B4-BE49-F238E27FC236}">
                <a16:creationId xmlns:a16="http://schemas.microsoft.com/office/drawing/2014/main" id="{BC4823D8-D188-4AF9-8E17-C44C63532103}"/>
              </a:ext>
            </a:extLst>
          </p:cNvPr>
          <p:cNvSpPr>
            <a:spLocks noGrp="1"/>
          </p:cNvSpPr>
          <p:nvPr>
            <p:ph type="sldNum" sz="quarter" idx="12"/>
          </p:nvPr>
        </p:nvSpPr>
        <p:spPr/>
        <p:txBody>
          <a:bodyPr/>
          <a:lstStyle/>
          <a:p>
            <a:fld id="{06AFB70A-E524-49E4-8F5C-48BFBE4381EC}" type="slidenum">
              <a:rPr lang="en-US" altLang="zh-TW" smtClean="0"/>
              <a:pPr/>
              <a:t>31</a:t>
            </a:fld>
            <a:endParaRPr lang="en-US" altLang="zh-TW"/>
          </a:p>
        </p:txBody>
      </p:sp>
    </p:spTree>
    <p:extLst>
      <p:ext uri="{BB962C8B-B14F-4D97-AF65-F5344CB8AC3E}">
        <p14:creationId xmlns:p14="http://schemas.microsoft.com/office/powerpoint/2010/main" val="3046040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08F468-5109-49C2-B6CA-5ADDB77331AF}"/>
              </a:ext>
            </a:extLst>
          </p:cNvPr>
          <p:cNvSpPr>
            <a:spLocks noGrp="1"/>
          </p:cNvSpPr>
          <p:nvPr>
            <p:ph type="title"/>
          </p:nvPr>
        </p:nvSpPr>
        <p:spPr/>
        <p:txBody>
          <a:bodyPr/>
          <a:lstStyle/>
          <a:p>
            <a:r>
              <a:rPr lang="zh-TW" altLang="en-US" dirty="0"/>
              <a:t>輸出：需求追溯矩陣</a:t>
            </a:r>
            <a:br>
              <a:rPr lang="en-US" altLang="zh-TW" dirty="0"/>
            </a:br>
            <a:r>
              <a:rPr lang="en-US" altLang="zh-TW" dirty="0"/>
              <a:t>Requirements Traceability Matrix</a:t>
            </a:r>
            <a:endParaRPr lang="zh-TW" altLang="en-US" dirty="0"/>
          </a:p>
        </p:txBody>
      </p:sp>
      <p:sp>
        <p:nvSpPr>
          <p:cNvPr id="3" name="內容版面配置區 2">
            <a:extLst>
              <a:ext uri="{FF2B5EF4-FFF2-40B4-BE49-F238E27FC236}">
                <a16:creationId xmlns:a16="http://schemas.microsoft.com/office/drawing/2014/main" id="{F588320B-EAAF-4FF0-A038-8036486DC4E5}"/>
              </a:ext>
            </a:extLst>
          </p:cNvPr>
          <p:cNvSpPr>
            <a:spLocks noGrp="1"/>
          </p:cNvSpPr>
          <p:nvPr>
            <p:ph idx="1"/>
          </p:nvPr>
        </p:nvSpPr>
        <p:spPr/>
        <p:txBody>
          <a:bodyPr/>
          <a:lstStyle/>
          <a:p>
            <a:r>
              <a:rPr lang="zh-TW" altLang="en-US" dirty="0"/>
              <a:t>需求追溯矩陣是一份記錄和檢查專案需求是否被滿足的文件，</a:t>
            </a:r>
            <a:endParaRPr lang="en-US" altLang="zh-TW" dirty="0"/>
          </a:p>
          <a:p>
            <a:r>
              <a:rPr lang="zh-TW" altLang="en-US" dirty="0"/>
              <a:t>以表格方式呈現</a:t>
            </a:r>
            <a:endParaRPr lang="en-US" altLang="zh-TW" dirty="0"/>
          </a:p>
          <a:p>
            <a:r>
              <a:rPr lang="zh-TW" altLang="en-US" dirty="0"/>
              <a:t>以線條連結方式追蹤從專案起動到結束的每一個需求是否被滿足</a:t>
            </a:r>
            <a:endParaRPr lang="en-US" altLang="zh-TW" dirty="0"/>
          </a:p>
          <a:p>
            <a:r>
              <a:rPr lang="zh-TW" altLang="en-US" dirty="0"/>
              <a:t>將需求變更對映到產品範疇</a:t>
            </a:r>
          </a:p>
        </p:txBody>
      </p:sp>
      <p:sp>
        <p:nvSpPr>
          <p:cNvPr id="4" name="投影片編號版面配置區 3">
            <a:extLst>
              <a:ext uri="{FF2B5EF4-FFF2-40B4-BE49-F238E27FC236}">
                <a16:creationId xmlns:a16="http://schemas.microsoft.com/office/drawing/2014/main" id="{73AB083B-5113-4E90-B235-E006CB7B47CF}"/>
              </a:ext>
            </a:extLst>
          </p:cNvPr>
          <p:cNvSpPr>
            <a:spLocks noGrp="1"/>
          </p:cNvSpPr>
          <p:nvPr>
            <p:ph type="sldNum" sz="quarter" idx="12"/>
          </p:nvPr>
        </p:nvSpPr>
        <p:spPr/>
        <p:txBody>
          <a:bodyPr/>
          <a:lstStyle/>
          <a:p>
            <a:fld id="{06AFB70A-E524-49E4-8F5C-48BFBE4381EC}" type="slidenum">
              <a:rPr lang="en-US" altLang="zh-TW" smtClean="0"/>
              <a:pPr/>
              <a:t>32</a:t>
            </a:fld>
            <a:endParaRPr lang="en-US" altLang="zh-TW"/>
          </a:p>
        </p:txBody>
      </p:sp>
      <p:pic>
        <p:nvPicPr>
          <p:cNvPr id="5" name="Picture 2">
            <a:extLst>
              <a:ext uri="{FF2B5EF4-FFF2-40B4-BE49-F238E27FC236}">
                <a16:creationId xmlns:a16="http://schemas.microsoft.com/office/drawing/2014/main" id="{D13DB08F-7FDD-4FBE-A996-F9977912EFB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95600" y="4252808"/>
            <a:ext cx="7883369" cy="196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083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85FE89-C577-4075-8B42-EE59B476B0BE}"/>
              </a:ext>
            </a:extLst>
          </p:cNvPr>
          <p:cNvSpPr>
            <a:spLocks noGrp="1"/>
          </p:cNvSpPr>
          <p:nvPr>
            <p:ph type="title"/>
          </p:nvPr>
        </p:nvSpPr>
        <p:spPr/>
        <p:txBody>
          <a:bodyPr/>
          <a:lstStyle/>
          <a:p>
            <a:r>
              <a:rPr lang="zh-TW" altLang="en-US" dirty="0"/>
              <a:t>定義範疇</a:t>
            </a:r>
            <a:br>
              <a:rPr lang="en-US" altLang="zh-TW" dirty="0"/>
            </a:br>
            <a:r>
              <a:rPr lang="en-US" altLang="zh-TW" dirty="0"/>
              <a:t>Define Scope</a:t>
            </a:r>
            <a:endParaRPr lang="zh-TW" altLang="en-US" dirty="0"/>
          </a:p>
        </p:txBody>
      </p:sp>
      <p:sp>
        <p:nvSpPr>
          <p:cNvPr id="3" name="內容版面配置區 2">
            <a:extLst>
              <a:ext uri="{FF2B5EF4-FFF2-40B4-BE49-F238E27FC236}">
                <a16:creationId xmlns:a16="http://schemas.microsoft.com/office/drawing/2014/main" id="{AA80D6DA-4DD9-4391-8EB8-DCEC8C1E11EF}"/>
              </a:ext>
            </a:extLst>
          </p:cNvPr>
          <p:cNvSpPr>
            <a:spLocks noGrp="1"/>
          </p:cNvSpPr>
          <p:nvPr>
            <p:ph idx="1"/>
          </p:nvPr>
        </p:nvSpPr>
        <p:spPr/>
        <p:txBody>
          <a:bodyPr/>
          <a:lstStyle/>
          <a:p>
            <a:r>
              <a:rPr lang="zh-TW" altLang="en-US" dirty="0"/>
              <a:t>定義範疇是發展專案和產品之詳細描述的過程</a:t>
            </a:r>
            <a:endParaRPr lang="en-US" altLang="zh-TW" dirty="0"/>
          </a:p>
          <a:p>
            <a:r>
              <a:rPr lang="zh-TW" altLang="en-US" dirty="0"/>
              <a:t>目的：將主要利害關係人的需求轉換成專案範疇陳述。</a:t>
            </a:r>
          </a:p>
          <a:p>
            <a:r>
              <a:rPr lang="zh-TW" altLang="en-US" dirty="0"/>
              <a:t>描述產品、服務或結果的界線和接受條件</a:t>
            </a:r>
            <a:endParaRPr lang="en-US" altLang="zh-TW" dirty="0"/>
          </a:p>
          <a:p>
            <a:pPr lvl="1"/>
            <a:r>
              <a:rPr lang="en-US" altLang="zh-TW" dirty="0"/>
              <a:t>TPM</a:t>
            </a:r>
            <a:r>
              <a:rPr lang="zh-TW" altLang="en-US" dirty="0"/>
              <a:t>專案只執行一次</a:t>
            </a:r>
            <a:endParaRPr lang="en-US" altLang="zh-TW" dirty="0"/>
          </a:p>
          <a:p>
            <a:pPr lvl="1"/>
            <a:r>
              <a:rPr lang="en-US" altLang="zh-TW" dirty="0"/>
              <a:t>APM</a:t>
            </a:r>
            <a:r>
              <a:rPr lang="zh-TW" altLang="en-US" dirty="0"/>
              <a:t>專案依預定的週期／循環數執行多次</a:t>
            </a:r>
            <a:endParaRPr lang="en-US" altLang="zh-TW" dirty="0"/>
          </a:p>
          <a:p>
            <a:pPr lvl="2"/>
            <a:r>
              <a:rPr lang="zh-TW" altLang="en-US" dirty="0"/>
              <a:t>首先建立整個專案的高層次範疇版本</a:t>
            </a:r>
            <a:endParaRPr lang="en-US" altLang="zh-TW" dirty="0"/>
          </a:p>
          <a:p>
            <a:pPr lvl="2"/>
            <a:r>
              <a:rPr lang="zh-TW" altLang="en-US" dirty="0"/>
              <a:t>每一次反覆／週期時建立當次反覆／週期之詳細範疇</a:t>
            </a:r>
            <a:endParaRPr lang="en-US" altLang="zh-TW" dirty="0"/>
          </a:p>
          <a:p>
            <a:pPr lvl="2"/>
            <a:r>
              <a:rPr lang="zh-TW" altLang="en-US" dirty="0"/>
              <a:t>根據工作進度和最新資訊詳細規劃下一個反覆／週期的範疇</a:t>
            </a:r>
          </a:p>
          <a:p>
            <a:r>
              <a:rPr lang="zh-TW" altLang="en-US" dirty="0"/>
              <a:t>範疇定義要儘可能簡要且完整。</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8EE84C87-FB93-46BD-BB39-722EBB714A18}"/>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spTree>
    <p:extLst>
      <p:ext uri="{BB962C8B-B14F-4D97-AF65-F5344CB8AC3E}">
        <p14:creationId xmlns:p14="http://schemas.microsoft.com/office/powerpoint/2010/main" val="3719601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D4235E4D-C106-4D7B-880D-9FB8680DDD56}"/>
              </a:ext>
            </a:extLst>
          </p:cNvPr>
          <p:cNvSpPr>
            <a:spLocks noGrp="1"/>
          </p:cNvSpPr>
          <p:nvPr>
            <p:ph type="title"/>
          </p:nvPr>
        </p:nvSpPr>
        <p:spPr/>
        <p:txBody>
          <a:bodyPr/>
          <a:lstStyle/>
          <a:p>
            <a:r>
              <a:rPr lang="zh-TW" altLang="en-US" dirty="0"/>
              <a:t>定義範疇</a:t>
            </a:r>
            <a:br>
              <a:rPr lang="en-US" altLang="zh-TW" dirty="0"/>
            </a:br>
            <a:r>
              <a:rPr lang="en-US" altLang="zh-TW" dirty="0"/>
              <a:t>Define Scope</a:t>
            </a:r>
            <a:endParaRPr lang="zh-TW" altLang="en-US" dirty="0"/>
          </a:p>
        </p:txBody>
      </p:sp>
      <p:sp>
        <p:nvSpPr>
          <p:cNvPr id="4" name="投影片編號版面配置區 3">
            <a:extLst>
              <a:ext uri="{FF2B5EF4-FFF2-40B4-BE49-F238E27FC236}">
                <a16:creationId xmlns:a16="http://schemas.microsoft.com/office/drawing/2014/main" id="{D56C67BE-3972-41E3-9AF6-865982D591F4}"/>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pic>
        <p:nvPicPr>
          <p:cNvPr id="5" name="圖片 4">
            <a:extLst>
              <a:ext uri="{FF2B5EF4-FFF2-40B4-BE49-F238E27FC236}">
                <a16:creationId xmlns:a16="http://schemas.microsoft.com/office/drawing/2014/main" id="{9DBC1389-540B-4016-82B1-CAA06B62224A}"/>
              </a:ext>
            </a:extLst>
          </p:cNvPr>
          <p:cNvPicPr>
            <a:picLocks noChangeAspect="1"/>
          </p:cNvPicPr>
          <p:nvPr/>
        </p:nvPicPr>
        <p:blipFill>
          <a:blip r:embed="rId2"/>
          <a:stretch>
            <a:fillRect/>
          </a:stretch>
        </p:blipFill>
        <p:spPr>
          <a:xfrm>
            <a:off x="0" y="1313001"/>
            <a:ext cx="12192000" cy="4852303"/>
          </a:xfrm>
          <a:prstGeom prst="rect">
            <a:avLst/>
          </a:prstGeom>
        </p:spPr>
      </p:pic>
    </p:spTree>
    <p:extLst>
      <p:ext uri="{BB962C8B-B14F-4D97-AF65-F5344CB8AC3E}">
        <p14:creationId xmlns:p14="http://schemas.microsoft.com/office/powerpoint/2010/main" val="2594860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C1858519-7F11-48E6-BE31-F63F66031AEE}"/>
              </a:ext>
            </a:extLst>
          </p:cNvPr>
          <p:cNvSpPr>
            <a:spLocks noGrp="1"/>
          </p:cNvSpPr>
          <p:nvPr>
            <p:ph type="sldNum" sz="quarter" idx="12"/>
          </p:nvPr>
        </p:nvSpPr>
        <p:spPr/>
        <p:txBody>
          <a:bodyPr/>
          <a:lstStyle/>
          <a:p>
            <a:fld id="{0BC55746-04A1-42DC-A0BC-1E09A8E18DBD}" type="slidenum">
              <a:rPr lang="en-US" altLang="zh-TW" smtClean="0"/>
              <a:pPr/>
              <a:t>35</a:t>
            </a:fld>
            <a:endParaRPr lang="en-US" altLang="zh-TW"/>
          </a:p>
        </p:txBody>
      </p:sp>
      <p:pic>
        <p:nvPicPr>
          <p:cNvPr id="4" name="圖片 3">
            <a:extLst>
              <a:ext uri="{FF2B5EF4-FFF2-40B4-BE49-F238E27FC236}">
                <a16:creationId xmlns:a16="http://schemas.microsoft.com/office/drawing/2014/main" id="{3139FA7D-73ED-4C89-B5FC-C911792F0CD2}"/>
              </a:ext>
            </a:extLst>
          </p:cNvPr>
          <p:cNvPicPr>
            <a:picLocks noChangeAspect="1"/>
          </p:cNvPicPr>
          <p:nvPr/>
        </p:nvPicPr>
        <p:blipFill>
          <a:blip r:embed="rId2"/>
          <a:stretch>
            <a:fillRect/>
          </a:stretch>
        </p:blipFill>
        <p:spPr>
          <a:xfrm>
            <a:off x="1727032" y="0"/>
            <a:ext cx="8737935" cy="6858000"/>
          </a:xfrm>
          <a:prstGeom prst="rect">
            <a:avLst/>
          </a:prstGeom>
        </p:spPr>
      </p:pic>
      <p:sp>
        <p:nvSpPr>
          <p:cNvPr id="5" name="矩形 4">
            <a:extLst>
              <a:ext uri="{FF2B5EF4-FFF2-40B4-BE49-F238E27FC236}">
                <a16:creationId xmlns:a16="http://schemas.microsoft.com/office/drawing/2014/main" id="{FB912DA9-BCD8-4DDC-9644-65AC2C3C9BA8}"/>
              </a:ext>
            </a:extLst>
          </p:cNvPr>
          <p:cNvSpPr/>
          <p:nvPr/>
        </p:nvSpPr>
        <p:spPr>
          <a:xfrm>
            <a:off x="6240016" y="260648"/>
            <a:ext cx="3999813" cy="369332"/>
          </a:xfrm>
          <a:prstGeom prst="rect">
            <a:avLst/>
          </a:prstGeom>
        </p:spPr>
        <p:txBody>
          <a:bodyPr wrap="none">
            <a:spAutoFit/>
          </a:bodyPr>
          <a:lstStyle/>
          <a:p>
            <a:r>
              <a:rPr lang="zh-TW" altLang="en-US" dirty="0"/>
              <a:t>Define Scope: Data Flow Diagram</a:t>
            </a:r>
          </a:p>
        </p:txBody>
      </p:sp>
    </p:spTree>
    <p:extLst>
      <p:ext uri="{BB962C8B-B14F-4D97-AF65-F5344CB8AC3E}">
        <p14:creationId xmlns:p14="http://schemas.microsoft.com/office/powerpoint/2010/main" val="4135858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11B889DB-0AE6-4CBC-A6E1-5FF91FD7D758}"/>
              </a:ext>
            </a:extLst>
          </p:cNvPr>
          <p:cNvSpPr>
            <a:spLocks noGrp="1"/>
          </p:cNvSpPr>
          <p:nvPr>
            <p:ph type="title"/>
          </p:nvPr>
        </p:nvSpPr>
        <p:spPr/>
        <p:txBody>
          <a:bodyPr/>
          <a:lstStyle/>
          <a:p>
            <a:r>
              <a:rPr lang="zh-TW" altLang="en-US" dirty="0"/>
              <a:t>定義範疇：輸入</a:t>
            </a:r>
          </a:p>
        </p:txBody>
      </p:sp>
      <p:sp>
        <p:nvSpPr>
          <p:cNvPr id="4" name="內容版面配置區 3">
            <a:extLst>
              <a:ext uri="{FF2B5EF4-FFF2-40B4-BE49-F238E27FC236}">
                <a16:creationId xmlns:a16="http://schemas.microsoft.com/office/drawing/2014/main" id="{4223A5E8-144B-477D-99D7-7DC02FA40117}"/>
              </a:ext>
            </a:extLst>
          </p:cNvPr>
          <p:cNvSpPr>
            <a:spLocks noGrp="1"/>
          </p:cNvSpPr>
          <p:nvPr>
            <p:ph sz="half" idx="1"/>
          </p:nvPr>
        </p:nvSpPr>
        <p:spPr/>
        <p:txBody>
          <a:bodyPr>
            <a:normAutofit fontScale="92500" lnSpcReduction="20000"/>
          </a:bodyPr>
          <a:lstStyle/>
          <a:p>
            <a:r>
              <a:rPr lang="zh-TW" altLang="en-US" dirty="0"/>
              <a:t>專案章程：</a:t>
            </a:r>
            <a:endParaRPr lang="en-US" altLang="zh-TW" dirty="0"/>
          </a:p>
          <a:p>
            <a:pPr lvl="1"/>
            <a:r>
              <a:rPr lang="zh-TW" altLang="en-US" dirty="0"/>
              <a:t>了解高層次專案說明、專案特徵、和已核准的需求之資訊。</a:t>
            </a:r>
          </a:p>
          <a:p>
            <a:r>
              <a:rPr lang="zh-TW" altLang="en-US" dirty="0"/>
              <a:t>專案管理計畫書：</a:t>
            </a:r>
            <a:endParaRPr lang="en-US" altLang="zh-TW" dirty="0"/>
          </a:p>
          <a:p>
            <a:pPr lvl="1"/>
            <a:r>
              <a:rPr lang="zh-TW" altLang="en-US" dirty="0"/>
              <a:t>了解專案範疇如何定義、驗證、和管制。</a:t>
            </a:r>
            <a:endParaRPr lang="en-US" altLang="zh-TW" dirty="0"/>
          </a:p>
          <a:p>
            <a:r>
              <a:rPr lang="zh-TW" altLang="en-US" dirty="0"/>
              <a:t>專案文件：</a:t>
            </a:r>
          </a:p>
          <a:p>
            <a:pPr lvl="1"/>
            <a:r>
              <a:rPr lang="zh-TW" altLang="en-US" dirty="0"/>
              <a:t>假設日誌：</a:t>
            </a:r>
          </a:p>
          <a:p>
            <a:pPr lvl="2"/>
            <a:r>
              <a:rPr lang="zh-TW" altLang="en-US" dirty="0"/>
              <a:t>了解有哪些假設和限制會影響到專案範疇。</a:t>
            </a:r>
          </a:p>
          <a:p>
            <a:pPr lvl="1"/>
            <a:r>
              <a:rPr lang="zh-TW" altLang="en-US" dirty="0"/>
              <a:t>需求文件：</a:t>
            </a:r>
          </a:p>
          <a:p>
            <a:pPr lvl="2"/>
            <a:r>
              <a:rPr lang="zh-TW" altLang="en-US" dirty="0"/>
              <a:t>了解被納入範疇的需求。</a:t>
            </a:r>
          </a:p>
          <a:p>
            <a:pPr lvl="1"/>
            <a:r>
              <a:rPr lang="zh-TW" altLang="en-US" dirty="0"/>
              <a:t>風險登記簿：</a:t>
            </a:r>
          </a:p>
          <a:p>
            <a:pPr lvl="2"/>
            <a:r>
              <a:rPr lang="zh-TW" altLang="en-US" dirty="0"/>
              <a:t>了解可能影響範疇的風險回應策略。</a:t>
            </a:r>
          </a:p>
        </p:txBody>
      </p:sp>
      <p:sp>
        <p:nvSpPr>
          <p:cNvPr id="8" name="內容版面配置區 7">
            <a:extLst>
              <a:ext uri="{FF2B5EF4-FFF2-40B4-BE49-F238E27FC236}">
                <a16:creationId xmlns:a16="http://schemas.microsoft.com/office/drawing/2014/main" id="{A26EA77A-38AE-4517-909A-9FFC671CB1F5}"/>
              </a:ext>
            </a:extLst>
          </p:cNvPr>
          <p:cNvSpPr>
            <a:spLocks noGrp="1"/>
          </p:cNvSpPr>
          <p:nvPr>
            <p:ph sz="half" idx="2"/>
          </p:nvPr>
        </p:nvSpPr>
        <p:spPr/>
        <p:txBody>
          <a:bodyPr>
            <a:normAutofit fontScale="92500" lnSpcReduction="20000"/>
          </a:bodyPr>
          <a:lstStyle/>
          <a:p>
            <a:r>
              <a:rPr lang="zh-TW" altLang="en-US" dirty="0"/>
              <a:t>企業環境因素：</a:t>
            </a:r>
          </a:p>
          <a:p>
            <a:pPr lvl="1"/>
            <a:r>
              <a:rPr lang="zh-TW" altLang="en-US" dirty="0"/>
              <a:t>包含組織文化和市場條件等。</a:t>
            </a:r>
          </a:p>
          <a:p>
            <a:r>
              <a:rPr lang="zh-TW" altLang="en-US" dirty="0"/>
              <a:t>組織流程資產：</a:t>
            </a:r>
          </a:p>
          <a:p>
            <a:pPr lvl="1"/>
            <a:r>
              <a:rPr lang="zh-TW" altLang="en-US" dirty="0"/>
              <a:t>如公司的政策或流程、過去所建立的專案範疇相關檔案資料，以制定新專案的範疇說明。</a:t>
            </a:r>
          </a:p>
          <a:p>
            <a:endParaRPr lang="zh-TW" altLang="en-US" dirty="0"/>
          </a:p>
        </p:txBody>
      </p:sp>
      <p:sp>
        <p:nvSpPr>
          <p:cNvPr id="2" name="投影片編號版面配置區 1">
            <a:extLst>
              <a:ext uri="{FF2B5EF4-FFF2-40B4-BE49-F238E27FC236}">
                <a16:creationId xmlns:a16="http://schemas.microsoft.com/office/drawing/2014/main" id="{FD8B3B71-1C66-4871-8082-2A1047EEF3B0}"/>
              </a:ext>
            </a:extLst>
          </p:cNvPr>
          <p:cNvSpPr>
            <a:spLocks noGrp="1"/>
          </p:cNvSpPr>
          <p:nvPr>
            <p:ph type="sldNum" sz="quarter" idx="12"/>
          </p:nvPr>
        </p:nvSpPr>
        <p:spPr/>
        <p:txBody>
          <a:bodyPr/>
          <a:lstStyle/>
          <a:p>
            <a:fld id="{F5266956-B1F5-4385-B837-32E585D3D944}" type="slidenum">
              <a:rPr lang="en-US" altLang="zh-TW" smtClean="0"/>
              <a:pPr/>
              <a:t>36</a:t>
            </a:fld>
            <a:endParaRPr lang="en-US" altLang="zh-TW"/>
          </a:p>
        </p:txBody>
      </p:sp>
    </p:spTree>
    <p:extLst>
      <p:ext uri="{BB962C8B-B14F-4D97-AF65-F5344CB8AC3E}">
        <p14:creationId xmlns:p14="http://schemas.microsoft.com/office/powerpoint/2010/main" val="1627503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7DF398-62EA-4C90-859C-BA2490F2B95A}"/>
              </a:ext>
            </a:extLst>
          </p:cNvPr>
          <p:cNvSpPr>
            <a:spLocks noGrp="1"/>
          </p:cNvSpPr>
          <p:nvPr>
            <p:ph type="title"/>
          </p:nvPr>
        </p:nvSpPr>
        <p:spPr/>
        <p:txBody>
          <a:bodyPr/>
          <a:lstStyle/>
          <a:p>
            <a:r>
              <a:rPr lang="zh-TW" altLang="en-US" dirty="0"/>
              <a:t>定義範疇：工具和技術</a:t>
            </a:r>
          </a:p>
        </p:txBody>
      </p:sp>
      <p:sp>
        <p:nvSpPr>
          <p:cNvPr id="3" name="內容版面配置區 2">
            <a:extLst>
              <a:ext uri="{FF2B5EF4-FFF2-40B4-BE49-F238E27FC236}">
                <a16:creationId xmlns:a16="http://schemas.microsoft.com/office/drawing/2014/main" id="{FD5312DC-0990-41D3-B0AD-3ECFCE163109}"/>
              </a:ext>
            </a:extLst>
          </p:cNvPr>
          <p:cNvSpPr>
            <a:spLocks noGrp="1"/>
          </p:cNvSpPr>
          <p:nvPr>
            <p:ph sz="half" idx="1"/>
          </p:nvPr>
        </p:nvSpPr>
        <p:spPr/>
        <p:txBody>
          <a:bodyPr>
            <a:normAutofit fontScale="92500" lnSpcReduction="10000"/>
          </a:bodyPr>
          <a:lstStyle/>
          <a:p>
            <a:r>
              <a:rPr lang="zh-TW" altLang="en-US" dirty="0"/>
              <a:t>專家判斷：</a:t>
            </a:r>
          </a:p>
          <a:p>
            <a:pPr lvl="1"/>
            <a:r>
              <a:rPr lang="zh-TW" altLang="en-US" dirty="0"/>
              <a:t>具有類似專案之經驗或知識的個人或群體。</a:t>
            </a:r>
          </a:p>
          <a:p>
            <a:r>
              <a:rPr lang="zh-TW" altLang="en-US" dirty="0"/>
              <a:t>替代方案分析：</a:t>
            </a:r>
          </a:p>
          <a:p>
            <a:pPr lvl="1"/>
            <a:r>
              <a:rPr lang="zh-TW" altLang="en-US" dirty="0"/>
              <a:t>可用於評估滿足章程中所識別出的需求和目標之方案。</a:t>
            </a:r>
          </a:p>
          <a:p>
            <a:r>
              <a:rPr lang="zh-TW" altLang="en-US" dirty="0"/>
              <a:t>多準則決策分析：</a:t>
            </a:r>
          </a:p>
          <a:p>
            <a:pPr lvl="1"/>
            <a:r>
              <a:rPr lang="zh-TW" altLang="en-US" dirty="0"/>
              <a:t>一種決策分析技術，使用決策矩陣來提供系統的分析方法，以建立準則，以使專案和專案的產品範圍更加完善。</a:t>
            </a:r>
          </a:p>
          <a:p>
            <a:r>
              <a:rPr lang="zh-TW" altLang="en-US" dirty="0"/>
              <a:t>引導力：</a:t>
            </a:r>
          </a:p>
          <a:p>
            <a:pPr lvl="1"/>
            <a:r>
              <a:rPr lang="zh-TW" altLang="en-US" dirty="0"/>
              <a:t>屬人際和團隊技能之一。</a:t>
            </a:r>
          </a:p>
          <a:p>
            <a:endParaRPr lang="zh-TW" altLang="en-US" dirty="0"/>
          </a:p>
        </p:txBody>
      </p:sp>
      <p:sp>
        <p:nvSpPr>
          <p:cNvPr id="4" name="內容版面配置區 3">
            <a:extLst>
              <a:ext uri="{FF2B5EF4-FFF2-40B4-BE49-F238E27FC236}">
                <a16:creationId xmlns:a16="http://schemas.microsoft.com/office/drawing/2014/main" id="{7C97E0AA-A0AC-4B67-8B7C-8110738E81DE}"/>
              </a:ext>
            </a:extLst>
          </p:cNvPr>
          <p:cNvSpPr>
            <a:spLocks noGrp="1"/>
          </p:cNvSpPr>
          <p:nvPr>
            <p:ph sz="half" idx="2"/>
          </p:nvPr>
        </p:nvSpPr>
        <p:spPr/>
        <p:txBody>
          <a:bodyPr>
            <a:normAutofit fontScale="92500" lnSpcReduction="10000"/>
          </a:bodyPr>
          <a:lstStyle/>
          <a:p>
            <a:r>
              <a:rPr lang="zh-TW" altLang="en-US" dirty="0"/>
              <a:t>產品分析 </a:t>
            </a:r>
            <a:r>
              <a:rPr lang="en-US" altLang="zh-TW" dirty="0"/>
              <a:t>Product analysis </a:t>
            </a:r>
            <a:br>
              <a:rPr lang="en-US" altLang="zh-TW" dirty="0"/>
            </a:br>
            <a:r>
              <a:rPr lang="zh-TW" altLang="en-US" dirty="0"/>
              <a:t>定義產品和服務，工具包括</a:t>
            </a:r>
          </a:p>
          <a:p>
            <a:pPr lvl="1"/>
            <a:r>
              <a:rPr lang="zh-TW" altLang="en-US" dirty="0"/>
              <a:t>產品分解結構 </a:t>
            </a:r>
            <a:r>
              <a:rPr lang="en-US" altLang="zh-TW" dirty="0"/>
              <a:t>Product breakdown</a:t>
            </a:r>
            <a:endParaRPr lang="zh-TW" altLang="en-US" dirty="0"/>
          </a:p>
          <a:p>
            <a:pPr lvl="1"/>
            <a:r>
              <a:rPr lang="zh-TW" altLang="en-US" dirty="0"/>
              <a:t>系統分析 </a:t>
            </a:r>
            <a:r>
              <a:rPr lang="en-US" altLang="zh-TW" dirty="0"/>
              <a:t>Systems analysis</a:t>
            </a:r>
            <a:endParaRPr lang="zh-TW" altLang="en-US" dirty="0"/>
          </a:p>
          <a:p>
            <a:pPr lvl="1"/>
            <a:r>
              <a:rPr lang="zh-TW" altLang="en-US" dirty="0"/>
              <a:t>需求分析 </a:t>
            </a:r>
            <a:r>
              <a:rPr lang="en-US" altLang="zh-TW" dirty="0"/>
              <a:t>Requirements analysis</a:t>
            </a:r>
            <a:endParaRPr lang="zh-TW" altLang="en-US" dirty="0"/>
          </a:p>
          <a:p>
            <a:pPr lvl="1"/>
            <a:r>
              <a:rPr lang="zh-TW" altLang="en-US" dirty="0"/>
              <a:t>系統工程 </a:t>
            </a:r>
            <a:r>
              <a:rPr lang="en-US" altLang="zh-TW" dirty="0"/>
              <a:t>Systems engineering</a:t>
            </a:r>
            <a:endParaRPr lang="zh-TW" altLang="en-US" dirty="0"/>
          </a:p>
          <a:p>
            <a:pPr lvl="1"/>
            <a:r>
              <a:rPr lang="zh-TW" altLang="en-US" dirty="0"/>
              <a:t>價值工程 </a:t>
            </a:r>
            <a:r>
              <a:rPr lang="en-US" altLang="zh-TW" dirty="0"/>
              <a:t>Value engineering</a:t>
            </a:r>
            <a:r>
              <a:rPr lang="zh-TW" altLang="en-US" dirty="0"/>
              <a:t>：</a:t>
            </a:r>
            <a:br>
              <a:rPr lang="en-US" altLang="zh-TW" dirty="0"/>
            </a:br>
            <a:r>
              <a:rPr lang="en-US" altLang="zh-TW" dirty="0"/>
              <a:t>value=performance/cost</a:t>
            </a:r>
            <a:endParaRPr lang="zh-TW" altLang="en-US" dirty="0"/>
          </a:p>
          <a:p>
            <a:pPr lvl="1"/>
            <a:r>
              <a:rPr lang="zh-TW" altLang="en-US" dirty="0"/>
              <a:t>價值分析 </a:t>
            </a:r>
            <a:r>
              <a:rPr lang="en-US" altLang="zh-TW" dirty="0"/>
              <a:t>Value analysis</a:t>
            </a:r>
            <a:r>
              <a:rPr lang="zh-TW" altLang="en-US" dirty="0"/>
              <a:t>：就已開發完成產品之價值分析，以了解是否可進一步改善和提昇</a:t>
            </a:r>
            <a:r>
              <a:rPr lang="en-US" altLang="zh-TW" dirty="0"/>
              <a:t>CP</a:t>
            </a:r>
            <a:r>
              <a:rPr lang="zh-TW" altLang="en-US" dirty="0"/>
              <a:t>值。</a:t>
            </a:r>
          </a:p>
          <a:p>
            <a:endParaRPr lang="zh-TW" altLang="en-US" dirty="0"/>
          </a:p>
        </p:txBody>
      </p:sp>
      <p:sp>
        <p:nvSpPr>
          <p:cNvPr id="5" name="投影片編號版面配置區 4">
            <a:extLst>
              <a:ext uri="{FF2B5EF4-FFF2-40B4-BE49-F238E27FC236}">
                <a16:creationId xmlns:a16="http://schemas.microsoft.com/office/drawing/2014/main" id="{8CFFC9CD-6F73-495C-B421-B053DDF8AC52}"/>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2791637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957724-7FEE-40A7-8BC3-01F747395E94}"/>
              </a:ext>
            </a:extLst>
          </p:cNvPr>
          <p:cNvSpPr>
            <a:spLocks noGrp="1"/>
          </p:cNvSpPr>
          <p:nvPr>
            <p:ph type="title"/>
          </p:nvPr>
        </p:nvSpPr>
        <p:spPr/>
        <p:txBody>
          <a:bodyPr/>
          <a:lstStyle/>
          <a:p>
            <a:r>
              <a:rPr lang="zh-TW" altLang="en-US" dirty="0"/>
              <a:t>定義範疇：輸出</a:t>
            </a:r>
            <a:br>
              <a:rPr lang="en-US" altLang="zh-TW" dirty="0"/>
            </a:br>
            <a:r>
              <a:rPr lang="zh-TW" altLang="en-US" dirty="0"/>
              <a:t>專案範疇陳述 </a:t>
            </a:r>
            <a:r>
              <a:rPr lang="en-US" altLang="zh-TW" dirty="0"/>
              <a:t>Project Scope Statement</a:t>
            </a:r>
            <a:endParaRPr lang="zh-TW" altLang="en-US" dirty="0"/>
          </a:p>
        </p:txBody>
      </p:sp>
      <p:sp>
        <p:nvSpPr>
          <p:cNvPr id="6" name="內容版面配置區 5">
            <a:extLst>
              <a:ext uri="{FF2B5EF4-FFF2-40B4-BE49-F238E27FC236}">
                <a16:creationId xmlns:a16="http://schemas.microsoft.com/office/drawing/2014/main" id="{AE6C8976-FF93-489F-AB84-370DD84B48DB}"/>
              </a:ext>
            </a:extLst>
          </p:cNvPr>
          <p:cNvSpPr>
            <a:spLocks noGrp="1"/>
          </p:cNvSpPr>
          <p:nvPr>
            <p:ph idx="1"/>
          </p:nvPr>
        </p:nvSpPr>
        <p:spPr/>
        <p:txBody>
          <a:bodyPr/>
          <a:lstStyle/>
          <a:p>
            <a:r>
              <a:rPr lang="zh-TW" altLang="en-US" dirty="0"/>
              <a:t>產品範疇描述 </a:t>
            </a:r>
            <a:r>
              <a:rPr lang="en-US" altLang="zh-TW" dirty="0"/>
              <a:t>Product scope description</a:t>
            </a:r>
          </a:p>
          <a:p>
            <a:pPr lvl="1"/>
            <a:r>
              <a:rPr lang="zh-TW" altLang="en-US" dirty="0"/>
              <a:t>詳細說明 </a:t>
            </a:r>
            <a:r>
              <a:rPr lang="en-US" altLang="zh-TW" dirty="0"/>
              <a:t>Project Charter </a:t>
            </a:r>
            <a:r>
              <a:rPr lang="zh-TW" altLang="en-US" dirty="0"/>
              <a:t>和 </a:t>
            </a:r>
            <a:r>
              <a:rPr lang="en-US" altLang="zh-TW" dirty="0"/>
              <a:t>Requirement Document </a:t>
            </a:r>
            <a:r>
              <a:rPr lang="zh-TW" altLang="en-US" dirty="0"/>
              <a:t>裡列舉的各項產品特性</a:t>
            </a:r>
            <a:endParaRPr lang="en-US" altLang="zh-TW" dirty="0"/>
          </a:p>
          <a:p>
            <a:r>
              <a:rPr lang="zh-TW" altLang="en-US" dirty="0"/>
              <a:t>交付項目 </a:t>
            </a:r>
            <a:r>
              <a:rPr lang="en-US" altLang="zh-TW" dirty="0"/>
              <a:t>Deliverables</a:t>
            </a:r>
          </a:p>
          <a:p>
            <a:pPr lvl="1"/>
            <a:r>
              <a:rPr lang="zh-TW" altLang="en-US" dirty="0"/>
              <a:t>每一項可供驗證的產出</a:t>
            </a:r>
            <a:endParaRPr lang="en-US" altLang="zh-TW" dirty="0"/>
          </a:p>
          <a:p>
            <a:pPr lvl="1"/>
            <a:r>
              <a:rPr lang="zh-TW" altLang="en-US" dirty="0"/>
              <a:t>可以包括附帶產出：例如專案管理報告</a:t>
            </a:r>
            <a:endParaRPr lang="en-US" altLang="zh-TW" dirty="0"/>
          </a:p>
          <a:p>
            <a:r>
              <a:rPr lang="zh-TW" altLang="en-US" dirty="0"/>
              <a:t>接受條件</a:t>
            </a:r>
            <a:r>
              <a:rPr lang="en-US" altLang="zh-TW" dirty="0"/>
              <a:t> Acceptance criteria</a:t>
            </a:r>
          </a:p>
          <a:p>
            <a:pPr lvl="1"/>
            <a:r>
              <a:rPr lang="zh-TW" altLang="en-US" dirty="0"/>
              <a:t>交付項目必須滿足那些條件才可以被接受？</a:t>
            </a:r>
            <a:endParaRPr lang="en-US" altLang="zh-TW" dirty="0"/>
          </a:p>
          <a:p>
            <a:r>
              <a:rPr lang="zh-TW" altLang="en-US" dirty="0"/>
              <a:t>專案排外項目</a:t>
            </a:r>
            <a:r>
              <a:rPr lang="en-US" altLang="zh-TW" dirty="0"/>
              <a:t> Project exclusions</a:t>
            </a:r>
          </a:p>
          <a:p>
            <a:pPr lvl="1"/>
            <a:r>
              <a:rPr lang="zh-TW" altLang="en-US" dirty="0"/>
              <a:t>明確列出不包含在專案範疇內的工作項目</a:t>
            </a:r>
          </a:p>
        </p:txBody>
      </p:sp>
      <p:sp>
        <p:nvSpPr>
          <p:cNvPr id="5" name="投影片編號版面配置區 4">
            <a:extLst>
              <a:ext uri="{FF2B5EF4-FFF2-40B4-BE49-F238E27FC236}">
                <a16:creationId xmlns:a16="http://schemas.microsoft.com/office/drawing/2014/main" id="{A36B9359-A84F-4CE2-A222-726CEB0319D3}"/>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spTree>
    <p:extLst>
      <p:ext uri="{BB962C8B-B14F-4D97-AF65-F5344CB8AC3E}">
        <p14:creationId xmlns:p14="http://schemas.microsoft.com/office/powerpoint/2010/main" val="2418457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A33A77-9751-4871-8AD5-2E8E1022A60A}"/>
              </a:ext>
            </a:extLst>
          </p:cNvPr>
          <p:cNvSpPr>
            <a:spLocks noGrp="1"/>
          </p:cNvSpPr>
          <p:nvPr>
            <p:ph type="title"/>
          </p:nvPr>
        </p:nvSpPr>
        <p:spPr/>
        <p:txBody>
          <a:bodyPr/>
          <a:lstStyle/>
          <a:p>
            <a:endParaRPr lang="zh-TW" altLang="en-US"/>
          </a:p>
        </p:txBody>
      </p:sp>
      <p:sp>
        <p:nvSpPr>
          <p:cNvPr id="4" name="投影片編號版面配置區 3">
            <a:extLst>
              <a:ext uri="{FF2B5EF4-FFF2-40B4-BE49-F238E27FC236}">
                <a16:creationId xmlns:a16="http://schemas.microsoft.com/office/drawing/2014/main" id="{C8C2231D-7C29-437C-87CB-BB3F7093FC25}"/>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pic>
        <p:nvPicPr>
          <p:cNvPr id="6" name="Picture 2">
            <a:extLst>
              <a:ext uri="{FF2B5EF4-FFF2-40B4-BE49-F238E27FC236}">
                <a16:creationId xmlns:a16="http://schemas.microsoft.com/office/drawing/2014/main" id="{D102E564-1441-45AD-BFF1-8986CDA01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92" y="660857"/>
            <a:ext cx="11180812" cy="554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692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前言</a:t>
            </a:r>
          </a:p>
        </p:txBody>
      </p:sp>
      <p:sp>
        <p:nvSpPr>
          <p:cNvPr id="4" name="內容版面配置區 3">
            <a:extLst>
              <a:ext uri="{FF2B5EF4-FFF2-40B4-BE49-F238E27FC236}">
                <a16:creationId xmlns:a16="http://schemas.microsoft.com/office/drawing/2014/main" id="{2B2588AD-06A1-4244-88D7-9B8EFB1E2257}"/>
              </a:ext>
            </a:extLst>
          </p:cNvPr>
          <p:cNvSpPr>
            <a:spLocks noGrp="1"/>
          </p:cNvSpPr>
          <p:nvPr>
            <p:ph idx="1"/>
          </p:nvPr>
        </p:nvSpPr>
        <p:spPr/>
        <p:txBody>
          <a:bodyPr/>
          <a:lstStyle/>
          <a:p>
            <a:r>
              <a:rPr lang="zh-TW" altLang="zh-TW" dirty="0"/>
              <a:t>專案範疇管理是指用以確保專案所有需要的工作，以及只有所需的工作才能成功完成專案之所有過程。</a:t>
            </a:r>
            <a:endParaRPr lang="en-US" altLang="zh-TW" dirty="0"/>
          </a:p>
          <a:p>
            <a:r>
              <a:rPr lang="zh-TW" altLang="zh-TW" dirty="0"/>
              <a:t>範疇蔓延（</a:t>
            </a:r>
            <a:r>
              <a:rPr lang="en-US" altLang="zh-TW" dirty="0"/>
              <a:t>scope creep</a:t>
            </a:r>
            <a:r>
              <a:rPr lang="zh-TW" altLang="zh-TW" dirty="0"/>
              <a:t>）源於專案成員私下任意接受顧客擴增變更之請求，這些變更請求並未經過變更管制委員會審查核准，使得專案範疇慢慢地擴張，最後導致專案失敗。</a:t>
            </a:r>
            <a:endParaRPr lang="en-US" altLang="zh-TW" dirty="0"/>
          </a:p>
          <a:p>
            <a:r>
              <a:rPr lang="zh-TW" altLang="zh-TW" dirty="0"/>
              <a:t>範疇鍍金</a:t>
            </a:r>
            <a:r>
              <a:rPr lang="zh-TW" altLang="en-US" dirty="0"/>
              <a:t>（</a:t>
            </a:r>
            <a:r>
              <a:rPr lang="en-US" altLang="zh-TW" dirty="0"/>
              <a:t>gold plating</a:t>
            </a:r>
            <a:r>
              <a:rPr lang="zh-TW" altLang="en-US" dirty="0"/>
              <a:t>）</a:t>
            </a:r>
            <a:r>
              <a:rPr lang="zh-TW" altLang="zh-TW" dirty="0"/>
              <a:t>是指專案經理為取悅顧客或利害關係人，增加原先不在範疇定義中一些花俏的特徵（</a:t>
            </a:r>
            <a:r>
              <a:rPr lang="en-US" altLang="zh-TW" dirty="0"/>
              <a:t>features</a:t>
            </a:r>
            <a:r>
              <a:rPr lang="zh-TW" altLang="zh-TW" dirty="0"/>
              <a:t>）。</a:t>
            </a:r>
            <a:endParaRPr lang="en-US" altLang="zh-TW"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4</a:t>
            </a:fld>
            <a:endParaRPr lang="en-US" altLang="zh-TW"/>
          </a:p>
        </p:txBody>
      </p:sp>
    </p:spTree>
    <p:extLst>
      <p:ext uri="{BB962C8B-B14F-4D97-AF65-F5344CB8AC3E}">
        <p14:creationId xmlns:p14="http://schemas.microsoft.com/office/powerpoint/2010/main" val="2793312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96D741C-7834-4726-BE51-2718A4B0E4A7}"/>
              </a:ext>
            </a:extLst>
          </p:cNvPr>
          <p:cNvSpPr>
            <a:spLocks noGrp="1"/>
          </p:cNvSpPr>
          <p:nvPr>
            <p:ph type="title"/>
          </p:nvPr>
        </p:nvSpPr>
        <p:spPr/>
        <p:txBody>
          <a:bodyPr/>
          <a:lstStyle/>
          <a:p>
            <a:r>
              <a:rPr lang="zh-TW" altLang="en-US" dirty="0"/>
              <a:t>定義範疇：輸出</a:t>
            </a:r>
            <a:br>
              <a:rPr lang="en-US" altLang="zh-TW" dirty="0"/>
            </a:br>
            <a:r>
              <a:rPr lang="zh-TW" altLang="en-US" dirty="0"/>
              <a:t>專案文件更新</a:t>
            </a:r>
          </a:p>
        </p:txBody>
      </p:sp>
      <p:sp>
        <p:nvSpPr>
          <p:cNvPr id="5" name="內容版面配置區 4">
            <a:extLst>
              <a:ext uri="{FF2B5EF4-FFF2-40B4-BE49-F238E27FC236}">
                <a16:creationId xmlns:a16="http://schemas.microsoft.com/office/drawing/2014/main" id="{9BEDC0F3-1379-4217-8440-7E0DD970632A}"/>
              </a:ext>
            </a:extLst>
          </p:cNvPr>
          <p:cNvSpPr>
            <a:spLocks noGrp="1"/>
          </p:cNvSpPr>
          <p:nvPr>
            <p:ph idx="1"/>
          </p:nvPr>
        </p:nvSpPr>
        <p:spPr/>
        <p:txBody>
          <a:bodyPr/>
          <a:lstStyle/>
          <a:p>
            <a:r>
              <a:rPr lang="zh-TW" altLang="en-US" dirty="0"/>
              <a:t>假設日誌 </a:t>
            </a:r>
            <a:r>
              <a:rPr lang="en-US" altLang="zh-TW" dirty="0"/>
              <a:t>Assumption log</a:t>
            </a:r>
          </a:p>
          <a:p>
            <a:pPr lvl="1"/>
            <a:r>
              <a:rPr lang="zh-TW" altLang="en-US" dirty="0"/>
              <a:t>在此過程中識別的附加假設或限制條件。</a:t>
            </a:r>
          </a:p>
          <a:p>
            <a:r>
              <a:rPr lang="zh-TW" altLang="en-US" dirty="0"/>
              <a:t>需求文件 </a:t>
            </a:r>
            <a:r>
              <a:rPr lang="en-US" altLang="zh-TW" dirty="0"/>
              <a:t>Requirements documentation</a:t>
            </a:r>
          </a:p>
          <a:p>
            <a:pPr lvl="1"/>
            <a:r>
              <a:rPr lang="zh-TW" altLang="en-US" dirty="0"/>
              <a:t>因額外或變更的需求而更新。</a:t>
            </a:r>
          </a:p>
          <a:p>
            <a:r>
              <a:rPr lang="zh-TW" altLang="en-US" dirty="0"/>
              <a:t>需求追溯矩陣 </a:t>
            </a:r>
            <a:r>
              <a:rPr lang="en-US" altLang="zh-TW" dirty="0"/>
              <a:t>Requirements traceability matrix</a:t>
            </a:r>
          </a:p>
          <a:p>
            <a:pPr lvl="1"/>
            <a:r>
              <a:rPr lang="zh-TW" altLang="en-US" dirty="0"/>
              <a:t>反映需求文件中的更新。</a:t>
            </a:r>
          </a:p>
          <a:p>
            <a:r>
              <a:rPr lang="zh-TW" altLang="en-US" dirty="0"/>
              <a:t>利害關係人登記簿 </a:t>
            </a:r>
            <a:r>
              <a:rPr lang="en-US" altLang="zh-TW" dirty="0"/>
              <a:t>Stakeholder register</a:t>
            </a:r>
          </a:p>
          <a:p>
            <a:pPr lvl="1"/>
            <a:r>
              <a:rPr lang="zh-TW" altLang="en-US" dirty="0"/>
              <a:t>關於現有或新的利害關係人額外資訊</a:t>
            </a:r>
          </a:p>
        </p:txBody>
      </p:sp>
      <p:sp>
        <p:nvSpPr>
          <p:cNvPr id="3" name="投影片編號版面配置區 2">
            <a:extLst>
              <a:ext uri="{FF2B5EF4-FFF2-40B4-BE49-F238E27FC236}">
                <a16:creationId xmlns:a16="http://schemas.microsoft.com/office/drawing/2014/main" id="{ABD72907-C67B-4531-A393-4A43B0EFB98B}"/>
              </a:ext>
            </a:extLst>
          </p:cNvPr>
          <p:cNvSpPr>
            <a:spLocks noGrp="1"/>
          </p:cNvSpPr>
          <p:nvPr>
            <p:ph type="sldNum" sz="quarter" idx="12"/>
          </p:nvPr>
        </p:nvSpPr>
        <p:spPr/>
        <p:txBody>
          <a:bodyPr/>
          <a:lstStyle/>
          <a:p>
            <a:fld id="{0BC55746-04A1-42DC-A0BC-1E09A8E18DBD}" type="slidenum">
              <a:rPr lang="en-US" altLang="zh-TW" smtClean="0"/>
              <a:pPr/>
              <a:t>40</a:t>
            </a:fld>
            <a:endParaRPr lang="en-US" altLang="zh-TW"/>
          </a:p>
        </p:txBody>
      </p:sp>
    </p:spTree>
    <p:extLst>
      <p:ext uri="{BB962C8B-B14F-4D97-AF65-F5344CB8AC3E}">
        <p14:creationId xmlns:p14="http://schemas.microsoft.com/office/powerpoint/2010/main" val="1508239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E8BBA1-5130-49AD-BECC-58729EBE0994}"/>
              </a:ext>
            </a:extLst>
          </p:cNvPr>
          <p:cNvSpPr>
            <a:spLocks noGrp="1"/>
          </p:cNvSpPr>
          <p:nvPr>
            <p:ph type="title"/>
          </p:nvPr>
        </p:nvSpPr>
        <p:spPr/>
        <p:txBody>
          <a:bodyPr/>
          <a:lstStyle/>
          <a:p>
            <a:r>
              <a:rPr lang="zh-TW" altLang="en-US" dirty="0"/>
              <a:t>建立工作分解結構</a:t>
            </a:r>
            <a:br>
              <a:rPr lang="en-US" altLang="zh-TW" dirty="0"/>
            </a:br>
            <a:r>
              <a:rPr lang="en-US" altLang="zh-TW" dirty="0"/>
              <a:t>Create WBS</a:t>
            </a:r>
            <a:endParaRPr lang="zh-TW" altLang="en-US" dirty="0"/>
          </a:p>
        </p:txBody>
      </p:sp>
      <p:sp>
        <p:nvSpPr>
          <p:cNvPr id="3" name="內容版面配置區 2">
            <a:extLst>
              <a:ext uri="{FF2B5EF4-FFF2-40B4-BE49-F238E27FC236}">
                <a16:creationId xmlns:a16="http://schemas.microsoft.com/office/drawing/2014/main" id="{A33BD1D7-DA27-44A5-9B01-4B2E9E8FA054}"/>
              </a:ext>
            </a:extLst>
          </p:cNvPr>
          <p:cNvSpPr>
            <a:spLocks noGrp="1"/>
          </p:cNvSpPr>
          <p:nvPr>
            <p:ph idx="1"/>
          </p:nvPr>
        </p:nvSpPr>
        <p:spPr/>
        <p:txBody>
          <a:bodyPr/>
          <a:lstStyle/>
          <a:p>
            <a:r>
              <a:rPr lang="zh-TW" altLang="zh-TW" dirty="0"/>
              <a:t>將專案交付標的物和專案工作分解成較小的、更易於管理的組成部分。</a:t>
            </a:r>
            <a:endParaRPr lang="en-US" altLang="zh-TW" dirty="0"/>
          </a:p>
          <a:p>
            <a:r>
              <a:rPr lang="en-US" altLang="zh-TW" dirty="0"/>
              <a:t>WBS </a:t>
            </a:r>
            <a:r>
              <a:rPr lang="zh-TW" altLang="en-US" dirty="0"/>
              <a:t>是一個階層式的樹狀結構</a:t>
            </a:r>
            <a:endParaRPr lang="en-US" altLang="zh-TW" dirty="0"/>
          </a:p>
          <a:p>
            <a:pPr lvl="1"/>
            <a:r>
              <a:rPr lang="en-US" altLang="zh-TW" dirty="0"/>
              <a:t>roll-down</a:t>
            </a:r>
            <a:r>
              <a:rPr lang="zh-TW" altLang="zh-TW" dirty="0"/>
              <a:t>（展開）</a:t>
            </a:r>
            <a:r>
              <a:rPr lang="zh-TW" altLang="en-US" dirty="0"/>
              <a:t>：</a:t>
            </a:r>
            <a:r>
              <a:rPr lang="zh-TW" altLang="zh-TW" dirty="0"/>
              <a:t>由上向下展開為系統、次系統、組件、到專案所有工作</a:t>
            </a:r>
            <a:endParaRPr lang="en-US" altLang="zh-TW" dirty="0"/>
          </a:p>
          <a:p>
            <a:pPr lvl="1"/>
            <a:r>
              <a:rPr lang="en-US" altLang="zh-TW" dirty="0"/>
              <a:t>roll-up</a:t>
            </a:r>
            <a:r>
              <a:rPr lang="zh-TW" altLang="zh-TW" dirty="0"/>
              <a:t>（捲起）</a:t>
            </a:r>
            <a:r>
              <a:rPr lang="zh-TW" altLang="en-US" dirty="0"/>
              <a:t>：</a:t>
            </a:r>
            <a:r>
              <a:rPr lang="zh-TW" altLang="zh-TW" dirty="0"/>
              <a:t>由下向上捲起可以依序整合為組件、次系統、系統到整個專案</a:t>
            </a:r>
          </a:p>
          <a:p>
            <a:r>
              <a:rPr lang="en-US" altLang="zh-TW" dirty="0"/>
              <a:t>WBS </a:t>
            </a:r>
            <a:r>
              <a:rPr lang="zh-TW" altLang="en-US" dirty="0"/>
              <a:t>是</a:t>
            </a:r>
            <a:r>
              <a:rPr lang="zh-TW" altLang="zh-TW" dirty="0"/>
              <a:t>專案所有工作的地圖</a:t>
            </a:r>
            <a:endParaRPr lang="en-US" altLang="zh-TW" dirty="0"/>
          </a:p>
          <a:p>
            <a:r>
              <a:rPr lang="zh-TW" altLang="zh-TW" dirty="0"/>
              <a:t>位於</a:t>
            </a:r>
            <a:r>
              <a:rPr lang="en-US" altLang="zh-TW" dirty="0"/>
              <a:t> WBS </a:t>
            </a:r>
            <a:r>
              <a:rPr lang="zh-TW" altLang="zh-TW" dirty="0"/>
              <a:t>最底層的組成部分稱為工作包（</a:t>
            </a:r>
            <a:r>
              <a:rPr lang="en-US" altLang="zh-TW" dirty="0"/>
              <a:t>work package</a:t>
            </a:r>
            <a:r>
              <a:rPr lang="zh-TW" altLang="en-US" dirty="0"/>
              <a:t>，</a:t>
            </a:r>
            <a:r>
              <a:rPr lang="en-US" altLang="zh-TW" dirty="0"/>
              <a:t>WP</a:t>
            </a:r>
            <a:r>
              <a:rPr lang="zh-TW" altLang="zh-TW" dirty="0"/>
              <a:t>）</a:t>
            </a:r>
            <a:endParaRPr lang="zh-TW" altLang="en-US" dirty="0"/>
          </a:p>
        </p:txBody>
      </p:sp>
      <p:sp>
        <p:nvSpPr>
          <p:cNvPr id="4" name="投影片編號版面配置區 3">
            <a:extLst>
              <a:ext uri="{FF2B5EF4-FFF2-40B4-BE49-F238E27FC236}">
                <a16:creationId xmlns:a16="http://schemas.microsoft.com/office/drawing/2014/main" id="{34FCE436-8643-41E3-8CE9-CD52D8A3184C}"/>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Tree>
    <p:extLst>
      <p:ext uri="{BB962C8B-B14F-4D97-AF65-F5344CB8AC3E}">
        <p14:creationId xmlns:p14="http://schemas.microsoft.com/office/powerpoint/2010/main" val="247083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CEB58A-47BD-4058-BFBA-2B04288974CC}"/>
              </a:ext>
            </a:extLst>
          </p:cNvPr>
          <p:cNvSpPr>
            <a:spLocks noGrp="1"/>
          </p:cNvSpPr>
          <p:nvPr>
            <p:ph type="title"/>
          </p:nvPr>
        </p:nvSpPr>
        <p:spPr/>
        <p:txBody>
          <a:bodyPr/>
          <a:lstStyle/>
          <a:p>
            <a:r>
              <a:rPr lang="zh-TW" altLang="en-US" dirty="0"/>
              <a:t>工作包 </a:t>
            </a:r>
            <a:r>
              <a:rPr lang="en-US" altLang="zh-TW" dirty="0"/>
              <a:t>Work Package</a:t>
            </a:r>
            <a:br>
              <a:rPr lang="en-US" altLang="zh-TW" dirty="0"/>
            </a:br>
            <a:r>
              <a:rPr lang="zh-TW" altLang="en-US" dirty="0"/>
              <a:t>內容包括：</a:t>
            </a:r>
          </a:p>
        </p:txBody>
      </p:sp>
      <p:sp>
        <p:nvSpPr>
          <p:cNvPr id="3" name="內容版面配置區 2">
            <a:extLst>
              <a:ext uri="{FF2B5EF4-FFF2-40B4-BE49-F238E27FC236}">
                <a16:creationId xmlns:a16="http://schemas.microsoft.com/office/drawing/2014/main" id="{973CA489-430B-425C-8C5E-2A13848B5111}"/>
              </a:ext>
            </a:extLst>
          </p:cNvPr>
          <p:cNvSpPr>
            <a:spLocks noGrp="1"/>
          </p:cNvSpPr>
          <p:nvPr>
            <p:ph idx="1"/>
          </p:nvPr>
        </p:nvSpPr>
        <p:spPr/>
        <p:txBody>
          <a:bodyPr/>
          <a:lstStyle/>
          <a:p>
            <a:r>
              <a:rPr lang="zh-TW" altLang="en-US" dirty="0"/>
              <a:t>定義工作內容（</a:t>
            </a:r>
            <a:r>
              <a:rPr lang="en-US" altLang="zh-TW" dirty="0"/>
              <a:t>What</a:t>
            </a:r>
            <a:r>
              <a:rPr lang="zh-TW" altLang="en-US" dirty="0"/>
              <a:t>）</a:t>
            </a:r>
            <a:endParaRPr lang="en-US" altLang="zh-TW" dirty="0"/>
          </a:p>
          <a:p>
            <a:r>
              <a:rPr lang="zh-TW" altLang="en-US" dirty="0"/>
              <a:t>估算所需時間（</a:t>
            </a:r>
            <a:r>
              <a:rPr lang="en-US" altLang="zh-TW" dirty="0"/>
              <a:t>How Long</a:t>
            </a:r>
            <a:r>
              <a:rPr lang="zh-TW" altLang="en-US" dirty="0"/>
              <a:t>）</a:t>
            </a:r>
            <a:endParaRPr lang="en-US" altLang="zh-TW" dirty="0"/>
          </a:p>
          <a:p>
            <a:r>
              <a:rPr lang="zh-TW" altLang="en-US" dirty="0"/>
              <a:t>估算成本（</a:t>
            </a:r>
            <a:r>
              <a:rPr lang="en-US" altLang="zh-TW" dirty="0"/>
              <a:t>How Much</a:t>
            </a:r>
            <a:r>
              <a:rPr lang="zh-TW" altLang="en-US" dirty="0"/>
              <a:t>）</a:t>
            </a:r>
            <a:endParaRPr lang="en-US" altLang="zh-TW" dirty="0"/>
          </a:p>
          <a:p>
            <a:r>
              <a:rPr lang="zh-TW" altLang="en-US" dirty="0"/>
              <a:t>估算資源（</a:t>
            </a:r>
            <a:r>
              <a:rPr lang="en-US" altLang="zh-TW" dirty="0"/>
              <a:t>Resource</a:t>
            </a:r>
            <a:r>
              <a:rPr lang="zh-TW" altLang="en-US" dirty="0"/>
              <a:t>）</a:t>
            </a:r>
            <a:endParaRPr lang="en-US" altLang="zh-TW" dirty="0"/>
          </a:p>
          <a:p>
            <a:r>
              <a:rPr lang="zh-TW" altLang="en-US" dirty="0"/>
              <a:t>指派負責人（</a:t>
            </a:r>
            <a:r>
              <a:rPr lang="en-US" altLang="zh-TW" dirty="0"/>
              <a:t>Who</a:t>
            </a:r>
            <a:r>
              <a:rPr lang="zh-TW" altLang="en-US" dirty="0"/>
              <a:t>）</a:t>
            </a:r>
            <a:endParaRPr lang="en-US" altLang="zh-TW" dirty="0"/>
          </a:p>
          <a:p>
            <a:r>
              <a:rPr lang="zh-TW" altLang="en-US" dirty="0"/>
              <a:t>制定監控點以衡量工作進度（</a:t>
            </a:r>
            <a:r>
              <a:rPr lang="en-US" altLang="zh-TW" dirty="0"/>
              <a:t>How Well</a:t>
            </a:r>
            <a:r>
              <a:rPr lang="zh-TW" altLang="en-US" dirty="0"/>
              <a:t>）</a:t>
            </a:r>
          </a:p>
        </p:txBody>
      </p:sp>
      <p:sp>
        <p:nvSpPr>
          <p:cNvPr id="4" name="投影片編號版面配置區 3">
            <a:extLst>
              <a:ext uri="{FF2B5EF4-FFF2-40B4-BE49-F238E27FC236}">
                <a16:creationId xmlns:a16="http://schemas.microsoft.com/office/drawing/2014/main" id="{B28FCC74-42CE-4544-B454-0E2A4810ACE2}"/>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spTree>
    <p:extLst>
      <p:ext uri="{BB962C8B-B14F-4D97-AF65-F5344CB8AC3E}">
        <p14:creationId xmlns:p14="http://schemas.microsoft.com/office/powerpoint/2010/main" val="4284723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D8E747E-9DC8-48BE-8EC2-609B0F69C471}"/>
              </a:ext>
            </a:extLst>
          </p:cNvPr>
          <p:cNvSpPr>
            <a:spLocks noGrp="1"/>
          </p:cNvSpPr>
          <p:nvPr>
            <p:ph type="sldNum" sz="quarter" idx="12"/>
          </p:nvPr>
        </p:nvSpPr>
        <p:spPr/>
        <p:txBody>
          <a:bodyPr/>
          <a:lstStyle/>
          <a:p>
            <a:fld id="{06AFB70A-E524-49E4-8F5C-48BFBE4381EC}" type="slidenum">
              <a:rPr lang="en-US" altLang="zh-TW" smtClean="0"/>
              <a:pPr/>
              <a:t>43</a:t>
            </a:fld>
            <a:endParaRPr lang="en-US" altLang="zh-TW"/>
          </a:p>
        </p:txBody>
      </p:sp>
      <p:pic>
        <p:nvPicPr>
          <p:cNvPr id="5" name="Picture 2">
            <a:extLst>
              <a:ext uri="{FF2B5EF4-FFF2-40B4-BE49-F238E27FC236}">
                <a16:creationId xmlns:a16="http://schemas.microsoft.com/office/drawing/2014/main" id="{B82E669F-690F-4540-912F-AC8B45915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290" y="1268760"/>
            <a:ext cx="10685325" cy="5430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801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678FD8-3524-4AC9-BBC5-1443358CB69E}"/>
              </a:ext>
            </a:extLst>
          </p:cNvPr>
          <p:cNvSpPr>
            <a:spLocks noGrp="1"/>
          </p:cNvSpPr>
          <p:nvPr>
            <p:ph type="sldNum" sz="quarter" idx="12"/>
          </p:nvPr>
        </p:nvSpPr>
        <p:spPr/>
        <p:txBody>
          <a:bodyPr/>
          <a:lstStyle/>
          <a:p>
            <a:fld id="{F5266956-B1F5-4385-B837-32E585D3D944}" type="slidenum">
              <a:rPr lang="en-US" altLang="zh-TW" smtClean="0"/>
              <a:pPr/>
              <a:t>44</a:t>
            </a:fld>
            <a:endParaRPr lang="en-US" altLang="zh-TW"/>
          </a:p>
        </p:txBody>
      </p:sp>
      <p:pic>
        <p:nvPicPr>
          <p:cNvPr id="3" name="Picture 2">
            <a:extLst>
              <a:ext uri="{FF2B5EF4-FFF2-40B4-BE49-F238E27FC236}">
                <a16:creationId xmlns:a16="http://schemas.microsoft.com/office/drawing/2014/main" id="{D9E082F6-A667-43DF-8C79-F40B75667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476672"/>
            <a:ext cx="9505056" cy="624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a:extLst>
              <a:ext uri="{FF2B5EF4-FFF2-40B4-BE49-F238E27FC236}">
                <a16:creationId xmlns:a16="http://schemas.microsoft.com/office/drawing/2014/main" id="{F56E5AF0-DA68-489F-95BD-21D9745DF557}"/>
              </a:ext>
            </a:extLst>
          </p:cNvPr>
          <p:cNvSpPr txBox="1"/>
          <p:nvPr/>
        </p:nvSpPr>
        <p:spPr>
          <a:xfrm>
            <a:off x="5375920" y="6196662"/>
            <a:ext cx="4697120" cy="369332"/>
          </a:xfrm>
          <a:prstGeom prst="rect">
            <a:avLst/>
          </a:prstGeom>
          <a:noFill/>
        </p:spPr>
        <p:txBody>
          <a:bodyPr wrap="none" rtlCol="0">
            <a:spAutoFit/>
          </a:bodyPr>
          <a:lstStyle/>
          <a:p>
            <a:r>
              <a:rPr lang="en-US" altLang="zh-TW" dirty="0"/>
              <a:t>Organization Breakdown Structure (OBS)</a:t>
            </a:r>
            <a:endParaRPr lang="zh-TW" altLang="en-US" dirty="0"/>
          </a:p>
        </p:txBody>
      </p:sp>
    </p:spTree>
    <p:extLst>
      <p:ext uri="{BB962C8B-B14F-4D97-AF65-F5344CB8AC3E}">
        <p14:creationId xmlns:p14="http://schemas.microsoft.com/office/powerpoint/2010/main" val="593648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D14BDFDD-F173-4EBB-93EE-A16027011574}"/>
              </a:ext>
            </a:extLst>
          </p:cNvPr>
          <p:cNvSpPr>
            <a:spLocks noGrp="1"/>
          </p:cNvSpPr>
          <p:nvPr>
            <p:ph type="sldNum" sz="quarter" idx="12"/>
          </p:nvPr>
        </p:nvSpPr>
        <p:spPr/>
        <p:txBody>
          <a:bodyPr/>
          <a:lstStyle/>
          <a:p>
            <a:fld id="{F5266956-B1F5-4385-B837-32E585D3D944}" type="slidenum">
              <a:rPr lang="en-US" altLang="zh-TW" smtClean="0"/>
              <a:pPr/>
              <a:t>45</a:t>
            </a:fld>
            <a:endParaRPr lang="en-US" altLang="zh-TW"/>
          </a:p>
        </p:txBody>
      </p:sp>
      <p:pic>
        <p:nvPicPr>
          <p:cNvPr id="3" name="Picture 2">
            <a:extLst>
              <a:ext uri="{FF2B5EF4-FFF2-40B4-BE49-F238E27FC236}">
                <a16:creationId xmlns:a16="http://schemas.microsoft.com/office/drawing/2014/main" id="{46634B8F-ED5B-4517-BE85-76EF923721D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9628" y="61921"/>
            <a:ext cx="7026651" cy="675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a:extLst>
              <a:ext uri="{FF2B5EF4-FFF2-40B4-BE49-F238E27FC236}">
                <a16:creationId xmlns:a16="http://schemas.microsoft.com/office/drawing/2014/main" id="{430C5F51-079F-44EE-8281-9F4801AE8834}"/>
              </a:ext>
            </a:extLst>
          </p:cNvPr>
          <p:cNvSpPr txBox="1"/>
          <p:nvPr/>
        </p:nvSpPr>
        <p:spPr>
          <a:xfrm>
            <a:off x="5807968" y="6309320"/>
            <a:ext cx="4027064" cy="369332"/>
          </a:xfrm>
          <a:prstGeom prst="rect">
            <a:avLst/>
          </a:prstGeom>
          <a:noFill/>
        </p:spPr>
        <p:txBody>
          <a:bodyPr wrap="none" rtlCol="0">
            <a:spAutoFit/>
          </a:bodyPr>
          <a:lstStyle/>
          <a:p>
            <a:r>
              <a:rPr lang="en-US" altLang="zh-TW" dirty="0"/>
              <a:t>Process Breakdown Structure (PBS)</a:t>
            </a:r>
            <a:endParaRPr lang="zh-TW" altLang="en-US" dirty="0"/>
          </a:p>
        </p:txBody>
      </p:sp>
    </p:spTree>
    <p:extLst>
      <p:ext uri="{BB962C8B-B14F-4D97-AF65-F5344CB8AC3E}">
        <p14:creationId xmlns:p14="http://schemas.microsoft.com/office/powerpoint/2010/main" val="2008112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A5E9D8D-0DF0-452D-9CCA-23DC4FB17EBC}"/>
              </a:ext>
            </a:extLst>
          </p:cNvPr>
          <p:cNvSpPr>
            <a:spLocks noGrp="1"/>
          </p:cNvSpPr>
          <p:nvPr>
            <p:ph type="title"/>
          </p:nvPr>
        </p:nvSpPr>
        <p:spPr/>
        <p:txBody>
          <a:bodyPr>
            <a:normAutofit fontScale="90000"/>
          </a:bodyPr>
          <a:lstStyle/>
          <a:p>
            <a:r>
              <a:rPr lang="zh-TW" altLang="en-US" dirty="0"/>
              <a:t>責任指派矩陣</a:t>
            </a:r>
            <a:br>
              <a:rPr lang="en-US" altLang="zh-TW" dirty="0"/>
            </a:br>
            <a:r>
              <a:rPr lang="en-US" altLang="zh-TW" dirty="0"/>
              <a:t>Responsibility Assignment Matrix (RAM)</a:t>
            </a:r>
            <a:br>
              <a:rPr lang="en-US" altLang="zh-TW" dirty="0"/>
            </a:br>
            <a:endParaRPr lang="zh-TW" altLang="en-US" dirty="0"/>
          </a:p>
        </p:txBody>
      </p:sp>
      <p:sp>
        <p:nvSpPr>
          <p:cNvPr id="4" name="內容版面配置區 3">
            <a:extLst>
              <a:ext uri="{FF2B5EF4-FFF2-40B4-BE49-F238E27FC236}">
                <a16:creationId xmlns:a16="http://schemas.microsoft.com/office/drawing/2014/main" id="{EAC96FE9-2A65-4090-996B-5829A157B7DF}"/>
              </a:ext>
            </a:extLst>
          </p:cNvPr>
          <p:cNvSpPr>
            <a:spLocks noGrp="1"/>
          </p:cNvSpPr>
          <p:nvPr>
            <p:ph idx="1"/>
          </p:nvPr>
        </p:nvSpPr>
        <p:spPr/>
        <p:txBody>
          <a:bodyPr/>
          <a:lstStyle/>
          <a:p>
            <a:r>
              <a:rPr lang="zh-TW" altLang="en-US" dirty="0"/>
              <a:t>對於較大型專案，專案經常會建立工作分解結構（</a:t>
            </a:r>
            <a:r>
              <a:rPr lang="en-US" altLang="zh-TW" dirty="0"/>
              <a:t>WBS</a:t>
            </a:r>
            <a:r>
              <a:rPr lang="zh-TW" altLang="en-US" dirty="0"/>
              <a:t>）和組織分解結構（</a:t>
            </a:r>
            <a:r>
              <a:rPr lang="en-US" altLang="zh-TW" dirty="0"/>
              <a:t>OBS</a:t>
            </a:r>
            <a:r>
              <a:rPr lang="zh-TW" altLang="en-US" dirty="0"/>
              <a:t>）來指派各個工作的負責單位與個人。</a:t>
            </a:r>
          </a:p>
          <a:p>
            <a:r>
              <a:rPr lang="zh-TW" altLang="en-US" dirty="0"/>
              <a:t>但對於較小專案而言，較常用的工具為責任指派矩陣</a:t>
            </a:r>
            <a:endParaRPr lang="en-US" altLang="zh-TW" dirty="0"/>
          </a:p>
          <a:p>
            <a:r>
              <a:rPr lang="zh-TW" altLang="en-US" dirty="0"/>
              <a:t>透過</a:t>
            </a:r>
            <a:r>
              <a:rPr lang="en-US" altLang="zh-TW" dirty="0"/>
              <a:t>RAM</a:t>
            </a:r>
            <a:r>
              <a:rPr lang="zh-TW" altLang="en-US" dirty="0"/>
              <a:t>和所定義的權力、責任、和溝通的架構，執行專案工作的組織間之關係會更清楚。</a:t>
            </a:r>
          </a:p>
          <a:p>
            <a:endParaRPr lang="zh-TW" altLang="en-US" dirty="0"/>
          </a:p>
        </p:txBody>
      </p:sp>
      <p:sp>
        <p:nvSpPr>
          <p:cNvPr id="2" name="投影片編號版面配置區 1">
            <a:extLst>
              <a:ext uri="{FF2B5EF4-FFF2-40B4-BE49-F238E27FC236}">
                <a16:creationId xmlns:a16="http://schemas.microsoft.com/office/drawing/2014/main" id="{8E86A934-C649-4FD2-9D97-945738CA902C}"/>
              </a:ext>
            </a:extLst>
          </p:cNvPr>
          <p:cNvSpPr>
            <a:spLocks noGrp="1"/>
          </p:cNvSpPr>
          <p:nvPr>
            <p:ph type="sldNum" sz="quarter" idx="12"/>
          </p:nvPr>
        </p:nvSpPr>
        <p:spPr/>
        <p:txBody>
          <a:bodyPr/>
          <a:lstStyle/>
          <a:p>
            <a:fld id="{F5266956-B1F5-4385-B837-32E585D3D944}" type="slidenum">
              <a:rPr lang="en-US" altLang="zh-TW" smtClean="0"/>
              <a:pPr/>
              <a:t>46</a:t>
            </a:fld>
            <a:endParaRPr lang="en-US" altLang="zh-TW"/>
          </a:p>
        </p:txBody>
      </p:sp>
    </p:spTree>
    <p:extLst>
      <p:ext uri="{BB962C8B-B14F-4D97-AF65-F5344CB8AC3E}">
        <p14:creationId xmlns:p14="http://schemas.microsoft.com/office/powerpoint/2010/main" val="25389658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C4DFCA2-E31D-47EE-847A-C37781938D70}"/>
              </a:ext>
            </a:extLst>
          </p:cNvPr>
          <p:cNvSpPr>
            <a:spLocks noGrp="1"/>
          </p:cNvSpPr>
          <p:nvPr>
            <p:ph type="sldNum" sz="quarter" idx="12"/>
          </p:nvPr>
        </p:nvSpPr>
        <p:spPr/>
        <p:txBody>
          <a:bodyPr/>
          <a:lstStyle/>
          <a:p>
            <a:fld id="{06AFB70A-E524-49E4-8F5C-48BFBE4381EC}" type="slidenum">
              <a:rPr lang="en-US" altLang="zh-TW" smtClean="0"/>
              <a:pPr/>
              <a:t>47</a:t>
            </a:fld>
            <a:endParaRPr lang="en-US" altLang="zh-TW"/>
          </a:p>
        </p:txBody>
      </p:sp>
      <p:pic>
        <p:nvPicPr>
          <p:cNvPr id="5" name="Picture 2">
            <a:extLst>
              <a:ext uri="{FF2B5EF4-FFF2-40B4-BE49-F238E27FC236}">
                <a16:creationId xmlns:a16="http://schemas.microsoft.com/office/drawing/2014/main" id="{0F274825-7AD5-4FF8-816C-C04642F7B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307658"/>
            <a:ext cx="9361040" cy="653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字方塊 5">
            <a:extLst>
              <a:ext uri="{FF2B5EF4-FFF2-40B4-BE49-F238E27FC236}">
                <a16:creationId xmlns:a16="http://schemas.microsoft.com/office/drawing/2014/main" id="{FA0CE94B-9176-445D-8EF7-58460C56CD67}"/>
              </a:ext>
            </a:extLst>
          </p:cNvPr>
          <p:cNvSpPr txBox="1"/>
          <p:nvPr/>
        </p:nvSpPr>
        <p:spPr>
          <a:xfrm>
            <a:off x="6816080" y="260648"/>
            <a:ext cx="3012363" cy="369332"/>
          </a:xfrm>
          <a:prstGeom prst="rect">
            <a:avLst/>
          </a:prstGeom>
          <a:noFill/>
        </p:spPr>
        <p:txBody>
          <a:bodyPr wrap="none" rtlCol="0">
            <a:spAutoFit/>
          </a:bodyPr>
          <a:lstStyle/>
          <a:p>
            <a:r>
              <a:rPr lang="en-US" altLang="zh-TW" dirty="0"/>
              <a:t>R: Responsible, S: Support</a:t>
            </a:r>
            <a:endParaRPr lang="zh-TW" altLang="en-US" dirty="0"/>
          </a:p>
        </p:txBody>
      </p:sp>
    </p:spTree>
    <p:extLst>
      <p:ext uri="{BB962C8B-B14F-4D97-AF65-F5344CB8AC3E}">
        <p14:creationId xmlns:p14="http://schemas.microsoft.com/office/powerpoint/2010/main" val="4170760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883EC98-C121-4D6F-BE1B-4A46A90A710F}"/>
              </a:ext>
            </a:extLst>
          </p:cNvPr>
          <p:cNvSpPr>
            <a:spLocks noGrp="1"/>
          </p:cNvSpPr>
          <p:nvPr>
            <p:ph type="title"/>
          </p:nvPr>
        </p:nvSpPr>
        <p:spPr/>
        <p:txBody>
          <a:bodyPr/>
          <a:lstStyle/>
          <a:p>
            <a:r>
              <a:rPr lang="zh-TW" altLang="en-US" dirty="0"/>
              <a:t>建立工作分解結構</a:t>
            </a:r>
            <a:br>
              <a:rPr lang="en-US" altLang="zh-TW" dirty="0"/>
            </a:br>
            <a:r>
              <a:rPr lang="en-US" altLang="zh-TW" dirty="0"/>
              <a:t>Create WBS</a:t>
            </a:r>
            <a:endParaRPr lang="zh-TW" altLang="en-US" dirty="0"/>
          </a:p>
        </p:txBody>
      </p:sp>
      <p:sp>
        <p:nvSpPr>
          <p:cNvPr id="2" name="投影片編號版面配置區 1">
            <a:extLst>
              <a:ext uri="{FF2B5EF4-FFF2-40B4-BE49-F238E27FC236}">
                <a16:creationId xmlns:a16="http://schemas.microsoft.com/office/drawing/2014/main" id="{4CDB3D8D-8D2D-4E7F-99FA-B7785322FC9D}"/>
              </a:ext>
            </a:extLst>
          </p:cNvPr>
          <p:cNvSpPr>
            <a:spLocks noGrp="1"/>
          </p:cNvSpPr>
          <p:nvPr>
            <p:ph type="sldNum" sz="quarter" idx="12"/>
          </p:nvPr>
        </p:nvSpPr>
        <p:spPr/>
        <p:txBody>
          <a:bodyPr/>
          <a:lstStyle/>
          <a:p>
            <a:fld id="{F5266956-B1F5-4385-B837-32E585D3D944}" type="slidenum">
              <a:rPr lang="en-US" altLang="zh-TW" smtClean="0"/>
              <a:pPr/>
              <a:t>48</a:t>
            </a:fld>
            <a:endParaRPr lang="en-US" altLang="zh-TW"/>
          </a:p>
        </p:txBody>
      </p:sp>
      <p:pic>
        <p:nvPicPr>
          <p:cNvPr id="3" name="圖片 2">
            <a:extLst>
              <a:ext uri="{FF2B5EF4-FFF2-40B4-BE49-F238E27FC236}">
                <a16:creationId xmlns:a16="http://schemas.microsoft.com/office/drawing/2014/main" id="{9D4B7F1D-8265-4917-80AD-362179423E95}"/>
              </a:ext>
            </a:extLst>
          </p:cNvPr>
          <p:cNvPicPr>
            <a:picLocks noChangeAspect="1"/>
          </p:cNvPicPr>
          <p:nvPr/>
        </p:nvPicPr>
        <p:blipFill>
          <a:blip r:embed="rId2"/>
          <a:stretch>
            <a:fillRect/>
          </a:stretch>
        </p:blipFill>
        <p:spPr>
          <a:xfrm>
            <a:off x="-8178" y="1196752"/>
            <a:ext cx="12192000" cy="4352940"/>
          </a:xfrm>
          <a:prstGeom prst="rect">
            <a:avLst/>
          </a:prstGeom>
        </p:spPr>
      </p:pic>
    </p:spTree>
    <p:extLst>
      <p:ext uri="{BB962C8B-B14F-4D97-AF65-F5344CB8AC3E}">
        <p14:creationId xmlns:p14="http://schemas.microsoft.com/office/powerpoint/2010/main" val="2698910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1119F1-2097-43EF-AAFD-AD79F0AE7AFA}"/>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601C9D3B-4326-4BA2-B3DD-E6FB3217C314}"/>
              </a:ext>
            </a:extLst>
          </p:cNvPr>
          <p:cNvSpPr>
            <a:spLocks noGrp="1"/>
          </p:cNvSpPr>
          <p:nvPr>
            <p:ph type="sldNum" sz="quarter" idx="12"/>
          </p:nvPr>
        </p:nvSpPr>
        <p:spPr/>
        <p:txBody>
          <a:bodyPr/>
          <a:lstStyle/>
          <a:p>
            <a:fld id="{0BC55746-04A1-42DC-A0BC-1E09A8E18DBD}" type="slidenum">
              <a:rPr lang="en-US" altLang="zh-TW" smtClean="0"/>
              <a:pPr/>
              <a:t>49</a:t>
            </a:fld>
            <a:endParaRPr lang="en-US" altLang="zh-TW"/>
          </a:p>
        </p:txBody>
      </p:sp>
      <p:pic>
        <p:nvPicPr>
          <p:cNvPr id="4" name="圖片 3">
            <a:extLst>
              <a:ext uri="{FF2B5EF4-FFF2-40B4-BE49-F238E27FC236}">
                <a16:creationId xmlns:a16="http://schemas.microsoft.com/office/drawing/2014/main" id="{F911D3C8-DA80-4001-BFD9-CEB9604DCF2E}"/>
              </a:ext>
            </a:extLst>
          </p:cNvPr>
          <p:cNvPicPr>
            <a:picLocks noChangeAspect="1"/>
          </p:cNvPicPr>
          <p:nvPr/>
        </p:nvPicPr>
        <p:blipFill>
          <a:blip r:embed="rId2"/>
          <a:stretch>
            <a:fillRect/>
          </a:stretch>
        </p:blipFill>
        <p:spPr>
          <a:xfrm>
            <a:off x="607710" y="0"/>
            <a:ext cx="10976579" cy="6858000"/>
          </a:xfrm>
          <a:prstGeom prst="rect">
            <a:avLst/>
          </a:prstGeom>
        </p:spPr>
      </p:pic>
      <p:sp>
        <p:nvSpPr>
          <p:cNvPr id="5" name="矩形 4">
            <a:extLst>
              <a:ext uri="{FF2B5EF4-FFF2-40B4-BE49-F238E27FC236}">
                <a16:creationId xmlns:a16="http://schemas.microsoft.com/office/drawing/2014/main" id="{C97A8D6E-6647-4618-B5E1-FDDB3CEAC64D}"/>
              </a:ext>
            </a:extLst>
          </p:cNvPr>
          <p:cNvSpPr/>
          <p:nvPr/>
        </p:nvSpPr>
        <p:spPr>
          <a:xfrm>
            <a:off x="4367808" y="6381328"/>
            <a:ext cx="3807453" cy="369332"/>
          </a:xfrm>
          <a:prstGeom prst="rect">
            <a:avLst/>
          </a:prstGeom>
        </p:spPr>
        <p:txBody>
          <a:bodyPr wrap="none">
            <a:spAutoFit/>
          </a:bodyPr>
          <a:lstStyle/>
          <a:p>
            <a:r>
              <a:rPr lang="zh-TW" altLang="en-US" dirty="0"/>
              <a:t>Create WBS: Data Flow Diagram</a:t>
            </a:r>
          </a:p>
        </p:txBody>
      </p:sp>
    </p:spTree>
    <p:extLst>
      <p:ext uri="{BB962C8B-B14F-4D97-AF65-F5344CB8AC3E}">
        <p14:creationId xmlns:p14="http://schemas.microsoft.com/office/powerpoint/2010/main" val="27860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造成專案失敗的原因</a:t>
            </a:r>
            <a:endParaRPr lang="en-US" altLang="zh-TW"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5</a:t>
            </a:fld>
            <a:endParaRPr lang="en-US" altLang="zh-TW"/>
          </a:p>
        </p:txBody>
      </p:sp>
      <p:pic>
        <p:nvPicPr>
          <p:cNvPr id="7" name="Picture 2">
            <a:extLst>
              <a:ext uri="{FF2B5EF4-FFF2-40B4-BE49-F238E27FC236}">
                <a16:creationId xmlns:a16="http://schemas.microsoft.com/office/drawing/2014/main" id="{C9189CA9-7F74-436E-BFBB-589F364BF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7193" y="1264554"/>
            <a:ext cx="8539579" cy="5332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173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BFCADE5-B7C5-477A-A01C-DCC868BD3C0D}"/>
              </a:ext>
            </a:extLst>
          </p:cNvPr>
          <p:cNvSpPr>
            <a:spLocks noGrp="1"/>
          </p:cNvSpPr>
          <p:nvPr>
            <p:ph type="title"/>
          </p:nvPr>
        </p:nvSpPr>
        <p:spPr/>
        <p:txBody>
          <a:bodyPr/>
          <a:lstStyle/>
          <a:p>
            <a:r>
              <a:rPr lang="zh-TW" altLang="en-US" dirty="0"/>
              <a:t>工作分解</a:t>
            </a:r>
          </a:p>
        </p:txBody>
      </p:sp>
      <p:sp>
        <p:nvSpPr>
          <p:cNvPr id="5" name="內容版面配置區 4">
            <a:extLst>
              <a:ext uri="{FF2B5EF4-FFF2-40B4-BE49-F238E27FC236}">
                <a16:creationId xmlns:a16="http://schemas.microsoft.com/office/drawing/2014/main" id="{92EABC41-4555-49E9-8207-2DA6F2CAFB1D}"/>
              </a:ext>
            </a:extLst>
          </p:cNvPr>
          <p:cNvSpPr>
            <a:spLocks noGrp="1"/>
          </p:cNvSpPr>
          <p:nvPr>
            <p:ph idx="1"/>
          </p:nvPr>
        </p:nvSpPr>
        <p:spPr/>
        <p:txBody>
          <a:bodyPr/>
          <a:lstStyle/>
          <a:p>
            <a:r>
              <a:rPr lang="zh-TW" altLang="en-US" dirty="0"/>
              <a:t>將專案交付標的物分解成較小的、更易於管理的組成部分，直到它們可以被估計、納入排程和管制的程度為止。</a:t>
            </a:r>
          </a:p>
          <a:p>
            <a:r>
              <a:rPr lang="en-US" altLang="zh-TW" dirty="0"/>
              <a:t>WBS </a:t>
            </a:r>
            <a:r>
              <a:rPr lang="zh-TW" altLang="en-US" dirty="0"/>
              <a:t>最底層的工作包作為估計所需工期和成本之基礎。</a:t>
            </a:r>
            <a:endParaRPr lang="en-US" altLang="zh-TW" dirty="0"/>
          </a:p>
          <a:p>
            <a:r>
              <a:rPr lang="zh-TW" altLang="en-US" dirty="0"/>
              <a:t>工作包詳細程度通常依專案的大小和複雜度而定。</a:t>
            </a:r>
          </a:p>
          <a:p>
            <a:endParaRPr lang="zh-TW" altLang="en-US" dirty="0"/>
          </a:p>
        </p:txBody>
      </p:sp>
      <p:sp>
        <p:nvSpPr>
          <p:cNvPr id="3" name="投影片編號版面配置區 2">
            <a:extLst>
              <a:ext uri="{FF2B5EF4-FFF2-40B4-BE49-F238E27FC236}">
                <a16:creationId xmlns:a16="http://schemas.microsoft.com/office/drawing/2014/main" id="{33B0709F-A78F-4F76-801C-6B9A0F1F542D}"/>
              </a:ext>
            </a:extLst>
          </p:cNvPr>
          <p:cNvSpPr>
            <a:spLocks noGrp="1"/>
          </p:cNvSpPr>
          <p:nvPr>
            <p:ph type="sldNum" sz="quarter" idx="12"/>
          </p:nvPr>
        </p:nvSpPr>
        <p:spPr/>
        <p:txBody>
          <a:bodyPr/>
          <a:lstStyle/>
          <a:p>
            <a:fld id="{0BC55746-04A1-42DC-A0BC-1E09A8E18DBD}" type="slidenum">
              <a:rPr lang="en-US" altLang="zh-TW" smtClean="0"/>
              <a:pPr/>
              <a:t>50</a:t>
            </a:fld>
            <a:endParaRPr lang="en-US" altLang="zh-TW"/>
          </a:p>
        </p:txBody>
      </p:sp>
    </p:spTree>
    <p:extLst>
      <p:ext uri="{BB962C8B-B14F-4D97-AF65-F5344CB8AC3E}">
        <p14:creationId xmlns:p14="http://schemas.microsoft.com/office/powerpoint/2010/main" val="20680012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5F25182-F5F0-465C-85F5-BF790CCFF90B}"/>
              </a:ext>
            </a:extLst>
          </p:cNvPr>
          <p:cNvSpPr>
            <a:spLocks noGrp="1"/>
          </p:cNvSpPr>
          <p:nvPr>
            <p:ph type="sldNum" sz="quarter" idx="12"/>
          </p:nvPr>
        </p:nvSpPr>
        <p:spPr/>
        <p:txBody>
          <a:bodyPr/>
          <a:lstStyle/>
          <a:p>
            <a:fld id="{0BC55746-04A1-42DC-A0BC-1E09A8E18DBD}" type="slidenum">
              <a:rPr lang="en-US" altLang="zh-TW" smtClean="0"/>
              <a:pPr/>
              <a:t>51</a:t>
            </a:fld>
            <a:endParaRPr lang="en-US" altLang="zh-TW"/>
          </a:p>
        </p:txBody>
      </p:sp>
      <p:pic>
        <p:nvPicPr>
          <p:cNvPr id="6" name="Picture 2">
            <a:extLst>
              <a:ext uri="{FF2B5EF4-FFF2-40B4-BE49-F238E27FC236}">
                <a16:creationId xmlns:a16="http://schemas.microsoft.com/office/drawing/2014/main" id="{3BA6502D-27B6-47CA-8054-8334A8A42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88301"/>
            <a:ext cx="5752520" cy="6681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字方塊 6">
            <a:extLst>
              <a:ext uri="{FF2B5EF4-FFF2-40B4-BE49-F238E27FC236}">
                <a16:creationId xmlns:a16="http://schemas.microsoft.com/office/drawing/2014/main" id="{49CA7C96-6A51-4719-A819-FF1EA3D5D857}"/>
              </a:ext>
            </a:extLst>
          </p:cNvPr>
          <p:cNvSpPr txBox="1"/>
          <p:nvPr/>
        </p:nvSpPr>
        <p:spPr>
          <a:xfrm>
            <a:off x="5807968" y="4221088"/>
            <a:ext cx="1736373" cy="369332"/>
          </a:xfrm>
          <a:prstGeom prst="rect">
            <a:avLst/>
          </a:prstGeom>
          <a:noFill/>
        </p:spPr>
        <p:txBody>
          <a:bodyPr wrap="none" rtlCol="0">
            <a:spAutoFit/>
          </a:bodyPr>
          <a:lstStyle/>
          <a:p>
            <a:r>
              <a:rPr lang="en-US" altLang="zh-TW" dirty="0"/>
              <a:t>Cost Account</a:t>
            </a:r>
            <a:endParaRPr lang="zh-TW" altLang="en-US" dirty="0"/>
          </a:p>
        </p:txBody>
      </p:sp>
    </p:spTree>
    <p:extLst>
      <p:ext uri="{BB962C8B-B14F-4D97-AF65-F5344CB8AC3E}">
        <p14:creationId xmlns:p14="http://schemas.microsoft.com/office/powerpoint/2010/main" val="2536802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0833ED5-EFB8-4645-96FB-DB3AA1DAB2B6}"/>
              </a:ext>
            </a:extLst>
          </p:cNvPr>
          <p:cNvSpPr>
            <a:spLocks noGrp="1"/>
          </p:cNvSpPr>
          <p:nvPr>
            <p:ph type="title"/>
          </p:nvPr>
        </p:nvSpPr>
        <p:spPr/>
        <p:txBody>
          <a:bodyPr/>
          <a:lstStyle/>
          <a:p>
            <a:r>
              <a:rPr lang="zh-TW" altLang="en-US" dirty="0"/>
              <a:t>建立</a:t>
            </a:r>
            <a:r>
              <a:rPr lang="en-US" altLang="zh-TW" dirty="0"/>
              <a:t>WBS</a:t>
            </a:r>
            <a:r>
              <a:rPr lang="zh-TW" altLang="en-US" dirty="0"/>
              <a:t>：輸出</a:t>
            </a:r>
            <a:br>
              <a:rPr lang="en-US" altLang="zh-TW" dirty="0"/>
            </a:br>
            <a:r>
              <a:rPr lang="zh-TW" altLang="en-US" dirty="0"/>
              <a:t>範疇基線 </a:t>
            </a:r>
            <a:r>
              <a:rPr lang="en-US" altLang="zh-TW" dirty="0"/>
              <a:t>Scope Baseline</a:t>
            </a:r>
            <a:endParaRPr lang="zh-TW" altLang="en-US" dirty="0"/>
          </a:p>
        </p:txBody>
      </p:sp>
      <p:sp>
        <p:nvSpPr>
          <p:cNvPr id="4" name="內容版面配置區 3">
            <a:extLst>
              <a:ext uri="{FF2B5EF4-FFF2-40B4-BE49-F238E27FC236}">
                <a16:creationId xmlns:a16="http://schemas.microsoft.com/office/drawing/2014/main" id="{F2116D22-4C75-402D-9DB8-C06F80F551F1}"/>
              </a:ext>
            </a:extLst>
          </p:cNvPr>
          <p:cNvSpPr>
            <a:spLocks noGrp="1"/>
          </p:cNvSpPr>
          <p:nvPr>
            <p:ph idx="1"/>
          </p:nvPr>
        </p:nvSpPr>
        <p:spPr/>
        <p:txBody>
          <a:bodyPr>
            <a:normAutofit/>
          </a:bodyPr>
          <a:lstStyle/>
          <a:p>
            <a:r>
              <a:rPr lang="zh-TW" altLang="en-US" dirty="0"/>
              <a:t>是專案管理計畫裡非常重要的部份</a:t>
            </a:r>
            <a:endParaRPr lang="en-US" altLang="zh-TW" dirty="0"/>
          </a:p>
          <a:p>
            <a:pPr lvl="1"/>
            <a:r>
              <a:rPr lang="zh-TW" altLang="en-US" dirty="0"/>
              <a:t>包含核准後的專案範疇陳述、</a:t>
            </a:r>
            <a:r>
              <a:rPr lang="en-US" altLang="zh-TW" dirty="0"/>
              <a:t>WBS</a:t>
            </a:r>
            <a:r>
              <a:rPr lang="zh-TW" altLang="en-US" dirty="0"/>
              <a:t>、工作包、規劃包、</a:t>
            </a:r>
            <a:r>
              <a:rPr lang="en-US" altLang="zh-TW" dirty="0"/>
              <a:t>WBS </a:t>
            </a:r>
            <a:r>
              <a:rPr lang="zh-TW" altLang="en-US" dirty="0"/>
              <a:t>字典</a:t>
            </a:r>
            <a:endParaRPr lang="en-US" altLang="zh-TW" dirty="0"/>
          </a:p>
          <a:p>
            <a:pPr lvl="1"/>
            <a:r>
              <a:rPr lang="zh-TW" altLang="en-US" dirty="0"/>
              <a:t>作為專案工作績效的估算基準</a:t>
            </a:r>
            <a:endParaRPr lang="en-US" altLang="zh-TW" dirty="0"/>
          </a:p>
          <a:p>
            <a:r>
              <a:rPr lang="zh-TW" altLang="en-US" dirty="0"/>
              <a:t>此後如有變更，必須通過變更管理程序</a:t>
            </a:r>
            <a:endParaRPr lang="en-US" altLang="zh-TW" dirty="0"/>
          </a:p>
        </p:txBody>
      </p:sp>
      <p:sp>
        <p:nvSpPr>
          <p:cNvPr id="2" name="投影片編號版面配置區 1">
            <a:extLst>
              <a:ext uri="{FF2B5EF4-FFF2-40B4-BE49-F238E27FC236}">
                <a16:creationId xmlns:a16="http://schemas.microsoft.com/office/drawing/2014/main" id="{33595AAE-1590-48A0-9F83-559A5875DD6D}"/>
              </a:ext>
            </a:extLst>
          </p:cNvPr>
          <p:cNvSpPr>
            <a:spLocks noGrp="1"/>
          </p:cNvSpPr>
          <p:nvPr>
            <p:ph type="sldNum" sz="quarter" idx="12"/>
          </p:nvPr>
        </p:nvSpPr>
        <p:spPr/>
        <p:txBody>
          <a:bodyPr/>
          <a:lstStyle/>
          <a:p>
            <a:fld id="{F5266956-B1F5-4385-B837-32E585D3D944}" type="slidenum">
              <a:rPr lang="en-US" altLang="zh-TW" smtClean="0"/>
              <a:pPr/>
              <a:t>52</a:t>
            </a:fld>
            <a:endParaRPr lang="en-US" altLang="zh-TW"/>
          </a:p>
        </p:txBody>
      </p:sp>
    </p:spTree>
    <p:extLst>
      <p:ext uri="{BB962C8B-B14F-4D97-AF65-F5344CB8AC3E}">
        <p14:creationId xmlns:p14="http://schemas.microsoft.com/office/powerpoint/2010/main" val="2120873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0833ED5-EFB8-4645-96FB-DB3AA1DAB2B6}"/>
              </a:ext>
            </a:extLst>
          </p:cNvPr>
          <p:cNvSpPr>
            <a:spLocks noGrp="1"/>
          </p:cNvSpPr>
          <p:nvPr>
            <p:ph type="title"/>
          </p:nvPr>
        </p:nvSpPr>
        <p:spPr/>
        <p:txBody>
          <a:bodyPr/>
          <a:lstStyle/>
          <a:p>
            <a:r>
              <a:rPr lang="zh-TW" altLang="en-US" dirty="0"/>
              <a:t>建立</a:t>
            </a:r>
            <a:r>
              <a:rPr lang="en-US" altLang="zh-TW" dirty="0"/>
              <a:t>WBS</a:t>
            </a:r>
            <a:r>
              <a:rPr lang="zh-TW" altLang="en-US" dirty="0"/>
              <a:t>：輸出</a:t>
            </a:r>
            <a:br>
              <a:rPr lang="en-US" altLang="zh-TW" dirty="0"/>
            </a:br>
            <a:r>
              <a:rPr lang="zh-TW" altLang="en-US" dirty="0"/>
              <a:t>範疇基線 </a:t>
            </a:r>
            <a:r>
              <a:rPr lang="en-US" altLang="zh-TW" dirty="0"/>
              <a:t>Scope Baseline</a:t>
            </a:r>
            <a:r>
              <a:rPr lang="zh-TW" altLang="en-US" dirty="0"/>
              <a:t>內容包括</a:t>
            </a:r>
          </a:p>
        </p:txBody>
      </p:sp>
      <p:sp>
        <p:nvSpPr>
          <p:cNvPr id="4" name="內容版面配置區 3">
            <a:extLst>
              <a:ext uri="{FF2B5EF4-FFF2-40B4-BE49-F238E27FC236}">
                <a16:creationId xmlns:a16="http://schemas.microsoft.com/office/drawing/2014/main" id="{F2116D22-4C75-402D-9DB8-C06F80F551F1}"/>
              </a:ext>
            </a:extLst>
          </p:cNvPr>
          <p:cNvSpPr>
            <a:spLocks noGrp="1"/>
          </p:cNvSpPr>
          <p:nvPr>
            <p:ph idx="1"/>
          </p:nvPr>
        </p:nvSpPr>
        <p:spPr/>
        <p:txBody>
          <a:bodyPr>
            <a:normAutofit/>
          </a:bodyPr>
          <a:lstStyle/>
          <a:p>
            <a:r>
              <a:rPr lang="zh-TW" altLang="en-US" dirty="0"/>
              <a:t>專案範疇陳述 </a:t>
            </a:r>
            <a:r>
              <a:rPr lang="en-US" altLang="zh-TW" dirty="0"/>
              <a:t>Project scope statement</a:t>
            </a:r>
          </a:p>
          <a:p>
            <a:pPr lvl="1"/>
            <a:r>
              <a:rPr lang="en-US" altLang="zh-TW" dirty="0"/>
              <a:t>Includes the description of the project scope, major deliverables, assumptions, and constraints</a:t>
            </a:r>
          </a:p>
          <a:p>
            <a:r>
              <a:rPr lang="zh-TW" altLang="en-US" dirty="0"/>
              <a:t>工作分解結構 </a:t>
            </a:r>
            <a:r>
              <a:rPr lang="en-US" altLang="zh-TW" dirty="0"/>
              <a:t>WBS</a:t>
            </a:r>
          </a:p>
          <a:p>
            <a:pPr lvl="1"/>
            <a:r>
              <a:rPr lang="en-US" altLang="zh-TW" dirty="0"/>
              <a:t>A hierarchical decomposition of the total scope of work to be carried out by the project team to accomplish the project objectives and create the required deliverables. </a:t>
            </a:r>
          </a:p>
          <a:p>
            <a:pPr lvl="1"/>
            <a:r>
              <a:rPr lang="en-US" altLang="zh-TW" dirty="0"/>
              <a:t>Each descending level of the WBS represents an increasingly detailed definition of the project work.</a:t>
            </a:r>
          </a:p>
        </p:txBody>
      </p:sp>
      <p:sp>
        <p:nvSpPr>
          <p:cNvPr id="2" name="投影片編號版面配置區 1">
            <a:extLst>
              <a:ext uri="{FF2B5EF4-FFF2-40B4-BE49-F238E27FC236}">
                <a16:creationId xmlns:a16="http://schemas.microsoft.com/office/drawing/2014/main" id="{33595AAE-1590-48A0-9F83-559A5875DD6D}"/>
              </a:ext>
            </a:extLst>
          </p:cNvPr>
          <p:cNvSpPr>
            <a:spLocks noGrp="1"/>
          </p:cNvSpPr>
          <p:nvPr>
            <p:ph type="sldNum" sz="quarter" idx="12"/>
          </p:nvPr>
        </p:nvSpPr>
        <p:spPr/>
        <p:txBody>
          <a:bodyPr/>
          <a:lstStyle/>
          <a:p>
            <a:fld id="{F5266956-B1F5-4385-B837-32E585D3D944}" type="slidenum">
              <a:rPr lang="en-US" altLang="zh-TW" smtClean="0"/>
              <a:pPr/>
              <a:t>53</a:t>
            </a:fld>
            <a:endParaRPr lang="en-US" altLang="zh-TW"/>
          </a:p>
        </p:txBody>
      </p:sp>
    </p:spTree>
    <p:extLst>
      <p:ext uri="{BB962C8B-B14F-4D97-AF65-F5344CB8AC3E}">
        <p14:creationId xmlns:p14="http://schemas.microsoft.com/office/powerpoint/2010/main" val="4309816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0833ED5-EFB8-4645-96FB-DB3AA1DAB2B6}"/>
              </a:ext>
            </a:extLst>
          </p:cNvPr>
          <p:cNvSpPr>
            <a:spLocks noGrp="1"/>
          </p:cNvSpPr>
          <p:nvPr>
            <p:ph type="title"/>
          </p:nvPr>
        </p:nvSpPr>
        <p:spPr/>
        <p:txBody>
          <a:bodyPr>
            <a:normAutofit/>
          </a:bodyPr>
          <a:lstStyle/>
          <a:p>
            <a:r>
              <a:rPr lang="zh-TW" altLang="en-US" dirty="0"/>
              <a:t>建立</a:t>
            </a:r>
            <a:r>
              <a:rPr lang="en-US" altLang="zh-TW" dirty="0"/>
              <a:t>WBS</a:t>
            </a:r>
            <a:r>
              <a:rPr lang="zh-TW" altLang="en-US" dirty="0"/>
              <a:t>：輸出</a:t>
            </a:r>
            <a:br>
              <a:rPr lang="en-US" altLang="zh-TW" dirty="0"/>
            </a:br>
            <a:r>
              <a:rPr lang="zh-TW" altLang="en-US" dirty="0"/>
              <a:t>範疇基線</a:t>
            </a:r>
            <a:r>
              <a:rPr lang="en-US" altLang="zh-TW" dirty="0"/>
              <a:t>/</a:t>
            </a:r>
            <a:r>
              <a:rPr lang="zh-TW" altLang="en-US" dirty="0"/>
              <a:t>工作包 </a:t>
            </a:r>
            <a:r>
              <a:rPr lang="en-US" altLang="zh-TW" dirty="0"/>
              <a:t>Work package</a:t>
            </a:r>
            <a:endParaRPr lang="zh-TW" altLang="en-US" dirty="0"/>
          </a:p>
        </p:txBody>
      </p:sp>
      <p:sp>
        <p:nvSpPr>
          <p:cNvPr id="4" name="內容版面配置區 3">
            <a:extLst>
              <a:ext uri="{FF2B5EF4-FFF2-40B4-BE49-F238E27FC236}">
                <a16:creationId xmlns:a16="http://schemas.microsoft.com/office/drawing/2014/main" id="{F2116D22-4C75-402D-9DB8-C06F80F551F1}"/>
              </a:ext>
            </a:extLst>
          </p:cNvPr>
          <p:cNvSpPr>
            <a:spLocks noGrp="1"/>
          </p:cNvSpPr>
          <p:nvPr>
            <p:ph idx="1"/>
          </p:nvPr>
        </p:nvSpPr>
        <p:spPr/>
        <p:txBody>
          <a:bodyPr>
            <a:normAutofit/>
          </a:bodyPr>
          <a:lstStyle/>
          <a:p>
            <a:r>
              <a:rPr lang="en-US" altLang="zh-TW" dirty="0"/>
              <a:t>Each has a unique identifier. </a:t>
            </a:r>
          </a:p>
          <a:p>
            <a:pPr lvl="1"/>
            <a:r>
              <a:rPr lang="en-US" altLang="zh-TW" dirty="0"/>
              <a:t>Provide a structure for hierarchical summation of costs, schedule, and resource information and form a code of accounts.</a:t>
            </a:r>
          </a:p>
          <a:p>
            <a:r>
              <a:rPr lang="en-US" altLang="zh-TW" dirty="0"/>
              <a:t>Each work package is part of a control account. </a:t>
            </a:r>
          </a:p>
          <a:p>
            <a:pPr lvl="1"/>
            <a:r>
              <a:rPr lang="en-US" altLang="zh-TW" dirty="0"/>
              <a:t>A control account is a management control point where scope, budget, and schedule are integrated and compared to the earned value for performance measurement. </a:t>
            </a:r>
          </a:p>
          <a:p>
            <a:pPr lvl="1"/>
            <a:r>
              <a:rPr lang="en-US" altLang="zh-TW" dirty="0"/>
              <a:t>A control account has two or more work packages, though each work package is associated with a single control account.</a:t>
            </a:r>
          </a:p>
        </p:txBody>
      </p:sp>
      <p:sp>
        <p:nvSpPr>
          <p:cNvPr id="2" name="投影片編號版面配置區 1">
            <a:extLst>
              <a:ext uri="{FF2B5EF4-FFF2-40B4-BE49-F238E27FC236}">
                <a16:creationId xmlns:a16="http://schemas.microsoft.com/office/drawing/2014/main" id="{33595AAE-1590-48A0-9F83-559A5875DD6D}"/>
              </a:ext>
            </a:extLst>
          </p:cNvPr>
          <p:cNvSpPr>
            <a:spLocks noGrp="1"/>
          </p:cNvSpPr>
          <p:nvPr>
            <p:ph type="sldNum" sz="quarter" idx="12"/>
          </p:nvPr>
        </p:nvSpPr>
        <p:spPr/>
        <p:txBody>
          <a:bodyPr/>
          <a:lstStyle/>
          <a:p>
            <a:fld id="{F5266956-B1F5-4385-B837-32E585D3D944}" type="slidenum">
              <a:rPr lang="en-US" altLang="zh-TW" smtClean="0"/>
              <a:pPr/>
              <a:t>54</a:t>
            </a:fld>
            <a:endParaRPr lang="en-US" altLang="zh-TW"/>
          </a:p>
        </p:txBody>
      </p:sp>
    </p:spTree>
    <p:extLst>
      <p:ext uri="{BB962C8B-B14F-4D97-AF65-F5344CB8AC3E}">
        <p14:creationId xmlns:p14="http://schemas.microsoft.com/office/powerpoint/2010/main" val="1302824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0833ED5-EFB8-4645-96FB-DB3AA1DAB2B6}"/>
              </a:ext>
            </a:extLst>
          </p:cNvPr>
          <p:cNvSpPr>
            <a:spLocks noGrp="1"/>
          </p:cNvSpPr>
          <p:nvPr>
            <p:ph type="title"/>
          </p:nvPr>
        </p:nvSpPr>
        <p:spPr/>
        <p:txBody>
          <a:bodyPr/>
          <a:lstStyle/>
          <a:p>
            <a:r>
              <a:rPr lang="zh-TW" altLang="en-US" dirty="0"/>
              <a:t>建立</a:t>
            </a:r>
            <a:r>
              <a:rPr lang="en-US" altLang="zh-TW" dirty="0"/>
              <a:t>WBS</a:t>
            </a:r>
            <a:r>
              <a:rPr lang="zh-TW" altLang="en-US" dirty="0"/>
              <a:t>：輸出</a:t>
            </a:r>
            <a:br>
              <a:rPr lang="en-US" altLang="zh-TW" dirty="0"/>
            </a:br>
            <a:r>
              <a:rPr lang="zh-TW" altLang="en-US" dirty="0"/>
              <a:t>範疇基線</a:t>
            </a:r>
            <a:r>
              <a:rPr lang="en-US" altLang="zh-TW" dirty="0"/>
              <a:t>/</a:t>
            </a:r>
            <a:r>
              <a:rPr lang="zh-TW" altLang="en-US" dirty="0"/>
              <a:t>規劃包 </a:t>
            </a:r>
            <a:r>
              <a:rPr lang="en-US" altLang="zh-TW" dirty="0"/>
              <a:t>Planning package</a:t>
            </a:r>
            <a:endParaRPr lang="zh-TW" altLang="en-US" dirty="0"/>
          </a:p>
        </p:txBody>
      </p:sp>
      <p:sp>
        <p:nvSpPr>
          <p:cNvPr id="4" name="內容版面配置區 3">
            <a:extLst>
              <a:ext uri="{FF2B5EF4-FFF2-40B4-BE49-F238E27FC236}">
                <a16:creationId xmlns:a16="http://schemas.microsoft.com/office/drawing/2014/main" id="{F2116D22-4C75-402D-9DB8-C06F80F551F1}"/>
              </a:ext>
            </a:extLst>
          </p:cNvPr>
          <p:cNvSpPr>
            <a:spLocks noGrp="1"/>
          </p:cNvSpPr>
          <p:nvPr>
            <p:ph idx="1"/>
          </p:nvPr>
        </p:nvSpPr>
        <p:spPr/>
        <p:txBody>
          <a:bodyPr>
            <a:normAutofit/>
          </a:bodyPr>
          <a:lstStyle/>
          <a:p>
            <a:r>
              <a:rPr lang="en-US" altLang="zh-TW" dirty="0"/>
              <a:t>A control account may include one or more planning packages. </a:t>
            </a:r>
          </a:p>
          <a:p>
            <a:r>
              <a:rPr lang="en-US" altLang="zh-TW" dirty="0"/>
              <a:t>A planning package is a work breakdown structure component below the control account and above the work package with known work content but without detailed schedule activities.</a:t>
            </a:r>
            <a:endParaRPr lang="zh-TW" altLang="en-US" dirty="0"/>
          </a:p>
        </p:txBody>
      </p:sp>
      <p:sp>
        <p:nvSpPr>
          <p:cNvPr id="2" name="投影片編號版面配置區 1">
            <a:extLst>
              <a:ext uri="{FF2B5EF4-FFF2-40B4-BE49-F238E27FC236}">
                <a16:creationId xmlns:a16="http://schemas.microsoft.com/office/drawing/2014/main" id="{33595AAE-1590-48A0-9F83-559A5875DD6D}"/>
              </a:ext>
            </a:extLst>
          </p:cNvPr>
          <p:cNvSpPr>
            <a:spLocks noGrp="1"/>
          </p:cNvSpPr>
          <p:nvPr>
            <p:ph type="sldNum" sz="quarter" idx="12"/>
          </p:nvPr>
        </p:nvSpPr>
        <p:spPr/>
        <p:txBody>
          <a:bodyPr/>
          <a:lstStyle/>
          <a:p>
            <a:fld id="{F5266956-B1F5-4385-B837-32E585D3D944}" type="slidenum">
              <a:rPr lang="en-US" altLang="zh-TW" smtClean="0"/>
              <a:pPr/>
              <a:t>55</a:t>
            </a:fld>
            <a:endParaRPr lang="en-US" altLang="zh-TW"/>
          </a:p>
        </p:txBody>
      </p:sp>
    </p:spTree>
    <p:extLst>
      <p:ext uri="{BB962C8B-B14F-4D97-AF65-F5344CB8AC3E}">
        <p14:creationId xmlns:p14="http://schemas.microsoft.com/office/powerpoint/2010/main" val="4291748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0833ED5-EFB8-4645-96FB-DB3AA1DAB2B6}"/>
              </a:ext>
            </a:extLst>
          </p:cNvPr>
          <p:cNvSpPr>
            <a:spLocks noGrp="1"/>
          </p:cNvSpPr>
          <p:nvPr>
            <p:ph type="title"/>
          </p:nvPr>
        </p:nvSpPr>
        <p:spPr/>
        <p:txBody>
          <a:bodyPr/>
          <a:lstStyle/>
          <a:p>
            <a:r>
              <a:rPr lang="zh-TW" altLang="en-US" dirty="0"/>
              <a:t>建立</a:t>
            </a:r>
            <a:r>
              <a:rPr lang="en-US" altLang="zh-TW" dirty="0"/>
              <a:t>WBS</a:t>
            </a:r>
            <a:r>
              <a:rPr lang="zh-TW" altLang="en-US" dirty="0"/>
              <a:t>：輸出</a:t>
            </a:r>
            <a:br>
              <a:rPr lang="en-US" altLang="zh-TW" dirty="0"/>
            </a:br>
            <a:r>
              <a:rPr lang="zh-TW" altLang="en-US" dirty="0"/>
              <a:t>範疇基線</a:t>
            </a:r>
            <a:r>
              <a:rPr lang="en-US" altLang="zh-TW" dirty="0"/>
              <a:t>/WBS </a:t>
            </a:r>
            <a:r>
              <a:rPr lang="zh-TW" altLang="en-US" dirty="0"/>
              <a:t>字典 </a:t>
            </a:r>
            <a:r>
              <a:rPr lang="en-US" altLang="zh-TW" dirty="0"/>
              <a:t>WBS Dictionary</a:t>
            </a:r>
            <a:endParaRPr lang="zh-TW" altLang="en-US" dirty="0"/>
          </a:p>
        </p:txBody>
      </p:sp>
      <p:sp>
        <p:nvSpPr>
          <p:cNvPr id="4" name="內容版面配置區 3">
            <a:extLst>
              <a:ext uri="{FF2B5EF4-FFF2-40B4-BE49-F238E27FC236}">
                <a16:creationId xmlns:a16="http://schemas.microsoft.com/office/drawing/2014/main" id="{F2116D22-4C75-402D-9DB8-C06F80F551F1}"/>
              </a:ext>
            </a:extLst>
          </p:cNvPr>
          <p:cNvSpPr>
            <a:spLocks noGrp="1"/>
          </p:cNvSpPr>
          <p:nvPr>
            <p:ph sz="half" idx="1"/>
          </p:nvPr>
        </p:nvSpPr>
        <p:spPr/>
        <p:txBody>
          <a:bodyPr>
            <a:normAutofit fontScale="77500" lnSpcReduction="20000"/>
          </a:bodyPr>
          <a:lstStyle/>
          <a:p>
            <a:r>
              <a:rPr lang="en-US" altLang="zh-TW" dirty="0"/>
              <a:t>Provides detailed deliverable, activity, and scheduling information about each component in the WBS. </a:t>
            </a:r>
          </a:p>
          <a:p>
            <a:r>
              <a:rPr lang="en-US" altLang="zh-TW" dirty="0"/>
              <a:t>The WBS dictionary is a document that supports the WBS</a:t>
            </a:r>
          </a:p>
          <a:p>
            <a:r>
              <a:rPr lang="en-US" altLang="zh-TW" dirty="0"/>
              <a:t>Most of the information included in the WBS dictionary is created by other processes and added to this document at a later stage. </a:t>
            </a:r>
          </a:p>
        </p:txBody>
      </p:sp>
      <p:sp>
        <p:nvSpPr>
          <p:cNvPr id="5" name="內容版面配置區 4">
            <a:extLst>
              <a:ext uri="{FF2B5EF4-FFF2-40B4-BE49-F238E27FC236}">
                <a16:creationId xmlns:a16="http://schemas.microsoft.com/office/drawing/2014/main" id="{A041C981-5C17-4033-AE49-A7CADF3E37D6}"/>
              </a:ext>
            </a:extLst>
          </p:cNvPr>
          <p:cNvSpPr>
            <a:spLocks noGrp="1"/>
          </p:cNvSpPr>
          <p:nvPr>
            <p:ph sz="half" idx="2"/>
          </p:nvPr>
        </p:nvSpPr>
        <p:spPr/>
        <p:txBody>
          <a:bodyPr>
            <a:normAutofit fontScale="77500" lnSpcReduction="20000"/>
          </a:bodyPr>
          <a:lstStyle/>
          <a:p>
            <a:r>
              <a:rPr lang="en-US" altLang="zh-TW" dirty="0"/>
              <a:t>WBS </a:t>
            </a:r>
            <a:r>
              <a:rPr lang="zh-TW" altLang="en-US" dirty="0"/>
              <a:t>字典可包含：</a:t>
            </a:r>
            <a:endParaRPr lang="en-US" altLang="zh-TW" dirty="0"/>
          </a:p>
          <a:p>
            <a:pPr lvl="1"/>
            <a:r>
              <a:rPr lang="zh-TW" altLang="en-US" dirty="0"/>
              <a:t>帳號編號 </a:t>
            </a:r>
            <a:r>
              <a:rPr lang="en-US" altLang="zh-TW" dirty="0"/>
              <a:t>Code of account identifier,</a:t>
            </a:r>
          </a:p>
          <a:p>
            <a:pPr lvl="1"/>
            <a:r>
              <a:rPr lang="zh-TW" altLang="en-US" dirty="0"/>
              <a:t>工作描述 </a:t>
            </a:r>
            <a:r>
              <a:rPr lang="en-US" altLang="zh-TW" dirty="0"/>
              <a:t>Description of work,</a:t>
            </a:r>
          </a:p>
          <a:p>
            <a:pPr lvl="1"/>
            <a:r>
              <a:rPr lang="zh-TW" altLang="en-US" dirty="0"/>
              <a:t>前提假設與限制 </a:t>
            </a:r>
            <a:r>
              <a:rPr lang="en-US" altLang="zh-TW" dirty="0"/>
              <a:t>Assumptions and constraints,</a:t>
            </a:r>
          </a:p>
          <a:p>
            <a:pPr lvl="1"/>
            <a:r>
              <a:rPr lang="zh-TW" altLang="en-US" dirty="0"/>
              <a:t>負責單位 </a:t>
            </a:r>
            <a:r>
              <a:rPr lang="en-US" altLang="zh-TW" dirty="0"/>
              <a:t>Responsible organization,</a:t>
            </a:r>
          </a:p>
          <a:p>
            <a:pPr lvl="1"/>
            <a:r>
              <a:rPr lang="zh-TW" altLang="en-US" dirty="0"/>
              <a:t>時程里程碑 </a:t>
            </a:r>
            <a:r>
              <a:rPr lang="en-US" altLang="zh-TW" dirty="0"/>
              <a:t>Schedule milestones,</a:t>
            </a:r>
          </a:p>
          <a:p>
            <a:pPr lvl="1"/>
            <a:r>
              <a:rPr lang="zh-TW" altLang="en-US" dirty="0"/>
              <a:t>相關時程活動 </a:t>
            </a:r>
            <a:r>
              <a:rPr lang="en-US" altLang="zh-TW" dirty="0"/>
              <a:t>Associated schedule activities,</a:t>
            </a:r>
          </a:p>
          <a:p>
            <a:pPr lvl="1"/>
            <a:r>
              <a:rPr lang="zh-TW" altLang="en-US" dirty="0"/>
              <a:t>資源需求 </a:t>
            </a:r>
            <a:r>
              <a:rPr lang="en-US" altLang="zh-TW" dirty="0"/>
              <a:t>Resources required,</a:t>
            </a:r>
          </a:p>
          <a:p>
            <a:pPr lvl="1"/>
            <a:r>
              <a:rPr lang="zh-TW" altLang="en-US" dirty="0"/>
              <a:t>預估成本 </a:t>
            </a:r>
            <a:r>
              <a:rPr lang="en-US" altLang="zh-TW" dirty="0"/>
              <a:t>Cost estimates,</a:t>
            </a:r>
          </a:p>
          <a:p>
            <a:pPr lvl="1"/>
            <a:r>
              <a:rPr lang="zh-TW" altLang="en-US" dirty="0"/>
              <a:t>品質要求 </a:t>
            </a:r>
            <a:r>
              <a:rPr lang="en-US" altLang="zh-TW" dirty="0"/>
              <a:t>Quality requirements,</a:t>
            </a:r>
          </a:p>
          <a:p>
            <a:pPr lvl="1"/>
            <a:r>
              <a:rPr lang="zh-TW" altLang="en-US" dirty="0"/>
              <a:t>接受條件 </a:t>
            </a:r>
            <a:r>
              <a:rPr lang="en-US" altLang="zh-TW" dirty="0"/>
              <a:t>Acceptance criteria,</a:t>
            </a:r>
          </a:p>
          <a:p>
            <a:pPr lvl="1"/>
            <a:r>
              <a:rPr lang="zh-TW" altLang="en-US" dirty="0"/>
              <a:t>技術參考 </a:t>
            </a:r>
            <a:r>
              <a:rPr lang="en-US" altLang="zh-TW" dirty="0"/>
              <a:t>Technical references, and</a:t>
            </a:r>
          </a:p>
          <a:p>
            <a:pPr lvl="1"/>
            <a:r>
              <a:rPr lang="zh-TW" altLang="en-US" dirty="0"/>
              <a:t>協議資訊 </a:t>
            </a:r>
            <a:r>
              <a:rPr lang="en-US" altLang="zh-TW" dirty="0"/>
              <a:t>Agreement information.</a:t>
            </a:r>
            <a:endParaRPr lang="zh-TW" altLang="en-US" dirty="0"/>
          </a:p>
        </p:txBody>
      </p:sp>
      <p:sp>
        <p:nvSpPr>
          <p:cNvPr id="2" name="投影片編號版面配置區 1">
            <a:extLst>
              <a:ext uri="{FF2B5EF4-FFF2-40B4-BE49-F238E27FC236}">
                <a16:creationId xmlns:a16="http://schemas.microsoft.com/office/drawing/2014/main" id="{33595AAE-1590-48A0-9F83-559A5875DD6D}"/>
              </a:ext>
            </a:extLst>
          </p:cNvPr>
          <p:cNvSpPr>
            <a:spLocks noGrp="1"/>
          </p:cNvSpPr>
          <p:nvPr>
            <p:ph type="sldNum" sz="quarter" idx="12"/>
          </p:nvPr>
        </p:nvSpPr>
        <p:spPr/>
        <p:txBody>
          <a:bodyPr/>
          <a:lstStyle/>
          <a:p>
            <a:fld id="{F5266956-B1F5-4385-B837-32E585D3D944}" type="slidenum">
              <a:rPr lang="en-US" altLang="zh-TW" smtClean="0"/>
              <a:pPr/>
              <a:t>56</a:t>
            </a:fld>
            <a:endParaRPr lang="en-US" altLang="zh-TW"/>
          </a:p>
        </p:txBody>
      </p:sp>
    </p:spTree>
    <p:extLst>
      <p:ext uri="{BB962C8B-B14F-4D97-AF65-F5344CB8AC3E}">
        <p14:creationId xmlns:p14="http://schemas.microsoft.com/office/powerpoint/2010/main" val="3096893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83312D5A-558A-449F-A3C3-4E4EECFE3BE4}"/>
              </a:ext>
            </a:extLst>
          </p:cNvPr>
          <p:cNvSpPr>
            <a:spLocks noGrp="1"/>
          </p:cNvSpPr>
          <p:nvPr>
            <p:ph type="title"/>
          </p:nvPr>
        </p:nvSpPr>
        <p:spPr/>
        <p:txBody>
          <a:bodyPr>
            <a:normAutofit fontScale="90000"/>
          </a:bodyPr>
          <a:lstStyle/>
          <a:p>
            <a:r>
              <a:rPr lang="zh-TW" altLang="en-US" dirty="0"/>
              <a:t>建立</a:t>
            </a:r>
            <a:r>
              <a:rPr lang="en-US" altLang="zh-TW" dirty="0"/>
              <a:t>WBS</a:t>
            </a:r>
            <a:r>
              <a:rPr lang="zh-TW" altLang="en-US" dirty="0"/>
              <a:t>：輸出</a:t>
            </a:r>
            <a:br>
              <a:rPr lang="en-US" altLang="zh-TW" dirty="0"/>
            </a:br>
            <a:r>
              <a:rPr lang="zh-TW" altLang="en-US" dirty="0"/>
              <a:t>專案文件更新 </a:t>
            </a:r>
            <a:r>
              <a:rPr lang="en-US" altLang="zh-TW" dirty="0"/>
              <a:t>Project Document Updates</a:t>
            </a:r>
            <a:endParaRPr lang="zh-TW" altLang="en-US" dirty="0"/>
          </a:p>
        </p:txBody>
      </p:sp>
      <p:sp>
        <p:nvSpPr>
          <p:cNvPr id="7" name="內容版面配置區 6">
            <a:extLst>
              <a:ext uri="{FF2B5EF4-FFF2-40B4-BE49-F238E27FC236}">
                <a16:creationId xmlns:a16="http://schemas.microsoft.com/office/drawing/2014/main" id="{B9B4AD1F-E01D-407D-9763-1ADDA2C2751B}"/>
              </a:ext>
            </a:extLst>
          </p:cNvPr>
          <p:cNvSpPr>
            <a:spLocks noGrp="1"/>
          </p:cNvSpPr>
          <p:nvPr>
            <p:ph idx="1"/>
          </p:nvPr>
        </p:nvSpPr>
        <p:spPr/>
        <p:txBody>
          <a:bodyPr/>
          <a:lstStyle/>
          <a:p>
            <a:r>
              <a:rPr lang="zh-TW" altLang="en-US" dirty="0"/>
              <a:t>假設日誌：</a:t>
            </a:r>
            <a:endParaRPr lang="en-US" altLang="zh-TW" dirty="0"/>
          </a:p>
          <a:p>
            <a:pPr lvl="1"/>
            <a:r>
              <a:rPr lang="zh-TW" altLang="en-US" dirty="0"/>
              <a:t>在此過程中所識別出的附加假設或限制要更新到假設日誌。</a:t>
            </a:r>
          </a:p>
          <a:p>
            <a:r>
              <a:rPr lang="zh-TW" altLang="en-US" dirty="0"/>
              <a:t>需求文件：</a:t>
            </a:r>
            <a:endParaRPr lang="en-US" altLang="zh-TW" dirty="0"/>
          </a:p>
          <a:p>
            <a:pPr lvl="1"/>
            <a:r>
              <a:rPr lang="zh-TW" altLang="en-US" dirty="0"/>
              <a:t>來自於此過程的核准變更要更新到需求文件。</a:t>
            </a:r>
          </a:p>
          <a:p>
            <a:endParaRPr lang="zh-TW" altLang="en-US" dirty="0"/>
          </a:p>
        </p:txBody>
      </p:sp>
      <p:sp>
        <p:nvSpPr>
          <p:cNvPr id="5" name="投影片編號版面配置區 4">
            <a:extLst>
              <a:ext uri="{FF2B5EF4-FFF2-40B4-BE49-F238E27FC236}">
                <a16:creationId xmlns:a16="http://schemas.microsoft.com/office/drawing/2014/main" id="{00C359FC-AEC1-4085-AFB5-DB89F917E348}"/>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spTree>
    <p:extLst>
      <p:ext uri="{BB962C8B-B14F-4D97-AF65-F5344CB8AC3E}">
        <p14:creationId xmlns:p14="http://schemas.microsoft.com/office/powerpoint/2010/main" val="30910792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23554A-07A0-46F9-BBAF-0C4A3C39708D}"/>
              </a:ext>
            </a:extLst>
          </p:cNvPr>
          <p:cNvSpPr>
            <a:spLocks noGrp="1"/>
          </p:cNvSpPr>
          <p:nvPr>
            <p:ph type="title"/>
          </p:nvPr>
        </p:nvSpPr>
        <p:spPr/>
        <p:txBody>
          <a:bodyPr/>
          <a:lstStyle/>
          <a:p>
            <a:r>
              <a:rPr lang="zh-TW" altLang="en-US" dirty="0"/>
              <a:t>驗證範疇 </a:t>
            </a:r>
            <a:br>
              <a:rPr lang="en-US" altLang="zh-TW" dirty="0"/>
            </a:br>
            <a:r>
              <a:rPr lang="en-US" altLang="zh-TW" dirty="0"/>
              <a:t>Validate Scope</a:t>
            </a:r>
            <a:endParaRPr lang="zh-TW" altLang="en-US" dirty="0"/>
          </a:p>
        </p:txBody>
      </p:sp>
      <p:sp>
        <p:nvSpPr>
          <p:cNvPr id="7" name="內容版面配置區 6">
            <a:extLst>
              <a:ext uri="{FF2B5EF4-FFF2-40B4-BE49-F238E27FC236}">
                <a16:creationId xmlns:a16="http://schemas.microsoft.com/office/drawing/2014/main" id="{61A9B120-B2D9-4B1C-A1FD-F4FE5E61CEB5}"/>
              </a:ext>
            </a:extLst>
          </p:cNvPr>
          <p:cNvSpPr>
            <a:spLocks noGrp="1"/>
          </p:cNvSpPr>
          <p:nvPr>
            <p:ph idx="1"/>
          </p:nvPr>
        </p:nvSpPr>
        <p:spPr/>
        <p:txBody>
          <a:bodyPr/>
          <a:lstStyle/>
          <a:p>
            <a:r>
              <a:rPr lang="zh-TW" altLang="zh-TW" dirty="0"/>
              <a:t>是正式接受專案交付標的物的過程</a:t>
            </a:r>
            <a:endParaRPr lang="en-US" altLang="zh-TW" dirty="0"/>
          </a:p>
          <a:p>
            <a:r>
              <a:rPr lang="zh-TW" altLang="zh-TW" dirty="0"/>
              <a:t>客觀</a:t>
            </a:r>
            <a:r>
              <a:rPr lang="zh-TW" altLang="en-US" dirty="0"/>
              <a:t>地檢驗每一項專案產出，提高</a:t>
            </a:r>
            <a:r>
              <a:rPr lang="zh-TW" altLang="zh-TW" dirty="0"/>
              <a:t>交付標的物</a:t>
            </a:r>
            <a:r>
              <a:rPr lang="zh-TW" altLang="en-US" dirty="0"/>
              <a:t>被客戶接受的機率</a:t>
            </a:r>
            <a:endParaRPr lang="en-US" altLang="zh-TW" dirty="0"/>
          </a:p>
          <a:p>
            <a:r>
              <a:rPr lang="zh-TW" altLang="en-US" dirty="0"/>
              <a:t>在專案生命週期中持續地執行</a:t>
            </a:r>
          </a:p>
        </p:txBody>
      </p:sp>
      <p:sp>
        <p:nvSpPr>
          <p:cNvPr id="4" name="投影片編號版面配置區 3">
            <a:extLst>
              <a:ext uri="{FF2B5EF4-FFF2-40B4-BE49-F238E27FC236}">
                <a16:creationId xmlns:a16="http://schemas.microsoft.com/office/drawing/2014/main" id="{8D542D13-00CB-40E8-BEA1-718AB697F6E1}"/>
              </a:ext>
            </a:extLst>
          </p:cNvPr>
          <p:cNvSpPr>
            <a:spLocks noGrp="1"/>
          </p:cNvSpPr>
          <p:nvPr>
            <p:ph type="sldNum" sz="quarter" idx="12"/>
          </p:nvPr>
        </p:nvSpPr>
        <p:spPr/>
        <p:txBody>
          <a:bodyPr/>
          <a:lstStyle/>
          <a:p>
            <a:fld id="{06AFB70A-E524-49E4-8F5C-48BFBE4381EC}" type="slidenum">
              <a:rPr lang="en-US" altLang="zh-TW" smtClean="0"/>
              <a:pPr/>
              <a:t>58</a:t>
            </a:fld>
            <a:endParaRPr lang="en-US" altLang="zh-TW"/>
          </a:p>
        </p:txBody>
      </p:sp>
    </p:spTree>
    <p:extLst>
      <p:ext uri="{BB962C8B-B14F-4D97-AF65-F5344CB8AC3E}">
        <p14:creationId xmlns:p14="http://schemas.microsoft.com/office/powerpoint/2010/main" val="36194723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6E41DC2-EC9D-4FFA-AF43-563E6D5FDE53}"/>
              </a:ext>
            </a:extLst>
          </p:cNvPr>
          <p:cNvSpPr>
            <a:spLocks noGrp="1"/>
          </p:cNvSpPr>
          <p:nvPr>
            <p:ph type="title"/>
          </p:nvPr>
        </p:nvSpPr>
        <p:spPr/>
        <p:txBody>
          <a:bodyPr/>
          <a:lstStyle/>
          <a:p>
            <a:r>
              <a:rPr lang="zh-TW" altLang="en-US" dirty="0"/>
              <a:t>驗證範疇 </a:t>
            </a:r>
            <a:br>
              <a:rPr lang="en-US" altLang="zh-TW" dirty="0"/>
            </a:br>
            <a:r>
              <a:rPr lang="en-US" altLang="zh-TW" dirty="0"/>
              <a:t>Validate Scope</a:t>
            </a:r>
            <a:endParaRPr lang="zh-TW" altLang="en-US" dirty="0"/>
          </a:p>
        </p:txBody>
      </p:sp>
      <p:sp>
        <p:nvSpPr>
          <p:cNvPr id="4" name="投影片編號版面配置區 3">
            <a:extLst>
              <a:ext uri="{FF2B5EF4-FFF2-40B4-BE49-F238E27FC236}">
                <a16:creationId xmlns:a16="http://schemas.microsoft.com/office/drawing/2014/main" id="{4288F38C-6689-4421-9205-F473F1C60DE8}"/>
              </a:ext>
            </a:extLst>
          </p:cNvPr>
          <p:cNvSpPr>
            <a:spLocks noGrp="1"/>
          </p:cNvSpPr>
          <p:nvPr>
            <p:ph type="sldNum" sz="quarter" idx="12"/>
          </p:nvPr>
        </p:nvSpPr>
        <p:spPr/>
        <p:txBody>
          <a:bodyPr/>
          <a:lstStyle/>
          <a:p>
            <a:fld id="{06AFB70A-E524-49E4-8F5C-48BFBE4381EC}" type="slidenum">
              <a:rPr lang="en-US" altLang="zh-TW" smtClean="0"/>
              <a:pPr/>
              <a:t>59</a:t>
            </a:fld>
            <a:endParaRPr lang="en-US" altLang="zh-TW"/>
          </a:p>
        </p:txBody>
      </p:sp>
      <p:pic>
        <p:nvPicPr>
          <p:cNvPr id="6" name="圖片 5">
            <a:extLst>
              <a:ext uri="{FF2B5EF4-FFF2-40B4-BE49-F238E27FC236}">
                <a16:creationId xmlns:a16="http://schemas.microsoft.com/office/drawing/2014/main" id="{F7D7E34E-A930-4382-B0BC-42709B9E66C9}"/>
              </a:ext>
            </a:extLst>
          </p:cNvPr>
          <p:cNvPicPr>
            <a:picLocks noChangeAspect="1"/>
          </p:cNvPicPr>
          <p:nvPr/>
        </p:nvPicPr>
        <p:blipFill>
          <a:blip r:embed="rId2"/>
          <a:stretch>
            <a:fillRect/>
          </a:stretch>
        </p:blipFill>
        <p:spPr>
          <a:xfrm>
            <a:off x="0" y="1240025"/>
            <a:ext cx="12192000" cy="5717367"/>
          </a:xfrm>
          <a:prstGeom prst="rect">
            <a:avLst/>
          </a:prstGeom>
        </p:spPr>
      </p:pic>
    </p:spTree>
    <p:extLst>
      <p:ext uri="{BB962C8B-B14F-4D97-AF65-F5344CB8AC3E}">
        <p14:creationId xmlns:p14="http://schemas.microsoft.com/office/powerpoint/2010/main" val="35729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E2EC32-FE1D-4DB4-A8FE-4E184FB35249}"/>
              </a:ext>
            </a:extLst>
          </p:cNvPr>
          <p:cNvSpPr>
            <a:spLocks noGrp="1"/>
          </p:cNvSpPr>
          <p:nvPr>
            <p:ph type="title"/>
          </p:nvPr>
        </p:nvSpPr>
        <p:spPr/>
        <p:txBody>
          <a:bodyPr/>
          <a:lstStyle/>
          <a:p>
            <a:r>
              <a:rPr lang="zh-TW" altLang="en-US" dirty="0"/>
              <a:t>專案範疇和產品範疇</a:t>
            </a:r>
            <a:br>
              <a:rPr lang="en-US" altLang="zh-TW" dirty="0"/>
            </a:br>
            <a:r>
              <a:rPr lang="en-US" altLang="zh-TW" dirty="0"/>
              <a:t>Project Scope vs Product Scope</a:t>
            </a:r>
            <a:endParaRPr lang="zh-TW" altLang="en-US" dirty="0"/>
          </a:p>
        </p:txBody>
      </p:sp>
      <p:sp>
        <p:nvSpPr>
          <p:cNvPr id="10" name="文字版面配置區 9">
            <a:extLst>
              <a:ext uri="{FF2B5EF4-FFF2-40B4-BE49-F238E27FC236}">
                <a16:creationId xmlns:a16="http://schemas.microsoft.com/office/drawing/2014/main" id="{49CBCF4A-F3FF-4F5E-AEB7-1DEABFF05900}"/>
              </a:ext>
            </a:extLst>
          </p:cNvPr>
          <p:cNvSpPr>
            <a:spLocks noGrp="1"/>
          </p:cNvSpPr>
          <p:nvPr>
            <p:ph type="body" idx="1"/>
          </p:nvPr>
        </p:nvSpPr>
        <p:spPr/>
        <p:txBody>
          <a:bodyPr/>
          <a:lstStyle/>
          <a:p>
            <a:r>
              <a:rPr lang="zh-TW" altLang="zh-TW" dirty="0"/>
              <a:t>專案範疇</a:t>
            </a:r>
            <a:r>
              <a:rPr lang="en-US" altLang="zh-TW" dirty="0"/>
              <a:t> Project scope</a:t>
            </a:r>
            <a:endParaRPr lang="zh-TW" altLang="en-US" dirty="0"/>
          </a:p>
        </p:txBody>
      </p:sp>
      <p:sp>
        <p:nvSpPr>
          <p:cNvPr id="11" name="內容版面配置區 10">
            <a:extLst>
              <a:ext uri="{FF2B5EF4-FFF2-40B4-BE49-F238E27FC236}">
                <a16:creationId xmlns:a16="http://schemas.microsoft.com/office/drawing/2014/main" id="{3CE86298-7BA3-4C28-A4B6-877B2B53E7F4}"/>
              </a:ext>
            </a:extLst>
          </p:cNvPr>
          <p:cNvSpPr>
            <a:spLocks noGrp="1"/>
          </p:cNvSpPr>
          <p:nvPr>
            <p:ph sz="half" idx="2"/>
          </p:nvPr>
        </p:nvSpPr>
        <p:spPr/>
        <p:txBody>
          <a:bodyPr/>
          <a:lstStyle/>
          <a:p>
            <a:r>
              <a:rPr lang="zh-TW" altLang="zh-TW" dirty="0"/>
              <a:t>為獲得最終產品所需工作的範疇</a:t>
            </a:r>
            <a:endParaRPr lang="en-US" altLang="zh-TW" dirty="0"/>
          </a:p>
          <a:p>
            <a:r>
              <a:rPr lang="zh-TW" altLang="en-US" dirty="0"/>
              <a:t>聚焦在交付產品或服務所採取各種不同的步驟。</a:t>
            </a:r>
          </a:p>
          <a:p>
            <a:r>
              <a:rPr lang="zh-TW" altLang="en-US" dirty="0"/>
              <a:t>為產出一個具有明確特徵（</a:t>
            </a:r>
            <a:r>
              <a:rPr lang="en-US" altLang="zh-TW" dirty="0"/>
              <a:t>characteristics</a:t>
            </a:r>
            <a:r>
              <a:rPr lang="zh-TW" altLang="en-US" dirty="0"/>
              <a:t>）和功能（</a:t>
            </a:r>
            <a:r>
              <a:rPr lang="en-US" altLang="zh-TW" dirty="0"/>
              <a:t>functions</a:t>
            </a:r>
            <a:r>
              <a:rPr lang="zh-TW" altLang="en-US" dirty="0"/>
              <a:t>）的產品、服務、或結果所必須完成的工作。</a:t>
            </a:r>
          </a:p>
          <a:p>
            <a:r>
              <a:rPr lang="zh-TW" altLang="en-US" dirty="0"/>
              <a:t>偏向於工作導向（</a:t>
            </a:r>
            <a:r>
              <a:rPr lang="en-US" altLang="zh-TW" dirty="0"/>
              <a:t>work-oriented</a:t>
            </a:r>
            <a:r>
              <a:rPr lang="zh-TW" altLang="en-US" dirty="0"/>
              <a:t>），偏重在</a:t>
            </a:r>
            <a:r>
              <a:rPr lang="en-US" altLang="zh-TW" dirty="0"/>
              <a:t>how</a:t>
            </a:r>
            <a:r>
              <a:rPr lang="zh-TW" altLang="en-US" dirty="0"/>
              <a:t>。</a:t>
            </a:r>
          </a:p>
          <a:p>
            <a:endParaRPr lang="zh-TW" altLang="en-US" dirty="0"/>
          </a:p>
        </p:txBody>
      </p:sp>
      <p:sp>
        <p:nvSpPr>
          <p:cNvPr id="12" name="文字版面配置區 11">
            <a:extLst>
              <a:ext uri="{FF2B5EF4-FFF2-40B4-BE49-F238E27FC236}">
                <a16:creationId xmlns:a16="http://schemas.microsoft.com/office/drawing/2014/main" id="{F0876ECF-F54C-4B94-B164-5A9350FF9042}"/>
              </a:ext>
            </a:extLst>
          </p:cNvPr>
          <p:cNvSpPr>
            <a:spLocks noGrp="1"/>
          </p:cNvSpPr>
          <p:nvPr>
            <p:ph type="body" sz="quarter" idx="3"/>
          </p:nvPr>
        </p:nvSpPr>
        <p:spPr/>
        <p:txBody>
          <a:bodyPr/>
          <a:lstStyle/>
          <a:p>
            <a:r>
              <a:rPr lang="zh-TW" altLang="en-US" dirty="0"/>
              <a:t>產品範疇 </a:t>
            </a:r>
            <a:r>
              <a:rPr lang="en-US" altLang="zh-TW" dirty="0"/>
              <a:t>Product scope</a:t>
            </a:r>
            <a:endParaRPr lang="zh-TW" altLang="en-US" dirty="0"/>
          </a:p>
        </p:txBody>
      </p:sp>
      <p:sp>
        <p:nvSpPr>
          <p:cNvPr id="13" name="內容版面配置區 12">
            <a:extLst>
              <a:ext uri="{FF2B5EF4-FFF2-40B4-BE49-F238E27FC236}">
                <a16:creationId xmlns:a16="http://schemas.microsoft.com/office/drawing/2014/main" id="{FA523A45-787E-42DA-B269-918CC3965951}"/>
              </a:ext>
            </a:extLst>
          </p:cNvPr>
          <p:cNvSpPr>
            <a:spLocks noGrp="1"/>
          </p:cNvSpPr>
          <p:nvPr>
            <p:ph sz="quarter" idx="4"/>
          </p:nvPr>
        </p:nvSpPr>
        <p:spPr/>
        <p:txBody>
          <a:bodyPr/>
          <a:lstStyle/>
          <a:p>
            <a:r>
              <a:rPr lang="zh-TW" altLang="en-US" dirty="0"/>
              <a:t>描述產品、服務、結果的特徵和功能</a:t>
            </a:r>
            <a:endParaRPr lang="en-US" altLang="zh-TW" dirty="0"/>
          </a:p>
          <a:p>
            <a:r>
              <a:rPr lang="zh-TW" altLang="en-US" dirty="0"/>
              <a:t>有形產品：如何運作、如何製作、和如何在未來反覆中改善。</a:t>
            </a:r>
          </a:p>
          <a:p>
            <a:r>
              <a:rPr lang="zh-TW" altLang="en-US" dirty="0"/>
              <a:t>無形產品（例如服務）：實際工作和遞送這些服務人員的責任。</a:t>
            </a:r>
          </a:p>
          <a:p>
            <a:r>
              <a:rPr lang="zh-TW" altLang="en-US" dirty="0"/>
              <a:t>偏向於功能需求導向，偏重在</a:t>
            </a:r>
            <a:r>
              <a:rPr lang="en-US" altLang="zh-TW" dirty="0"/>
              <a:t>what</a:t>
            </a:r>
            <a:r>
              <a:rPr lang="zh-TW" altLang="en-US" dirty="0"/>
              <a:t>。</a:t>
            </a:r>
          </a:p>
          <a:p>
            <a:endParaRPr lang="zh-TW" altLang="en-US" dirty="0"/>
          </a:p>
        </p:txBody>
      </p:sp>
      <p:sp>
        <p:nvSpPr>
          <p:cNvPr id="4" name="投影片編號版面配置區 3">
            <a:extLst>
              <a:ext uri="{FF2B5EF4-FFF2-40B4-BE49-F238E27FC236}">
                <a16:creationId xmlns:a16="http://schemas.microsoft.com/office/drawing/2014/main" id="{0B4B5B28-5077-449C-8890-695042F144F8}"/>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Tree>
    <p:extLst>
      <p:ext uri="{BB962C8B-B14F-4D97-AF65-F5344CB8AC3E}">
        <p14:creationId xmlns:p14="http://schemas.microsoft.com/office/powerpoint/2010/main" val="2413329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F10D41-DDA9-4290-820C-7905F68EB794}"/>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C0469BE8-D59A-4614-8DEE-23B5B8D669D4}"/>
              </a:ext>
            </a:extLst>
          </p:cNvPr>
          <p:cNvSpPr>
            <a:spLocks noGrp="1"/>
          </p:cNvSpPr>
          <p:nvPr>
            <p:ph type="sldNum" sz="quarter" idx="12"/>
          </p:nvPr>
        </p:nvSpPr>
        <p:spPr/>
        <p:txBody>
          <a:bodyPr/>
          <a:lstStyle/>
          <a:p>
            <a:fld id="{0BC55746-04A1-42DC-A0BC-1E09A8E18DBD}" type="slidenum">
              <a:rPr lang="en-US" altLang="zh-TW" smtClean="0"/>
              <a:pPr/>
              <a:t>60</a:t>
            </a:fld>
            <a:endParaRPr lang="en-US" altLang="zh-TW"/>
          </a:p>
        </p:txBody>
      </p:sp>
      <p:pic>
        <p:nvPicPr>
          <p:cNvPr id="4" name="圖片 3">
            <a:extLst>
              <a:ext uri="{FF2B5EF4-FFF2-40B4-BE49-F238E27FC236}">
                <a16:creationId xmlns:a16="http://schemas.microsoft.com/office/drawing/2014/main" id="{1CC4938E-AE00-47F6-8C8E-F9A43D4D5B59}"/>
              </a:ext>
            </a:extLst>
          </p:cNvPr>
          <p:cNvPicPr>
            <a:picLocks noChangeAspect="1"/>
          </p:cNvPicPr>
          <p:nvPr/>
        </p:nvPicPr>
        <p:blipFill>
          <a:blip r:embed="rId2"/>
          <a:stretch>
            <a:fillRect/>
          </a:stretch>
        </p:blipFill>
        <p:spPr>
          <a:xfrm>
            <a:off x="2144334" y="0"/>
            <a:ext cx="7903331" cy="6858000"/>
          </a:xfrm>
          <a:prstGeom prst="rect">
            <a:avLst/>
          </a:prstGeom>
        </p:spPr>
      </p:pic>
      <p:sp>
        <p:nvSpPr>
          <p:cNvPr id="5" name="矩形 4">
            <a:extLst>
              <a:ext uri="{FF2B5EF4-FFF2-40B4-BE49-F238E27FC236}">
                <a16:creationId xmlns:a16="http://schemas.microsoft.com/office/drawing/2014/main" id="{74151B48-4780-48C6-9680-BABBE877FD16}"/>
              </a:ext>
            </a:extLst>
          </p:cNvPr>
          <p:cNvSpPr/>
          <p:nvPr/>
        </p:nvSpPr>
        <p:spPr>
          <a:xfrm>
            <a:off x="5851264" y="433306"/>
            <a:ext cx="4224233" cy="369332"/>
          </a:xfrm>
          <a:prstGeom prst="rect">
            <a:avLst/>
          </a:prstGeom>
        </p:spPr>
        <p:txBody>
          <a:bodyPr wrap="none">
            <a:spAutoFit/>
          </a:bodyPr>
          <a:lstStyle/>
          <a:p>
            <a:r>
              <a:rPr lang="zh-TW" altLang="en-US" dirty="0"/>
              <a:t>Validate Scope: Data Flow Diagram</a:t>
            </a:r>
          </a:p>
        </p:txBody>
      </p:sp>
    </p:spTree>
    <p:extLst>
      <p:ext uri="{BB962C8B-B14F-4D97-AF65-F5344CB8AC3E}">
        <p14:creationId xmlns:p14="http://schemas.microsoft.com/office/powerpoint/2010/main" val="15276326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81EBD-75D2-4431-95B4-8A98C9DCCB59}"/>
              </a:ext>
            </a:extLst>
          </p:cNvPr>
          <p:cNvSpPr>
            <a:spLocks noGrp="1"/>
          </p:cNvSpPr>
          <p:nvPr>
            <p:ph type="title"/>
          </p:nvPr>
        </p:nvSpPr>
        <p:spPr/>
        <p:txBody>
          <a:bodyPr/>
          <a:lstStyle/>
          <a:p>
            <a:r>
              <a:rPr lang="zh-TW" altLang="en-US" dirty="0"/>
              <a:t>管制範疇</a:t>
            </a:r>
            <a:br>
              <a:rPr lang="en-US" altLang="zh-TW" dirty="0"/>
            </a:br>
            <a:r>
              <a:rPr lang="en-US" altLang="zh-TW" dirty="0"/>
              <a:t>Control Scope</a:t>
            </a:r>
            <a:endParaRPr lang="zh-TW" altLang="en-US" dirty="0"/>
          </a:p>
        </p:txBody>
      </p:sp>
      <p:sp>
        <p:nvSpPr>
          <p:cNvPr id="3" name="內容版面配置區 2">
            <a:extLst>
              <a:ext uri="{FF2B5EF4-FFF2-40B4-BE49-F238E27FC236}">
                <a16:creationId xmlns:a16="http://schemas.microsoft.com/office/drawing/2014/main" id="{E7109F3A-1DB1-49DD-9968-B0D7F52CCE78}"/>
              </a:ext>
            </a:extLst>
          </p:cNvPr>
          <p:cNvSpPr>
            <a:spLocks noGrp="1"/>
          </p:cNvSpPr>
          <p:nvPr>
            <p:ph idx="1"/>
          </p:nvPr>
        </p:nvSpPr>
        <p:spPr/>
        <p:txBody>
          <a:bodyPr/>
          <a:lstStyle/>
          <a:p>
            <a:r>
              <a:rPr lang="zh-TW" altLang="en-US" dirty="0"/>
              <a:t>確保所有的變更請求、矯正措施、預防行動都經過整合變更控制的流程</a:t>
            </a:r>
            <a:endParaRPr lang="en-US" altLang="zh-TW" dirty="0"/>
          </a:p>
          <a:p>
            <a:r>
              <a:rPr lang="zh-TW" altLang="en-US" dirty="0"/>
              <a:t>監控專案和產品的範疇狀況，管制範疇基線變更，維護範疇基線</a:t>
            </a:r>
          </a:p>
          <a:p>
            <a:r>
              <a:rPr lang="zh-TW" altLang="en-US" dirty="0"/>
              <a:t>管制範疇過程中包括</a:t>
            </a:r>
          </a:p>
          <a:p>
            <a:pPr lvl="1"/>
            <a:r>
              <a:rPr lang="zh-TW" altLang="en-US" dirty="0"/>
              <a:t>識別哪些因素會導致專案範疇變更。</a:t>
            </a:r>
          </a:p>
          <a:p>
            <a:pPr lvl="1"/>
            <a:r>
              <a:rPr lang="zh-TW" altLang="en-US" dirty="0"/>
              <a:t>評估當這些因素發生時對專案範疇變更所造成的衝擊。</a:t>
            </a:r>
          </a:p>
          <a:p>
            <a:endParaRPr lang="zh-TW" altLang="en-US" dirty="0"/>
          </a:p>
        </p:txBody>
      </p:sp>
      <p:sp>
        <p:nvSpPr>
          <p:cNvPr id="4" name="投影片編號版面配置區 3">
            <a:extLst>
              <a:ext uri="{FF2B5EF4-FFF2-40B4-BE49-F238E27FC236}">
                <a16:creationId xmlns:a16="http://schemas.microsoft.com/office/drawing/2014/main" id="{E28BE3D6-BA2A-42C4-8BF1-B7CF65380578}"/>
              </a:ext>
            </a:extLst>
          </p:cNvPr>
          <p:cNvSpPr>
            <a:spLocks noGrp="1"/>
          </p:cNvSpPr>
          <p:nvPr>
            <p:ph type="sldNum" sz="quarter" idx="12"/>
          </p:nvPr>
        </p:nvSpPr>
        <p:spPr/>
        <p:txBody>
          <a:bodyPr/>
          <a:lstStyle/>
          <a:p>
            <a:fld id="{06AFB70A-E524-49E4-8F5C-48BFBE4381EC}" type="slidenum">
              <a:rPr lang="en-US" altLang="zh-TW" smtClean="0"/>
              <a:pPr/>
              <a:t>61</a:t>
            </a:fld>
            <a:endParaRPr lang="en-US" altLang="zh-TW"/>
          </a:p>
        </p:txBody>
      </p:sp>
    </p:spTree>
    <p:extLst>
      <p:ext uri="{BB962C8B-B14F-4D97-AF65-F5344CB8AC3E}">
        <p14:creationId xmlns:p14="http://schemas.microsoft.com/office/powerpoint/2010/main" val="1229150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81EBD-75D2-4431-95B4-8A98C9DCCB59}"/>
              </a:ext>
            </a:extLst>
          </p:cNvPr>
          <p:cNvSpPr>
            <a:spLocks noGrp="1"/>
          </p:cNvSpPr>
          <p:nvPr>
            <p:ph type="title"/>
          </p:nvPr>
        </p:nvSpPr>
        <p:spPr/>
        <p:txBody>
          <a:bodyPr/>
          <a:lstStyle/>
          <a:p>
            <a:r>
              <a:rPr lang="zh-TW" altLang="en-US" dirty="0"/>
              <a:t>管制範疇</a:t>
            </a:r>
            <a:br>
              <a:rPr lang="en-US" altLang="zh-TW" dirty="0"/>
            </a:br>
            <a:r>
              <a:rPr lang="en-US" altLang="zh-TW" dirty="0"/>
              <a:t>Control Scope</a:t>
            </a:r>
            <a:endParaRPr lang="zh-TW" altLang="en-US" dirty="0"/>
          </a:p>
        </p:txBody>
      </p:sp>
      <p:sp>
        <p:nvSpPr>
          <p:cNvPr id="4" name="投影片編號版面配置區 3">
            <a:extLst>
              <a:ext uri="{FF2B5EF4-FFF2-40B4-BE49-F238E27FC236}">
                <a16:creationId xmlns:a16="http://schemas.microsoft.com/office/drawing/2014/main" id="{E28BE3D6-BA2A-42C4-8BF1-B7CF65380578}"/>
              </a:ext>
            </a:extLst>
          </p:cNvPr>
          <p:cNvSpPr>
            <a:spLocks noGrp="1"/>
          </p:cNvSpPr>
          <p:nvPr>
            <p:ph type="sldNum" sz="quarter" idx="12"/>
          </p:nvPr>
        </p:nvSpPr>
        <p:spPr/>
        <p:txBody>
          <a:bodyPr/>
          <a:lstStyle/>
          <a:p>
            <a:fld id="{06AFB70A-E524-49E4-8F5C-48BFBE4381EC}" type="slidenum">
              <a:rPr lang="en-US" altLang="zh-TW" smtClean="0"/>
              <a:pPr/>
              <a:t>62</a:t>
            </a:fld>
            <a:endParaRPr lang="en-US" altLang="zh-TW"/>
          </a:p>
        </p:txBody>
      </p:sp>
      <p:pic>
        <p:nvPicPr>
          <p:cNvPr id="7" name="圖片 6">
            <a:extLst>
              <a:ext uri="{FF2B5EF4-FFF2-40B4-BE49-F238E27FC236}">
                <a16:creationId xmlns:a16="http://schemas.microsoft.com/office/drawing/2014/main" id="{7B8DA051-2C52-4BE2-9CB2-A9D71DD7C2E2}"/>
              </a:ext>
            </a:extLst>
          </p:cNvPr>
          <p:cNvPicPr>
            <a:picLocks noChangeAspect="1"/>
          </p:cNvPicPr>
          <p:nvPr/>
        </p:nvPicPr>
        <p:blipFill>
          <a:blip r:embed="rId2"/>
          <a:stretch>
            <a:fillRect/>
          </a:stretch>
        </p:blipFill>
        <p:spPr>
          <a:xfrm>
            <a:off x="0" y="66505"/>
            <a:ext cx="12192000" cy="6724989"/>
          </a:xfrm>
          <a:prstGeom prst="rect">
            <a:avLst/>
          </a:prstGeom>
        </p:spPr>
      </p:pic>
    </p:spTree>
    <p:extLst>
      <p:ext uri="{BB962C8B-B14F-4D97-AF65-F5344CB8AC3E}">
        <p14:creationId xmlns:p14="http://schemas.microsoft.com/office/powerpoint/2010/main" val="3908055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46BEF6-A295-4D58-96C4-5957D04713FC}"/>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70D854C8-8AB3-4B13-9392-B00F2124D476}"/>
              </a:ext>
            </a:extLst>
          </p:cNvPr>
          <p:cNvSpPr>
            <a:spLocks noGrp="1"/>
          </p:cNvSpPr>
          <p:nvPr>
            <p:ph type="sldNum" sz="quarter" idx="12"/>
          </p:nvPr>
        </p:nvSpPr>
        <p:spPr/>
        <p:txBody>
          <a:bodyPr/>
          <a:lstStyle/>
          <a:p>
            <a:fld id="{0BC55746-04A1-42DC-A0BC-1E09A8E18DBD}" type="slidenum">
              <a:rPr lang="en-US" altLang="zh-TW" smtClean="0"/>
              <a:pPr/>
              <a:t>63</a:t>
            </a:fld>
            <a:endParaRPr lang="en-US" altLang="zh-TW"/>
          </a:p>
        </p:txBody>
      </p:sp>
      <p:pic>
        <p:nvPicPr>
          <p:cNvPr id="4" name="圖片 3">
            <a:extLst>
              <a:ext uri="{FF2B5EF4-FFF2-40B4-BE49-F238E27FC236}">
                <a16:creationId xmlns:a16="http://schemas.microsoft.com/office/drawing/2014/main" id="{D4F8ACFD-C9B2-4D44-8CF1-6FA2E24680C3}"/>
              </a:ext>
            </a:extLst>
          </p:cNvPr>
          <p:cNvPicPr>
            <a:picLocks noChangeAspect="1"/>
          </p:cNvPicPr>
          <p:nvPr/>
        </p:nvPicPr>
        <p:blipFill>
          <a:blip r:embed="rId2"/>
          <a:stretch>
            <a:fillRect/>
          </a:stretch>
        </p:blipFill>
        <p:spPr>
          <a:xfrm>
            <a:off x="2239347" y="0"/>
            <a:ext cx="7713306" cy="6858000"/>
          </a:xfrm>
          <a:prstGeom prst="rect">
            <a:avLst/>
          </a:prstGeom>
        </p:spPr>
      </p:pic>
      <p:sp>
        <p:nvSpPr>
          <p:cNvPr id="5" name="矩形 4">
            <a:extLst>
              <a:ext uri="{FF2B5EF4-FFF2-40B4-BE49-F238E27FC236}">
                <a16:creationId xmlns:a16="http://schemas.microsoft.com/office/drawing/2014/main" id="{125B32C5-79B4-4F72-AC75-66BAD0FF41C5}"/>
              </a:ext>
            </a:extLst>
          </p:cNvPr>
          <p:cNvSpPr/>
          <p:nvPr/>
        </p:nvSpPr>
        <p:spPr>
          <a:xfrm>
            <a:off x="4943872" y="6165304"/>
            <a:ext cx="4091185" cy="369332"/>
          </a:xfrm>
          <a:prstGeom prst="rect">
            <a:avLst/>
          </a:prstGeom>
        </p:spPr>
        <p:txBody>
          <a:bodyPr wrap="none">
            <a:spAutoFit/>
          </a:bodyPr>
          <a:lstStyle/>
          <a:p>
            <a:r>
              <a:rPr lang="zh-TW" altLang="en-US" dirty="0"/>
              <a:t>Control Scope: Data Flow Diagram</a:t>
            </a:r>
          </a:p>
        </p:txBody>
      </p:sp>
    </p:spTree>
    <p:extLst>
      <p:ext uri="{BB962C8B-B14F-4D97-AF65-F5344CB8AC3E}">
        <p14:creationId xmlns:p14="http://schemas.microsoft.com/office/powerpoint/2010/main" val="16715011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5298DC-B91B-4D2D-A223-D32763D3D58E}"/>
              </a:ext>
            </a:extLst>
          </p:cNvPr>
          <p:cNvSpPr>
            <a:spLocks noGrp="1"/>
          </p:cNvSpPr>
          <p:nvPr>
            <p:ph type="title"/>
          </p:nvPr>
        </p:nvSpPr>
        <p:spPr/>
        <p:txBody>
          <a:bodyPr>
            <a:normAutofit fontScale="90000"/>
          </a:bodyPr>
          <a:lstStyle/>
          <a:p>
            <a:r>
              <a:rPr lang="zh-TW" altLang="en-US" dirty="0"/>
              <a:t>資料分析</a:t>
            </a:r>
            <a:br>
              <a:rPr lang="en-US" altLang="zh-TW" dirty="0"/>
            </a:br>
            <a:r>
              <a:rPr lang="en-US" altLang="zh-TW" dirty="0"/>
              <a:t>Data Analysis</a:t>
            </a:r>
            <a:br>
              <a:rPr lang="en-US" altLang="zh-TW" dirty="0"/>
            </a:br>
            <a:endParaRPr lang="zh-TW" altLang="en-US" dirty="0"/>
          </a:p>
        </p:txBody>
      </p:sp>
      <p:sp>
        <p:nvSpPr>
          <p:cNvPr id="4" name="內容版面配置區 3">
            <a:extLst>
              <a:ext uri="{FF2B5EF4-FFF2-40B4-BE49-F238E27FC236}">
                <a16:creationId xmlns:a16="http://schemas.microsoft.com/office/drawing/2014/main" id="{6CE966E8-9285-4A50-A3C7-C2C7B0F8E479}"/>
              </a:ext>
            </a:extLst>
          </p:cNvPr>
          <p:cNvSpPr>
            <a:spLocks noGrp="1"/>
          </p:cNvSpPr>
          <p:nvPr>
            <p:ph idx="1"/>
          </p:nvPr>
        </p:nvSpPr>
        <p:spPr/>
        <p:txBody>
          <a:bodyPr>
            <a:normAutofit lnSpcReduction="10000"/>
          </a:bodyPr>
          <a:lstStyle/>
          <a:p>
            <a:r>
              <a:rPr lang="zh-TW" altLang="en-US" dirty="0"/>
              <a:t>差異分析 </a:t>
            </a:r>
            <a:r>
              <a:rPr lang="en-US" altLang="zh-TW" dirty="0"/>
              <a:t>Variance Analysis</a:t>
            </a:r>
          </a:p>
          <a:p>
            <a:pPr lvl="1"/>
            <a:r>
              <a:rPr lang="zh-TW" altLang="en-US" dirty="0"/>
              <a:t>比較實際結果與範疇基線之差異</a:t>
            </a:r>
            <a:endParaRPr lang="en-US" altLang="zh-TW" dirty="0"/>
          </a:p>
          <a:p>
            <a:pPr lvl="2"/>
            <a:r>
              <a:rPr lang="zh-TW" altLang="en-US" dirty="0"/>
              <a:t>差異是否已經超出門檻值（</a:t>
            </a:r>
            <a:r>
              <a:rPr lang="en-US" altLang="zh-TW" dirty="0"/>
              <a:t>threshold</a:t>
            </a:r>
            <a:r>
              <a:rPr lang="zh-TW" altLang="en-US" dirty="0"/>
              <a:t>）？</a:t>
            </a:r>
            <a:endParaRPr lang="en-US" altLang="zh-TW" dirty="0"/>
          </a:p>
          <a:p>
            <a:pPr lvl="1"/>
            <a:r>
              <a:rPr lang="zh-TW" altLang="en-US" dirty="0"/>
              <a:t>判斷是否應採取矯正措施或預防行動</a:t>
            </a:r>
          </a:p>
          <a:p>
            <a:r>
              <a:rPr lang="zh-TW" altLang="en-US" dirty="0"/>
              <a:t>趨勢分析 </a:t>
            </a:r>
            <a:r>
              <a:rPr lang="en-US" altLang="zh-TW" dirty="0"/>
              <a:t>Trend Analysis</a:t>
            </a:r>
          </a:p>
          <a:p>
            <a:pPr lvl="1"/>
            <a:r>
              <a:rPr lang="zh-TW" altLang="en-US" dirty="0"/>
              <a:t>以時間為軸線檢查專案績效</a:t>
            </a:r>
            <a:endParaRPr lang="en-US" altLang="zh-TW" dirty="0"/>
          </a:p>
          <a:p>
            <a:pPr lvl="1"/>
            <a:r>
              <a:rPr lang="zh-TW" altLang="en-US" dirty="0"/>
              <a:t>判斷專案績效是逐漸獲得提昇，或是逐漸降低？</a:t>
            </a:r>
            <a:endParaRPr lang="en-US" altLang="zh-TW" dirty="0"/>
          </a:p>
          <a:p>
            <a:r>
              <a:rPr lang="zh-TW" altLang="en-US" dirty="0"/>
              <a:t>重要的是發生差異的根本原因為何？</a:t>
            </a:r>
            <a:endParaRPr lang="en-US" altLang="zh-TW" dirty="0"/>
          </a:p>
          <a:p>
            <a:r>
              <a:rPr lang="zh-TW" altLang="en-US" dirty="0"/>
              <a:t>如何評估差異程度有多大（</a:t>
            </a:r>
            <a:r>
              <a:rPr lang="en-US" altLang="zh-TW" dirty="0"/>
              <a:t>Relative to the scope baseline</a:t>
            </a:r>
            <a:r>
              <a:rPr lang="zh-TW" altLang="en-US" dirty="0"/>
              <a:t>）？</a:t>
            </a:r>
            <a:endParaRPr lang="en-US" altLang="zh-TW" dirty="0"/>
          </a:p>
          <a:p>
            <a:r>
              <a:rPr lang="zh-TW" altLang="en-US" dirty="0"/>
              <a:t>應該採取何種矯正措施或預防行動？</a:t>
            </a:r>
          </a:p>
        </p:txBody>
      </p:sp>
      <p:sp>
        <p:nvSpPr>
          <p:cNvPr id="3" name="投影片編號版面配置區 2">
            <a:extLst>
              <a:ext uri="{FF2B5EF4-FFF2-40B4-BE49-F238E27FC236}">
                <a16:creationId xmlns:a16="http://schemas.microsoft.com/office/drawing/2014/main" id="{E5CBEF1C-092B-49BA-9F10-873FAF0D5712}"/>
              </a:ext>
            </a:extLst>
          </p:cNvPr>
          <p:cNvSpPr>
            <a:spLocks noGrp="1"/>
          </p:cNvSpPr>
          <p:nvPr>
            <p:ph type="sldNum" sz="quarter" idx="12"/>
          </p:nvPr>
        </p:nvSpPr>
        <p:spPr/>
        <p:txBody>
          <a:bodyPr/>
          <a:lstStyle/>
          <a:p>
            <a:fld id="{0BC55746-04A1-42DC-A0BC-1E09A8E18DBD}" type="slidenum">
              <a:rPr lang="en-US" altLang="zh-TW" smtClean="0"/>
              <a:pPr/>
              <a:t>64</a:t>
            </a:fld>
            <a:endParaRPr lang="en-US" altLang="zh-TW"/>
          </a:p>
        </p:txBody>
      </p:sp>
    </p:spTree>
    <p:extLst>
      <p:ext uri="{BB962C8B-B14F-4D97-AF65-F5344CB8AC3E}">
        <p14:creationId xmlns:p14="http://schemas.microsoft.com/office/powerpoint/2010/main" val="41451405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lstStyle/>
          <a:p>
            <a:r>
              <a:rPr lang="zh-TW" altLang="en-US" dirty="0"/>
              <a:t>專案範疇定義專案該做和不該做的工作</a:t>
            </a:r>
            <a:endParaRPr lang="en-US" altLang="zh-TW" dirty="0"/>
          </a:p>
          <a:p>
            <a:r>
              <a:rPr lang="zh-TW" altLang="en-US" dirty="0"/>
              <a:t>專案範疇管理 </a:t>
            </a:r>
            <a:r>
              <a:rPr lang="en-US" altLang="zh-TW" dirty="0"/>
              <a:t>Project Scope Management</a:t>
            </a:r>
          </a:p>
          <a:p>
            <a:pPr lvl="1"/>
            <a:r>
              <a:rPr lang="zh-TW" altLang="en-US" dirty="0"/>
              <a:t>規劃範疇管理 </a:t>
            </a:r>
            <a:r>
              <a:rPr lang="en-US" altLang="zh-TW" dirty="0"/>
              <a:t>Plan Scope Management</a:t>
            </a:r>
          </a:p>
          <a:p>
            <a:pPr lvl="1"/>
            <a:r>
              <a:rPr lang="zh-TW" altLang="en-US" dirty="0"/>
              <a:t>蒐集需求 </a:t>
            </a:r>
            <a:r>
              <a:rPr lang="en-US" altLang="zh-TW" dirty="0"/>
              <a:t>Collect Requirements</a:t>
            </a:r>
          </a:p>
          <a:p>
            <a:pPr lvl="1"/>
            <a:r>
              <a:rPr lang="zh-TW" altLang="en-US" dirty="0"/>
              <a:t>定義範疇 </a:t>
            </a:r>
            <a:r>
              <a:rPr lang="en-US" altLang="zh-TW" dirty="0"/>
              <a:t>Define Scope</a:t>
            </a:r>
          </a:p>
          <a:p>
            <a:pPr lvl="1"/>
            <a:r>
              <a:rPr lang="zh-TW" altLang="en-US" dirty="0"/>
              <a:t>建立工作分解結構 </a:t>
            </a:r>
            <a:r>
              <a:rPr lang="en-US" altLang="zh-TW" dirty="0"/>
              <a:t>Create WBS</a:t>
            </a:r>
          </a:p>
          <a:p>
            <a:pPr lvl="1"/>
            <a:r>
              <a:rPr lang="zh-TW" altLang="en-US" dirty="0"/>
              <a:t>驗證範疇 </a:t>
            </a:r>
            <a:r>
              <a:rPr lang="en-US" altLang="zh-TW" dirty="0"/>
              <a:t>Validate Scope</a:t>
            </a:r>
          </a:p>
          <a:p>
            <a:pPr lvl="1"/>
            <a:r>
              <a:rPr lang="zh-TW" altLang="en-US" dirty="0"/>
              <a:t>控制範疇 </a:t>
            </a:r>
            <a:r>
              <a:rPr lang="en-US" altLang="zh-TW" dirty="0"/>
              <a:t>Control Scope</a:t>
            </a:r>
          </a:p>
          <a:p>
            <a:r>
              <a:rPr lang="zh-TW" altLang="en-US" dirty="0"/>
              <a:t>變更無可避免，所有的變更都要經過專案變更管制委員會審查</a:t>
            </a:r>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65</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02E19-FA30-4281-841B-1FA995320EB7}"/>
              </a:ext>
            </a:extLst>
          </p:cNvPr>
          <p:cNvSpPr>
            <a:spLocks noGrp="1"/>
          </p:cNvSpPr>
          <p:nvPr>
            <p:ph type="title"/>
          </p:nvPr>
        </p:nvSpPr>
        <p:spPr/>
        <p:txBody>
          <a:bodyPr/>
          <a:lstStyle/>
          <a:p>
            <a:r>
              <a:rPr lang="zh-TW" altLang="zh-TW" dirty="0"/>
              <a:t>試說明確保能完整界定專案範疇的步驟</a:t>
            </a:r>
            <a:endParaRPr lang="zh-TW" altLang="en-US" dirty="0"/>
          </a:p>
        </p:txBody>
      </p:sp>
      <p:sp>
        <p:nvSpPr>
          <p:cNvPr id="3" name="內容版面配置區 2">
            <a:extLst>
              <a:ext uri="{FF2B5EF4-FFF2-40B4-BE49-F238E27FC236}">
                <a16:creationId xmlns:a16="http://schemas.microsoft.com/office/drawing/2014/main" id="{68A07931-1BF5-4A0A-9739-6B920F10E87D}"/>
              </a:ext>
            </a:extLst>
          </p:cNvPr>
          <p:cNvSpPr>
            <a:spLocks noGrp="1"/>
          </p:cNvSpPr>
          <p:nvPr>
            <p:ph idx="1"/>
          </p:nvPr>
        </p:nvSpPr>
        <p:spPr/>
        <p:txBody>
          <a:bodyPr/>
          <a:lstStyle/>
          <a:p>
            <a:pPr lvl="0"/>
            <a:r>
              <a:rPr lang="zh-TW" altLang="zh-TW" dirty="0"/>
              <a:t>專案目標（</a:t>
            </a:r>
            <a:r>
              <a:rPr lang="en-US" altLang="zh-TW" dirty="0"/>
              <a:t>project objective</a:t>
            </a:r>
            <a:r>
              <a:rPr lang="zh-TW" altLang="zh-TW" dirty="0"/>
              <a:t>）：首先界定能滿足顧客需求的整體目標。專案目標內容必須包括做什麼（</a:t>
            </a:r>
            <a:r>
              <a:rPr lang="en-US" altLang="zh-TW" dirty="0"/>
              <a:t>what</a:t>
            </a:r>
            <a:r>
              <a:rPr lang="zh-TW" altLang="zh-TW" dirty="0"/>
              <a:t>）、在什麼時間內完成（</a:t>
            </a:r>
            <a:r>
              <a:rPr lang="en-US" altLang="zh-TW" dirty="0"/>
              <a:t>when</a:t>
            </a:r>
            <a:r>
              <a:rPr lang="zh-TW" altLang="zh-TW" dirty="0"/>
              <a:t>）、和花費多少預算（</a:t>
            </a:r>
            <a:r>
              <a:rPr lang="en-US" altLang="zh-TW" dirty="0"/>
              <a:t>how much</a:t>
            </a:r>
            <a:r>
              <a:rPr lang="zh-TW" altLang="zh-TW" dirty="0"/>
              <a:t>）。</a:t>
            </a:r>
          </a:p>
          <a:p>
            <a:pPr lvl="0"/>
            <a:r>
              <a:rPr lang="zh-TW" altLang="zh-TW" dirty="0"/>
              <a:t>界定主要的交付標的物（即在專案生命週期中預期產出項目）。</a:t>
            </a:r>
          </a:p>
          <a:p>
            <a:pPr lvl="0"/>
            <a:r>
              <a:rPr lang="zh-TW" altLang="zh-TW" dirty="0"/>
              <a:t>設定里程碑。</a:t>
            </a:r>
          </a:p>
          <a:p>
            <a:pPr lvl="0"/>
            <a:r>
              <a:rPr lang="zh-TW" altLang="zh-TW" dirty="0"/>
              <a:t>定義技術需求，通常產品或服務會有技術需求以確保提供適當的性能。</a:t>
            </a:r>
            <a:endParaRPr lang="en-US" altLang="zh-TW" dirty="0"/>
          </a:p>
          <a:p>
            <a:pPr lvl="0"/>
            <a:r>
              <a:rPr lang="zh-TW" altLang="zh-TW" dirty="0"/>
              <a:t>分析限制和除外項目。</a:t>
            </a:r>
          </a:p>
          <a:p>
            <a:pPr lvl="0"/>
            <a:r>
              <a:rPr lang="zh-TW" altLang="zh-TW" dirty="0"/>
              <a:t>會同顧客一起審查，最後將所定義專案範疇會同顧客審查以取得顧客認同，此處主要關心的是對於期待項目的瞭解並取得協議。</a:t>
            </a:r>
          </a:p>
          <a:p>
            <a:pPr lvl="0"/>
            <a:endParaRPr lang="zh-TW" altLang="zh-TW" dirty="0"/>
          </a:p>
        </p:txBody>
      </p:sp>
      <p:sp>
        <p:nvSpPr>
          <p:cNvPr id="4" name="投影片編號版面配置區 3">
            <a:extLst>
              <a:ext uri="{FF2B5EF4-FFF2-40B4-BE49-F238E27FC236}">
                <a16:creationId xmlns:a16="http://schemas.microsoft.com/office/drawing/2014/main" id="{063E97C4-2ABA-4330-9822-647A20080554}"/>
              </a:ext>
            </a:extLst>
          </p:cNvPr>
          <p:cNvSpPr>
            <a:spLocks noGrp="1"/>
          </p:cNvSpPr>
          <p:nvPr>
            <p:ph type="sldNum" sz="quarter" idx="12"/>
          </p:nvPr>
        </p:nvSpPr>
        <p:spPr/>
        <p:txBody>
          <a:bodyPr/>
          <a:lstStyle/>
          <a:p>
            <a:fld id="{06AFB70A-E524-49E4-8F5C-48BFBE4381EC}" type="slidenum">
              <a:rPr lang="en-US" altLang="zh-TW" smtClean="0"/>
              <a:pPr/>
              <a:t>66</a:t>
            </a:fld>
            <a:endParaRPr lang="en-US" altLang="zh-TW"/>
          </a:p>
        </p:txBody>
      </p:sp>
    </p:spTree>
    <p:extLst>
      <p:ext uri="{BB962C8B-B14F-4D97-AF65-F5344CB8AC3E}">
        <p14:creationId xmlns:p14="http://schemas.microsoft.com/office/powerpoint/2010/main" val="4197588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F20DB-0716-486D-971F-E47A0E035280}"/>
              </a:ext>
            </a:extLst>
          </p:cNvPr>
          <p:cNvSpPr>
            <a:spLocks noGrp="1"/>
          </p:cNvSpPr>
          <p:nvPr>
            <p:ph type="title"/>
          </p:nvPr>
        </p:nvSpPr>
        <p:spPr/>
        <p:txBody>
          <a:bodyPr/>
          <a:lstStyle/>
          <a:p>
            <a:r>
              <a:rPr lang="zh-TW" altLang="zh-TW" dirty="0"/>
              <a:t>何謂驗證範疇？並說明驗證範疇和品質管制兩者之間的不同之處</a:t>
            </a:r>
            <a:endParaRPr lang="zh-TW" altLang="en-US" dirty="0"/>
          </a:p>
        </p:txBody>
      </p:sp>
      <p:sp>
        <p:nvSpPr>
          <p:cNvPr id="7" name="內容版面配置區 6">
            <a:extLst>
              <a:ext uri="{FF2B5EF4-FFF2-40B4-BE49-F238E27FC236}">
                <a16:creationId xmlns:a16="http://schemas.microsoft.com/office/drawing/2014/main" id="{FEF8D533-6DE6-478D-8D4E-28BABE758785}"/>
              </a:ext>
            </a:extLst>
          </p:cNvPr>
          <p:cNvSpPr>
            <a:spLocks noGrp="1"/>
          </p:cNvSpPr>
          <p:nvPr>
            <p:ph idx="1"/>
          </p:nvPr>
        </p:nvSpPr>
        <p:spPr/>
        <p:txBody>
          <a:bodyPr/>
          <a:lstStyle/>
          <a:p>
            <a:r>
              <a:rPr lang="zh-TW" altLang="en-US" dirty="0"/>
              <a:t>驗證範疇是正式驗收專案已完成交付標的物的過程。驗證範疇包括與顧客或贊助人一起審查所完成的交付標的物和工作成果，參照</a:t>
            </a:r>
            <a:r>
              <a:rPr lang="en-US" altLang="zh-TW" dirty="0"/>
              <a:t>WBS</a:t>
            </a:r>
            <a:r>
              <a:rPr lang="zh-TW" altLang="en-US" dirty="0"/>
              <a:t>字典、專案範疇說明書、專案範疇管理計畫所述以確保達成顧客或贊助人的要求並獲得其正式簽字接收。通常專案團隊會在交付標的物完成但在顧客驗收前先行驗證範疇，以確保所完成的交付標的物能符合顧客之需求。</a:t>
            </a:r>
          </a:p>
          <a:p>
            <a:r>
              <a:rPr lang="zh-TW" altLang="en-US" dirty="0"/>
              <a:t>驗證範疇和品質管制兩者之間的不同之處在於驗證範疇主要關注於交付標的物的驗收，而品質管制則關注於交付標的物是否正確和是否滿足品質要求。前者是檢查和測試所完成交付標的物能符合顧客的規格要求（偏重結果），而後者是著重於製程的監控以確保製程品質（偏重過程）。品質品質管制通常在驗證範疇之前進行，但二者亦可同時進行。</a:t>
            </a:r>
          </a:p>
          <a:p>
            <a:endParaRPr lang="zh-TW" altLang="en-US" dirty="0"/>
          </a:p>
        </p:txBody>
      </p:sp>
      <p:sp>
        <p:nvSpPr>
          <p:cNvPr id="4" name="投影片編號版面配置區 3">
            <a:extLst>
              <a:ext uri="{FF2B5EF4-FFF2-40B4-BE49-F238E27FC236}">
                <a16:creationId xmlns:a16="http://schemas.microsoft.com/office/drawing/2014/main" id="{058810FC-33CB-422C-AA24-B62B2BB5D421}"/>
              </a:ext>
            </a:extLst>
          </p:cNvPr>
          <p:cNvSpPr>
            <a:spLocks noGrp="1"/>
          </p:cNvSpPr>
          <p:nvPr>
            <p:ph type="sldNum" sz="quarter" idx="12"/>
          </p:nvPr>
        </p:nvSpPr>
        <p:spPr/>
        <p:txBody>
          <a:bodyPr/>
          <a:lstStyle/>
          <a:p>
            <a:fld id="{06AFB70A-E524-49E4-8F5C-48BFBE4381EC}" type="slidenum">
              <a:rPr lang="en-US" altLang="zh-TW" smtClean="0"/>
              <a:pPr/>
              <a:t>67</a:t>
            </a:fld>
            <a:endParaRPr lang="en-US" altLang="zh-TW"/>
          </a:p>
        </p:txBody>
      </p:sp>
    </p:spTree>
    <p:extLst>
      <p:ext uri="{BB962C8B-B14F-4D97-AF65-F5344CB8AC3E}">
        <p14:creationId xmlns:p14="http://schemas.microsoft.com/office/powerpoint/2010/main" val="17580588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53BE9A-0369-470F-A21A-51ED3A534917}"/>
              </a:ext>
            </a:extLst>
          </p:cNvPr>
          <p:cNvSpPr>
            <a:spLocks noGrp="1"/>
          </p:cNvSpPr>
          <p:nvPr>
            <p:ph type="title"/>
          </p:nvPr>
        </p:nvSpPr>
        <p:spPr/>
        <p:txBody>
          <a:bodyPr/>
          <a:lstStyle/>
          <a:p>
            <a:r>
              <a:rPr lang="zh-TW" altLang="zh-TW" dirty="0"/>
              <a:t>試說明工作績效資料和工作績效資訊之差別</a:t>
            </a:r>
            <a:endParaRPr lang="zh-TW" altLang="en-US" dirty="0"/>
          </a:p>
        </p:txBody>
      </p:sp>
      <p:sp>
        <p:nvSpPr>
          <p:cNvPr id="7" name="內容版面配置區 6">
            <a:extLst>
              <a:ext uri="{FF2B5EF4-FFF2-40B4-BE49-F238E27FC236}">
                <a16:creationId xmlns:a16="http://schemas.microsoft.com/office/drawing/2014/main" id="{4023486A-5577-4569-BDD7-7E255C798E98}"/>
              </a:ext>
            </a:extLst>
          </p:cNvPr>
          <p:cNvSpPr>
            <a:spLocks noGrp="1"/>
          </p:cNvSpPr>
          <p:nvPr>
            <p:ph idx="1"/>
          </p:nvPr>
        </p:nvSpPr>
        <p:spPr/>
        <p:txBody>
          <a:bodyPr/>
          <a:lstStyle/>
          <a:p>
            <a:r>
              <a:rPr lang="zh-TW" altLang="en-US" dirty="0"/>
              <a:t>工作績效資料：可提供變更需求件數、已核准的變更需求件數、以及已完成交付標的物的數量等工作績效資料。</a:t>
            </a:r>
          </a:p>
          <a:p>
            <a:r>
              <a:rPr lang="zh-TW" altLang="en-US" dirty="0"/>
              <a:t>工作績效資訊：工作績效資訊是差異分析結果的資訊，包括範疇實際績效與原先範疇基線差異對於專案時程和成本的衝擊等分析資訊。</a:t>
            </a:r>
          </a:p>
          <a:p>
            <a:endParaRPr lang="zh-TW" altLang="en-US" dirty="0"/>
          </a:p>
        </p:txBody>
      </p:sp>
      <p:sp>
        <p:nvSpPr>
          <p:cNvPr id="4" name="投影片編號版面配置區 3">
            <a:extLst>
              <a:ext uri="{FF2B5EF4-FFF2-40B4-BE49-F238E27FC236}">
                <a16:creationId xmlns:a16="http://schemas.microsoft.com/office/drawing/2014/main" id="{0A0A661E-1F15-4D01-AE18-B09DE3C79632}"/>
              </a:ext>
            </a:extLst>
          </p:cNvPr>
          <p:cNvSpPr>
            <a:spLocks noGrp="1"/>
          </p:cNvSpPr>
          <p:nvPr>
            <p:ph type="sldNum" sz="quarter" idx="12"/>
          </p:nvPr>
        </p:nvSpPr>
        <p:spPr/>
        <p:txBody>
          <a:bodyPr/>
          <a:lstStyle/>
          <a:p>
            <a:fld id="{06AFB70A-E524-49E4-8F5C-48BFBE4381EC}" type="slidenum">
              <a:rPr lang="en-US" altLang="zh-TW" smtClean="0"/>
              <a:pPr/>
              <a:t>68</a:t>
            </a:fld>
            <a:endParaRPr lang="en-US" altLang="zh-TW"/>
          </a:p>
        </p:txBody>
      </p:sp>
    </p:spTree>
    <p:extLst>
      <p:ext uri="{BB962C8B-B14F-4D97-AF65-F5344CB8AC3E}">
        <p14:creationId xmlns:p14="http://schemas.microsoft.com/office/powerpoint/2010/main" val="179319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F7CCB02-051A-48E9-AFBF-2A89595E5F37}"/>
              </a:ext>
            </a:extLst>
          </p:cNvPr>
          <p:cNvSpPr>
            <a:spLocks noGrp="1"/>
          </p:cNvSpPr>
          <p:nvPr>
            <p:ph type="title"/>
          </p:nvPr>
        </p:nvSpPr>
        <p:spPr/>
        <p:txBody>
          <a:bodyPr/>
          <a:lstStyle/>
          <a:p>
            <a:r>
              <a:rPr lang="zh-TW" altLang="en-US" dirty="0"/>
              <a:t>各種 </a:t>
            </a:r>
            <a:r>
              <a:rPr lang="en-US" altLang="zh-TW" dirty="0"/>
              <a:t>PMLC </a:t>
            </a:r>
            <a:r>
              <a:rPr lang="zh-TW" altLang="en-US" dirty="0"/>
              <a:t>的差異</a:t>
            </a:r>
          </a:p>
        </p:txBody>
      </p:sp>
      <p:sp>
        <p:nvSpPr>
          <p:cNvPr id="9" name="內容版面配置區 8">
            <a:extLst>
              <a:ext uri="{FF2B5EF4-FFF2-40B4-BE49-F238E27FC236}">
                <a16:creationId xmlns:a16="http://schemas.microsoft.com/office/drawing/2014/main" id="{DC8FF723-311D-4C17-894B-F47357C47B2E}"/>
              </a:ext>
            </a:extLst>
          </p:cNvPr>
          <p:cNvSpPr>
            <a:spLocks noGrp="1"/>
          </p:cNvSpPr>
          <p:nvPr>
            <p:ph idx="1"/>
          </p:nvPr>
        </p:nvSpPr>
        <p:spPr/>
        <p:txBody>
          <a:bodyPr>
            <a:normAutofit lnSpcReduction="10000"/>
          </a:bodyPr>
          <a:lstStyle/>
          <a:p>
            <a:r>
              <a:rPr lang="en-US" altLang="zh-TW" dirty="0"/>
              <a:t>TPM</a:t>
            </a:r>
            <a:r>
              <a:rPr lang="zh-TW" altLang="en-US" dirty="0"/>
              <a:t>：交付標的物在專案一開始就已經被定義</a:t>
            </a:r>
            <a:endParaRPr lang="en-US" altLang="zh-TW" dirty="0"/>
          </a:p>
          <a:p>
            <a:pPr lvl="1"/>
            <a:r>
              <a:rPr lang="zh-TW" altLang="en-US" dirty="0"/>
              <a:t>一開始就完成範疇管理（需求蒐集、定義範疇、建立</a:t>
            </a:r>
            <a:r>
              <a:rPr lang="en-US" altLang="zh-TW" dirty="0"/>
              <a:t>WBS</a:t>
            </a:r>
            <a:r>
              <a:rPr lang="zh-TW" altLang="en-US" dirty="0"/>
              <a:t>）</a:t>
            </a:r>
            <a:endParaRPr lang="en-US" altLang="zh-TW" dirty="0"/>
          </a:p>
          <a:p>
            <a:pPr lvl="1"/>
            <a:r>
              <a:rPr lang="zh-TW" altLang="en-US" dirty="0"/>
              <a:t>驗證範疇：每一交付標的物 </a:t>
            </a:r>
            <a:r>
              <a:rPr lang="en-US" altLang="zh-TW" dirty="0"/>
              <a:t>/ </a:t>
            </a:r>
            <a:r>
              <a:rPr lang="zh-TW" altLang="en-US" dirty="0"/>
              <a:t>階段審查時進行</a:t>
            </a:r>
            <a:endParaRPr lang="en-US" altLang="zh-TW" dirty="0"/>
          </a:p>
          <a:p>
            <a:pPr lvl="1"/>
            <a:r>
              <a:rPr lang="zh-TW" altLang="en-US" dirty="0"/>
              <a:t>管制範疇：持續進行</a:t>
            </a:r>
            <a:endParaRPr lang="en-US" altLang="zh-TW" dirty="0"/>
          </a:p>
          <a:p>
            <a:r>
              <a:rPr lang="en-US" altLang="zh-TW" dirty="0"/>
              <a:t>APM</a:t>
            </a:r>
            <a:r>
              <a:rPr lang="zh-TW" altLang="en-US" dirty="0"/>
              <a:t>：知道目標，不清楚解決方案</a:t>
            </a:r>
            <a:endParaRPr lang="en-US" altLang="zh-TW" dirty="0"/>
          </a:p>
          <a:p>
            <a:pPr lvl="1"/>
            <a:r>
              <a:rPr lang="zh-TW" altLang="en-US" dirty="0"/>
              <a:t>專案範疇一開始只能細分到功能（</a:t>
            </a:r>
            <a:r>
              <a:rPr lang="en-US" altLang="zh-TW" dirty="0"/>
              <a:t>function</a:t>
            </a:r>
            <a:r>
              <a:rPr lang="zh-TW" altLang="en-US" dirty="0"/>
              <a:t>）或特徵（</a:t>
            </a:r>
            <a:r>
              <a:rPr lang="en-US" altLang="zh-TW" dirty="0"/>
              <a:t>feature</a:t>
            </a:r>
            <a:r>
              <a:rPr lang="zh-TW" altLang="en-US" dirty="0"/>
              <a:t>），建立 </a:t>
            </a:r>
            <a:r>
              <a:rPr lang="en-US" altLang="zh-TW" dirty="0"/>
              <a:t>Function List / Product Backlog</a:t>
            </a:r>
            <a:r>
              <a:rPr lang="zh-TW" altLang="en-US" dirty="0"/>
              <a:t>，專案團隊視產能決定每次反覆（</a:t>
            </a:r>
            <a:r>
              <a:rPr lang="en-US" altLang="zh-TW" dirty="0"/>
              <a:t>iteration</a:t>
            </a:r>
            <a:r>
              <a:rPr lang="zh-TW" altLang="en-US" dirty="0"/>
              <a:t>）執行多少排序在前的項目</a:t>
            </a:r>
            <a:endParaRPr lang="en-US" altLang="zh-TW" dirty="0"/>
          </a:p>
          <a:p>
            <a:pPr lvl="1"/>
            <a:r>
              <a:rPr lang="zh-TW" altLang="en-US" dirty="0"/>
              <a:t>對每一個反覆，客戶和專案團隊密切互動</a:t>
            </a:r>
            <a:endParaRPr lang="en-US" altLang="zh-TW" dirty="0"/>
          </a:p>
          <a:p>
            <a:pPr lvl="2"/>
            <a:r>
              <a:rPr lang="zh-TW" altLang="en-US" dirty="0"/>
              <a:t>持續進行範疇管理（需求蒐集、定義範疇、建立</a:t>
            </a:r>
            <a:r>
              <a:rPr lang="en-US" altLang="zh-TW" dirty="0"/>
              <a:t>WBS</a:t>
            </a:r>
            <a:r>
              <a:rPr lang="zh-TW" altLang="en-US" dirty="0"/>
              <a:t>）</a:t>
            </a:r>
            <a:endParaRPr lang="en-US" altLang="zh-TW" dirty="0"/>
          </a:p>
          <a:p>
            <a:pPr lvl="2"/>
            <a:r>
              <a:rPr lang="zh-TW" altLang="en-US" dirty="0"/>
              <a:t>審視每一反覆之產出，確保產品待辦清單能反映目前的需求</a:t>
            </a:r>
            <a:endParaRPr lang="en-US" altLang="zh-TW" dirty="0"/>
          </a:p>
          <a:p>
            <a:pPr lvl="2"/>
            <a:r>
              <a:rPr lang="zh-TW" altLang="en-US" dirty="0"/>
              <a:t>持續進行驗證範疇和管制範疇兩個過程</a:t>
            </a:r>
          </a:p>
        </p:txBody>
      </p:sp>
      <p:sp>
        <p:nvSpPr>
          <p:cNvPr id="7" name="投影片編號版面配置區 6">
            <a:extLst>
              <a:ext uri="{FF2B5EF4-FFF2-40B4-BE49-F238E27FC236}">
                <a16:creationId xmlns:a16="http://schemas.microsoft.com/office/drawing/2014/main" id="{1DD40005-B70F-48AF-8E42-9BD9BB6E3F77}"/>
              </a:ext>
            </a:extLst>
          </p:cNvPr>
          <p:cNvSpPr>
            <a:spLocks noGrp="1"/>
          </p:cNvSpPr>
          <p:nvPr>
            <p:ph type="sldNum" sz="quarter" idx="12"/>
          </p:nvPr>
        </p:nvSpPr>
        <p:spPr/>
        <p:txBody>
          <a:bodyPr/>
          <a:lstStyle/>
          <a:p>
            <a:fld id="{06AFB70A-E524-49E4-8F5C-48BFBE4381EC}" type="slidenum">
              <a:rPr lang="en-US" altLang="zh-TW" smtClean="0"/>
              <a:pPr/>
              <a:t>7</a:t>
            </a:fld>
            <a:endParaRPr lang="en-US" altLang="zh-TW"/>
          </a:p>
        </p:txBody>
      </p:sp>
    </p:spTree>
    <p:extLst>
      <p:ext uri="{BB962C8B-B14F-4D97-AF65-F5344CB8AC3E}">
        <p14:creationId xmlns:p14="http://schemas.microsoft.com/office/powerpoint/2010/main" val="3148239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CC4B3B-C097-4FBB-9AFE-BB4DAA27D364}"/>
              </a:ext>
            </a:extLst>
          </p:cNvPr>
          <p:cNvSpPr>
            <a:spLocks noGrp="1"/>
          </p:cNvSpPr>
          <p:nvPr>
            <p:ph type="title"/>
          </p:nvPr>
        </p:nvSpPr>
        <p:spPr/>
        <p:txBody>
          <a:bodyPr/>
          <a:lstStyle/>
          <a:p>
            <a:r>
              <a:rPr lang="en-US" altLang="zh-TW" dirty="0"/>
              <a:t>Verify vs Validate</a:t>
            </a:r>
            <a:br>
              <a:rPr lang="en-US" altLang="zh-TW" dirty="0"/>
            </a:br>
            <a:r>
              <a:rPr lang="zh-TW" altLang="en-US" dirty="0"/>
              <a:t>驗證及確認</a:t>
            </a:r>
          </a:p>
        </p:txBody>
      </p:sp>
      <p:sp>
        <p:nvSpPr>
          <p:cNvPr id="5" name="文字版面配置區 4">
            <a:extLst>
              <a:ext uri="{FF2B5EF4-FFF2-40B4-BE49-F238E27FC236}">
                <a16:creationId xmlns:a16="http://schemas.microsoft.com/office/drawing/2014/main" id="{7F19565E-A92A-417C-8A56-791A8EC1A75F}"/>
              </a:ext>
            </a:extLst>
          </p:cNvPr>
          <p:cNvSpPr>
            <a:spLocks noGrp="1"/>
          </p:cNvSpPr>
          <p:nvPr>
            <p:ph type="body" idx="1"/>
          </p:nvPr>
        </p:nvSpPr>
        <p:spPr/>
        <p:txBody>
          <a:bodyPr/>
          <a:lstStyle/>
          <a:p>
            <a:r>
              <a:rPr lang="en-US" altLang="zh-TW" dirty="0"/>
              <a:t>Verify / Verification</a:t>
            </a:r>
            <a:endParaRPr lang="zh-TW" altLang="en-US" dirty="0"/>
          </a:p>
        </p:txBody>
      </p:sp>
      <p:sp>
        <p:nvSpPr>
          <p:cNvPr id="6" name="內容版面配置區 5">
            <a:extLst>
              <a:ext uri="{FF2B5EF4-FFF2-40B4-BE49-F238E27FC236}">
                <a16:creationId xmlns:a16="http://schemas.microsoft.com/office/drawing/2014/main" id="{C9AF6C8B-4709-42E0-ABFD-6A5C12795ABD}"/>
              </a:ext>
            </a:extLst>
          </p:cNvPr>
          <p:cNvSpPr>
            <a:spLocks noGrp="1"/>
          </p:cNvSpPr>
          <p:nvPr>
            <p:ph sz="half" idx="2"/>
          </p:nvPr>
        </p:nvSpPr>
        <p:spPr/>
        <p:txBody>
          <a:bodyPr/>
          <a:lstStyle/>
          <a:p>
            <a:r>
              <a:rPr lang="zh-TW" altLang="en-US" dirty="0"/>
              <a:t>是否達成規格需求</a:t>
            </a:r>
            <a:endParaRPr lang="en-US" altLang="zh-TW" dirty="0"/>
          </a:p>
          <a:p>
            <a:r>
              <a:rPr lang="zh-TW" altLang="en-US" dirty="0"/>
              <a:t>產出是否符合規格</a:t>
            </a:r>
            <a:endParaRPr lang="en-US" altLang="zh-TW" dirty="0"/>
          </a:p>
          <a:p>
            <a:r>
              <a:rPr lang="en-US" altLang="zh-TW" dirty="0"/>
              <a:t>Confirmation that work products properly reflect the requirements specified for them.</a:t>
            </a:r>
          </a:p>
          <a:p>
            <a:r>
              <a:rPr lang="en-US" altLang="zh-TW" dirty="0"/>
              <a:t>Ensures that “</a:t>
            </a:r>
            <a:r>
              <a:rPr lang="en-US" altLang="zh-TW" dirty="0">
                <a:solidFill>
                  <a:srgbClr val="0000FF"/>
                </a:solidFill>
              </a:rPr>
              <a:t>you built it right</a:t>
            </a:r>
            <a:r>
              <a:rPr lang="en-US" altLang="zh-TW" dirty="0"/>
              <a:t>.” </a:t>
            </a:r>
            <a:endParaRPr lang="zh-TW" altLang="en-US" dirty="0"/>
          </a:p>
        </p:txBody>
      </p:sp>
      <p:sp>
        <p:nvSpPr>
          <p:cNvPr id="7" name="文字版面配置區 6">
            <a:extLst>
              <a:ext uri="{FF2B5EF4-FFF2-40B4-BE49-F238E27FC236}">
                <a16:creationId xmlns:a16="http://schemas.microsoft.com/office/drawing/2014/main" id="{B7832B91-E5F9-4B77-BFBF-98A53F8CADE6}"/>
              </a:ext>
            </a:extLst>
          </p:cNvPr>
          <p:cNvSpPr>
            <a:spLocks noGrp="1"/>
          </p:cNvSpPr>
          <p:nvPr>
            <p:ph type="body" sz="quarter" idx="3"/>
          </p:nvPr>
        </p:nvSpPr>
        <p:spPr/>
        <p:txBody>
          <a:bodyPr/>
          <a:lstStyle/>
          <a:p>
            <a:r>
              <a:rPr lang="en-US" altLang="zh-TW" dirty="0"/>
              <a:t>Validate / Validation</a:t>
            </a:r>
            <a:endParaRPr lang="zh-TW" altLang="en-US" dirty="0"/>
          </a:p>
        </p:txBody>
      </p:sp>
      <p:sp>
        <p:nvSpPr>
          <p:cNvPr id="8" name="內容版面配置區 7">
            <a:extLst>
              <a:ext uri="{FF2B5EF4-FFF2-40B4-BE49-F238E27FC236}">
                <a16:creationId xmlns:a16="http://schemas.microsoft.com/office/drawing/2014/main" id="{3765FB25-538B-4E23-9671-E5A82D4BF701}"/>
              </a:ext>
            </a:extLst>
          </p:cNvPr>
          <p:cNvSpPr>
            <a:spLocks noGrp="1"/>
          </p:cNvSpPr>
          <p:nvPr>
            <p:ph sz="quarter" idx="4"/>
          </p:nvPr>
        </p:nvSpPr>
        <p:spPr/>
        <p:txBody>
          <a:bodyPr/>
          <a:lstStyle/>
          <a:p>
            <a:r>
              <a:rPr lang="zh-TW" altLang="en-US" dirty="0"/>
              <a:t>是否達成目的</a:t>
            </a:r>
            <a:endParaRPr lang="en-US" altLang="zh-TW" dirty="0"/>
          </a:p>
          <a:p>
            <a:r>
              <a:rPr lang="zh-TW" altLang="en-US" dirty="0"/>
              <a:t>產出是否合用</a:t>
            </a:r>
            <a:endParaRPr lang="en-US" altLang="zh-TW" dirty="0"/>
          </a:p>
          <a:p>
            <a:r>
              <a:rPr lang="en-US" altLang="zh-TW" dirty="0"/>
              <a:t>Confirmation that the product or service, as provided (or as it will be provided), will fulfill its intended use. </a:t>
            </a:r>
          </a:p>
          <a:p>
            <a:r>
              <a:rPr lang="en-US" altLang="zh-TW" dirty="0"/>
              <a:t>Ensures that </a:t>
            </a:r>
            <a:br>
              <a:rPr lang="en-US" altLang="zh-TW" dirty="0"/>
            </a:br>
            <a:r>
              <a:rPr lang="en-US" altLang="zh-TW" dirty="0"/>
              <a:t>“</a:t>
            </a:r>
            <a:r>
              <a:rPr lang="en-US" altLang="zh-TW" dirty="0">
                <a:solidFill>
                  <a:srgbClr val="0000FF"/>
                </a:solidFill>
              </a:rPr>
              <a:t>you built the right thing</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0D29838D-A19B-4F30-AD11-4A4617CF906B}"/>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87236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D14E8A-9C9A-4FA8-B105-A31B53CB91BF}"/>
              </a:ext>
            </a:extLst>
          </p:cNvPr>
          <p:cNvSpPr>
            <a:spLocks noGrp="1"/>
          </p:cNvSpPr>
          <p:nvPr>
            <p:ph type="title"/>
          </p:nvPr>
        </p:nvSpPr>
        <p:spPr/>
        <p:txBody>
          <a:bodyPr/>
          <a:lstStyle/>
          <a:p>
            <a:r>
              <a:rPr lang="zh-TW" altLang="en-US" dirty="0"/>
              <a:t>專案範疇未來趨勢和興起的實務</a:t>
            </a:r>
          </a:p>
        </p:txBody>
      </p:sp>
      <p:sp>
        <p:nvSpPr>
          <p:cNvPr id="8" name="內容版面配置區 7">
            <a:extLst>
              <a:ext uri="{FF2B5EF4-FFF2-40B4-BE49-F238E27FC236}">
                <a16:creationId xmlns:a16="http://schemas.microsoft.com/office/drawing/2014/main" id="{5C67E7E7-550D-4F9F-97E5-B933B476A4DA}"/>
              </a:ext>
            </a:extLst>
          </p:cNvPr>
          <p:cNvSpPr>
            <a:spLocks noGrp="1"/>
          </p:cNvSpPr>
          <p:nvPr>
            <p:ph idx="1"/>
          </p:nvPr>
        </p:nvSpPr>
        <p:spPr/>
        <p:txBody>
          <a:bodyPr/>
          <a:lstStyle/>
          <a:p>
            <a:r>
              <a:rPr lang="zh-TW" altLang="en-US" dirty="0"/>
              <a:t>需求（</a:t>
            </a:r>
            <a:r>
              <a:rPr lang="en-US" altLang="zh-TW" dirty="0"/>
              <a:t>requirement</a:t>
            </a:r>
            <a:r>
              <a:rPr lang="zh-TW" altLang="en-US" dirty="0"/>
              <a:t>）一直是專案管理最關注的議題</a:t>
            </a:r>
          </a:p>
          <a:p>
            <a:r>
              <a:rPr lang="zh-TW" altLang="en-US" dirty="0"/>
              <a:t>隨著全球環境日趨複雜，企業組織已開始認知到如何使用商業分析以定義、管理、管制變更需求活動，來改善其競爭優勢。</a:t>
            </a:r>
          </a:p>
          <a:p>
            <a:r>
              <a:rPr lang="zh-TW" altLang="zh-TW" dirty="0"/>
              <a:t>新的發展趨勢是與專業商業分析師共同合作，執行下列活動：</a:t>
            </a:r>
          </a:p>
          <a:p>
            <a:pPr lvl="1"/>
            <a:r>
              <a:rPr lang="zh-TW" altLang="zh-TW" dirty="0"/>
              <a:t>確認問題和識別商業需要</a:t>
            </a:r>
            <a:r>
              <a:rPr lang="zh-TW" altLang="en-US" dirty="0"/>
              <a:t>（</a:t>
            </a:r>
            <a:r>
              <a:rPr lang="en-US" altLang="zh-TW" dirty="0"/>
              <a:t>business needs</a:t>
            </a:r>
            <a:r>
              <a:rPr lang="zh-TW" altLang="en-US" dirty="0"/>
              <a:t>）</a:t>
            </a:r>
            <a:r>
              <a:rPr lang="zh-TW" altLang="zh-TW" dirty="0"/>
              <a:t>。</a:t>
            </a:r>
          </a:p>
          <a:p>
            <a:pPr lvl="1"/>
            <a:r>
              <a:rPr lang="zh-TW" altLang="zh-TW" dirty="0"/>
              <a:t>為滿足需要，識別和建議實際可行的解決方案</a:t>
            </a:r>
            <a:r>
              <a:rPr lang="zh-TW" altLang="en-US" dirty="0"/>
              <a:t>（</a:t>
            </a:r>
            <a:r>
              <a:rPr lang="en-US" altLang="zh-TW" dirty="0"/>
              <a:t>viable solutions</a:t>
            </a:r>
            <a:r>
              <a:rPr lang="zh-TW" altLang="en-US" dirty="0"/>
              <a:t>）</a:t>
            </a:r>
            <a:r>
              <a:rPr lang="zh-TW" altLang="zh-TW" dirty="0"/>
              <a:t>。</a:t>
            </a:r>
          </a:p>
          <a:p>
            <a:pPr lvl="1"/>
            <a:r>
              <a:rPr lang="zh-TW" altLang="zh-TW" dirty="0"/>
              <a:t>引導、記錄、管理利害關係人</a:t>
            </a:r>
            <a:r>
              <a:rPr lang="zh-TW" altLang="en-US" dirty="0"/>
              <a:t>的</a:t>
            </a:r>
            <a:r>
              <a:rPr lang="zh-TW" altLang="zh-TW" dirty="0"/>
              <a:t>需求</a:t>
            </a:r>
            <a:r>
              <a:rPr lang="zh-TW" altLang="en-US" dirty="0"/>
              <a:t>（</a:t>
            </a:r>
            <a:r>
              <a:rPr lang="en-US" altLang="zh-TW" dirty="0"/>
              <a:t>stakeholder requirements</a:t>
            </a:r>
            <a:r>
              <a:rPr lang="zh-TW" altLang="en-US" dirty="0"/>
              <a:t>）</a:t>
            </a:r>
            <a:r>
              <a:rPr lang="zh-TW" altLang="zh-TW" dirty="0"/>
              <a:t>以滿足商業和專案目標。</a:t>
            </a:r>
          </a:p>
          <a:p>
            <a:pPr lvl="1"/>
            <a:r>
              <a:rPr lang="zh-TW" altLang="zh-TW" dirty="0"/>
              <a:t>協助推動成功完成計畫或專案的產品、服務、成果。</a:t>
            </a:r>
            <a:endParaRPr lang="en-US" altLang="zh-TW" dirty="0"/>
          </a:p>
          <a:p>
            <a:r>
              <a:rPr lang="zh-TW" altLang="en-US" dirty="0"/>
              <a:t>商業分析師（</a:t>
            </a:r>
            <a:r>
              <a:rPr lang="en-US" altLang="zh-TW" dirty="0"/>
              <a:t>business analyst</a:t>
            </a:r>
            <a:r>
              <a:rPr lang="zh-TW" altLang="en-US" dirty="0"/>
              <a:t>）負責需求相關的活動</a:t>
            </a:r>
          </a:p>
        </p:txBody>
      </p:sp>
      <p:sp>
        <p:nvSpPr>
          <p:cNvPr id="7" name="投影片編號版面配置區 6">
            <a:extLst>
              <a:ext uri="{FF2B5EF4-FFF2-40B4-BE49-F238E27FC236}">
                <a16:creationId xmlns:a16="http://schemas.microsoft.com/office/drawing/2014/main" id="{DE9A16AC-BAFB-4255-81BC-F0AA9F778FCA}"/>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110080595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絲縷">
  <a:themeElements>
    <a:clrScheme name="絲縷">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10268</TotalTime>
  <Words>4245</Words>
  <Application>Microsoft Office PowerPoint</Application>
  <PresentationFormat>寬螢幕</PresentationFormat>
  <Paragraphs>429</Paragraphs>
  <Slides>68</Slides>
  <Notes>1</Notes>
  <HiddenSlides>0</HiddenSlides>
  <MMClips>0</MMClips>
  <ScaleCrop>false</ScaleCrop>
  <HeadingPairs>
    <vt:vector size="6" baseType="variant">
      <vt:variant>
        <vt:lpstr>使用字型</vt:lpstr>
      </vt:variant>
      <vt:variant>
        <vt:i4>7</vt:i4>
      </vt:variant>
      <vt:variant>
        <vt:lpstr>佈景主題</vt:lpstr>
      </vt:variant>
      <vt:variant>
        <vt:i4>3</vt:i4>
      </vt:variant>
      <vt:variant>
        <vt:lpstr>投影片標題</vt:lpstr>
      </vt:variant>
      <vt:variant>
        <vt:i4>68</vt:i4>
      </vt:variant>
    </vt:vector>
  </HeadingPairs>
  <TitlesOfParts>
    <vt:vector size="78" baseType="lpstr">
      <vt:lpstr>Arial</vt:lpstr>
      <vt:lpstr>Calibri</vt:lpstr>
      <vt:lpstr>Calibri Light</vt:lpstr>
      <vt:lpstr>Century Gothic</vt:lpstr>
      <vt:lpstr>Times New Roman</vt:lpstr>
      <vt:lpstr>Wingdings 2</vt:lpstr>
      <vt:lpstr>Wingdings 3</vt:lpstr>
      <vt:lpstr>HDOfficeLightV0</vt:lpstr>
      <vt:lpstr>1_HDOfficeLightV0</vt:lpstr>
      <vt:lpstr>絲縷</vt:lpstr>
      <vt:lpstr>專案範疇管理 Project Scope Management</vt:lpstr>
      <vt:lpstr>大綱</vt:lpstr>
      <vt:lpstr>PowerPoint 簡報</vt:lpstr>
      <vt:lpstr>前言</vt:lpstr>
      <vt:lpstr>造成專案失敗的原因</vt:lpstr>
      <vt:lpstr>專案範疇和產品範疇 Project Scope vs Product Scope</vt:lpstr>
      <vt:lpstr>各種 PMLC 的差異</vt:lpstr>
      <vt:lpstr>Verify vs Validate 驗證及確認</vt:lpstr>
      <vt:lpstr>專案範疇未來趨勢和興起的實務</vt:lpstr>
      <vt:lpstr>量身訂做的考量 Tailoring Considerations 每個專案都是獨特的，專案經理有責任依專案特徵調整專案範疇管理應用方式，考量因素包括</vt:lpstr>
      <vt:lpstr>敏捷／適應環境的考量</vt:lpstr>
      <vt:lpstr>專案範疇管理包括下列六個過程</vt:lpstr>
      <vt:lpstr>規劃範疇管理 Plan Scope Management</vt:lpstr>
      <vt:lpstr>規劃範疇管理 Plan Scope Management</vt:lpstr>
      <vt:lpstr>PowerPoint 簡報</vt:lpstr>
      <vt:lpstr>輸入：品質管理計畫書 Quality Management Plan</vt:lpstr>
      <vt:lpstr>輸出：範疇管理計畫書 Scope Management Plan</vt:lpstr>
      <vt:lpstr>輸出：需求管理計畫書 Requirements Management Plan </vt:lpstr>
      <vt:lpstr>蒐集需求 Collect Requirements</vt:lpstr>
      <vt:lpstr>PowerPoint 簡報</vt:lpstr>
      <vt:lpstr>PowerPoint 簡報</vt:lpstr>
      <vt:lpstr>標竿學習 Benchmarking</vt:lpstr>
      <vt:lpstr>親和圖 Affinity Diagram </vt:lpstr>
      <vt:lpstr>心智圖 Mind Mapping</vt:lpstr>
      <vt:lpstr>引導力 Facilitation</vt:lpstr>
      <vt:lpstr>PowerPoint 簡報</vt:lpstr>
      <vt:lpstr>PowerPoint 簡報</vt:lpstr>
      <vt:lpstr>PowerPoint 簡報</vt:lpstr>
      <vt:lpstr>輸出：需求文件 Requirements Documentation</vt:lpstr>
      <vt:lpstr>《PMBOK指引》的需求文件細分</vt:lpstr>
      <vt:lpstr>《PMBOK指引》的需求文件細分（續）</vt:lpstr>
      <vt:lpstr>輸出：需求追溯矩陣 Requirements Traceability Matrix</vt:lpstr>
      <vt:lpstr>定義範疇 Define Scope</vt:lpstr>
      <vt:lpstr>定義範疇 Define Scope</vt:lpstr>
      <vt:lpstr>PowerPoint 簡報</vt:lpstr>
      <vt:lpstr>定義範疇：輸入</vt:lpstr>
      <vt:lpstr>定義範疇：工具和技術</vt:lpstr>
      <vt:lpstr>定義範疇：輸出 專案範疇陳述 Project Scope Statement</vt:lpstr>
      <vt:lpstr>PowerPoint 簡報</vt:lpstr>
      <vt:lpstr>定義範疇：輸出 專案文件更新</vt:lpstr>
      <vt:lpstr>建立工作分解結構 Create WBS</vt:lpstr>
      <vt:lpstr>工作包 Work Package 內容包括：</vt:lpstr>
      <vt:lpstr>PowerPoint 簡報</vt:lpstr>
      <vt:lpstr>PowerPoint 簡報</vt:lpstr>
      <vt:lpstr>PowerPoint 簡報</vt:lpstr>
      <vt:lpstr>責任指派矩陣 Responsibility Assignment Matrix (RAM) </vt:lpstr>
      <vt:lpstr>PowerPoint 簡報</vt:lpstr>
      <vt:lpstr>建立工作分解結構 Create WBS</vt:lpstr>
      <vt:lpstr>PowerPoint 簡報</vt:lpstr>
      <vt:lpstr>工作分解</vt:lpstr>
      <vt:lpstr>PowerPoint 簡報</vt:lpstr>
      <vt:lpstr>建立WBS：輸出 範疇基線 Scope Baseline</vt:lpstr>
      <vt:lpstr>建立WBS：輸出 範疇基線 Scope Baseline內容包括</vt:lpstr>
      <vt:lpstr>建立WBS：輸出 範疇基線/工作包 Work package</vt:lpstr>
      <vt:lpstr>建立WBS：輸出 範疇基線/規劃包 Planning package</vt:lpstr>
      <vt:lpstr>建立WBS：輸出 範疇基線/WBS 字典 WBS Dictionary</vt:lpstr>
      <vt:lpstr>建立WBS：輸出 專案文件更新 Project Document Updates</vt:lpstr>
      <vt:lpstr>驗證範疇  Validate Scope</vt:lpstr>
      <vt:lpstr>驗證範疇  Validate Scope</vt:lpstr>
      <vt:lpstr>PowerPoint 簡報</vt:lpstr>
      <vt:lpstr>管制範疇 Control Scope</vt:lpstr>
      <vt:lpstr>管制範疇 Control Scope</vt:lpstr>
      <vt:lpstr>PowerPoint 簡報</vt:lpstr>
      <vt:lpstr>資料分析 Data Analysis </vt:lpstr>
      <vt:lpstr>Wrap Up</vt:lpstr>
      <vt:lpstr>試說明確保能完整界定專案範疇的步驟</vt:lpstr>
      <vt:lpstr>何謂驗證範疇？並說明驗證範疇和品質管制兩者之間的不同之處</vt:lpstr>
      <vt:lpstr>試說明工作績效資料和工作績效資訊之差別</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1027</cp:revision>
  <dcterms:created xsi:type="dcterms:W3CDTF">2002-09-16T19:57:13Z</dcterms:created>
  <dcterms:modified xsi:type="dcterms:W3CDTF">2020-04-05T13:31:17Z</dcterms:modified>
</cp:coreProperties>
</file>