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70"/>
  </p:notesMasterIdLst>
  <p:sldIdLst>
    <p:sldId id="256" r:id="rId4"/>
    <p:sldId id="269" r:id="rId5"/>
    <p:sldId id="827" r:id="rId6"/>
    <p:sldId id="828" r:id="rId7"/>
    <p:sldId id="829" r:id="rId8"/>
    <p:sldId id="830" r:id="rId9"/>
    <p:sldId id="831" r:id="rId10"/>
    <p:sldId id="832" r:id="rId11"/>
    <p:sldId id="834" r:id="rId12"/>
    <p:sldId id="833" r:id="rId13"/>
    <p:sldId id="835" r:id="rId14"/>
    <p:sldId id="836" r:id="rId15"/>
    <p:sldId id="837" r:id="rId16"/>
    <p:sldId id="838" r:id="rId17"/>
    <p:sldId id="839" r:id="rId18"/>
    <p:sldId id="840" r:id="rId19"/>
    <p:sldId id="842" r:id="rId20"/>
    <p:sldId id="843" r:id="rId21"/>
    <p:sldId id="844" r:id="rId22"/>
    <p:sldId id="845" r:id="rId23"/>
    <p:sldId id="879" r:id="rId24"/>
    <p:sldId id="841" r:id="rId25"/>
    <p:sldId id="880" r:id="rId26"/>
    <p:sldId id="846" r:id="rId27"/>
    <p:sldId id="847" r:id="rId28"/>
    <p:sldId id="881" r:id="rId29"/>
    <p:sldId id="850" r:id="rId30"/>
    <p:sldId id="882" r:id="rId31"/>
    <p:sldId id="851" r:id="rId32"/>
    <p:sldId id="848" r:id="rId33"/>
    <p:sldId id="849" r:id="rId34"/>
    <p:sldId id="852" r:id="rId35"/>
    <p:sldId id="853" r:id="rId36"/>
    <p:sldId id="854" r:id="rId37"/>
    <p:sldId id="855" r:id="rId38"/>
    <p:sldId id="883" r:id="rId39"/>
    <p:sldId id="856" r:id="rId40"/>
    <p:sldId id="857" r:id="rId41"/>
    <p:sldId id="858" r:id="rId42"/>
    <p:sldId id="859" r:id="rId43"/>
    <p:sldId id="860" r:id="rId44"/>
    <p:sldId id="861" r:id="rId45"/>
    <p:sldId id="862" r:id="rId46"/>
    <p:sldId id="863" r:id="rId47"/>
    <p:sldId id="864" r:id="rId48"/>
    <p:sldId id="886" r:id="rId49"/>
    <p:sldId id="865" r:id="rId50"/>
    <p:sldId id="866" r:id="rId51"/>
    <p:sldId id="867" r:id="rId52"/>
    <p:sldId id="868" r:id="rId53"/>
    <p:sldId id="884" r:id="rId54"/>
    <p:sldId id="869" r:id="rId55"/>
    <p:sldId id="870" r:id="rId56"/>
    <p:sldId id="885" r:id="rId57"/>
    <p:sldId id="872" r:id="rId58"/>
    <p:sldId id="876" r:id="rId59"/>
    <p:sldId id="873" r:id="rId60"/>
    <p:sldId id="874" r:id="rId61"/>
    <p:sldId id="875" r:id="rId62"/>
    <p:sldId id="877" r:id="rId63"/>
    <p:sldId id="878" r:id="rId64"/>
    <p:sldId id="887" r:id="rId65"/>
    <p:sldId id="268" r:id="rId66"/>
    <p:sldId id="888" r:id="rId67"/>
    <p:sldId id="889" r:id="rId68"/>
    <p:sldId id="8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827"/>
            <p14:sldId id="828"/>
            <p14:sldId id="829"/>
            <p14:sldId id="830"/>
            <p14:sldId id="831"/>
            <p14:sldId id="832"/>
            <p14:sldId id="834"/>
          </p14:sldIdLst>
        </p14:section>
        <p14:section name="規劃成本管理" id="{B3B9B30E-F182-4E61-B20F-85C2E6CB8EAA}">
          <p14:sldIdLst>
            <p14:sldId id="833"/>
            <p14:sldId id="835"/>
            <p14:sldId id="836"/>
            <p14:sldId id="837"/>
            <p14:sldId id="838"/>
            <p14:sldId id="839"/>
          </p14:sldIdLst>
        </p14:section>
        <p14:section name="估計成本" id="{CBBC3A8A-F950-474C-9B4E-6496D85FED2B}">
          <p14:sldIdLst>
            <p14:sldId id="840"/>
            <p14:sldId id="842"/>
            <p14:sldId id="843"/>
            <p14:sldId id="844"/>
            <p14:sldId id="845"/>
            <p14:sldId id="879"/>
            <p14:sldId id="841"/>
            <p14:sldId id="880"/>
            <p14:sldId id="846"/>
          </p14:sldIdLst>
        </p14:section>
        <p14:section name="制定預算" id="{851B72D9-4AFB-4656-AB62-F5FF9593087B}">
          <p14:sldIdLst>
            <p14:sldId id="847"/>
            <p14:sldId id="881"/>
            <p14:sldId id="850"/>
            <p14:sldId id="882"/>
            <p14:sldId id="851"/>
            <p14:sldId id="848"/>
            <p14:sldId id="849"/>
            <p14:sldId id="852"/>
            <p14:sldId id="853"/>
            <p14:sldId id="854"/>
            <p14:sldId id="855"/>
            <p14:sldId id="883"/>
          </p14:sldIdLst>
        </p14:section>
        <p14:section name="管制成本" id="{F9982953-B4AE-4FE8-ACF6-922B44A97D37}">
          <p14:sldIdLst>
            <p14:sldId id="856"/>
            <p14:sldId id="857"/>
            <p14:sldId id="858"/>
            <p14:sldId id="859"/>
            <p14:sldId id="860"/>
            <p14:sldId id="861"/>
          </p14:sldIdLst>
        </p14:section>
        <p14:section name="實獲值管理" id="{BCDF2999-D1C1-410F-BAB9-58B109B09372}">
          <p14:sldIdLst>
            <p14:sldId id="862"/>
            <p14:sldId id="863"/>
            <p14:sldId id="864"/>
            <p14:sldId id="886"/>
            <p14:sldId id="865"/>
            <p14:sldId id="866"/>
            <p14:sldId id="867"/>
            <p14:sldId id="868"/>
            <p14:sldId id="884"/>
            <p14:sldId id="869"/>
            <p14:sldId id="870"/>
            <p14:sldId id="885"/>
            <p14:sldId id="872"/>
            <p14:sldId id="876"/>
            <p14:sldId id="873"/>
            <p14:sldId id="874"/>
            <p14:sldId id="875"/>
            <p14:sldId id="877"/>
            <p14:sldId id="878"/>
            <p14:sldId id="887"/>
          </p14:sldIdLst>
        </p14:section>
        <p14:section name="結語" id="{A81DBFD4-7CA2-4A78-939C-C4F8B94F1469}">
          <p14:sldIdLst>
            <p14:sldId id="268"/>
          </p14:sldIdLst>
        </p14:section>
        <p14:section name="Q &amp; A" id="{73D0B01F-02B4-4CEC-B2FD-C6DD8F5AF70B}">
          <p14:sldIdLst>
            <p14:sldId id="888"/>
            <p14:sldId id="889"/>
            <p14:sldId id="890"/>
          </p14:sldIdLst>
        </p14:section>
      </p14:sectionLst>
    </p:ext>
    <p:ext uri="{EFAFB233-063F-42B5-8137-9DF3F51BA10A}">
      <p15:sldGuideLst xmlns:p15="http://schemas.microsoft.com/office/powerpoint/2012/main">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CCCC"/>
    <a:srgbClr val="FFFFCC"/>
    <a:srgbClr val="0000FF"/>
    <a:srgbClr val="FF0000"/>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105" d="100"/>
          <a:sy n="105" d="100"/>
        </p:scale>
        <p:origin x="78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專案成本管理</a:t>
            </a:r>
            <a:br>
              <a:rPr lang="en-US" altLang="zh-TW" dirty="0"/>
            </a:br>
            <a:r>
              <a:rPr lang="en-US" altLang="zh-TW" dirty="0"/>
              <a:t>Project Cost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5611DE-9EEE-4626-ABEE-6BEC5E9D4A32}"/>
              </a:ext>
            </a:extLst>
          </p:cNvPr>
          <p:cNvSpPr>
            <a:spLocks noGrp="1"/>
          </p:cNvSpPr>
          <p:nvPr>
            <p:ph type="title"/>
          </p:nvPr>
        </p:nvSpPr>
        <p:spPr/>
        <p:txBody>
          <a:bodyPr/>
          <a:lstStyle/>
          <a:p>
            <a:r>
              <a:rPr lang="zh-TW" altLang="en-US" dirty="0"/>
              <a:t>規劃成本管理</a:t>
            </a:r>
          </a:p>
        </p:txBody>
      </p:sp>
      <p:sp>
        <p:nvSpPr>
          <p:cNvPr id="3" name="內容版面配置區 2">
            <a:extLst>
              <a:ext uri="{FF2B5EF4-FFF2-40B4-BE49-F238E27FC236}">
                <a16:creationId xmlns:a16="http://schemas.microsoft.com/office/drawing/2014/main" id="{5690D9FC-25A0-4CCA-88D4-416645CD45D3}"/>
              </a:ext>
            </a:extLst>
          </p:cNvPr>
          <p:cNvSpPr>
            <a:spLocks noGrp="1"/>
          </p:cNvSpPr>
          <p:nvPr>
            <p:ph idx="1"/>
          </p:nvPr>
        </p:nvSpPr>
        <p:spPr/>
        <p:txBody>
          <a:bodyPr/>
          <a:lstStyle/>
          <a:p>
            <a:pPr>
              <a:spcBef>
                <a:spcPts val="1200"/>
              </a:spcBef>
            </a:pPr>
            <a:r>
              <a:rPr lang="zh-TW" altLang="zh-TW" dirty="0"/>
              <a:t>規劃成本管理係為建立政策、作法、和文件以規劃、執行、和控制專案成本的過程。</a:t>
            </a:r>
            <a:endParaRPr lang="en-US" altLang="zh-TW" dirty="0"/>
          </a:p>
          <a:p>
            <a:pPr>
              <a:spcBef>
                <a:spcPts val="1200"/>
              </a:spcBef>
            </a:pPr>
            <a:r>
              <a:rPr lang="zh-TW" altLang="zh-TW" dirty="0"/>
              <a:t>此過程的目的在於提供整個專案執行過程中管理專案成本的指引和方向。</a:t>
            </a:r>
            <a:endParaRPr lang="en-US" altLang="zh-TW" dirty="0"/>
          </a:p>
          <a:p>
            <a:pPr>
              <a:spcBef>
                <a:spcPts val="1200"/>
              </a:spcBef>
            </a:pPr>
            <a:r>
              <a:rPr lang="zh-TW" altLang="zh-TW" dirty="0"/>
              <a:t>過程和運用的相關工具和技術能被記錄。</a:t>
            </a:r>
            <a:endParaRPr lang="en-US" altLang="zh-TW" dirty="0"/>
          </a:p>
          <a:p>
            <a:pPr>
              <a:spcBef>
                <a:spcPts val="1200"/>
              </a:spcBef>
            </a:pPr>
            <a:r>
              <a:rPr lang="zh-TW" altLang="zh-TW" dirty="0"/>
              <a:t>這個過程在</a:t>
            </a:r>
            <a:r>
              <a:rPr lang="en-US" altLang="zh-TW" dirty="0"/>
              <a:t>TPM</a:t>
            </a:r>
            <a:r>
              <a:rPr lang="zh-TW" altLang="zh-TW" dirty="0"/>
              <a:t>專案中只執行一次，在</a:t>
            </a:r>
            <a:r>
              <a:rPr lang="en-US" altLang="zh-TW" dirty="0"/>
              <a:t>APM</a:t>
            </a:r>
            <a:r>
              <a:rPr lang="zh-TW" altLang="zh-TW" dirty="0"/>
              <a:t>專案中則依反覆次數執行多次。</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731CE8BA-F1C4-4AEE-B303-4C792C574328}"/>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301872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CC23C65-ECA3-4AA5-9B00-C4ECBCB53A01}"/>
              </a:ext>
            </a:extLst>
          </p:cNvPr>
          <p:cNvSpPr>
            <a:spLocks noGrp="1"/>
          </p:cNvSpPr>
          <p:nvPr>
            <p:ph type="title"/>
          </p:nvPr>
        </p:nvSpPr>
        <p:spPr/>
        <p:txBody>
          <a:bodyPr/>
          <a:lstStyle/>
          <a:p>
            <a:r>
              <a:rPr lang="en-US" altLang="zh-TW" dirty="0"/>
              <a:t>Plan Cost Management: Inputs, Tools &amp; Techniques, and Outputs</a:t>
            </a:r>
            <a:endParaRPr lang="zh-TW" altLang="en-US" dirty="0"/>
          </a:p>
        </p:txBody>
      </p:sp>
      <p:sp>
        <p:nvSpPr>
          <p:cNvPr id="4" name="投影片編號版面配置區 3">
            <a:extLst>
              <a:ext uri="{FF2B5EF4-FFF2-40B4-BE49-F238E27FC236}">
                <a16:creationId xmlns:a16="http://schemas.microsoft.com/office/drawing/2014/main" id="{A52359C5-7DA7-4497-931D-67F61629579E}"/>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pic>
        <p:nvPicPr>
          <p:cNvPr id="5" name="圖片 4">
            <a:extLst>
              <a:ext uri="{FF2B5EF4-FFF2-40B4-BE49-F238E27FC236}">
                <a16:creationId xmlns:a16="http://schemas.microsoft.com/office/drawing/2014/main" id="{9FEE9F98-AEBA-481D-B755-D28DB052F19E}"/>
              </a:ext>
            </a:extLst>
          </p:cNvPr>
          <p:cNvPicPr>
            <a:picLocks noChangeAspect="1"/>
          </p:cNvPicPr>
          <p:nvPr/>
        </p:nvPicPr>
        <p:blipFill>
          <a:blip r:embed="rId2"/>
          <a:stretch>
            <a:fillRect/>
          </a:stretch>
        </p:blipFill>
        <p:spPr>
          <a:xfrm>
            <a:off x="0" y="2054196"/>
            <a:ext cx="12192000" cy="3823076"/>
          </a:xfrm>
          <a:prstGeom prst="rect">
            <a:avLst/>
          </a:prstGeom>
        </p:spPr>
      </p:pic>
    </p:spTree>
    <p:extLst>
      <p:ext uri="{BB962C8B-B14F-4D97-AF65-F5344CB8AC3E}">
        <p14:creationId xmlns:p14="http://schemas.microsoft.com/office/powerpoint/2010/main" val="324764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ACC5F0-0D4E-4B35-89F8-D2648824F8DE}"/>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5C59AFEB-5EC4-44A7-9602-693728CBFE7F}"/>
              </a:ext>
            </a:extLst>
          </p:cNvPr>
          <p:cNvSpPr>
            <a:spLocks noGrp="1"/>
          </p:cNvSpPr>
          <p:nvPr>
            <p:ph type="sldNum" sz="quarter" idx="12"/>
          </p:nvPr>
        </p:nvSpPr>
        <p:spPr/>
        <p:txBody>
          <a:bodyPr/>
          <a:lstStyle/>
          <a:p>
            <a:fld id="{0BC55746-04A1-42DC-A0BC-1E09A8E18DBD}" type="slidenum">
              <a:rPr lang="en-US" altLang="zh-TW" smtClean="0"/>
              <a:pPr/>
              <a:t>12</a:t>
            </a:fld>
            <a:endParaRPr lang="en-US" altLang="zh-TW"/>
          </a:p>
        </p:txBody>
      </p:sp>
      <p:pic>
        <p:nvPicPr>
          <p:cNvPr id="4" name="圖片 3">
            <a:extLst>
              <a:ext uri="{FF2B5EF4-FFF2-40B4-BE49-F238E27FC236}">
                <a16:creationId xmlns:a16="http://schemas.microsoft.com/office/drawing/2014/main" id="{4CEC9B01-B6AA-4986-BF20-C5740F0653D9}"/>
              </a:ext>
            </a:extLst>
          </p:cNvPr>
          <p:cNvPicPr>
            <a:picLocks noChangeAspect="1"/>
          </p:cNvPicPr>
          <p:nvPr/>
        </p:nvPicPr>
        <p:blipFill>
          <a:blip r:embed="rId2"/>
          <a:stretch>
            <a:fillRect/>
          </a:stretch>
        </p:blipFill>
        <p:spPr>
          <a:xfrm>
            <a:off x="305374" y="1"/>
            <a:ext cx="11581254" cy="6858000"/>
          </a:xfrm>
          <a:prstGeom prst="rect">
            <a:avLst/>
          </a:prstGeom>
        </p:spPr>
      </p:pic>
      <p:sp>
        <p:nvSpPr>
          <p:cNvPr id="5" name="矩形 4">
            <a:extLst>
              <a:ext uri="{FF2B5EF4-FFF2-40B4-BE49-F238E27FC236}">
                <a16:creationId xmlns:a16="http://schemas.microsoft.com/office/drawing/2014/main" id="{16EC6608-BF3C-4C1D-9537-1AD87A8BAFCB}"/>
              </a:ext>
            </a:extLst>
          </p:cNvPr>
          <p:cNvSpPr/>
          <p:nvPr/>
        </p:nvSpPr>
        <p:spPr>
          <a:xfrm>
            <a:off x="4799856" y="406437"/>
            <a:ext cx="5155579" cy="369332"/>
          </a:xfrm>
          <a:prstGeom prst="rect">
            <a:avLst/>
          </a:prstGeom>
        </p:spPr>
        <p:txBody>
          <a:bodyPr wrap="none">
            <a:spAutoFit/>
          </a:bodyPr>
          <a:lstStyle/>
          <a:p>
            <a:r>
              <a:rPr lang="zh-TW" altLang="en-US" dirty="0"/>
              <a:t>Plan Cost Management: Data Flow Diagram</a:t>
            </a:r>
          </a:p>
        </p:txBody>
      </p:sp>
    </p:spTree>
    <p:extLst>
      <p:ext uri="{BB962C8B-B14F-4D97-AF65-F5344CB8AC3E}">
        <p14:creationId xmlns:p14="http://schemas.microsoft.com/office/powerpoint/2010/main" val="201020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F9CCAFC-0CEA-4A9F-B0C0-E951EF21FE9C}"/>
              </a:ext>
            </a:extLst>
          </p:cNvPr>
          <p:cNvSpPr>
            <a:spLocks noGrp="1"/>
          </p:cNvSpPr>
          <p:nvPr>
            <p:ph type="title"/>
          </p:nvPr>
        </p:nvSpPr>
        <p:spPr/>
        <p:txBody>
          <a:bodyPr/>
          <a:lstStyle/>
          <a:p>
            <a:r>
              <a:rPr lang="zh-TW" altLang="en-US" dirty="0"/>
              <a:t>規劃成本管理：輸入</a:t>
            </a:r>
            <a:br>
              <a:rPr lang="en-US" altLang="zh-TW" dirty="0"/>
            </a:br>
            <a:r>
              <a:rPr lang="en-US" altLang="zh-TW" dirty="0"/>
              <a:t>Plan Cost Management: Inputs</a:t>
            </a:r>
            <a:endParaRPr lang="zh-TW" altLang="en-US" dirty="0"/>
          </a:p>
        </p:txBody>
      </p:sp>
      <p:sp>
        <p:nvSpPr>
          <p:cNvPr id="5" name="內容版面配置區 4">
            <a:extLst>
              <a:ext uri="{FF2B5EF4-FFF2-40B4-BE49-F238E27FC236}">
                <a16:creationId xmlns:a16="http://schemas.microsoft.com/office/drawing/2014/main" id="{88526513-A8B2-4DB4-9354-2A6D55F3E516}"/>
              </a:ext>
            </a:extLst>
          </p:cNvPr>
          <p:cNvSpPr>
            <a:spLocks noGrp="1"/>
          </p:cNvSpPr>
          <p:nvPr>
            <p:ph idx="1"/>
          </p:nvPr>
        </p:nvSpPr>
        <p:spPr/>
        <p:txBody>
          <a:bodyPr/>
          <a:lstStyle/>
          <a:p>
            <a:r>
              <a:rPr lang="zh-TW" altLang="zh-TW" dirty="0"/>
              <a:t>專案章程</a:t>
            </a:r>
            <a:r>
              <a:rPr lang="en-US" altLang="zh-TW" dirty="0"/>
              <a:t> project charter</a:t>
            </a:r>
          </a:p>
          <a:p>
            <a:pPr lvl="1"/>
            <a:r>
              <a:rPr lang="zh-TW" altLang="zh-TW" dirty="0"/>
              <a:t>專案章程反映管理者對預算的限制和成本管理的要求。</a:t>
            </a:r>
          </a:p>
          <a:p>
            <a:r>
              <a:rPr lang="zh-TW" altLang="zh-TW" dirty="0"/>
              <a:t>專案管理計畫書</a:t>
            </a:r>
            <a:r>
              <a:rPr lang="en-US" altLang="zh-TW" dirty="0"/>
              <a:t> project management plan</a:t>
            </a:r>
          </a:p>
          <a:p>
            <a:pPr lvl="1"/>
            <a:r>
              <a:rPr lang="zh-TW" altLang="en-US" dirty="0"/>
              <a:t>時</a:t>
            </a:r>
            <a:r>
              <a:rPr lang="zh-TW" altLang="zh-TW" dirty="0"/>
              <a:t>程管理計畫</a:t>
            </a:r>
            <a:r>
              <a:rPr lang="zh-TW" altLang="en-US" dirty="0"/>
              <a:t>、</a:t>
            </a:r>
            <a:r>
              <a:rPr lang="zh-TW" altLang="zh-TW" dirty="0"/>
              <a:t>風險管理計畫，兩者都提供會影響成本估計和管理之規定和管制。</a:t>
            </a:r>
          </a:p>
          <a:p>
            <a:r>
              <a:rPr lang="zh-TW" altLang="zh-TW" dirty="0"/>
              <a:t>企業環境因素</a:t>
            </a:r>
            <a:r>
              <a:rPr lang="en-US" altLang="zh-TW" dirty="0"/>
              <a:t> enterprise environmental factors</a:t>
            </a:r>
          </a:p>
          <a:p>
            <a:pPr lvl="1"/>
            <a:r>
              <a:rPr lang="zh-TW" altLang="zh-TW" dirty="0"/>
              <a:t>包括組織文化、景氣影響產品和原料價格狀況、專案可能使用資源之價格資訊、專案管理資訊系統提供管理成本之替代可能性。</a:t>
            </a:r>
          </a:p>
          <a:p>
            <a:r>
              <a:rPr lang="zh-TW" altLang="zh-TW" dirty="0"/>
              <a:t>組織流程資產</a:t>
            </a:r>
            <a:r>
              <a:rPr lang="en-US" altLang="zh-TW" dirty="0"/>
              <a:t> organizational process assets</a:t>
            </a:r>
          </a:p>
          <a:p>
            <a:pPr lvl="1"/>
            <a:r>
              <a:rPr lang="zh-TW" altLang="zh-TW" dirty="0"/>
              <a:t>包括財務管制程序、歷史資訊、財務資料庫、和組織現有成本預算相關政策等。</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8B42166D-5F85-4554-8B5D-EE2CF6AC9833}"/>
              </a:ext>
            </a:extLst>
          </p:cNvPr>
          <p:cNvSpPr>
            <a:spLocks noGrp="1"/>
          </p:cNvSpPr>
          <p:nvPr>
            <p:ph type="sldNum" sz="quarter" idx="12"/>
          </p:nvPr>
        </p:nvSpPr>
        <p:spPr/>
        <p:txBody>
          <a:bodyPr/>
          <a:lstStyle/>
          <a:p>
            <a:fld id="{0BC55746-04A1-42DC-A0BC-1E09A8E18DBD}" type="slidenum">
              <a:rPr lang="en-US" altLang="zh-TW" smtClean="0"/>
              <a:pPr/>
              <a:t>13</a:t>
            </a:fld>
            <a:endParaRPr lang="en-US" altLang="zh-TW"/>
          </a:p>
        </p:txBody>
      </p:sp>
    </p:spTree>
    <p:extLst>
      <p:ext uri="{BB962C8B-B14F-4D97-AF65-F5344CB8AC3E}">
        <p14:creationId xmlns:p14="http://schemas.microsoft.com/office/powerpoint/2010/main" val="216081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119556-A693-4EB8-9EB3-7CA23E8A9D9E}"/>
              </a:ext>
            </a:extLst>
          </p:cNvPr>
          <p:cNvSpPr>
            <a:spLocks noGrp="1"/>
          </p:cNvSpPr>
          <p:nvPr>
            <p:ph type="title"/>
          </p:nvPr>
        </p:nvSpPr>
        <p:spPr/>
        <p:txBody>
          <a:bodyPr>
            <a:normAutofit fontScale="90000"/>
          </a:bodyPr>
          <a:lstStyle/>
          <a:p>
            <a:r>
              <a:rPr lang="zh-TW" altLang="en-US" dirty="0"/>
              <a:t>規劃成本管理：工具和技術</a:t>
            </a:r>
            <a:br>
              <a:rPr lang="en-US" altLang="zh-TW" dirty="0"/>
            </a:br>
            <a:r>
              <a:rPr lang="en-US" altLang="zh-TW" dirty="0"/>
              <a:t>Plan Cost Management: Tools &amp; Techniques</a:t>
            </a:r>
            <a:endParaRPr lang="zh-TW" altLang="en-US" dirty="0"/>
          </a:p>
        </p:txBody>
      </p:sp>
      <p:sp>
        <p:nvSpPr>
          <p:cNvPr id="3" name="內容版面配置區 2">
            <a:extLst>
              <a:ext uri="{FF2B5EF4-FFF2-40B4-BE49-F238E27FC236}">
                <a16:creationId xmlns:a16="http://schemas.microsoft.com/office/drawing/2014/main" id="{7235674B-E2A8-4954-8D95-9D3350F74020}"/>
              </a:ext>
            </a:extLst>
          </p:cNvPr>
          <p:cNvSpPr>
            <a:spLocks noGrp="1"/>
          </p:cNvSpPr>
          <p:nvPr>
            <p:ph idx="1"/>
          </p:nvPr>
        </p:nvSpPr>
        <p:spPr/>
        <p:txBody>
          <a:bodyPr/>
          <a:lstStyle/>
          <a:p>
            <a:r>
              <a:rPr lang="zh-TW" altLang="en-US" dirty="0"/>
              <a:t>專家判斷 </a:t>
            </a:r>
            <a:r>
              <a:rPr lang="en-US" altLang="zh-TW" dirty="0"/>
              <a:t>expert judgment</a:t>
            </a:r>
          </a:p>
          <a:p>
            <a:pPr lvl="1"/>
            <a:r>
              <a:rPr lang="zh-TW" altLang="en-US" dirty="0"/>
              <a:t>藉助參與過類似、相關應用領域或產業、成本估計和預算制定、對實獲值管理熟悉之專家</a:t>
            </a:r>
          </a:p>
          <a:p>
            <a:r>
              <a:rPr lang="zh-TW" altLang="en-US" dirty="0"/>
              <a:t>資料分析 </a:t>
            </a:r>
            <a:r>
              <a:rPr lang="en-US" altLang="zh-TW" dirty="0"/>
              <a:t>data analysis</a:t>
            </a:r>
          </a:p>
          <a:p>
            <a:pPr lvl="1"/>
            <a:r>
              <a:rPr lang="zh-TW" altLang="en-US" dirty="0"/>
              <a:t>替代方案分析 </a:t>
            </a:r>
            <a:r>
              <a:rPr lang="en-US" altLang="zh-TW" dirty="0"/>
              <a:t>alternatives analysis</a:t>
            </a:r>
            <a:endParaRPr lang="zh-TW" altLang="en-US" dirty="0"/>
          </a:p>
          <a:p>
            <a:r>
              <a:rPr lang="zh-TW" altLang="en-US" dirty="0"/>
              <a:t>會議 </a:t>
            </a:r>
            <a:r>
              <a:rPr lang="en-US" altLang="zh-TW" dirty="0"/>
              <a:t>meeting</a:t>
            </a:r>
          </a:p>
          <a:p>
            <a:pPr lvl="1"/>
            <a:r>
              <a:rPr lang="zh-TW" altLang="en-US" dirty="0"/>
              <a:t>專案有必要聚集團隊成員討論擬定成本管理計畫書，會議參與者包括專案經理、贊助者、相關專案團隊成員、相關利害關係人等。</a:t>
            </a:r>
          </a:p>
          <a:p>
            <a:endParaRPr lang="zh-TW" altLang="en-US" dirty="0"/>
          </a:p>
        </p:txBody>
      </p:sp>
      <p:sp>
        <p:nvSpPr>
          <p:cNvPr id="4" name="投影片編號版面配置區 3">
            <a:extLst>
              <a:ext uri="{FF2B5EF4-FFF2-40B4-BE49-F238E27FC236}">
                <a16:creationId xmlns:a16="http://schemas.microsoft.com/office/drawing/2014/main" id="{17E6B3A8-E864-4B89-B878-92CBE6026993}"/>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261518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2C045-6841-4EE9-B52E-C0FC1D5039BA}"/>
              </a:ext>
            </a:extLst>
          </p:cNvPr>
          <p:cNvSpPr>
            <a:spLocks noGrp="1"/>
          </p:cNvSpPr>
          <p:nvPr>
            <p:ph type="title"/>
          </p:nvPr>
        </p:nvSpPr>
        <p:spPr/>
        <p:txBody>
          <a:bodyPr/>
          <a:lstStyle/>
          <a:p>
            <a:r>
              <a:rPr lang="zh-TW" altLang="en-US" dirty="0"/>
              <a:t>規劃成本管理：輸出</a:t>
            </a:r>
            <a:br>
              <a:rPr lang="en-US" altLang="zh-TW" dirty="0"/>
            </a:br>
            <a:r>
              <a:rPr lang="en-US" altLang="zh-TW" dirty="0"/>
              <a:t>Plan Cost Management: Outputs</a:t>
            </a:r>
            <a:endParaRPr lang="zh-TW" altLang="en-US" dirty="0"/>
          </a:p>
        </p:txBody>
      </p:sp>
      <p:sp>
        <p:nvSpPr>
          <p:cNvPr id="3" name="內容版面配置區 2">
            <a:extLst>
              <a:ext uri="{FF2B5EF4-FFF2-40B4-BE49-F238E27FC236}">
                <a16:creationId xmlns:a16="http://schemas.microsoft.com/office/drawing/2014/main" id="{14B97BC9-4A5E-427A-885A-C810095B247E}"/>
              </a:ext>
            </a:extLst>
          </p:cNvPr>
          <p:cNvSpPr>
            <a:spLocks noGrp="1"/>
          </p:cNvSpPr>
          <p:nvPr>
            <p:ph sz="half" idx="1"/>
          </p:nvPr>
        </p:nvSpPr>
        <p:spPr/>
        <p:txBody>
          <a:bodyPr>
            <a:normAutofit/>
          </a:bodyPr>
          <a:lstStyle/>
          <a:p>
            <a:r>
              <a:rPr lang="zh-TW" altLang="en-US" dirty="0"/>
              <a:t>成本管理計畫書 </a:t>
            </a:r>
            <a:endParaRPr lang="en-US" altLang="zh-TW" dirty="0"/>
          </a:p>
          <a:p>
            <a:pPr lvl="1"/>
            <a:r>
              <a:rPr lang="zh-TW" altLang="en-US" dirty="0"/>
              <a:t>定義角色和責任：</a:t>
            </a:r>
            <a:endParaRPr lang="en-US" altLang="zh-TW" dirty="0"/>
          </a:p>
          <a:p>
            <a:pPr lvl="2"/>
            <a:r>
              <a:rPr lang="zh-TW" altLang="en-US" dirty="0"/>
              <a:t>專案經理負主要責任。</a:t>
            </a:r>
          </a:p>
          <a:p>
            <a:pPr lvl="1"/>
            <a:r>
              <a:rPr lang="zh-TW" altLang="en-US" dirty="0"/>
              <a:t>準確度 </a:t>
            </a:r>
            <a:r>
              <a:rPr lang="en-US" altLang="zh-TW" dirty="0"/>
              <a:t>Level of accuracy</a:t>
            </a:r>
          </a:p>
          <a:p>
            <a:pPr lvl="2"/>
            <a:r>
              <a:rPr lang="zh-TW" altLang="en-US" dirty="0"/>
              <a:t>成本估計依專案在不同階段而有不同準確度要求。</a:t>
            </a:r>
            <a:endParaRPr lang="en-US" altLang="zh-TW" dirty="0"/>
          </a:p>
          <a:p>
            <a:pPr lvl="1"/>
            <a:r>
              <a:rPr lang="zh-TW" altLang="en-US" dirty="0"/>
              <a:t>衡量單位 </a:t>
            </a:r>
            <a:r>
              <a:rPr lang="en-US" altLang="zh-TW" dirty="0"/>
              <a:t>Units of measure</a:t>
            </a:r>
          </a:p>
          <a:p>
            <a:pPr lvl="2"/>
            <a:r>
              <a:rPr lang="zh-TW" altLang="en-US" dirty="0"/>
              <a:t>各種資源成本之衡量單位。</a:t>
            </a:r>
          </a:p>
          <a:p>
            <a:pPr lvl="1"/>
            <a:r>
              <a:rPr lang="zh-TW" altLang="en-US" dirty="0"/>
              <a:t>組織程序連結：</a:t>
            </a:r>
            <a:endParaRPr lang="en-US" altLang="zh-TW" dirty="0"/>
          </a:p>
          <a:p>
            <a:pPr lvl="2"/>
            <a:r>
              <a:rPr lang="zh-TW" altLang="en-US" dirty="0"/>
              <a:t>各活動的成本由誰估計以及估計完成後如何結合為專案預算。</a:t>
            </a:r>
          </a:p>
          <a:p>
            <a:endParaRPr lang="zh-TW" altLang="en-US" dirty="0"/>
          </a:p>
        </p:txBody>
      </p:sp>
      <p:sp>
        <p:nvSpPr>
          <p:cNvPr id="11" name="內容版面配置區 10">
            <a:extLst>
              <a:ext uri="{FF2B5EF4-FFF2-40B4-BE49-F238E27FC236}">
                <a16:creationId xmlns:a16="http://schemas.microsoft.com/office/drawing/2014/main" id="{4FE1BF7D-6836-4AA4-8A34-1729AE093C7C}"/>
              </a:ext>
            </a:extLst>
          </p:cNvPr>
          <p:cNvSpPr>
            <a:spLocks noGrp="1"/>
          </p:cNvSpPr>
          <p:nvPr>
            <p:ph sz="half" idx="2"/>
          </p:nvPr>
        </p:nvSpPr>
        <p:spPr/>
        <p:txBody>
          <a:bodyPr>
            <a:normAutofit/>
          </a:bodyPr>
          <a:lstStyle/>
          <a:p>
            <a:pPr lvl="1"/>
            <a:r>
              <a:rPr lang="zh-TW" altLang="en-US" dirty="0"/>
              <a:t>管制門檻：</a:t>
            </a:r>
            <a:endParaRPr lang="en-US" altLang="zh-TW" dirty="0"/>
          </a:p>
          <a:p>
            <a:pPr lvl="2"/>
            <a:r>
              <a:rPr lang="zh-TW" altLang="en-US" dirty="0"/>
              <a:t>應設定當差異超過多少百分比時應執行差異分析和採取矯正措施。</a:t>
            </a:r>
            <a:endParaRPr lang="en-US" altLang="zh-TW" dirty="0"/>
          </a:p>
          <a:p>
            <a:pPr lvl="1"/>
            <a:r>
              <a:rPr lang="zh-TW" altLang="en-US" dirty="0"/>
              <a:t>績效衡量規則：</a:t>
            </a:r>
          </a:p>
          <a:p>
            <a:pPr lvl="2"/>
            <a:r>
              <a:rPr lang="zh-TW" altLang="en-US" dirty="0"/>
              <a:t>以</a:t>
            </a:r>
            <a:r>
              <a:rPr lang="en-US" altLang="zh-TW" dirty="0"/>
              <a:t>EVM</a:t>
            </a:r>
            <a:r>
              <a:rPr lang="zh-TW" altLang="en-US" dirty="0"/>
              <a:t>設定衡量成本績效規則，包括對哪些</a:t>
            </a:r>
            <a:r>
              <a:rPr lang="en-US" altLang="zh-TW" dirty="0"/>
              <a:t>WBS</a:t>
            </a:r>
            <a:r>
              <a:rPr lang="zh-TW" altLang="en-US" dirty="0"/>
              <a:t>依實際進度，衡量其實獲值、計算成本績效和預估專案完工成本。</a:t>
            </a:r>
          </a:p>
          <a:p>
            <a:pPr lvl="1"/>
            <a:r>
              <a:rPr lang="zh-TW" altLang="en-US" dirty="0"/>
              <a:t>績效報告格式和頻率：</a:t>
            </a:r>
          </a:p>
          <a:p>
            <a:pPr lvl="2"/>
            <a:r>
              <a:rPr lang="zh-TW" altLang="en-US" dirty="0"/>
              <a:t>各種不同成本管制績效分析報告之格式和頻率應加以訂定。</a:t>
            </a:r>
          </a:p>
          <a:p>
            <a:endParaRPr lang="zh-TW" altLang="en-US" dirty="0"/>
          </a:p>
        </p:txBody>
      </p:sp>
      <p:sp>
        <p:nvSpPr>
          <p:cNvPr id="4" name="投影片編號版面配置區 3">
            <a:extLst>
              <a:ext uri="{FF2B5EF4-FFF2-40B4-BE49-F238E27FC236}">
                <a16:creationId xmlns:a16="http://schemas.microsoft.com/office/drawing/2014/main" id="{93DD50A4-5036-4B35-9CB5-72B73D3D11C1}"/>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224262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35C5D-D82D-42A3-9499-0CC99A65F14D}"/>
              </a:ext>
            </a:extLst>
          </p:cNvPr>
          <p:cNvSpPr>
            <a:spLocks noGrp="1"/>
          </p:cNvSpPr>
          <p:nvPr>
            <p:ph type="title"/>
          </p:nvPr>
        </p:nvSpPr>
        <p:spPr/>
        <p:txBody>
          <a:bodyPr/>
          <a:lstStyle/>
          <a:p>
            <a:r>
              <a:rPr lang="zh-TW" altLang="en-US" dirty="0"/>
              <a:t>估計成本</a:t>
            </a:r>
            <a:br>
              <a:rPr lang="en-US" altLang="zh-TW" dirty="0"/>
            </a:br>
            <a:r>
              <a:rPr lang="en-US" altLang="zh-TW" dirty="0"/>
              <a:t>Estimate Costs</a:t>
            </a:r>
            <a:endParaRPr lang="zh-TW" altLang="en-US" dirty="0"/>
          </a:p>
        </p:txBody>
      </p:sp>
      <p:sp>
        <p:nvSpPr>
          <p:cNvPr id="6" name="內容版面配置區 5">
            <a:extLst>
              <a:ext uri="{FF2B5EF4-FFF2-40B4-BE49-F238E27FC236}">
                <a16:creationId xmlns:a16="http://schemas.microsoft.com/office/drawing/2014/main" id="{DE93A8E9-92A2-439A-BC55-A53FF45CDF04}"/>
              </a:ext>
            </a:extLst>
          </p:cNvPr>
          <p:cNvSpPr>
            <a:spLocks noGrp="1"/>
          </p:cNvSpPr>
          <p:nvPr>
            <p:ph sz="half" idx="1"/>
          </p:nvPr>
        </p:nvSpPr>
        <p:spPr/>
        <p:txBody>
          <a:bodyPr>
            <a:normAutofit fontScale="92500" lnSpcReduction="10000"/>
          </a:bodyPr>
          <a:lstStyle/>
          <a:p>
            <a:r>
              <a:rPr lang="zh-TW" altLang="zh-TW" dirty="0"/>
              <a:t>估計成本是對於完成專案活動所需資源之可能成本的量化評估。</a:t>
            </a:r>
            <a:endParaRPr lang="en-US" altLang="zh-TW" dirty="0"/>
          </a:p>
          <a:p>
            <a:r>
              <a:rPr lang="zh-TW" altLang="en-US" dirty="0"/>
              <a:t>成本的類型</a:t>
            </a:r>
            <a:endParaRPr lang="en-US" altLang="zh-TW" dirty="0"/>
          </a:p>
          <a:p>
            <a:pPr lvl="1"/>
            <a:r>
              <a:rPr lang="zh-TW" altLang="en-US" dirty="0"/>
              <a:t>直接成本</a:t>
            </a:r>
            <a:endParaRPr lang="en-US" altLang="zh-TW" dirty="0"/>
          </a:p>
          <a:p>
            <a:pPr lvl="2"/>
            <a:r>
              <a:rPr lang="zh-TW" altLang="en-US" dirty="0"/>
              <a:t>和專案產出直接相關，例如薪資、差旅費</a:t>
            </a:r>
            <a:endParaRPr lang="en-US" altLang="zh-TW" dirty="0"/>
          </a:p>
          <a:p>
            <a:pPr lvl="1"/>
            <a:r>
              <a:rPr lang="zh-TW" altLang="en-US" dirty="0"/>
              <a:t>間接成本</a:t>
            </a:r>
            <a:endParaRPr lang="en-US" altLang="zh-TW" dirty="0"/>
          </a:p>
          <a:p>
            <a:pPr lvl="2"/>
            <a:r>
              <a:rPr lang="zh-TW" altLang="en-US" dirty="0"/>
              <a:t>分攤費用 </a:t>
            </a:r>
            <a:r>
              <a:rPr lang="en-US" altLang="zh-TW" dirty="0"/>
              <a:t>Overhead</a:t>
            </a:r>
            <a:r>
              <a:rPr lang="zh-TW" altLang="en-US" dirty="0"/>
              <a:t>，例如辦公室水電費</a:t>
            </a:r>
            <a:endParaRPr lang="en-US" altLang="zh-TW" dirty="0"/>
          </a:p>
          <a:p>
            <a:pPr lvl="1"/>
            <a:r>
              <a:rPr lang="zh-TW" altLang="en-US" dirty="0"/>
              <a:t>固定成本</a:t>
            </a:r>
            <a:endParaRPr lang="en-US" altLang="zh-TW" dirty="0"/>
          </a:p>
          <a:p>
            <a:pPr lvl="2"/>
            <a:r>
              <a:rPr lang="zh-TW" altLang="en-US" dirty="0"/>
              <a:t>靜態的成本，例如人事薪資</a:t>
            </a:r>
            <a:endParaRPr lang="en-US" altLang="zh-TW" dirty="0"/>
          </a:p>
          <a:p>
            <a:pPr lvl="1"/>
            <a:r>
              <a:rPr lang="zh-TW" altLang="en-US" dirty="0"/>
              <a:t>變動成本</a:t>
            </a:r>
            <a:endParaRPr lang="en-US" altLang="zh-TW" dirty="0"/>
          </a:p>
          <a:p>
            <a:pPr lvl="2"/>
            <a:r>
              <a:rPr lang="zh-TW" altLang="en-US" dirty="0"/>
              <a:t>運輸燃料</a:t>
            </a:r>
          </a:p>
        </p:txBody>
      </p:sp>
      <p:sp>
        <p:nvSpPr>
          <p:cNvPr id="10" name="內容版面配置區 9">
            <a:extLst>
              <a:ext uri="{FF2B5EF4-FFF2-40B4-BE49-F238E27FC236}">
                <a16:creationId xmlns:a16="http://schemas.microsoft.com/office/drawing/2014/main" id="{D8BA1975-2B8B-4D5C-80F7-77EBCCD88508}"/>
              </a:ext>
            </a:extLst>
          </p:cNvPr>
          <p:cNvSpPr>
            <a:spLocks noGrp="1"/>
          </p:cNvSpPr>
          <p:nvPr>
            <p:ph sz="half" idx="2"/>
          </p:nvPr>
        </p:nvSpPr>
        <p:spPr/>
        <p:txBody>
          <a:bodyPr>
            <a:normAutofit fontScale="92500" lnSpcReduction="10000"/>
          </a:bodyPr>
          <a:lstStyle/>
          <a:p>
            <a:r>
              <a:rPr lang="zh-TW" altLang="en-US" dirty="0"/>
              <a:t>人旅材維業</a:t>
            </a:r>
            <a:endParaRPr lang="en-US" altLang="zh-TW" dirty="0"/>
          </a:p>
          <a:p>
            <a:pPr lvl="1"/>
            <a:r>
              <a:rPr lang="zh-TW" altLang="en-US" dirty="0"/>
              <a:t>人事</a:t>
            </a:r>
            <a:endParaRPr lang="en-US" altLang="zh-TW" dirty="0"/>
          </a:p>
          <a:p>
            <a:pPr lvl="1"/>
            <a:r>
              <a:rPr lang="zh-TW" altLang="en-US" dirty="0"/>
              <a:t>差旅</a:t>
            </a:r>
            <a:endParaRPr lang="en-US" altLang="zh-TW" dirty="0"/>
          </a:p>
          <a:p>
            <a:pPr lvl="1"/>
            <a:r>
              <a:rPr lang="zh-TW" altLang="en-US" dirty="0"/>
              <a:t>材料設備</a:t>
            </a:r>
            <a:endParaRPr lang="en-US" altLang="zh-TW" dirty="0"/>
          </a:p>
          <a:p>
            <a:pPr lvl="1"/>
            <a:r>
              <a:rPr lang="zh-TW" altLang="en-US" dirty="0"/>
              <a:t>設備維護</a:t>
            </a:r>
            <a:endParaRPr lang="en-US" altLang="zh-TW" dirty="0"/>
          </a:p>
          <a:p>
            <a:pPr lvl="1"/>
            <a:r>
              <a:rPr lang="zh-TW" altLang="en-US" dirty="0"/>
              <a:t>營運（業務費）</a:t>
            </a:r>
          </a:p>
        </p:txBody>
      </p:sp>
      <p:sp>
        <p:nvSpPr>
          <p:cNvPr id="5" name="投影片編號版面配置區 4">
            <a:extLst>
              <a:ext uri="{FF2B5EF4-FFF2-40B4-BE49-F238E27FC236}">
                <a16:creationId xmlns:a16="http://schemas.microsoft.com/office/drawing/2014/main" id="{04C9D02C-9614-4C1C-9F4A-BF166AC51BB6}"/>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57281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176A44A-1370-4C8B-91B2-2252298D2734}"/>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pic>
        <p:nvPicPr>
          <p:cNvPr id="6" name="圖片 5">
            <a:extLst>
              <a:ext uri="{FF2B5EF4-FFF2-40B4-BE49-F238E27FC236}">
                <a16:creationId xmlns:a16="http://schemas.microsoft.com/office/drawing/2014/main" id="{1A5D7259-E57A-4DE7-B4C8-07432C06A0EC}"/>
              </a:ext>
            </a:extLst>
          </p:cNvPr>
          <p:cNvPicPr>
            <a:picLocks noChangeAspect="1"/>
          </p:cNvPicPr>
          <p:nvPr/>
        </p:nvPicPr>
        <p:blipFill>
          <a:blip r:embed="rId2"/>
          <a:stretch>
            <a:fillRect/>
          </a:stretch>
        </p:blipFill>
        <p:spPr>
          <a:xfrm>
            <a:off x="0" y="1268760"/>
            <a:ext cx="12192000" cy="5415516"/>
          </a:xfrm>
          <a:prstGeom prst="rect">
            <a:avLst/>
          </a:prstGeom>
        </p:spPr>
      </p:pic>
      <p:sp>
        <p:nvSpPr>
          <p:cNvPr id="7" name="矩形 6">
            <a:extLst>
              <a:ext uri="{FF2B5EF4-FFF2-40B4-BE49-F238E27FC236}">
                <a16:creationId xmlns:a16="http://schemas.microsoft.com/office/drawing/2014/main" id="{7A39CAC0-9D9D-4F95-B4EC-BC72CB7DEF08}"/>
              </a:ext>
            </a:extLst>
          </p:cNvPr>
          <p:cNvSpPr/>
          <p:nvPr/>
        </p:nvSpPr>
        <p:spPr>
          <a:xfrm>
            <a:off x="2423592" y="678077"/>
            <a:ext cx="7344816" cy="369332"/>
          </a:xfrm>
          <a:prstGeom prst="rect">
            <a:avLst/>
          </a:prstGeom>
        </p:spPr>
        <p:txBody>
          <a:bodyPr wrap="square">
            <a:spAutoFit/>
          </a:bodyPr>
          <a:lstStyle/>
          <a:p>
            <a:r>
              <a:rPr lang="zh-TW" altLang="en-US" dirty="0"/>
              <a:t>Estimate Costs: Inputs, Tools &amp; Techniques, and Outputs</a:t>
            </a:r>
          </a:p>
        </p:txBody>
      </p:sp>
    </p:spTree>
    <p:extLst>
      <p:ext uri="{BB962C8B-B14F-4D97-AF65-F5344CB8AC3E}">
        <p14:creationId xmlns:p14="http://schemas.microsoft.com/office/powerpoint/2010/main" val="190919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63980A39-00E2-4C1C-9FE7-9564611788D7}"/>
              </a:ext>
            </a:extLst>
          </p:cNvPr>
          <p:cNvSpPr>
            <a:spLocks noGrp="1"/>
          </p:cNvSpPr>
          <p:nvPr>
            <p:ph type="sldNum" sz="quarter" idx="12"/>
          </p:nvPr>
        </p:nvSpPr>
        <p:spPr/>
        <p:txBody>
          <a:bodyPr/>
          <a:lstStyle/>
          <a:p>
            <a:fld id="{F5266956-B1F5-4385-B837-32E585D3D944}" type="slidenum">
              <a:rPr lang="en-US" altLang="zh-TW" smtClean="0"/>
              <a:pPr/>
              <a:t>18</a:t>
            </a:fld>
            <a:endParaRPr lang="en-US" altLang="zh-TW"/>
          </a:p>
        </p:txBody>
      </p:sp>
      <p:pic>
        <p:nvPicPr>
          <p:cNvPr id="3" name="圖片 2">
            <a:extLst>
              <a:ext uri="{FF2B5EF4-FFF2-40B4-BE49-F238E27FC236}">
                <a16:creationId xmlns:a16="http://schemas.microsoft.com/office/drawing/2014/main" id="{93585D8F-27DB-48BC-A1CF-CE30F4B79B3E}"/>
              </a:ext>
            </a:extLst>
          </p:cNvPr>
          <p:cNvPicPr>
            <a:picLocks noChangeAspect="1"/>
          </p:cNvPicPr>
          <p:nvPr/>
        </p:nvPicPr>
        <p:blipFill>
          <a:blip r:embed="rId2"/>
          <a:stretch>
            <a:fillRect/>
          </a:stretch>
        </p:blipFill>
        <p:spPr>
          <a:xfrm>
            <a:off x="789776" y="0"/>
            <a:ext cx="10612448" cy="6858000"/>
          </a:xfrm>
          <a:prstGeom prst="rect">
            <a:avLst/>
          </a:prstGeom>
        </p:spPr>
      </p:pic>
      <p:sp>
        <p:nvSpPr>
          <p:cNvPr id="4" name="矩形 3">
            <a:extLst>
              <a:ext uri="{FF2B5EF4-FFF2-40B4-BE49-F238E27FC236}">
                <a16:creationId xmlns:a16="http://schemas.microsoft.com/office/drawing/2014/main" id="{30C8FF70-9A87-4BAA-A56C-CAEFF49578F6}"/>
              </a:ext>
            </a:extLst>
          </p:cNvPr>
          <p:cNvSpPr/>
          <p:nvPr/>
        </p:nvSpPr>
        <p:spPr>
          <a:xfrm>
            <a:off x="5591944" y="418450"/>
            <a:ext cx="4081567" cy="369332"/>
          </a:xfrm>
          <a:prstGeom prst="rect">
            <a:avLst/>
          </a:prstGeom>
        </p:spPr>
        <p:txBody>
          <a:bodyPr wrap="none">
            <a:spAutoFit/>
          </a:bodyPr>
          <a:lstStyle/>
          <a:p>
            <a:r>
              <a:rPr lang="zh-TW" altLang="en-US" dirty="0"/>
              <a:t>Estimate Costs: Data Flow Diagram</a:t>
            </a:r>
          </a:p>
        </p:txBody>
      </p:sp>
    </p:spTree>
    <p:extLst>
      <p:ext uri="{BB962C8B-B14F-4D97-AF65-F5344CB8AC3E}">
        <p14:creationId xmlns:p14="http://schemas.microsoft.com/office/powerpoint/2010/main" val="23839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10A407-D436-4D2B-A83E-269B47183070}"/>
              </a:ext>
            </a:extLst>
          </p:cNvPr>
          <p:cNvSpPr>
            <a:spLocks noGrp="1"/>
          </p:cNvSpPr>
          <p:nvPr>
            <p:ph type="title"/>
          </p:nvPr>
        </p:nvSpPr>
        <p:spPr/>
        <p:txBody>
          <a:bodyPr/>
          <a:lstStyle/>
          <a:p>
            <a:r>
              <a:rPr lang="zh-TW" altLang="en-US" dirty="0"/>
              <a:t>估計成本：輸入</a:t>
            </a:r>
          </a:p>
        </p:txBody>
      </p:sp>
      <p:sp>
        <p:nvSpPr>
          <p:cNvPr id="3" name="內容版面配置區 2">
            <a:extLst>
              <a:ext uri="{FF2B5EF4-FFF2-40B4-BE49-F238E27FC236}">
                <a16:creationId xmlns:a16="http://schemas.microsoft.com/office/drawing/2014/main" id="{4AB23937-617B-4026-B4E5-F2B777FA7BB2}"/>
              </a:ext>
            </a:extLst>
          </p:cNvPr>
          <p:cNvSpPr>
            <a:spLocks noGrp="1"/>
          </p:cNvSpPr>
          <p:nvPr>
            <p:ph sz="half" idx="1"/>
          </p:nvPr>
        </p:nvSpPr>
        <p:spPr/>
        <p:txBody>
          <a:bodyPr/>
          <a:lstStyle/>
          <a:p>
            <a:r>
              <a:rPr lang="zh-TW" altLang="en-US" dirty="0"/>
              <a:t>專案管理計畫書：</a:t>
            </a:r>
          </a:p>
          <a:p>
            <a:pPr lvl="1"/>
            <a:r>
              <a:rPr lang="zh-TW" altLang="en-US" dirty="0"/>
              <a:t>成本管理計畫書：</a:t>
            </a:r>
            <a:endParaRPr lang="en-US" altLang="zh-TW" dirty="0"/>
          </a:p>
          <a:p>
            <a:pPr lvl="2"/>
            <a:r>
              <a:rPr lang="zh-TW" altLang="en-US" dirty="0"/>
              <a:t>定義如何管理和控制專案成本，也說明成本估計方法和估計準確程度。</a:t>
            </a:r>
          </a:p>
          <a:p>
            <a:pPr lvl="1"/>
            <a:r>
              <a:rPr lang="zh-TW" altLang="en-US" dirty="0"/>
              <a:t>品質管理計畫書：</a:t>
            </a:r>
            <a:endParaRPr lang="en-US" altLang="zh-TW" dirty="0"/>
          </a:p>
          <a:p>
            <a:pPr lvl="2"/>
            <a:r>
              <a:rPr lang="zh-TW" altLang="en-US" dirty="0"/>
              <a:t>敘述專案團隊需要什麼活動和資源以達成專案品質目標。</a:t>
            </a:r>
          </a:p>
          <a:p>
            <a:pPr lvl="1"/>
            <a:r>
              <a:rPr lang="zh-TW" altLang="en-US" dirty="0"/>
              <a:t>範疇基線：</a:t>
            </a:r>
            <a:endParaRPr lang="en-US" altLang="zh-TW" dirty="0"/>
          </a:p>
          <a:p>
            <a:pPr lvl="2"/>
            <a:r>
              <a:rPr lang="zh-TW" altLang="en-US" dirty="0"/>
              <a:t>包含專案範疇陳述、</a:t>
            </a:r>
            <a:r>
              <a:rPr lang="en-US" altLang="zh-TW" dirty="0"/>
              <a:t>WBS</a:t>
            </a:r>
            <a:r>
              <a:rPr lang="zh-TW" altLang="en-US" dirty="0"/>
              <a:t>、</a:t>
            </a:r>
            <a:r>
              <a:rPr lang="en-US" altLang="zh-TW" dirty="0"/>
              <a:t>WBS</a:t>
            </a:r>
            <a:r>
              <a:rPr lang="zh-TW" altLang="en-US" dirty="0"/>
              <a:t>字典。</a:t>
            </a:r>
          </a:p>
          <a:p>
            <a:endParaRPr lang="zh-TW" altLang="en-US" dirty="0"/>
          </a:p>
        </p:txBody>
      </p:sp>
      <p:sp>
        <p:nvSpPr>
          <p:cNvPr id="8" name="內容版面配置區 7">
            <a:extLst>
              <a:ext uri="{FF2B5EF4-FFF2-40B4-BE49-F238E27FC236}">
                <a16:creationId xmlns:a16="http://schemas.microsoft.com/office/drawing/2014/main" id="{E3B21D71-D543-41FE-AF4A-659C7F60BD97}"/>
              </a:ext>
            </a:extLst>
          </p:cNvPr>
          <p:cNvSpPr>
            <a:spLocks noGrp="1"/>
          </p:cNvSpPr>
          <p:nvPr>
            <p:ph sz="half" idx="2"/>
          </p:nvPr>
        </p:nvSpPr>
        <p:spPr/>
        <p:txBody>
          <a:bodyPr/>
          <a:lstStyle/>
          <a:p>
            <a:r>
              <a:rPr lang="zh-TW" altLang="en-US" dirty="0"/>
              <a:t>專案文件：</a:t>
            </a:r>
            <a:endParaRPr lang="en-US" altLang="zh-TW" dirty="0"/>
          </a:p>
          <a:p>
            <a:pPr lvl="1"/>
            <a:r>
              <a:rPr lang="zh-TW" altLang="en-US" dirty="0"/>
              <a:t>包含經驗學習檔案、專案時程、資源需求、和風險登錄表。</a:t>
            </a:r>
          </a:p>
          <a:p>
            <a:r>
              <a:rPr lang="zh-TW" altLang="en-US" dirty="0"/>
              <a:t>企業環境因素：</a:t>
            </a:r>
            <a:endParaRPr lang="en-US" altLang="zh-TW" dirty="0"/>
          </a:p>
          <a:p>
            <a:pPr lvl="1"/>
            <a:r>
              <a:rPr lang="zh-TW" altLang="en-US" dirty="0"/>
              <a:t>包括組織文化、景氣影響產品和原料價格狀況、專案可能使用資源之價格資訊、和專案管理資訊系統提供管理成本之替代可能性。</a:t>
            </a:r>
          </a:p>
          <a:p>
            <a:r>
              <a:rPr lang="zh-TW" altLang="en-US" dirty="0"/>
              <a:t>組織流程資產：</a:t>
            </a:r>
            <a:endParaRPr lang="en-US" altLang="zh-TW" dirty="0"/>
          </a:p>
          <a:p>
            <a:pPr lvl="1"/>
            <a:r>
              <a:rPr lang="zh-TW" altLang="en-US" dirty="0"/>
              <a:t>包括估計成本的規定、範例、和歷史資訊。</a:t>
            </a:r>
          </a:p>
          <a:p>
            <a:endParaRPr lang="zh-TW" altLang="en-US" dirty="0"/>
          </a:p>
        </p:txBody>
      </p:sp>
      <p:sp>
        <p:nvSpPr>
          <p:cNvPr id="4" name="投影片編號版面配置區 3">
            <a:extLst>
              <a:ext uri="{FF2B5EF4-FFF2-40B4-BE49-F238E27FC236}">
                <a16:creationId xmlns:a16="http://schemas.microsoft.com/office/drawing/2014/main" id="{58070631-D66F-43D6-9F0D-453094422EFC}"/>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153820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規劃成本管理 </a:t>
            </a:r>
            <a:r>
              <a:rPr lang="en-US" altLang="zh-TW" dirty="0"/>
              <a:t>Plan Cost Management</a:t>
            </a:r>
            <a:endParaRPr lang="zh-TW" altLang="en-US" dirty="0"/>
          </a:p>
          <a:p>
            <a:r>
              <a:rPr lang="zh-TW" altLang="en-US" dirty="0"/>
              <a:t>估計成本 </a:t>
            </a:r>
            <a:r>
              <a:rPr lang="en-US" altLang="zh-TW" dirty="0"/>
              <a:t>Estimate Costs</a:t>
            </a:r>
            <a:endParaRPr lang="zh-TW" altLang="en-US" dirty="0"/>
          </a:p>
          <a:p>
            <a:r>
              <a:rPr lang="zh-TW" altLang="en-US" dirty="0"/>
              <a:t>制定預算 </a:t>
            </a:r>
            <a:r>
              <a:rPr lang="en-US" altLang="zh-TW" dirty="0"/>
              <a:t>Determine Budget</a:t>
            </a:r>
            <a:endParaRPr lang="zh-TW" altLang="en-US" dirty="0"/>
          </a:p>
          <a:p>
            <a:r>
              <a:rPr lang="zh-TW" altLang="en-US" dirty="0"/>
              <a:t>管制成本 </a:t>
            </a:r>
            <a:r>
              <a:rPr lang="en-US" altLang="zh-TW" dirty="0"/>
              <a:t>Control Costs</a:t>
            </a:r>
          </a:p>
          <a:p>
            <a:r>
              <a:rPr lang="zh-TW" altLang="en-US" dirty="0"/>
              <a:t>實獲值管理</a:t>
            </a:r>
          </a:p>
          <a:p>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2231FD-FAFF-479D-BDEB-34828FF91C88}"/>
              </a:ext>
            </a:extLst>
          </p:cNvPr>
          <p:cNvSpPr>
            <a:spLocks noGrp="1"/>
          </p:cNvSpPr>
          <p:nvPr>
            <p:ph type="title"/>
          </p:nvPr>
        </p:nvSpPr>
        <p:spPr/>
        <p:txBody>
          <a:bodyPr/>
          <a:lstStyle/>
          <a:p>
            <a:r>
              <a:rPr lang="zh-TW" altLang="en-US" dirty="0"/>
              <a:t>估計成本：工具和技術</a:t>
            </a:r>
          </a:p>
        </p:txBody>
      </p:sp>
      <p:sp>
        <p:nvSpPr>
          <p:cNvPr id="6" name="內容版面配置區 5">
            <a:extLst>
              <a:ext uri="{FF2B5EF4-FFF2-40B4-BE49-F238E27FC236}">
                <a16:creationId xmlns:a16="http://schemas.microsoft.com/office/drawing/2014/main" id="{14E1BED7-CC44-410C-ACC9-2E617A1BE036}"/>
              </a:ext>
            </a:extLst>
          </p:cNvPr>
          <p:cNvSpPr>
            <a:spLocks noGrp="1"/>
          </p:cNvSpPr>
          <p:nvPr>
            <p:ph idx="1"/>
          </p:nvPr>
        </p:nvSpPr>
        <p:spPr/>
        <p:txBody>
          <a:bodyPr/>
          <a:lstStyle/>
          <a:p>
            <a:r>
              <a:rPr lang="zh-TW" altLang="en-US" dirty="0"/>
              <a:t>專家判斷、類比估計法、參數估計法、由下往上估計法、三點估計法</a:t>
            </a:r>
            <a:endParaRPr lang="en-US" altLang="zh-TW" dirty="0"/>
          </a:p>
          <a:p>
            <a:r>
              <a:rPr lang="zh-TW" altLang="en-US" dirty="0"/>
              <a:t>資料分析法、專案管理估計軟體、賣方投標分析和決策法（涉及多重替代方案時以投票方式處理）</a:t>
            </a:r>
          </a:p>
        </p:txBody>
      </p:sp>
      <p:sp>
        <p:nvSpPr>
          <p:cNvPr id="5" name="投影片編號版面配置區 4">
            <a:extLst>
              <a:ext uri="{FF2B5EF4-FFF2-40B4-BE49-F238E27FC236}">
                <a16:creationId xmlns:a16="http://schemas.microsoft.com/office/drawing/2014/main" id="{9C360C15-DF0D-4410-B1BE-FEC5F7E9F024}"/>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67406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7F55B-A37E-4BCF-B9F0-C111113CF6D3}"/>
              </a:ext>
            </a:extLst>
          </p:cNvPr>
          <p:cNvSpPr>
            <a:spLocks noGrp="1"/>
          </p:cNvSpPr>
          <p:nvPr>
            <p:ph type="title"/>
          </p:nvPr>
        </p:nvSpPr>
        <p:spPr/>
        <p:txBody>
          <a:bodyPr/>
          <a:lstStyle/>
          <a:p>
            <a:r>
              <a:rPr lang="zh-TW" altLang="en-US" dirty="0"/>
              <a:t>三點估計法</a:t>
            </a:r>
            <a:br>
              <a:rPr lang="en-US" altLang="zh-TW" dirty="0"/>
            </a:br>
            <a:r>
              <a:rPr lang="en-US" altLang="zh-TW" dirty="0"/>
              <a:t>Three-Point Estimating</a:t>
            </a:r>
            <a:endParaRPr lang="zh-TW" altLang="en-US" dirty="0"/>
          </a:p>
        </p:txBody>
      </p:sp>
      <p:sp>
        <p:nvSpPr>
          <p:cNvPr id="3" name="內容版面配置區 2">
            <a:extLst>
              <a:ext uri="{FF2B5EF4-FFF2-40B4-BE49-F238E27FC236}">
                <a16:creationId xmlns:a16="http://schemas.microsoft.com/office/drawing/2014/main" id="{29F5AB3D-2AF6-446D-8E3E-439BDE42E4C3}"/>
              </a:ext>
            </a:extLst>
          </p:cNvPr>
          <p:cNvSpPr>
            <a:spLocks noGrp="1"/>
          </p:cNvSpPr>
          <p:nvPr>
            <p:ph idx="1"/>
          </p:nvPr>
        </p:nvSpPr>
        <p:spPr/>
        <p:txBody>
          <a:bodyPr/>
          <a:lstStyle/>
          <a:p>
            <a:r>
              <a:rPr lang="zh-TW" altLang="zh-TW" dirty="0"/>
              <a:t>最可能成本（</a:t>
            </a:r>
            <a:r>
              <a:rPr lang="en-US" altLang="zh-TW" dirty="0" err="1"/>
              <a:t>cM</a:t>
            </a:r>
            <a:r>
              <a:rPr lang="zh-TW" altLang="zh-TW" dirty="0"/>
              <a:t>）對所需進行的工作和相關費用進行現實的估算得到的活動成本。</a:t>
            </a:r>
          </a:p>
          <a:p>
            <a:r>
              <a:rPr lang="zh-TW" altLang="zh-TW" dirty="0"/>
              <a:t>最樂觀成本（</a:t>
            </a:r>
            <a:r>
              <a:rPr lang="en-US" altLang="zh-TW" dirty="0" err="1"/>
              <a:t>cO</a:t>
            </a:r>
            <a:r>
              <a:rPr lang="zh-TW" altLang="zh-TW" dirty="0"/>
              <a:t>）基於活動的最好情況所得到的成本。</a:t>
            </a:r>
          </a:p>
          <a:p>
            <a:r>
              <a:rPr lang="zh-TW" altLang="zh-TW" dirty="0"/>
              <a:t>最悲觀成本（</a:t>
            </a:r>
            <a:r>
              <a:rPr lang="en-US" altLang="zh-TW" dirty="0" err="1"/>
              <a:t>cP</a:t>
            </a:r>
            <a:r>
              <a:rPr lang="zh-TW" altLang="zh-TW" dirty="0"/>
              <a:t>）基於活動的最差情況所得到的成本。</a:t>
            </a:r>
          </a:p>
          <a:p>
            <a:r>
              <a:rPr lang="zh-TW" altLang="zh-TW" dirty="0"/>
              <a:t>預期成本（</a:t>
            </a:r>
            <a:r>
              <a:rPr lang="en-US" altLang="zh-TW" dirty="0" err="1"/>
              <a:t>cE</a:t>
            </a:r>
            <a:r>
              <a:rPr lang="zh-TW" altLang="zh-TW" dirty="0"/>
              <a:t>）</a:t>
            </a:r>
            <a:endParaRPr lang="en-US" altLang="zh-TW" dirty="0"/>
          </a:p>
          <a:p>
            <a:pPr lvl="1"/>
            <a:r>
              <a:rPr lang="zh-TW" altLang="zh-TW" dirty="0"/>
              <a:t>三角分佈</a:t>
            </a:r>
            <a:r>
              <a:rPr lang="zh-TW" altLang="en-US" dirty="0"/>
              <a:t>：</a:t>
            </a:r>
            <a:r>
              <a:rPr lang="en-US" altLang="zh-TW" dirty="0"/>
              <a:t>Triangular distribution</a:t>
            </a:r>
          </a:p>
          <a:p>
            <a:pPr lvl="2"/>
            <a:r>
              <a:rPr lang="en-US" altLang="zh-TW" dirty="0" err="1"/>
              <a:t>cE</a:t>
            </a:r>
            <a:r>
              <a:rPr lang="en-US" altLang="zh-TW" dirty="0"/>
              <a:t> = (</a:t>
            </a:r>
            <a:r>
              <a:rPr lang="en-US" altLang="zh-TW" dirty="0" err="1"/>
              <a:t>cO</a:t>
            </a:r>
            <a:r>
              <a:rPr lang="en-US" altLang="zh-TW" dirty="0"/>
              <a:t> + </a:t>
            </a:r>
            <a:r>
              <a:rPr lang="en-US" altLang="zh-TW" dirty="0" err="1"/>
              <a:t>cM</a:t>
            </a:r>
            <a:r>
              <a:rPr lang="en-US" altLang="zh-TW" dirty="0"/>
              <a:t> + </a:t>
            </a:r>
            <a:r>
              <a:rPr lang="en-US" altLang="zh-TW" dirty="0" err="1"/>
              <a:t>cP</a:t>
            </a:r>
            <a:r>
              <a:rPr lang="en-US" altLang="zh-TW" dirty="0"/>
              <a:t>) / 3</a:t>
            </a:r>
            <a:endParaRPr lang="zh-TW" altLang="zh-TW" dirty="0"/>
          </a:p>
          <a:p>
            <a:pPr lvl="1"/>
            <a:r>
              <a:rPr lang="zh-TW" altLang="zh-TW" dirty="0"/>
              <a:t>貝塔分佈</a:t>
            </a:r>
            <a:r>
              <a:rPr lang="zh-TW" altLang="en-US" dirty="0"/>
              <a:t>：</a:t>
            </a:r>
            <a:r>
              <a:rPr lang="en-US" altLang="zh-TW" dirty="0"/>
              <a:t>Beta distribution</a:t>
            </a:r>
          </a:p>
          <a:p>
            <a:pPr lvl="2"/>
            <a:r>
              <a:rPr lang="en-US" altLang="zh-TW" dirty="0" err="1"/>
              <a:t>cE</a:t>
            </a:r>
            <a:r>
              <a:rPr lang="en-US" altLang="zh-TW" dirty="0"/>
              <a:t> = (</a:t>
            </a:r>
            <a:r>
              <a:rPr lang="en-US" altLang="zh-TW" dirty="0" err="1"/>
              <a:t>cO</a:t>
            </a:r>
            <a:r>
              <a:rPr lang="en-US" altLang="zh-TW" dirty="0"/>
              <a:t> + 4cM + </a:t>
            </a:r>
            <a:r>
              <a:rPr lang="en-US" altLang="zh-TW" dirty="0" err="1"/>
              <a:t>cP</a:t>
            </a:r>
            <a:r>
              <a:rPr lang="en-US" altLang="zh-TW" dirty="0"/>
              <a:t>) / 6</a:t>
            </a:r>
            <a:endParaRPr lang="zh-TW" altLang="zh-TW" dirty="0"/>
          </a:p>
          <a:p>
            <a:pPr lvl="1"/>
            <a:endParaRPr lang="zh-TW" altLang="en-US" dirty="0"/>
          </a:p>
        </p:txBody>
      </p:sp>
      <p:sp>
        <p:nvSpPr>
          <p:cNvPr id="4" name="投影片編號版面配置區 3">
            <a:extLst>
              <a:ext uri="{FF2B5EF4-FFF2-40B4-BE49-F238E27FC236}">
                <a16:creationId xmlns:a16="http://schemas.microsoft.com/office/drawing/2014/main" id="{06F8A322-AF6F-4E66-AD4C-F4C2DFFED230}"/>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279761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07F959-B57F-4AAC-9380-63D376536232}"/>
              </a:ext>
            </a:extLst>
          </p:cNvPr>
          <p:cNvSpPr>
            <a:spLocks noGrp="1"/>
          </p:cNvSpPr>
          <p:nvPr>
            <p:ph type="title"/>
          </p:nvPr>
        </p:nvSpPr>
        <p:spPr/>
        <p:txBody>
          <a:bodyPr/>
          <a:lstStyle/>
          <a:p>
            <a:r>
              <a:rPr lang="zh-TW" altLang="en-US" dirty="0"/>
              <a:t>儲備金分析 </a:t>
            </a:r>
            <a:r>
              <a:rPr lang="en-US" altLang="zh-TW" dirty="0"/>
              <a:t>Reserve Analysis</a:t>
            </a:r>
            <a:br>
              <a:rPr lang="en-US" altLang="zh-TW" dirty="0"/>
            </a:br>
            <a:endParaRPr lang="zh-TW" altLang="en-US" dirty="0"/>
          </a:p>
        </p:txBody>
      </p:sp>
      <p:sp>
        <p:nvSpPr>
          <p:cNvPr id="3" name="內容版面配置區 2">
            <a:extLst>
              <a:ext uri="{FF2B5EF4-FFF2-40B4-BE49-F238E27FC236}">
                <a16:creationId xmlns:a16="http://schemas.microsoft.com/office/drawing/2014/main" id="{65BF4FF6-EC43-4279-88E8-D7483CB68345}"/>
              </a:ext>
            </a:extLst>
          </p:cNvPr>
          <p:cNvSpPr>
            <a:spLocks noGrp="1"/>
          </p:cNvSpPr>
          <p:nvPr>
            <p:ph idx="1"/>
          </p:nvPr>
        </p:nvSpPr>
        <p:spPr/>
        <p:txBody>
          <a:bodyPr>
            <a:normAutofit lnSpcReduction="10000"/>
          </a:bodyPr>
          <a:lstStyle/>
          <a:p>
            <a:r>
              <a:rPr lang="zh-TW" altLang="zh-TW" dirty="0"/>
              <a:t>建立專案的預算儲備金之目的在於因應專案已知或未知的風險。</a:t>
            </a:r>
            <a:endParaRPr lang="en-US" altLang="zh-TW" dirty="0"/>
          </a:p>
          <a:p>
            <a:r>
              <a:rPr lang="zh-TW" altLang="zh-TW" dirty="0"/>
              <a:t>應變儲備金</a:t>
            </a:r>
            <a:r>
              <a:rPr lang="zh-TW" altLang="en-US" dirty="0"/>
              <a:t> </a:t>
            </a:r>
            <a:r>
              <a:rPr lang="en-US" altLang="zh-TW" dirty="0"/>
              <a:t>Contingency Reserves</a:t>
            </a:r>
          </a:p>
          <a:p>
            <a:pPr lvl="1"/>
            <a:r>
              <a:rPr lang="zh-TW" altLang="en-US" dirty="0"/>
              <a:t>也稱為「應急費用」</a:t>
            </a:r>
            <a:r>
              <a:rPr lang="en-US" altLang="zh-TW" dirty="0"/>
              <a:t> contingency allowances</a:t>
            </a:r>
          </a:p>
          <a:p>
            <a:pPr lvl="1"/>
            <a:r>
              <a:rPr lang="zh-TW" altLang="zh-TW" dirty="0"/>
              <a:t>因應已</a:t>
            </a:r>
            <a:r>
              <a:rPr lang="zh-TW" altLang="en-US" dirty="0"/>
              <a:t>識別的未知</a:t>
            </a:r>
            <a:r>
              <a:rPr lang="zh-TW" altLang="zh-TW" dirty="0"/>
              <a:t>風險</a:t>
            </a:r>
            <a:r>
              <a:rPr lang="zh-TW" altLang="en-US" dirty="0"/>
              <a:t>（</a:t>
            </a:r>
            <a:r>
              <a:rPr lang="en-US" altLang="zh-TW" dirty="0"/>
              <a:t>known-unknown</a:t>
            </a:r>
            <a:r>
              <a:rPr lang="zh-TW" altLang="en-US" dirty="0"/>
              <a:t>）</a:t>
            </a:r>
            <a:r>
              <a:rPr lang="zh-TW" altLang="zh-TW" dirty="0"/>
              <a:t>，納入成本基線，也是</a:t>
            </a:r>
            <a:r>
              <a:rPr lang="zh-TW" altLang="en-US" dirty="0"/>
              <a:t>專案</a:t>
            </a:r>
            <a:r>
              <a:rPr lang="zh-TW" altLang="zh-TW" dirty="0"/>
              <a:t>整體資金需求的一部分</a:t>
            </a:r>
            <a:endParaRPr lang="en-US" altLang="zh-TW" dirty="0"/>
          </a:p>
          <a:p>
            <a:pPr lvl="1"/>
            <a:r>
              <a:rPr lang="zh-TW" altLang="zh-TW" dirty="0"/>
              <a:t>例如，可以預知有些專案可交付成果需要重工，卻不知道重工的工作量是多少。</a:t>
            </a:r>
            <a:endParaRPr lang="en-US" altLang="zh-TW" dirty="0"/>
          </a:p>
          <a:p>
            <a:pPr lvl="1"/>
            <a:r>
              <a:rPr lang="zh-TW" altLang="zh-TW" dirty="0"/>
              <a:t>應急儲備可取成本估算值的某一百分比、某個固定值，或者通過定量分析來確定；</a:t>
            </a:r>
            <a:endParaRPr lang="en-US" altLang="zh-TW" dirty="0"/>
          </a:p>
          <a:p>
            <a:pPr lvl="1"/>
            <a:r>
              <a:rPr lang="zh-TW" altLang="zh-TW" dirty="0"/>
              <a:t>隨著專案資訊越來越明確，可以動用、減少或取消應急儲備。</a:t>
            </a:r>
            <a:endParaRPr lang="en-US" altLang="zh-TW" dirty="0"/>
          </a:p>
          <a:p>
            <a:r>
              <a:rPr lang="zh-TW" altLang="zh-TW" dirty="0"/>
              <a:t>管理儲備金</a:t>
            </a:r>
            <a:r>
              <a:rPr lang="zh-TW" altLang="en-US" dirty="0"/>
              <a:t> </a:t>
            </a:r>
            <a:r>
              <a:rPr lang="en-US" altLang="zh-TW" dirty="0"/>
              <a:t>Management Reserves</a:t>
            </a:r>
          </a:p>
          <a:p>
            <a:pPr lvl="1"/>
            <a:r>
              <a:rPr lang="zh-TW" altLang="zh-TW" dirty="0"/>
              <a:t>因應未</a:t>
            </a:r>
            <a:r>
              <a:rPr lang="zh-TW" altLang="en-US" dirty="0"/>
              <a:t>識別</a:t>
            </a:r>
            <a:r>
              <a:rPr lang="zh-TW" altLang="zh-TW" dirty="0"/>
              <a:t>的</a:t>
            </a:r>
            <a:r>
              <a:rPr lang="zh-TW" altLang="en-US" dirty="0"/>
              <a:t>未知</a:t>
            </a:r>
            <a:r>
              <a:rPr lang="zh-TW" altLang="zh-TW" dirty="0"/>
              <a:t>風險</a:t>
            </a:r>
            <a:r>
              <a:rPr lang="zh-TW" altLang="en-US" dirty="0"/>
              <a:t>（</a:t>
            </a:r>
            <a:r>
              <a:rPr lang="en-US" altLang="zh-TW" dirty="0"/>
              <a:t>unknown-unknown</a:t>
            </a:r>
            <a:r>
              <a:rPr lang="zh-TW" altLang="en-US" dirty="0"/>
              <a:t>）</a:t>
            </a:r>
            <a:r>
              <a:rPr lang="zh-TW" altLang="zh-TW" dirty="0"/>
              <a:t>，</a:t>
            </a:r>
            <a:r>
              <a:rPr lang="zh-TW" altLang="en-US" dirty="0"/>
              <a:t>不</a:t>
            </a:r>
            <a:r>
              <a:rPr lang="zh-TW" altLang="zh-TW" dirty="0"/>
              <a:t>納入成本基線</a:t>
            </a:r>
            <a:r>
              <a:rPr lang="zh-TW" altLang="en-US" dirty="0"/>
              <a:t>，</a:t>
            </a:r>
            <a:r>
              <a:rPr lang="zh-TW" altLang="zh-TW" dirty="0"/>
              <a:t>交由專案經理</a:t>
            </a:r>
            <a:r>
              <a:rPr lang="zh-TW" altLang="en-US" dirty="0"/>
              <a:t>統籌</a:t>
            </a:r>
            <a:r>
              <a:rPr lang="zh-TW" altLang="zh-TW" dirty="0"/>
              <a:t>運用。</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96204349-DEC1-4E96-AFD5-3BB34D9CEE7C}"/>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59235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9F4028-7546-45FA-B653-511767F23E0B}"/>
              </a:ext>
            </a:extLst>
          </p:cNvPr>
          <p:cNvSpPr>
            <a:spLocks noGrp="1"/>
          </p:cNvSpPr>
          <p:nvPr>
            <p:ph type="title"/>
          </p:nvPr>
        </p:nvSpPr>
        <p:spPr/>
        <p:txBody>
          <a:bodyPr/>
          <a:lstStyle/>
          <a:p>
            <a:r>
              <a:rPr lang="zh-TW" altLang="en-US" dirty="0"/>
              <a:t>敏捷專案</a:t>
            </a:r>
            <a:r>
              <a:rPr lang="zh-TW" altLang="zh-TW" dirty="0"/>
              <a:t>決策</a:t>
            </a:r>
            <a:r>
              <a:rPr lang="en-US" altLang="zh-TW" dirty="0"/>
              <a:t> Decision Making</a:t>
            </a:r>
            <a:br>
              <a:rPr lang="en-US" altLang="zh-TW" dirty="0"/>
            </a:br>
            <a:r>
              <a:rPr lang="zh-TW" altLang="zh-TW" dirty="0"/>
              <a:t>舉手表決投票</a:t>
            </a:r>
            <a:r>
              <a:rPr lang="en-US" altLang="zh-TW" dirty="0"/>
              <a:t> Fist of Five/Fist to Five</a:t>
            </a:r>
            <a:endParaRPr lang="zh-TW" altLang="en-US" dirty="0"/>
          </a:p>
        </p:txBody>
      </p:sp>
      <p:sp>
        <p:nvSpPr>
          <p:cNvPr id="3" name="內容版面配置區 2">
            <a:extLst>
              <a:ext uri="{FF2B5EF4-FFF2-40B4-BE49-F238E27FC236}">
                <a16:creationId xmlns:a16="http://schemas.microsoft.com/office/drawing/2014/main" id="{FB74B311-AF69-4C04-B6D2-A737AE5A0986}"/>
              </a:ext>
            </a:extLst>
          </p:cNvPr>
          <p:cNvSpPr>
            <a:spLocks noGrp="1"/>
          </p:cNvSpPr>
          <p:nvPr>
            <p:ph idx="1"/>
          </p:nvPr>
        </p:nvSpPr>
        <p:spPr/>
        <p:txBody>
          <a:bodyPr/>
          <a:lstStyle/>
          <a:p>
            <a:r>
              <a:rPr lang="zh-TW" altLang="zh-TW" dirty="0"/>
              <a:t>讓團隊成員針對某個決定</a:t>
            </a:r>
            <a:r>
              <a:rPr lang="zh-TW" altLang="en-US" dirty="0"/>
              <a:t>表示</a:t>
            </a:r>
            <a:r>
              <a:rPr lang="zh-TW" altLang="zh-TW" dirty="0"/>
              <a:t>支持程度</a:t>
            </a:r>
            <a:endParaRPr lang="en-US" altLang="zh-TW" dirty="0"/>
          </a:p>
          <a:p>
            <a:r>
              <a:rPr lang="zh-TW" altLang="zh-TW" dirty="0"/>
              <a:t>舉拳頭表示不支持</a:t>
            </a:r>
            <a:endParaRPr lang="en-US" altLang="zh-TW" dirty="0"/>
          </a:p>
          <a:p>
            <a:r>
              <a:rPr lang="zh-TW" altLang="zh-TW" dirty="0"/>
              <a:t>伸五個手指表示完全支持</a:t>
            </a:r>
            <a:endParaRPr lang="en-US" altLang="zh-TW" dirty="0"/>
          </a:p>
          <a:p>
            <a:r>
              <a:rPr lang="zh-TW" altLang="zh-TW" dirty="0"/>
              <a:t>伸出三個以下手指的團隊成員有機會與團隊討論其反對意見</a:t>
            </a:r>
            <a:endParaRPr lang="en-US" altLang="zh-TW" dirty="0"/>
          </a:p>
          <a:p>
            <a:r>
              <a:rPr lang="en-US" altLang="zh-TW" dirty="0"/>
              <a:t>PM</a:t>
            </a:r>
            <a:r>
              <a:rPr lang="zh-TW" altLang="zh-TW" dirty="0"/>
              <a:t>不斷進行舉手表決，直到整個團隊達成共識（所有人都伸出三個以上手指）或同意進入下一個決定。</a:t>
            </a:r>
          </a:p>
        </p:txBody>
      </p:sp>
      <p:sp>
        <p:nvSpPr>
          <p:cNvPr id="4" name="投影片編號版面配置區 3">
            <a:extLst>
              <a:ext uri="{FF2B5EF4-FFF2-40B4-BE49-F238E27FC236}">
                <a16:creationId xmlns:a16="http://schemas.microsoft.com/office/drawing/2014/main" id="{B6ECA23C-E4D9-42D5-984B-0C750A205540}"/>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205659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774ACD-BF88-459F-BF91-6E679AF532F5}"/>
              </a:ext>
            </a:extLst>
          </p:cNvPr>
          <p:cNvSpPr>
            <a:spLocks noGrp="1"/>
          </p:cNvSpPr>
          <p:nvPr>
            <p:ph type="title"/>
          </p:nvPr>
        </p:nvSpPr>
        <p:spPr/>
        <p:txBody>
          <a:bodyPr/>
          <a:lstStyle/>
          <a:p>
            <a:r>
              <a:rPr lang="zh-TW" altLang="en-US" dirty="0"/>
              <a:t>估計成本：輸出</a:t>
            </a:r>
          </a:p>
        </p:txBody>
      </p:sp>
      <p:sp>
        <p:nvSpPr>
          <p:cNvPr id="3" name="內容版面配置區 2">
            <a:extLst>
              <a:ext uri="{FF2B5EF4-FFF2-40B4-BE49-F238E27FC236}">
                <a16:creationId xmlns:a16="http://schemas.microsoft.com/office/drawing/2014/main" id="{DD3AD4DD-F8AC-4312-9B3A-89A866B88EA4}"/>
              </a:ext>
            </a:extLst>
          </p:cNvPr>
          <p:cNvSpPr>
            <a:spLocks noGrp="1"/>
          </p:cNvSpPr>
          <p:nvPr>
            <p:ph idx="1"/>
          </p:nvPr>
        </p:nvSpPr>
        <p:spPr/>
        <p:txBody>
          <a:bodyPr/>
          <a:lstStyle/>
          <a:p>
            <a:r>
              <a:rPr lang="zh-TW" altLang="en-US" dirty="0"/>
              <a:t>活動成本估計值：</a:t>
            </a:r>
            <a:endParaRPr lang="en-US" altLang="zh-TW" dirty="0"/>
          </a:p>
          <a:p>
            <a:pPr lvl="1"/>
            <a:r>
              <a:rPr lang="zh-TW" altLang="en-US" dirty="0"/>
              <a:t>專案活動可能成本之量化評估值。</a:t>
            </a:r>
          </a:p>
          <a:p>
            <a:r>
              <a:rPr lang="zh-TW" altLang="en-US" dirty="0"/>
              <a:t>估計基礎：</a:t>
            </a:r>
            <a:endParaRPr lang="en-US" altLang="zh-TW" dirty="0"/>
          </a:p>
          <a:p>
            <a:pPr lvl="1"/>
            <a:r>
              <a:rPr lang="zh-TW" altLang="en-US" dirty="0"/>
              <a:t>說明活動成本估計值之依據，包括估計基礎文件、估計假設、估計限制、和估計信賴區間等。</a:t>
            </a:r>
          </a:p>
          <a:p>
            <a:endParaRPr lang="zh-TW" altLang="en-US" dirty="0"/>
          </a:p>
        </p:txBody>
      </p:sp>
      <p:sp>
        <p:nvSpPr>
          <p:cNvPr id="4" name="投影片編號版面配置區 3">
            <a:extLst>
              <a:ext uri="{FF2B5EF4-FFF2-40B4-BE49-F238E27FC236}">
                <a16:creationId xmlns:a16="http://schemas.microsoft.com/office/drawing/2014/main" id="{5F9B59AB-EFBE-4800-B708-368C8504E3DC}"/>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132519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E03403-D70C-4363-BE83-90759646D818}"/>
              </a:ext>
            </a:extLst>
          </p:cNvPr>
          <p:cNvSpPr>
            <a:spLocks noGrp="1"/>
          </p:cNvSpPr>
          <p:nvPr>
            <p:ph type="title"/>
          </p:nvPr>
        </p:nvSpPr>
        <p:spPr/>
        <p:txBody>
          <a:bodyPr/>
          <a:lstStyle/>
          <a:p>
            <a:r>
              <a:rPr lang="zh-TW" altLang="en-US" dirty="0"/>
              <a:t>制定預算</a:t>
            </a:r>
            <a:br>
              <a:rPr lang="en-US" altLang="zh-TW" dirty="0"/>
            </a:br>
            <a:r>
              <a:rPr lang="en-US" altLang="zh-TW" dirty="0"/>
              <a:t>Determine Budget</a:t>
            </a:r>
            <a:endParaRPr lang="zh-TW" altLang="en-US" dirty="0"/>
          </a:p>
        </p:txBody>
      </p:sp>
      <p:sp>
        <p:nvSpPr>
          <p:cNvPr id="7" name="內容版面配置區 6">
            <a:extLst>
              <a:ext uri="{FF2B5EF4-FFF2-40B4-BE49-F238E27FC236}">
                <a16:creationId xmlns:a16="http://schemas.microsoft.com/office/drawing/2014/main" id="{F5E7CCDD-C833-4131-970E-92E336D434A4}"/>
              </a:ext>
            </a:extLst>
          </p:cNvPr>
          <p:cNvSpPr>
            <a:spLocks noGrp="1"/>
          </p:cNvSpPr>
          <p:nvPr>
            <p:ph idx="1"/>
          </p:nvPr>
        </p:nvSpPr>
        <p:spPr/>
        <p:txBody>
          <a:bodyPr/>
          <a:lstStyle/>
          <a:p>
            <a:r>
              <a:rPr lang="zh-TW" altLang="zh-TW" dirty="0"/>
              <a:t>一個組織的預算代表管理者短中長期的計畫和承諾。</a:t>
            </a:r>
            <a:endParaRPr lang="en-US" altLang="zh-TW" dirty="0"/>
          </a:p>
          <a:p>
            <a:r>
              <a:rPr lang="zh-TW" altLang="zh-TW" dirty="0"/>
              <a:t>專案預算和執行組織的預算連結，反映在該組織之發展策略目標上。</a:t>
            </a:r>
            <a:endParaRPr lang="en-US" altLang="zh-TW" dirty="0"/>
          </a:p>
          <a:p>
            <a:r>
              <a:rPr lang="zh-TW" altLang="zh-TW" dirty="0"/>
              <a:t>制定預算是整合專案所有活動或工作包的估計成本，以建立一個經認可的成本基線之過程。</a:t>
            </a:r>
            <a:endParaRPr lang="en-US" altLang="zh-TW" dirty="0"/>
          </a:p>
          <a:p>
            <a:r>
              <a:rPr lang="zh-TW" altLang="zh-TW" dirty="0"/>
              <a:t>此過程的目的在於建立一個可以監視和控制的成本基線，在</a:t>
            </a:r>
            <a:r>
              <a:rPr lang="en-US" altLang="zh-TW" dirty="0"/>
              <a:t>TPM</a:t>
            </a:r>
            <a:r>
              <a:rPr lang="zh-TW" altLang="zh-TW" dirty="0"/>
              <a:t>專案只執行一次，而在</a:t>
            </a:r>
            <a:r>
              <a:rPr lang="en-US" altLang="zh-TW" dirty="0"/>
              <a:t>APM</a:t>
            </a:r>
            <a:r>
              <a:rPr lang="zh-TW" altLang="zh-TW" dirty="0"/>
              <a:t>專案則會執行多次（依反覆／循環之次數而定）。</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6E99373-8570-44BB-97E8-77ADFEC26B9D}"/>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379590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61BA7-62D9-4BF2-A1CF-00684F3BAAC0}"/>
              </a:ext>
            </a:extLst>
          </p:cNvPr>
          <p:cNvSpPr>
            <a:spLocks noGrp="1"/>
          </p:cNvSpPr>
          <p:nvPr>
            <p:ph type="title"/>
          </p:nvPr>
        </p:nvSpPr>
        <p:spPr/>
        <p:txBody>
          <a:bodyPr/>
          <a:lstStyle/>
          <a:p>
            <a:r>
              <a:rPr lang="zh-TW" altLang="en-US" dirty="0"/>
              <a:t>成本績效基線</a:t>
            </a:r>
          </a:p>
        </p:txBody>
      </p:sp>
      <p:sp>
        <p:nvSpPr>
          <p:cNvPr id="3" name="內容版面配置區 2">
            <a:extLst>
              <a:ext uri="{FF2B5EF4-FFF2-40B4-BE49-F238E27FC236}">
                <a16:creationId xmlns:a16="http://schemas.microsoft.com/office/drawing/2014/main" id="{405CE95E-BE47-405C-B85C-676388839BD3}"/>
              </a:ext>
            </a:extLst>
          </p:cNvPr>
          <p:cNvSpPr>
            <a:spLocks noGrp="1"/>
          </p:cNvSpPr>
          <p:nvPr>
            <p:ph sz="half" idx="1"/>
          </p:nvPr>
        </p:nvSpPr>
        <p:spPr/>
        <p:txBody>
          <a:bodyPr/>
          <a:lstStyle/>
          <a:p>
            <a:r>
              <a:rPr lang="zh-TW" altLang="en-US" dirty="0"/>
              <a:t>又稱為</a:t>
            </a:r>
            <a:endParaRPr lang="en-US" altLang="zh-TW" dirty="0"/>
          </a:p>
          <a:p>
            <a:pPr lvl="1"/>
            <a:r>
              <a:rPr lang="zh-TW" altLang="en-US" dirty="0"/>
              <a:t>成本基線</a:t>
            </a:r>
            <a:endParaRPr lang="en-US" altLang="zh-TW" dirty="0"/>
          </a:p>
          <a:p>
            <a:pPr lvl="1"/>
            <a:r>
              <a:rPr lang="zh-TW" altLang="en-US" dirty="0"/>
              <a:t>績效衡量基線</a:t>
            </a:r>
            <a:endParaRPr lang="en-US" altLang="zh-TW" dirty="0"/>
          </a:p>
          <a:p>
            <a:pPr lvl="1"/>
            <a:r>
              <a:rPr lang="en-US" altLang="zh-TW" dirty="0"/>
              <a:t>S </a:t>
            </a:r>
            <a:r>
              <a:rPr lang="zh-TW" altLang="en-US" dirty="0"/>
              <a:t>曲線</a:t>
            </a:r>
            <a:endParaRPr lang="en-US" altLang="zh-TW" dirty="0"/>
          </a:p>
          <a:p>
            <a:r>
              <a:rPr lang="zh-TW" altLang="en-US" dirty="0"/>
              <a:t>建立基線的理由</a:t>
            </a:r>
            <a:endParaRPr lang="en-US" altLang="zh-TW" dirty="0"/>
          </a:p>
          <a:p>
            <a:pPr lvl="1"/>
            <a:r>
              <a:rPr lang="zh-TW" altLang="en-US" dirty="0"/>
              <a:t>監督、反映成本支用進度</a:t>
            </a:r>
            <a:endParaRPr lang="en-US" altLang="zh-TW" dirty="0"/>
          </a:p>
          <a:p>
            <a:pPr lvl="1"/>
            <a:r>
              <a:rPr lang="zh-TW" altLang="en-US" dirty="0"/>
              <a:t>估計資金流</a:t>
            </a:r>
            <a:endParaRPr lang="en-US" altLang="zh-TW" dirty="0"/>
          </a:p>
          <a:p>
            <a:pPr lvl="1"/>
            <a:endParaRPr lang="zh-TW" altLang="en-US" dirty="0"/>
          </a:p>
        </p:txBody>
      </p:sp>
      <p:sp>
        <p:nvSpPr>
          <p:cNvPr id="5" name="內容版面配置區 4">
            <a:extLst>
              <a:ext uri="{FF2B5EF4-FFF2-40B4-BE49-F238E27FC236}">
                <a16:creationId xmlns:a16="http://schemas.microsoft.com/office/drawing/2014/main" id="{E219929B-3148-447E-8B25-9549707430C7}"/>
              </a:ext>
            </a:extLst>
          </p:cNvPr>
          <p:cNvSpPr>
            <a:spLocks noGrp="1"/>
          </p:cNvSpPr>
          <p:nvPr>
            <p:ph sz="half" idx="2"/>
          </p:nvPr>
        </p:nvSpPr>
        <p:spPr/>
        <p:txBody>
          <a:bodyPr/>
          <a:lstStyle/>
          <a:p>
            <a:r>
              <a:rPr lang="zh-TW" altLang="en-US" dirty="0"/>
              <a:t>步驟</a:t>
            </a:r>
            <a:endParaRPr lang="en-US" altLang="zh-TW" dirty="0"/>
          </a:p>
          <a:p>
            <a:pPr lvl="1"/>
            <a:r>
              <a:rPr lang="zh-TW" altLang="en-US" dirty="0"/>
              <a:t>建立 </a:t>
            </a:r>
            <a:r>
              <a:rPr lang="en-US" altLang="zh-TW" dirty="0"/>
              <a:t>WBS</a:t>
            </a:r>
            <a:r>
              <a:rPr lang="zh-TW" altLang="en-US" dirty="0"/>
              <a:t>、定義活動</a:t>
            </a:r>
            <a:endParaRPr lang="en-US" altLang="zh-TW" dirty="0"/>
          </a:p>
          <a:p>
            <a:pPr lvl="1"/>
            <a:r>
              <a:rPr lang="zh-TW" altLang="en-US" dirty="0"/>
              <a:t>活動排程</a:t>
            </a:r>
            <a:endParaRPr lang="en-US" altLang="zh-TW" dirty="0"/>
          </a:p>
          <a:p>
            <a:pPr lvl="1"/>
            <a:r>
              <a:rPr lang="zh-TW" altLang="en-US" dirty="0"/>
              <a:t>估計每一項活動所需資源，轉換成各個時間點的資金需求</a:t>
            </a:r>
            <a:endParaRPr lang="en-US" altLang="zh-TW" dirty="0"/>
          </a:p>
          <a:p>
            <a:pPr lvl="1"/>
            <a:r>
              <a:rPr lang="zh-TW" altLang="en-US" dirty="0"/>
              <a:t>累計每一個時間點的資金需求</a:t>
            </a:r>
          </a:p>
        </p:txBody>
      </p:sp>
      <p:sp>
        <p:nvSpPr>
          <p:cNvPr id="4" name="投影片編號版面配置區 3">
            <a:extLst>
              <a:ext uri="{FF2B5EF4-FFF2-40B4-BE49-F238E27FC236}">
                <a16:creationId xmlns:a16="http://schemas.microsoft.com/office/drawing/2014/main" id="{C70AEA21-53C5-4547-BE1E-057DD6AFE79F}"/>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260385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856043E-36CB-40F9-ABF3-933B9953B442}"/>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pic>
        <p:nvPicPr>
          <p:cNvPr id="6" name="Picture 2">
            <a:extLst>
              <a:ext uri="{FF2B5EF4-FFF2-40B4-BE49-F238E27FC236}">
                <a16:creationId xmlns:a16="http://schemas.microsoft.com/office/drawing/2014/main" id="{97A5D388-22CB-4C79-A4AF-AA44AA01ADC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8715" y="83911"/>
            <a:ext cx="8063709" cy="672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07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7B87A54-ECA0-4138-9CD3-3D59B4D0E7CC}"/>
              </a:ext>
            </a:extLst>
          </p:cNvPr>
          <p:cNvSpPr>
            <a:spLocks noGrp="1"/>
          </p:cNvSpPr>
          <p:nvPr>
            <p:ph type="title"/>
          </p:nvPr>
        </p:nvSpPr>
        <p:spPr/>
        <p:txBody>
          <a:bodyPr/>
          <a:lstStyle/>
          <a:p>
            <a:r>
              <a:rPr lang="zh-TW" altLang="en-US" dirty="0"/>
              <a:t>專案資金需求</a:t>
            </a:r>
            <a:br>
              <a:rPr lang="en-US" altLang="zh-TW" dirty="0"/>
            </a:br>
            <a:r>
              <a:rPr lang="en-US" altLang="zh-TW" dirty="0"/>
              <a:t>Project Funding Requirements</a:t>
            </a:r>
            <a:endParaRPr lang="zh-TW" altLang="en-US" dirty="0"/>
          </a:p>
        </p:txBody>
      </p:sp>
      <p:sp>
        <p:nvSpPr>
          <p:cNvPr id="4" name="內容版面配置區 3">
            <a:extLst>
              <a:ext uri="{FF2B5EF4-FFF2-40B4-BE49-F238E27FC236}">
                <a16:creationId xmlns:a16="http://schemas.microsoft.com/office/drawing/2014/main" id="{6A42947E-8892-47F0-8575-76F95172E52D}"/>
              </a:ext>
            </a:extLst>
          </p:cNvPr>
          <p:cNvSpPr>
            <a:spLocks noGrp="1"/>
          </p:cNvSpPr>
          <p:nvPr>
            <p:ph idx="1"/>
          </p:nvPr>
        </p:nvSpPr>
        <p:spPr/>
        <p:txBody>
          <a:bodyPr/>
          <a:lstStyle/>
          <a:p>
            <a:r>
              <a:rPr lang="zh-TW" altLang="en-US" dirty="0"/>
              <a:t>專案資金需求總額</a:t>
            </a:r>
            <a:endParaRPr lang="en-US" altLang="zh-TW" dirty="0"/>
          </a:p>
          <a:p>
            <a:r>
              <a:rPr lang="zh-TW" altLang="en-US" dirty="0"/>
              <a:t>每一個時間點的的資金需求</a:t>
            </a:r>
            <a:endParaRPr lang="en-US" altLang="zh-TW" dirty="0"/>
          </a:p>
          <a:p>
            <a:r>
              <a:rPr lang="zh-TW" altLang="en-US" dirty="0"/>
              <a:t>加上管理儲備金</a:t>
            </a: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6047F907-D23A-4C28-B2D1-FEE53CEC5B02}"/>
              </a:ext>
            </a:extLst>
          </p:cNvPr>
          <p:cNvSpPr>
            <a:spLocks noGrp="1"/>
          </p:cNvSpPr>
          <p:nvPr>
            <p:ph type="sldNum" sz="quarter" idx="12"/>
          </p:nvPr>
        </p:nvSpPr>
        <p:spPr/>
        <p:txBody>
          <a:bodyPr/>
          <a:lstStyle/>
          <a:p>
            <a:fld id="{F5266956-B1F5-4385-B837-32E585D3D944}" type="slidenum">
              <a:rPr lang="en-US" altLang="zh-TW" smtClean="0"/>
              <a:pPr/>
              <a:t>28</a:t>
            </a:fld>
            <a:endParaRPr lang="en-US" altLang="zh-TW"/>
          </a:p>
        </p:txBody>
      </p:sp>
    </p:spTree>
    <p:extLst>
      <p:ext uri="{BB962C8B-B14F-4D97-AF65-F5344CB8AC3E}">
        <p14:creationId xmlns:p14="http://schemas.microsoft.com/office/powerpoint/2010/main" val="3629589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F3F007AB-CB7F-4CEA-A5A6-7373A967E175}"/>
              </a:ext>
            </a:extLst>
          </p:cNvPr>
          <p:cNvSpPr>
            <a:spLocks noGrp="1"/>
          </p:cNvSpPr>
          <p:nvPr>
            <p:ph type="sldNum" sz="quarter" idx="12"/>
          </p:nvPr>
        </p:nvSpPr>
        <p:spPr/>
        <p:txBody>
          <a:bodyPr/>
          <a:lstStyle/>
          <a:p>
            <a:fld id="{F5266956-B1F5-4385-B837-32E585D3D944}" type="slidenum">
              <a:rPr lang="en-US" altLang="zh-TW" smtClean="0"/>
              <a:pPr/>
              <a:t>29</a:t>
            </a:fld>
            <a:endParaRPr lang="en-US" altLang="zh-TW"/>
          </a:p>
        </p:txBody>
      </p:sp>
      <p:pic>
        <p:nvPicPr>
          <p:cNvPr id="3" name="Picture 2">
            <a:extLst>
              <a:ext uri="{FF2B5EF4-FFF2-40B4-BE49-F238E27FC236}">
                <a16:creationId xmlns:a16="http://schemas.microsoft.com/office/drawing/2014/main" id="{EB0B8405-259A-4A1B-8166-ACEF02CED62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0"/>
            <a:ext cx="936395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02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F9C264D-B226-46AA-8789-4DC980AEE3CC}"/>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5" name="Picture 2">
            <a:extLst>
              <a:ext uri="{FF2B5EF4-FFF2-40B4-BE49-F238E27FC236}">
                <a16:creationId xmlns:a16="http://schemas.microsoft.com/office/drawing/2014/main" id="{ED2DE29C-19C2-4B74-A630-CEF9B25CB6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512" y="0"/>
            <a:ext cx="7200800" cy="688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65670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CCCA56D-3120-4F55-9668-FF2D097D2149}"/>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pic>
        <p:nvPicPr>
          <p:cNvPr id="5" name="圖片 4">
            <a:extLst>
              <a:ext uri="{FF2B5EF4-FFF2-40B4-BE49-F238E27FC236}">
                <a16:creationId xmlns:a16="http://schemas.microsoft.com/office/drawing/2014/main" id="{376F06C0-3AD9-4E13-BE50-8F5E927A7AE6}"/>
              </a:ext>
            </a:extLst>
          </p:cNvPr>
          <p:cNvPicPr>
            <a:picLocks noChangeAspect="1"/>
          </p:cNvPicPr>
          <p:nvPr/>
        </p:nvPicPr>
        <p:blipFill>
          <a:blip r:embed="rId2"/>
          <a:stretch>
            <a:fillRect/>
          </a:stretch>
        </p:blipFill>
        <p:spPr>
          <a:xfrm>
            <a:off x="0" y="296202"/>
            <a:ext cx="12192000" cy="6265595"/>
          </a:xfrm>
          <a:prstGeom prst="rect">
            <a:avLst/>
          </a:prstGeom>
        </p:spPr>
      </p:pic>
      <p:sp>
        <p:nvSpPr>
          <p:cNvPr id="6" name="矩形 5">
            <a:extLst>
              <a:ext uri="{FF2B5EF4-FFF2-40B4-BE49-F238E27FC236}">
                <a16:creationId xmlns:a16="http://schemas.microsoft.com/office/drawing/2014/main" id="{3829828C-F526-4017-A802-34A27EEF9FB8}"/>
              </a:ext>
            </a:extLst>
          </p:cNvPr>
          <p:cNvSpPr/>
          <p:nvPr/>
        </p:nvSpPr>
        <p:spPr>
          <a:xfrm>
            <a:off x="4367808" y="5013176"/>
            <a:ext cx="7056784" cy="369332"/>
          </a:xfrm>
          <a:prstGeom prst="rect">
            <a:avLst/>
          </a:prstGeom>
        </p:spPr>
        <p:txBody>
          <a:bodyPr wrap="square">
            <a:spAutoFit/>
          </a:bodyPr>
          <a:lstStyle/>
          <a:p>
            <a:r>
              <a:rPr lang="zh-TW" altLang="en-US" dirty="0"/>
              <a:t>Determine Budget: Inputs, Tools &amp; Techniques, and Outputs</a:t>
            </a:r>
          </a:p>
        </p:txBody>
      </p:sp>
    </p:spTree>
    <p:extLst>
      <p:ext uri="{BB962C8B-B14F-4D97-AF65-F5344CB8AC3E}">
        <p14:creationId xmlns:p14="http://schemas.microsoft.com/office/powerpoint/2010/main" val="3016697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D25159B-2D7C-47C8-ADA5-5953BD1E0716}"/>
              </a:ext>
            </a:extLst>
          </p:cNvPr>
          <p:cNvSpPr>
            <a:spLocks noGrp="1"/>
          </p:cNvSpPr>
          <p:nvPr>
            <p:ph type="sldNum" sz="quarter" idx="12"/>
          </p:nvPr>
        </p:nvSpPr>
        <p:spPr/>
        <p:txBody>
          <a:bodyPr/>
          <a:lstStyle/>
          <a:p>
            <a:fld id="{F5266956-B1F5-4385-B837-32E585D3D944}" type="slidenum">
              <a:rPr lang="en-US" altLang="zh-TW" smtClean="0"/>
              <a:pPr/>
              <a:t>31</a:t>
            </a:fld>
            <a:endParaRPr lang="en-US" altLang="zh-TW"/>
          </a:p>
        </p:txBody>
      </p:sp>
      <p:pic>
        <p:nvPicPr>
          <p:cNvPr id="3" name="圖片 2">
            <a:extLst>
              <a:ext uri="{FF2B5EF4-FFF2-40B4-BE49-F238E27FC236}">
                <a16:creationId xmlns:a16="http://schemas.microsoft.com/office/drawing/2014/main" id="{0784794F-94BC-4410-B628-F111856A762F}"/>
              </a:ext>
            </a:extLst>
          </p:cNvPr>
          <p:cNvPicPr>
            <a:picLocks noChangeAspect="1"/>
          </p:cNvPicPr>
          <p:nvPr/>
        </p:nvPicPr>
        <p:blipFill>
          <a:blip r:embed="rId2"/>
          <a:stretch>
            <a:fillRect/>
          </a:stretch>
        </p:blipFill>
        <p:spPr>
          <a:xfrm>
            <a:off x="2794981" y="0"/>
            <a:ext cx="6602038" cy="6858000"/>
          </a:xfrm>
          <a:prstGeom prst="rect">
            <a:avLst/>
          </a:prstGeom>
        </p:spPr>
      </p:pic>
      <p:sp>
        <p:nvSpPr>
          <p:cNvPr id="4" name="矩形 3">
            <a:extLst>
              <a:ext uri="{FF2B5EF4-FFF2-40B4-BE49-F238E27FC236}">
                <a16:creationId xmlns:a16="http://schemas.microsoft.com/office/drawing/2014/main" id="{74F8F9CE-C946-44D6-A403-8F3A92C75F42}"/>
              </a:ext>
            </a:extLst>
          </p:cNvPr>
          <p:cNvSpPr/>
          <p:nvPr/>
        </p:nvSpPr>
        <p:spPr>
          <a:xfrm>
            <a:off x="5303912" y="418450"/>
            <a:ext cx="4536819" cy="369332"/>
          </a:xfrm>
          <a:prstGeom prst="rect">
            <a:avLst/>
          </a:prstGeom>
        </p:spPr>
        <p:txBody>
          <a:bodyPr wrap="none">
            <a:spAutoFit/>
          </a:bodyPr>
          <a:lstStyle/>
          <a:p>
            <a:r>
              <a:rPr lang="zh-TW" altLang="en-US" dirty="0"/>
              <a:t>Determine Budget: Data Flow Diagram</a:t>
            </a:r>
          </a:p>
        </p:txBody>
      </p:sp>
    </p:spTree>
    <p:extLst>
      <p:ext uri="{BB962C8B-B14F-4D97-AF65-F5344CB8AC3E}">
        <p14:creationId xmlns:p14="http://schemas.microsoft.com/office/powerpoint/2010/main" val="148207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E0D634F-F6A0-4353-9408-C22144B25BF5}"/>
              </a:ext>
            </a:extLst>
          </p:cNvPr>
          <p:cNvSpPr>
            <a:spLocks noGrp="1"/>
          </p:cNvSpPr>
          <p:nvPr>
            <p:ph type="title"/>
          </p:nvPr>
        </p:nvSpPr>
        <p:spPr/>
        <p:txBody>
          <a:bodyPr/>
          <a:lstStyle/>
          <a:p>
            <a:r>
              <a:rPr lang="zh-TW" altLang="en-US" dirty="0"/>
              <a:t>制定預算：輸入</a:t>
            </a:r>
            <a:br>
              <a:rPr lang="en-US" altLang="zh-TW" dirty="0"/>
            </a:br>
            <a:r>
              <a:rPr lang="en-US" altLang="zh-TW" dirty="0"/>
              <a:t>Determine Budget: Inputs</a:t>
            </a:r>
            <a:endParaRPr lang="zh-TW" altLang="en-US" dirty="0"/>
          </a:p>
        </p:txBody>
      </p:sp>
      <p:sp>
        <p:nvSpPr>
          <p:cNvPr id="4" name="內容版面配置區 3">
            <a:extLst>
              <a:ext uri="{FF2B5EF4-FFF2-40B4-BE49-F238E27FC236}">
                <a16:creationId xmlns:a16="http://schemas.microsoft.com/office/drawing/2014/main" id="{446F4DAC-AB7E-40B6-98E8-A153CE42C05F}"/>
              </a:ext>
            </a:extLst>
          </p:cNvPr>
          <p:cNvSpPr>
            <a:spLocks noGrp="1"/>
          </p:cNvSpPr>
          <p:nvPr>
            <p:ph sz="half" idx="1"/>
          </p:nvPr>
        </p:nvSpPr>
        <p:spPr/>
        <p:txBody>
          <a:bodyPr/>
          <a:lstStyle/>
          <a:p>
            <a:r>
              <a:rPr lang="zh-TW" altLang="en-US" dirty="0"/>
              <a:t>專案管理計畫書：</a:t>
            </a:r>
          </a:p>
          <a:p>
            <a:pPr lvl="1"/>
            <a:r>
              <a:rPr lang="zh-TW" altLang="en-US" dirty="0"/>
              <a:t>成本管理計畫書</a:t>
            </a:r>
          </a:p>
          <a:p>
            <a:pPr lvl="1"/>
            <a:r>
              <a:rPr lang="zh-TW" altLang="en-US" dirty="0"/>
              <a:t>資源管理計畫書</a:t>
            </a:r>
          </a:p>
          <a:p>
            <a:pPr lvl="1"/>
            <a:r>
              <a:rPr lang="zh-TW" altLang="en-US" dirty="0"/>
              <a:t>範疇基線：主要包括</a:t>
            </a:r>
          </a:p>
          <a:p>
            <a:pPr lvl="2"/>
            <a:r>
              <a:rPr lang="zh-TW" altLang="en-US" dirty="0"/>
              <a:t>專案範疇陳述</a:t>
            </a:r>
          </a:p>
          <a:p>
            <a:pPr lvl="2"/>
            <a:r>
              <a:rPr lang="en-US" altLang="zh-TW" dirty="0"/>
              <a:t>WBS</a:t>
            </a:r>
          </a:p>
          <a:p>
            <a:pPr lvl="2"/>
            <a:r>
              <a:rPr lang="en-US" altLang="zh-TW" dirty="0"/>
              <a:t>WBS </a:t>
            </a:r>
            <a:r>
              <a:rPr lang="zh-TW" altLang="en-US" dirty="0"/>
              <a:t>字典</a:t>
            </a:r>
            <a:endParaRPr lang="en-US" altLang="zh-TW" dirty="0"/>
          </a:p>
          <a:p>
            <a:r>
              <a:rPr lang="zh-TW" altLang="en-US" dirty="0"/>
              <a:t>專案文件：</a:t>
            </a:r>
            <a:endParaRPr lang="en-US" altLang="zh-TW" dirty="0"/>
          </a:p>
          <a:p>
            <a:pPr lvl="1"/>
            <a:r>
              <a:rPr lang="zh-TW" altLang="en-US" dirty="0"/>
              <a:t>估計基礎、活動成本估計、專案時程、風險登錄簿等</a:t>
            </a:r>
          </a:p>
          <a:p>
            <a:endParaRPr lang="en-US" altLang="zh-TW" dirty="0"/>
          </a:p>
          <a:p>
            <a:endParaRPr lang="zh-TW" altLang="en-US" dirty="0"/>
          </a:p>
        </p:txBody>
      </p:sp>
      <p:sp>
        <p:nvSpPr>
          <p:cNvPr id="8" name="內容版面配置區 7">
            <a:extLst>
              <a:ext uri="{FF2B5EF4-FFF2-40B4-BE49-F238E27FC236}">
                <a16:creationId xmlns:a16="http://schemas.microsoft.com/office/drawing/2014/main" id="{F7F5B4C0-7D83-40E5-A192-2B09F49FA434}"/>
              </a:ext>
            </a:extLst>
          </p:cNvPr>
          <p:cNvSpPr>
            <a:spLocks noGrp="1"/>
          </p:cNvSpPr>
          <p:nvPr>
            <p:ph sz="half" idx="2"/>
          </p:nvPr>
        </p:nvSpPr>
        <p:spPr/>
        <p:txBody>
          <a:bodyPr/>
          <a:lstStyle/>
          <a:p>
            <a:r>
              <a:rPr lang="zh-TW" altLang="en-US" dirty="0"/>
              <a:t>商業文件：</a:t>
            </a:r>
            <a:endParaRPr lang="en-US" altLang="zh-TW" dirty="0"/>
          </a:p>
          <a:p>
            <a:pPr lvl="1"/>
            <a:r>
              <a:rPr lang="zh-TW" altLang="en-US" dirty="0"/>
              <a:t>商業個案和利潤管理計畫書等</a:t>
            </a:r>
          </a:p>
          <a:p>
            <a:r>
              <a:rPr lang="zh-TW" altLang="en-US" dirty="0"/>
              <a:t>協議：</a:t>
            </a:r>
            <a:endParaRPr lang="en-US" altLang="zh-TW" dirty="0"/>
          </a:p>
          <a:p>
            <a:pPr lvl="1"/>
            <a:r>
              <a:rPr lang="zh-TW" altLang="en-US" dirty="0"/>
              <a:t>執行專案所採購材料、設備、和勞務的付款協議。</a:t>
            </a:r>
          </a:p>
          <a:p>
            <a:r>
              <a:rPr lang="zh-TW" altLang="en-US" dirty="0"/>
              <a:t>企業環境因素：</a:t>
            </a:r>
            <a:endParaRPr lang="en-US" altLang="zh-TW" dirty="0"/>
          </a:p>
          <a:p>
            <a:pPr lvl="1"/>
            <a:r>
              <a:rPr lang="zh-TW" altLang="en-US" dirty="0"/>
              <a:t>匯率是制定預算過程必須參考之因素。</a:t>
            </a:r>
          </a:p>
          <a:p>
            <a:r>
              <a:rPr lang="zh-TW" altLang="en-US" dirty="0"/>
              <a:t>組織流程資產：</a:t>
            </a:r>
            <a:endParaRPr lang="en-US" altLang="zh-TW" dirty="0"/>
          </a:p>
          <a:p>
            <a:pPr lvl="1"/>
            <a:r>
              <a:rPr lang="zh-TW" altLang="en-US" dirty="0"/>
              <a:t>包括現存正式和非正式預算編制政策、程序、和指引。</a:t>
            </a:r>
          </a:p>
          <a:p>
            <a:endParaRPr lang="zh-TW" altLang="en-US" dirty="0"/>
          </a:p>
        </p:txBody>
      </p:sp>
      <p:sp>
        <p:nvSpPr>
          <p:cNvPr id="2" name="投影片編號版面配置區 1">
            <a:extLst>
              <a:ext uri="{FF2B5EF4-FFF2-40B4-BE49-F238E27FC236}">
                <a16:creationId xmlns:a16="http://schemas.microsoft.com/office/drawing/2014/main" id="{B1F4AF4E-1CA3-4969-A19B-97375CF0209B}"/>
              </a:ext>
            </a:extLst>
          </p:cNvPr>
          <p:cNvSpPr>
            <a:spLocks noGrp="1"/>
          </p:cNvSpPr>
          <p:nvPr>
            <p:ph type="sldNum" sz="quarter" idx="12"/>
          </p:nvPr>
        </p:nvSpPr>
        <p:spPr/>
        <p:txBody>
          <a:bodyPr/>
          <a:lstStyle/>
          <a:p>
            <a:fld id="{F5266956-B1F5-4385-B837-32E585D3D944}" type="slidenum">
              <a:rPr lang="en-US" altLang="zh-TW" smtClean="0"/>
              <a:pPr/>
              <a:t>32</a:t>
            </a:fld>
            <a:endParaRPr lang="en-US" altLang="zh-TW"/>
          </a:p>
        </p:txBody>
      </p:sp>
    </p:spTree>
    <p:extLst>
      <p:ext uri="{BB962C8B-B14F-4D97-AF65-F5344CB8AC3E}">
        <p14:creationId xmlns:p14="http://schemas.microsoft.com/office/powerpoint/2010/main" val="1155550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97A10-E13A-4C44-9E20-C274A0892287}"/>
              </a:ext>
            </a:extLst>
          </p:cNvPr>
          <p:cNvSpPr>
            <a:spLocks noGrp="1"/>
          </p:cNvSpPr>
          <p:nvPr>
            <p:ph type="title"/>
          </p:nvPr>
        </p:nvSpPr>
        <p:spPr/>
        <p:txBody>
          <a:bodyPr/>
          <a:lstStyle/>
          <a:p>
            <a:r>
              <a:rPr lang="zh-TW" altLang="en-US" dirty="0"/>
              <a:t>制定預算：工具和技術</a:t>
            </a:r>
          </a:p>
        </p:txBody>
      </p:sp>
      <p:sp>
        <p:nvSpPr>
          <p:cNvPr id="6" name="內容版面配置區 5">
            <a:extLst>
              <a:ext uri="{FF2B5EF4-FFF2-40B4-BE49-F238E27FC236}">
                <a16:creationId xmlns:a16="http://schemas.microsoft.com/office/drawing/2014/main" id="{2B43124C-4E4F-4E4B-8063-5A29F74270DD}"/>
              </a:ext>
            </a:extLst>
          </p:cNvPr>
          <p:cNvSpPr>
            <a:spLocks noGrp="1"/>
          </p:cNvSpPr>
          <p:nvPr>
            <p:ph idx="1"/>
          </p:nvPr>
        </p:nvSpPr>
        <p:spPr/>
        <p:txBody>
          <a:bodyPr>
            <a:normAutofit lnSpcReduction="10000"/>
          </a:bodyPr>
          <a:lstStyle/>
          <a:p>
            <a:r>
              <a:rPr lang="zh-TW" altLang="en-US" dirty="0"/>
              <a:t>專家判斷</a:t>
            </a:r>
          </a:p>
          <a:p>
            <a:r>
              <a:rPr lang="zh-TW" altLang="en-US" dirty="0"/>
              <a:t>成本加總（</a:t>
            </a:r>
            <a:r>
              <a:rPr lang="en-US" altLang="zh-TW" dirty="0"/>
              <a:t>Cost Aggregation</a:t>
            </a:r>
            <a:r>
              <a:rPr lang="zh-TW" altLang="en-US" dirty="0"/>
              <a:t>）</a:t>
            </a:r>
          </a:p>
          <a:p>
            <a:r>
              <a:rPr lang="zh-TW" altLang="en-US" dirty="0"/>
              <a:t>資料分析：</a:t>
            </a:r>
            <a:endParaRPr lang="en-US" altLang="zh-TW" dirty="0"/>
          </a:p>
          <a:p>
            <a:pPr lvl="1"/>
            <a:r>
              <a:rPr lang="zh-TW" altLang="en-US" dirty="0"/>
              <a:t>儲備金分析</a:t>
            </a:r>
          </a:p>
          <a:p>
            <a:r>
              <a:rPr lang="zh-TW" altLang="en-US" dirty="0"/>
              <a:t>歷史資訊回顧：</a:t>
            </a:r>
            <a:endParaRPr lang="en-US" altLang="zh-TW" dirty="0"/>
          </a:p>
          <a:p>
            <a:pPr lvl="1"/>
            <a:r>
              <a:rPr lang="zh-TW" altLang="en-US" dirty="0"/>
              <a:t>在參數估計和類比估計中會使用專案特徵（如大樓建坪）組織過去執行過之歷史關係。</a:t>
            </a:r>
          </a:p>
          <a:p>
            <a:r>
              <a:rPr lang="zh-TW" altLang="en-US" dirty="0"/>
              <a:t>資金限制調解 </a:t>
            </a:r>
            <a:r>
              <a:rPr lang="en-US" altLang="zh-TW" dirty="0"/>
              <a:t>Funding Limit Reconciliation</a:t>
            </a:r>
          </a:p>
          <a:p>
            <a:pPr lvl="1"/>
            <a:r>
              <a:rPr lang="zh-TW" altLang="en-US" dirty="0"/>
              <a:t>透過調整專案活動範疇和時程來比較和調整資金限制及估計成本。</a:t>
            </a:r>
          </a:p>
          <a:p>
            <a:r>
              <a:rPr lang="zh-TW" altLang="en-US" dirty="0"/>
              <a:t>融資（</a:t>
            </a:r>
            <a:r>
              <a:rPr lang="en-US" altLang="zh-TW" dirty="0"/>
              <a:t>Financing</a:t>
            </a:r>
            <a:r>
              <a:rPr lang="zh-TW" altLang="en-US" dirty="0"/>
              <a:t>）：</a:t>
            </a:r>
            <a:endParaRPr lang="en-US" altLang="zh-TW" dirty="0"/>
          </a:p>
          <a:p>
            <a:pPr lvl="1"/>
            <a:r>
              <a:rPr lang="zh-TW" altLang="en-US" dirty="0"/>
              <a:t>為專案獲得資金。</a:t>
            </a:r>
          </a:p>
        </p:txBody>
      </p:sp>
      <p:sp>
        <p:nvSpPr>
          <p:cNvPr id="5" name="投影片編號版面配置區 4">
            <a:extLst>
              <a:ext uri="{FF2B5EF4-FFF2-40B4-BE49-F238E27FC236}">
                <a16:creationId xmlns:a16="http://schemas.microsoft.com/office/drawing/2014/main" id="{FC608C40-79DB-41B4-A97E-2ED7F3E8AE04}"/>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1000490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0DEB0-8281-4400-AE4A-A917CA3078E8}"/>
              </a:ext>
            </a:extLst>
          </p:cNvPr>
          <p:cNvSpPr>
            <a:spLocks noGrp="1"/>
          </p:cNvSpPr>
          <p:nvPr>
            <p:ph type="title"/>
          </p:nvPr>
        </p:nvSpPr>
        <p:spPr/>
        <p:txBody>
          <a:bodyPr/>
          <a:lstStyle/>
          <a:p>
            <a:r>
              <a:rPr lang="zh-TW" altLang="en-US" dirty="0"/>
              <a:t>制定預算：輸出</a:t>
            </a:r>
          </a:p>
        </p:txBody>
      </p:sp>
      <p:sp>
        <p:nvSpPr>
          <p:cNvPr id="3" name="內容版面配置區 2">
            <a:extLst>
              <a:ext uri="{FF2B5EF4-FFF2-40B4-BE49-F238E27FC236}">
                <a16:creationId xmlns:a16="http://schemas.microsoft.com/office/drawing/2014/main" id="{70894B5C-5532-457F-A05E-136667D0F665}"/>
              </a:ext>
            </a:extLst>
          </p:cNvPr>
          <p:cNvSpPr>
            <a:spLocks noGrp="1"/>
          </p:cNvSpPr>
          <p:nvPr>
            <p:ph idx="1"/>
          </p:nvPr>
        </p:nvSpPr>
        <p:spPr/>
        <p:txBody>
          <a:bodyPr/>
          <a:lstStyle/>
          <a:p>
            <a:r>
              <a:rPr lang="zh-TW" altLang="en-US" dirty="0"/>
              <a:t>成本基線 </a:t>
            </a:r>
            <a:r>
              <a:rPr lang="en-US" altLang="zh-TW" dirty="0"/>
              <a:t>Cost Baseline</a:t>
            </a:r>
          </a:p>
          <a:p>
            <a:pPr lvl="1"/>
            <a:r>
              <a:rPr lang="zh-TW" altLang="zh-TW" dirty="0"/>
              <a:t>經過批准的、按時間段分配的專案預算，不包括任何管理儲備</a:t>
            </a:r>
            <a:endParaRPr lang="en-US" altLang="zh-TW" dirty="0"/>
          </a:p>
          <a:p>
            <a:pPr lvl="1"/>
            <a:r>
              <a:rPr lang="zh-TW" altLang="en-US" dirty="0"/>
              <a:t>成本基線是以時間相列（</a:t>
            </a:r>
            <a:r>
              <a:rPr lang="en-US" altLang="zh-TW" dirty="0"/>
              <a:t>time-phased</a:t>
            </a:r>
            <a:r>
              <a:rPr lang="zh-TW" altLang="en-US" dirty="0"/>
              <a:t>）</a:t>
            </a:r>
            <a:endParaRPr lang="en-US" altLang="zh-TW" dirty="0"/>
          </a:p>
          <a:p>
            <a:pPr lvl="1"/>
            <a:r>
              <a:rPr lang="zh-TW" altLang="en-US" dirty="0"/>
              <a:t>以時間為橫軸，所呈現之專案預算的核定版本。</a:t>
            </a:r>
          </a:p>
          <a:p>
            <a:r>
              <a:rPr lang="zh-TW" altLang="en-US" dirty="0"/>
              <a:t>專案資金需求</a:t>
            </a:r>
          </a:p>
          <a:p>
            <a:endParaRPr lang="zh-TW" altLang="en-US" dirty="0"/>
          </a:p>
        </p:txBody>
      </p:sp>
      <p:sp>
        <p:nvSpPr>
          <p:cNvPr id="4" name="投影片編號版面配置區 3">
            <a:extLst>
              <a:ext uri="{FF2B5EF4-FFF2-40B4-BE49-F238E27FC236}">
                <a16:creationId xmlns:a16="http://schemas.microsoft.com/office/drawing/2014/main" id="{7C123C96-1560-443E-9EAC-8238FA9BB648}"/>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2741722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F8FF977-03C6-4719-9607-E197EBDAE818}"/>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pic>
        <p:nvPicPr>
          <p:cNvPr id="5" name="Picture 2">
            <a:extLst>
              <a:ext uri="{FF2B5EF4-FFF2-40B4-BE49-F238E27FC236}">
                <a16:creationId xmlns:a16="http://schemas.microsoft.com/office/drawing/2014/main" id="{B62E13F3-0EC0-4115-B5F2-0BC3DE04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1"/>
            <a:ext cx="8424936" cy="687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526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A4D2729-AFAB-4C5A-BFF3-6ADE75B52C18}"/>
              </a:ext>
            </a:extLst>
          </p:cNvPr>
          <p:cNvSpPr>
            <a:spLocks noGrp="1"/>
          </p:cNvSpPr>
          <p:nvPr>
            <p:ph type="sldNum" sz="quarter" idx="12"/>
          </p:nvPr>
        </p:nvSpPr>
        <p:spPr/>
        <p:txBody>
          <a:bodyPr/>
          <a:lstStyle/>
          <a:p>
            <a:fld id="{F5266956-B1F5-4385-B837-32E585D3D944}" type="slidenum">
              <a:rPr lang="en-US" altLang="zh-TW" smtClean="0"/>
              <a:pPr/>
              <a:t>36</a:t>
            </a:fld>
            <a:endParaRPr lang="en-US" altLang="zh-TW"/>
          </a:p>
        </p:txBody>
      </p:sp>
      <p:pic>
        <p:nvPicPr>
          <p:cNvPr id="3" name="圖片 2">
            <a:extLst>
              <a:ext uri="{FF2B5EF4-FFF2-40B4-BE49-F238E27FC236}">
                <a16:creationId xmlns:a16="http://schemas.microsoft.com/office/drawing/2014/main" id="{4667EA79-8415-4077-A01D-F1A67F172FFC}"/>
              </a:ext>
            </a:extLst>
          </p:cNvPr>
          <p:cNvPicPr>
            <a:picLocks noChangeAspect="1"/>
          </p:cNvPicPr>
          <p:nvPr/>
        </p:nvPicPr>
        <p:blipFill>
          <a:blip r:embed="rId2"/>
          <a:stretch>
            <a:fillRect/>
          </a:stretch>
        </p:blipFill>
        <p:spPr>
          <a:xfrm>
            <a:off x="456413" y="404390"/>
            <a:ext cx="11279174" cy="6049219"/>
          </a:xfrm>
          <a:prstGeom prst="rect">
            <a:avLst/>
          </a:prstGeom>
        </p:spPr>
      </p:pic>
      <p:sp>
        <p:nvSpPr>
          <p:cNvPr id="4" name="文字方塊 3">
            <a:extLst>
              <a:ext uri="{FF2B5EF4-FFF2-40B4-BE49-F238E27FC236}">
                <a16:creationId xmlns:a16="http://schemas.microsoft.com/office/drawing/2014/main" id="{379A5E65-C1BA-441E-9372-730F2D6BBDA3}"/>
              </a:ext>
            </a:extLst>
          </p:cNvPr>
          <p:cNvSpPr txBox="1"/>
          <p:nvPr/>
        </p:nvSpPr>
        <p:spPr>
          <a:xfrm>
            <a:off x="6600056" y="4365104"/>
            <a:ext cx="646331" cy="369332"/>
          </a:xfrm>
          <a:prstGeom prst="rect">
            <a:avLst/>
          </a:prstGeom>
          <a:noFill/>
        </p:spPr>
        <p:txBody>
          <a:bodyPr wrap="none" rtlCol="0">
            <a:spAutoFit/>
          </a:bodyPr>
          <a:lstStyle/>
          <a:p>
            <a:r>
              <a:rPr lang="zh-TW" altLang="en-US" dirty="0"/>
              <a:t>支出</a:t>
            </a:r>
          </a:p>
        </p:txBody>
      </p:sp>
      <p:sp>
        <p:nvSpPr>
          <p:cNvPr id="5" name="文字方塊 4">
            <a:extLst>
              <a:ext uri="{FF2B5EF4-FFF2-40B4-BE49-F238E27FC236}">
                <a16:creationId xmlns:a16="http://schemas.microsoft.com/office/drawing/2014/main" id="{19F2136E-A42E-47DC-8C04-3A26B30705E4}"/>
              </a:ext>
            </a:extLst>
          </p:cNvPr>
          <p:cNvSpPr txBox="1"/>
          <p:nvPr/>
        </p:nvSpPr>
        <p:spPr>
          <a:xfrm>
            <a:off x="2063552" y="2924944"/>
            <a:ext cx="1107996" cy="369332"/>
          </a:xfrm>
          <a:prstGeom prst="rect">
            <a:avLst/>
          </a:prstGeom>
          <a:noFill/>
        </p:spPr>
        <p:txBody>
          <a:bodyPr wrap="none" rtlCol="0">
            <a:spAutoFit/>
          </a:bodyPr>
          <a:lstStyle/>
          <a:p>
            <a:r>
              <a:rPr lang="zh-TW" altLang="en-US" dirty="0"/>
              <a:t>資金需求</a:t>
            </a:r>
          </a:p>
        </p:txBody>
      </p:sp>
      <p:sp>
        <p:nvSpPr>
          <p:cNvPr id="6" name="文字方塊 5">
            <a:extLst>
              <a:ext uri="{FF2B5EF4-FFF2-40B4-BE49-F238E27FC236}">
                <a16:creationId xmlns:a16="http://schemas.microsoft.com/office/drawing/2014/main" id="{6A2B69E6-13EC-40D9-908D-B3ADBC66C55D}"/>
              </a:ext>
            </a:extLst>
          </p:cNvPr>
          <p:cNvSpPr txBox="1"/>
          <p:nvPr/>
        </p:nvSpPr>
        <p:spPr>
          <a:xfrm>
            <a:off x="1840863" y="4154188"/>
            <a:ext cx="1107996" cy="369332"/>
          </a:xfrm>
          <a:prstGeom prst="rect">
            <a:avLst/>
          </a:prstGeom>
          <a:noFill/>
        </p:spPr>
        <p:txBody>
          <a:bodyPr wrap="none" rtlCol="0">
            <a:spAutoFit/>
          </a:bodyPr>
          <a:lstStyle/>
          <a:p>
            <a:r>
              <a:rPr lang="zh-TW" altLang="en-US" dirty="0"/>
              <a:t>成本基線</a:t>
            </a:r>
          </a:p>
        </p:txBody>
      </p:sp>
      <p:sp>
        <p:nvSpPr>
          <p:cNvPr id="7" name="文字方塊 6">
            <a:extLst>
              <a:ext uri="{FF2B5EF4-FFF2-40B4-BE49-F238E27FC236}">
                <a16:creationId xmlns:a16="http://schemas.microsoft.com/office/drawing/2014/main" id="{E0017B0F-2CEE-4E6D-83FB-4DB1103D2002}"/>
              </a:ext>
            </a:extLst>
          </p:cNvPr>
          <p:cNvSpPr txBox="1"/>
          <p:nvPr/>
        </p:nvSpPr>
        <p:spPr>
          <a:xfrm>
            <a:off x="10416480" y="1772816"/>
            <a:ext cx="1107996" cy="369332"/>
          </a:xfrm>
          <a:prstGeom prst="rect">
            <a:avLst/>
          </a:prstGeom>
          <a:noFill/>
        </p:spPr>
        <p:txBody>
          <a:bodyPr wrap="none" rtlCol="0">
            <a:spAutoFit/>
          </a:bodyPr>
          <a:lstStyle/>
          <a:p>
            <a:r>
              <a:rPr lang="zh-TW" altLang="en-US" dirty="0"/>
              <a:t>完工預算</a:t>
            </a:r>
          </a:p>
        </p:txBody>
      </p:sp>
      <p:sp>
        <p:nvSpPr>
          <p:cNvPr id="8" name="文字方塊 7">
            <a:extLst>
              <a:ext uri="{FF2B5EF4-FFF2-40B4-BE49-F238E27FC236}">
                <a16:creationId xmlns:a16="http://schemas.microsoft.com/office/drawing/2014/main" id="{993F5F94-CA37-4219-90AC-842C6E00FA62}"/>
              </a:ext>
            </a:extLst>
          </p:cNvPr>
          <p:cNvSpPr txBox="1"/>
          <p:nvPr/>
        </p:nvSpPr>
        <p:spPr>
          <a:xfrm>
            <a:off x="10430859" y="460437"/>
            <a:ext cx="1107996" cy="369332"/>
          </a:xfrm>
          <a:prstGeom prst="rect">
            <a:avLst/>
          </a:prstGeom>
          <a:noFill/>
        </p:spPr>
        <p:txBody>
          <a:bodyPr wrap="none" rtlCol="0">
            <a:spAutoFit/>
          </a:bodyPr>
          <a:lstStyle/>
          <a:p>
            <a:r>
              <a:rPr lang="zh-TW" altLang="en-US" dirty="0"/>
              <a:t>專案預算</a:t>
            </a:r>
          </a:p>
        </p:txBody>
      </p:sp>
      <p:sp>
        <p:nvSpPr>
          <p:cNvPr id="9" name="文字方塊 8">
            <a:extLst>
              <a:ext uri="{FF2B5EF4-FFF2-40B4-BE49-F238E27FC236}">
                <a16:creationId xmlns:a16="http://schemas.microsoft.com/office/drawing/2014/main" id="{95172DE3-13CC-47CE-87F6-CDCD83C3E4EC}"/>
              </a:ext>
            </a:extLst>
          </p:cNvPr>
          <p:cNvSpPr txBox="1"/>
          <p:nvPr/>
        </p:nvSpPr>
        <p:spPr>
          <a:xfrm>
            <a:off x="3188316" y="1003383"/>
            <a:ext cx="1338828" cy="369332"/>
          </a:xfrm>
          <a:prstGeom prst="rect">
            <a:avLst/>
          </a:prstGeom>
          <a:noFill/>
        </p:spPr>
        <p:txBody>
          <a:bodyPr wrap="none" rtlCol="0">
            <a:spAutoFit/>
          </a:bodyPr>
          <a:lstStyle/>
          <a:p>
            <a:r>
              <a:rPr lang="zh-TW" altLang="en-US" dirty="0"/>
              <a:t>管理儲備金</a:t>
            </a:r>
          </a:p>
        </p:txBody>
      </p:sp>
    </p:spTree>
    <p:extLst>
      <p:ext uri="{BB962C8B-B14F-4D97-AF65-F5344CB8AC3E}">
        <p14:creationId xmlns:p14="http://schemas.microsoft.com/office/powerpoint/2010/main" val="42797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13DEA26-7498-4A1A-A0E9-79C9016C9FD3}"/>
              </a:ext>
            </a:extLst>
          </p:cNvPr>
          <p:cNvSpPr>
            <a:spLocks noGrp="1"/>
          </p:cNvSpPr>
          <p:nvPr>
            <p:ph type="title"/>
          </p:nvPr>
        </p:nvSpPr>
        <p:spPr/>
        <p:txBody>
          <a:bodyPr/>
          <a:lstStyle/>
          <a:p>
            <a:r>
              <a:rPr lang="zh-TW" altLang="en-US" dirty="0"/>
              <a:t>管制成本</a:t>
            </a:r>
            <a:br>
              <a:rPr lang="en-US" altLang="zh-TW" dirty="0"/>
            </a:br>
            <a:r>
              <a:rPr lang="en-US" altLang="zh-TW" dirty="0"/>
              <a:t>Control Costs</a:t>
            </a:r>
            <a:endParaRPr lang="zh-TW" altLang="en-US" dirty="0"/>
          </a:p>
        </p:txBody>
      </p:sp>
      <p:sp>
        <p:nvSpPr>
          <p:cNvPr id="4" name="內容版面配置區 3">
            <a:extLst>
              <a:ext uri="{FF2B5EF4-FFF2-40B4-BE49-F238E27FC236}">
                <a16:creationId xmlns:a16="http://schemas.microsoft.com/office/drawing/2014/main" id="{445E1C59-83F9-488C-95FB-309E44CEA5E1}"/>
              </a:ext>
            </a:extLst>
          </p:cNvPr>
          <p:cNvSpPr>
            <a:spLocks noGrp="1"/>
          </p:cNvSpPr>
          <p:nvPr>
            <p:ph idx="1"/>
          </p:nvPr>
        </p:nvSpPr>
        <p:spPr/>
        <p:txBody>
          <a:bodyPr/>
          <a:lstStyle/>
          <a:p>
            <a:r>
              <a:rPr lang="zh-TW" altLang="zh-TW" dirty="0"/>
              <a:t>管制成本是監視專案現況以更新專案成本和管理成本基線變更的過程。</a:t>
            </a:r>
            <a:endParaRPr lang="en-US" altLang="zh-TW" dirty="0"/>
          </a:p>
          <a:p>
            <a:r>
              <a:rPr lang="zh-TW" altLang="zh-TW" dirty="0"/>
              <a:t>專案成本基線一經核定，此過程就開始啟動。</a:t>
            </a:r>
            <a:endParaRPr lang="en-US" altLang="zh-TW" dirty="0"/>
          </a:p>
          <a:p>
            <a:r>
              <a:rPr lang="zh-TW" altLang="zh-TW" dirty="0"/>
              <a:t>這個過程的目的是在整個專案過程中維護專案的成本基線，除非經過整合變更管理過程的核准變更，始得以修正。</a:t>
            </a:r>
            <a:endParaRPr lang="en-US" altLang="zh-TW" dirty="0"/>
          </a:p>
          <a:p>
            <a:r>
              <a:rPr lang="zh-TW" altLang="zh-TW" dirty="0"/>
              <a:t>這個過程在整個專案過程中視需要而執行。</a:t>
            </a:r>
          </a:p>
          <a:p>
            <a:r>
              <a:rPr lang="zh-TW" altLang="zh-TW" dirty="0"/>
              <a:t>專案成本管制過程是監視和比較實際支用進度與計畫值之差異，當差異超過所設定的門檻值時執行差異分析，並評估該採取矯正或預防行動方案。</a:t>
            </a:r>
          </a:p>
          <a:p>
            <a:endParaRPr lang="zh-TW" altLang="en-US" dirty="0"/>
          </a:p>
        </p:txBody>
      </p:sp>
      <p:sp>
        <p:nvSpPr>
          <p:cNvPr id="2" name="投影片編號版面配置區 1">
            <a:extLst>
              <a:ext uri="{FF2B5EF4-FFF2-40B4-BE49-F238E27FC236}">
                <a16:creationId xmlns:a16="http://schemas.microsoft.com/office/drawing/2014/main" id="{9C2B58AB-8C0B-4BA1-BC4C-5FA31DB042B7}"/>
              </a:ext>
            </a:extLst>
          </p:cNvPr>
          <p:cNvSpPr>
            <a:spLocks noGrp="1"/>
          </p:cNvSpPr>
          <p:nvPr>
            <p:ph type="sldNum" sz="quarter" idx="12"/>
          </p:nvPr>
        </p:nvSpPr>
        <p:spPr/>
        <p:txBody>
          <a:bodyPr/>
          <a:lstStyle/>
          <a:p>
            <a:fld id="{F5266956-B1F5-4385-B837-32E585D3D944}" type="slidenum">
              <a:rPr lang="en-US" altLang="zh-TW" smtClean="0"/>
              <a:pPr/>
              <a:t>37</a:t>
            </a:fld>
            <a:endParaRPr lang="en-US" altLang="zh-TW"/>
          </a:p>
        </p:txBody>
      </p:sp>
    </p:spTree>
    <p:extLst>
      <p:ext uri="{BB962C8B-B14F-4D97-AF65-F5344CB8AC3E}">
        <p14:creationId xmlns:p14="http://schemas.microsoft.com/office/powerpoint/2010/main" val="2407564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EB86DD1-7E8F-4D3C-8C8C-87C91F2C31AB}"/>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pic>
        <p:nvPicPr>
          <p:cNvPr id="5" name="圖片 4">
            <a:extLst>
              <a:ext uri="{FF2B5EF4-FFF2-40B4-BE49-F238E27FC236}">
                <a16:creationId xmlns:a16="http://schemas.microsoft.com/office/drawing/2014/main" id="{3C47DC70-3010-4FE6-9F66-E0DF1375E402}"/>
              </a:ext>
            </a:extLst>
          </p:cNvPr>
          <p:cNvPicPr>
            <a:picLocks noChangeAspect="1"/>
          </p:cNvPicPr>
          <p:nvPr/>
        </p:nvPicPr>
        <p:blipFill>
          <a:blip r:embed="rId2"/>
          <a:stretch>
            <a:fillRect/>
          </a:stretch>
        </p:blipFill>
        <p:spPr>
          <a:xfrm>
            <a:off x="0" y="319376"/>
            <a:ext cx="12192000" cy="6219247"/>
          </a:xfrm>
          <a:prstGeom prst="rect">
            <a:avLst/>
          </a:prstGeom>
        </p:spPr>
      </p:pic>
      <p:sp>
        <p:nvSpPr>
          <p:cNvPr id="6" name="矩形 5">
            <a:extLst>
              <a:ext uri="{FF2B5EF4-FFF2-40B4-BE49-F238E27FC236}">
                <a16:creationId xmlns:a16="http://schemas.microsoft.com/office/drawing/2014/main" id="{5475C46A-3970-4148-94FF-3E1F5059E9A1}"/>
              </a:ext>
            </a:extLst>
          </p:cNvPr>
          <p:cNvSpPr/>
          <p:nvPr/>
        </p:nvSpPr>
        <p:spPr>
          <a:xfrm>
            <a:off x="384174" y="5301208"/>
            <a:ext cx="6863953" cy="369332"/>
          </a:xfrm>
          <a:prstGeom prst="rect">
            <a:avLst/>
          </a:prstGeom>
        </p:spPr>
        <p:txBody>
          <a:bodyPr wrap="square">
            <a:spAutoFit/>
          </a:bodyPr>
          <a:lstStyle/>
          <a:p>
            <a:r>
              <a:rPr lang="zh-TW" altLang="en-US" dirty="0"/>
              <a:t>Control Costs: Inputs, Tools &amp; Techniques, and Outputs</a:t>
            </a:r>
          </a:p>
        </p:txBody>
      </p:sp>
    </p:spTree>
    <p:extLst>
      <p:ext uri="{BB962C8B-B14F-4D97-AF65-F5344CB8AC3E}">
        <p14:creationId xmlns:p14="http://schemas.microsoft.com/office/powerpoint/2010/main" val="3331596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B370534-DB5D-4468-A79D-072766BADD36}"/>
              </a:ext>
            </a:extLst>
          </p:cNvPr>
          <p:cNvSpPr>
            <a:spLocks noGrp="1"/>
          </p:cNvSpPr>
          <p:nvPr>
            <p:ph type="sldNum" sz="quarter" idx="12"/>
          </p:nvPr>
        </p:nvSpPr>
        <p:spPr/>
        <p:txBody>
          <a:bodyPr/>
          <a:lstStyle/>
          <a:p>
            <a:fld id="{F5266956-B1F5-4385-B837-32E585D3D944}" type="slidenum">
              <a:rPr lang="en-US" altLang="zh-TW" smtClean="0"/>
              <a:pPr/>
              <a:t>39</a:t>
            </a:fld>
            <a:endParaRPr lang="en-US" altLang="zh-TW"/>
          </a:p>
        </p:txBody>
      </p:sp>
      <p:pic>
        <p:nvPicPr>
          <p:cNvPr id="3" name="圖片 2">
            <a:extLst>
              <a:ext uri="{FF2B5EF4-FFF2-40B4-BE49-F238E27FC236}">
                <a16:creationId xmlns:a16="http://schemas.microsoft.com/office/drawing/2014/main" id="{DCFFB3DC-F88E-4BF2-9860-6EFEEF0CB697}"/>
              </a:ext>
            </a:extLst>
          </p:cNvPr>
          <p:cNvPicPr>
            <a:picLocks noChangeAspect="1"/>
          </p:cNvPicPr>
          <p:nvPr/>
        </p:nvPicPr>
        <p:blipFill>
          <a:blip r:embed="rId2"/>
          <a:stretch>
            <a:fillRect/>
          </a:stretch>
        </p:blipFill>
        <p:spPr>
          <a:xfrm>
            <a:off x="2384655" y="0"/>
            <a:ext cx="7422689" cy="6858000"/>
          </a:xfrm>
          <a:prstGeom prst="rect">
            <a:avLst/>
          </a:prstGeom>
        </p:spPr>
      </p:pic>
      <p:sp>
        <p:nvSpPr>
          <p:cNvPr id="4" name="矩形 3">
            <a:extLst>
              <a:ext uri="{FF2B5EF4-FFF2-40B4-BE49-F238E27FC236}">
                <a16:creationId xmlns:a16="http://schemas.microsoft.com/office/drawing/2014/main" id="{885084AC-9945-44CF-8AA1-3C426F41526F}"/>
              </a:ext>
            </a:extLst>
          </p:cNvPr>
          <p:cNvSpPr/>
          <p:nvPr/>
        </p:nvSpPr>
        <p:spPr>
          <a:xfrm>
            <a:off x="4943872" y="6309320"/>
            <a:ext cx="3964547" cy="369332"/>
          </a:xfrm>
          <a:prstGeom prst="rect">
            <a:avLst/>
          </a:prstGeom>
        </p:spPr>
        <p:txBody>
          <a:bodyPr wrap="none">
            <a:spAutoFit/>
          </a:bodyPr>
          <a:lstStyle/>
          <a:p>
            <a:r>
              <a:rPr lang="zh-TW" altLang="en-US" dirty="0"/>
              <a:t>Control Costs: Data Flow Diagram</a:t>
            </a:r>
          </a:p>
        </p:txBody>
      </p:sp>
    </p:spTree>
    <p:extLst>
      <p:ext uri="{BB962C8B-B14F-4D97-AF65-F5344CB8AC3E}">
        <p14:creationId xmlns:p14="http://schemas.microsoft.com/office/powerpoint/2010/main" val="325930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8CA34B4-283C-4D24-8B30-9A75F99E8F73}"/>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183AF52D-1DB5-4846-A4D9-6FCD7A9C0796}"/>
              </a:ext>
            </a:extLst>
          </p:cNvPr>
          <p:cNvSpPr>
            <a:spLocks noGrp="1"/>
          </p:cNvSpPr>
          <p:nvPr>
            <p:ph idx="1"/>
          </p:nvPr>
        </p:nvSpPr>
        <p:spPr/>
        <p:txBody>
          <a:bodyPr/>
          <a:lstStyle/>
          <a:p>
            <a:r>
              <a:rPr lang="zh-TW" altLang="en-US" dirty="0"/>
              <a:t>管理專案預算的五個技巧</a:t>
            </a:r>
            <a:endParaRPr lang="en-US" altLang="zh-TW" dirty="0"/>
          </a:p>
          <a:p>
            <a:pPr lvl="1"/>
            <a:r>
              <a:rPr lang="zh-TW" altLang="en-US" dirty="0"/>
              <a:t>了解利害關係人真正需要和想要的</a:t>
            </a:r>
            <a:endParaRPr lang="en-US" altLang="zh-TW" dirty="0"/>
          </a:p>
          <a:p>
            <a:pPr lvl="1"/>
            <a:r>
              <a:rPr lang="zh-TW" altLang="en-US" dirty="0"/>
              <a:t>考慮到意外之預算</a:t>
            </a:r>
            <a:endParaRPr lang="en-US" altLang="zh-TW" dirty="0"/>
          </a:p>
          <a:p>
            <a:pPr lvl="1"/>
            <a:r>
              <a:rPr lang="zh-TW" altLang="en-US" dirty="0"/>
              <a:t>建立相關的「關鍵績效指標」</a:t>
            </a:r>
            <a:r>
              <a:rPr lang="en-US" altLang="zh-TW" dirty="0"/>
              <a:t>KPI</a:t>
            </a:r>
          </a:p>
          <a:p>
            <a:pPr lvl="1"/>
            <a:r>
              <a:rPr lang="zh-TW" altLang="en-US" dirty="0"/>
              <a:t>重新審視、重新預測</a:t>
            </a:r>
            <a:endParaRPr lang="en-US" altLang="zh-TW" dirty="0"/>
          </a:p>
          <a:p>
            <a:pPr lvl="1"/>
            <a:r>
              <a:rPr lang="zh-TW" altLang="en-US" dirty="0"/>
              <a:t>保持每一個人都知情且負責</a:t>
            </a:r>
            <a:endParaRPr lang="en-US" altLang="zh-TW" dirty="0"/>
          </a:p>
          <a:p>
            <a:r>
              <a:rPr lang="zh-TW" altLang="zh-TW" dirty="0"/>
              <a:t>根據</a:t>
            </a:r>
            <a:r>
              <a:rPr lang="en-US" altLang="zh-TW" dirty="0"/>
              <a:t> </a:t>
            </a:r>
            <a:r>
              <a:rPr lang="en-US" altLang="zh-TW" dirty="0" err="1"/>
              <a:t>Flyvbjerg</a:t>
            </a:r>
            <a:r>
              <a:rPr lang="zh-TW" altLang="zh-TW" dirty="0"/>
              <a:t>、</a:t>
            </a:r>
            <a:r>
              <a:rPr lang="en-US" altLang="zh-TW" dirty="0"/>
              <a:t>Holm </a:t>
            </a:r>
            <a:r>
              <a:rPr lang="zh-TW" altLang="zh-TW" dirty="0"/>
              <a:t>和</a:t>
            </a:r>
            <a:r>
              <a:rPr lang="en-US" altLang="zh-TW" dirty="0"/>
              <a:t> Buhl</a:t>
            </a:r>
            <a:r>
              <a:rPr lang="zh-TW" altLang="zh-TW" dirty="0"/>
              <a:t>（</a:t>
            </a:r>
            <a:r>
              <a:rPr lang="en-US" altLang="zh-TW" dirty="0"/>
              <a:t>2003</a:t>
            </a:r>
            <a:r>
              <a:rPr lang="zh-TW" altLang="zh-TW" dirty="0"/>
              <a:t>）對全球工程建設專案績效的研究指出，成本超支被認為是主要問題，而且有</a:t>
            </a:r>
            <a:r>
              <a:rPr lang="en-US" altLang="zh-TW" dirty="0"/>
              <a:t> 90% </a:t>
            </a:r>
            <a:r>
              <a:rPr lang="zh-TW" altLang="zh-TW" dirty="0"/>
              <a:t>的專案通常會成本超支，超出</a:t>
            </a:r>
            <a:r>
              <a:rPr lang="en-US" altLang="zh-TW" dirty="0"/>
              <a:t> 50-100%</a:t>
            </a:r>
            <a:r>
              <a:rPr lang="zh-TW" altLang="zh-TW" dirty="0"/>
              <a:t>。</a:t>
            </a:r>
            <a:endParaRPr lang="en-US" altLang="zh-TW" dirty="0"/>
          </a:p>
          <a:p>
            <a:r>
              <a:rPr lang="zh-TW" altLang="zh-TW" dirty="0"/>
              <a:t>做好成本管理的基礎在於有準確的估計，但估計與實際會有誤差。</a:t>
            </a: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CBB930EA-D181-4504-9A41-C0D69BB0E6E4}"/>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1022471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F24FF6C-EDBE-4949-B98B-237A873BA3AB}"/>
              </a:ext>
            </a:extLst>
          </p:cNvPr>
          <p:cNvSpPr>
            <a:spLocks noGrp="1"/>
          </p:cNvSpPr>
          <p:nvPr>
            <p:ph type="title"/>
          </p:nvPr>
        </p:nvSpPr>
        <p:spPr/>
        <p:txBody>
          <a:bodyPr/>
          <a:lstStyle/>
          <a:p>
            <a:r>
              <a:rPr lang="zh-TW" altLang="en-US" dirty="0"/>
              <a:t>管制成本：輸入</a:t>
            </a:r>
            <a:br>
              <a:rPr lang="en-US" altLang="zh-TW" dirty="0"/>
            </a:br>
            <a:r>
              <a:rPr lang="en-US" altLang="zh-TW" dirty="0"/>
              <a:t>Control Costs: Inputs</a:t>
            </a:r>
            <a:endParaRPr lang="zh-TW" altLang="en-US" dirty="0"/>
          </a:p>
        </p:txBody>
      </p:sp>
      <p:sp>
        <p:nvSpPr>
          <p:cNvPr id="4" name="內容版面配置區 3">
            <a:extLst>
              <a:ext uri="{FF2B5EF4-FFF2-40B4-BE49-F238E27FC236}">
                <a16:creationId xmlns:a16="http://schemas.microsoft.com/office/drawing/2014/main" id="{D83C195A-D582-4D30-BB9D-46952EA25204}"/>
              </a:ext>
            </a:extLst>
          </p:cNvPr>
          <p:cNvSpPr>
            <a:spLocks noGrp="1"/>
          </p:cNvSpPr>
          <p:nvPr>
            <p:ph idx="1"/>
          </p:nvPr>
        </p:nvSpPr>
        <p:spPr/>
        <p:txBody>
          <a:bodyPr>
            <a:normAutofit fontScale="92500" lnSpcReduction="10000"/>
          </a:bodyPr>
          <a:lstStyle/>
          <a:p>
            <a:r>
              <a:rPr lang="zh-TW" altLang="en-US" dirty="0"/>
              <a:t>專案管理計畫書：</a:t>
            </a:r>
            <a:endParaRPr lang="en-US" altLang="zh-TW" dirty="0"/>
          </a:p>
          <a:p>
            <a:pPr lvl="1"/>
            <a:r>
              <a:rPr lang="zh-TW" altLang="en-US" dirty="0"/>
              <a:t>參考專案管理計畫書中成本管理計畫書、成本基線和績效衡量基線。</a:t>
            </a:r>
          </a:p>
          <a:p>
            <a:r>
              <a:rPr lang="zh-TW" altLang="en-US" dirty="0"/>
              <a:t>專案文件：</a:t>
            </a:r>
            <a:endParaRPr lang="en-US" altLang="zh-TW" dirty="0"/>
          </a:p>
          <a:p>
            <a:pPr lvl="1"/>
            <a:r>
              <a:rPr lang="zh-TW" altLang="en-US" dirty="0"/>
              <a:t>在</a:t>
            </a:r>
            <a:r>
              <a:rPr lang="en-US" altLang="zh-TW" dirty="0"/>
              <a:t>APM</a:t>
            </a:r>
            <a:r>
              <a:rPr lang="zh-TW" altLang="en-US" dirty="0"/>
              <a:t>專案中，會參考較早反覆的管制成本過程中所學習到的經驗，用於後面反覆的管制成本過程。</a:t>
            </a:r>
          </a:p>
          <a:p>
            <a:r>
              <a:rPr lang="zh-TW" altLang="en-US" dirty="0"/>
              <a:t>專案資金需求：</a:t>
            </a:r>
            <a:endParaRPr lang="en-US" altLang="zh-TW" dirty="0"/>
          </a:p>
          <a:p>
            <a:pPr lvl="1"/>
            <a:r>
              <a:rPr lang="zh-TW" altLang="en-US" dirty="0"/>
              <a:t>專案資金需求包括專案花費加上預期負債（如銀行融資利息）。</a:t>
            </a:r>
          </a:p>
          <a:p>
            <a:r>
              <a:rPr lang="zh-TW" altLang="en-US" dirty="0"/>
              <a:t>工作績效資料：</a:t>
            </a:r>
            <a:endParaRPr lang="en-US" altLang="zh-TW" dirty="0"/>
          </a:p>
          <a:p>
            <a:pPr lvl="1"/>
            <a:r>
              <a:rPr lang="zh-TW" altLang="en-US" dirty="0"/>
              <a:t>用以管制成本過程的的工作資料包括計畫成本、實際耗用成本、應付帳款、和已支付值等。</a:t>
            </a:r>
          </a:p>
          <a:p>
            <a:r>
              <a:rPr lang="zh-TW" altLang="en-US" dirty="0"/>
              <a:t>組織流程資產：</a:t>
            </a:r>
            <a:endParaRPr lang="en-US" altLang="zh-TW" dirty="0"/>
          </a:p>
          <a:p>
            <a:pPr lvl="1"/>
            <a:r>
              <a:rPr lang="zh-TW" altLang="en-US" dirty="0"/>
              <a:t>如</a:t>
            </a:r>
            <a:r>
              <a:rPr lang="en-US" altLang="zh-TW" dirty="0"/>
              <a:t>8.3</a:t>
            </a:r>
            <a:r>
              <a:rPr lang="zh-TW" altLang="en-US" dirty="0"/>
              <a:t>節輸入之所述。</a:t>
            </a:r>
          </a:p>
        </p:txBody>
      </p:sp>
      <p:sp>
        <p:nvSpPr>
          <p:cNvPr id="2" name="投影片編號版面配置區 1">
            <a:extLst>
              <a:ext uri="{FF2B5EF4-FFF2-40B4-BE49-F238E27FC236}">
                <a16:creationId xmlns:a16="http://schemas.microsoft.com/office/drawing/2014/main" id="{49BF5D30-8A7D-456C-91ED-4E290DC809F8}"/>
              </a:ext>
            </a:extLst>
          </p:cNvPr>
          <p:cNvSpPr>
            <a:spLocks noGrp="1"/>
          </p:cNvSpPr>
          <p:nvPr>
            <p:ph type="sldNum" sz="quarter" idx="12"/>
          </p:nvPr>
        </p:nvSpPr>
        <p:spPr/>
        <p:txBody>
          <a:bodyPr/>
          <a:lstStyle/>
          <a:p>
            <a:fld id="{F5266956-B1F5-4385-B837-32E585D3D944}" type="slidenum">
              <a:rPr lang="en-US" altLang="zh-TW" smtClean="0"/>
              <a:pPr/>
              <a:t>40</a:t>
            </a:fld>
            <a:endParaRPr lang="en-US" altLang="zh-TW"/>
          </a:p>
        </p:txBody>
      </p:sp>
    </p:spTree>
    <p:extLst>
      <p:ext uri="{BB962C8B-B14F-4D97-AF65-F5344CB8AC3E}">
        <p14:creationId xmlns:p14="http://schemas.microsoft.com/office/powerpoint/2010/main" val="2041153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9A2D11-8192-49C5-B4D9-B688F9414FD8}"/>
              </a:ext>
            </a:extLst>
          </p:cNvPr>
          <p:cNvSpPr>
            <a:spLocks noGrp="1"/>
          </p:cNvSpPr>
          <p:nvPr>
            <p:ph type="title"/>
          </p:nvPr>
        </p:nvSpPr>
        <p:spPr/>
        <p:txBody>
          <a:bodyPr/>
          <a:lstStyle/>
          <a:p>
            <a:r>
              <a:rPr lang="zh-TW" altLang="en-US" dirty="0"/>
              <a:t>管制成本：工具和技術</a:t>
            </a:r>
          </a:p>
        </p:txBody>
      </p:sp>
      <p:sp>
        <p:nvSpPr>
          <p:cNvPr id="3" name="內容版面配置區 2">
            <a:extLst>
              <a:ext uri="{FF2B5EF4-FFF2-40B4-BE49-F238E27FC236}">
                <a16:creationId xmlns:a16="http://schemas.microsoft.com/office/drawing/2014/main" id="{7B9F57E8-C873-4D9D-9877-694626681EF4}"/>
              </a:ext>
            </a:extLst>
          </p:cNvPr>
          <p:cNvSpPr>
            <a:spLocks noGrp="1"/>
          </p:cNvSpPr>
          <p:nvPr>
            <p:ph idx="1"/>
          </p:nvPr>
        </p:nvSpPr>
        <p:spPr/>
        <p:txBody>
          <a:bodyPr/>
          <a:lstStyle/>
          <a:p>
            <a:r>
              <a:rPr lang="zh-TW" altLang="en-US" dirty="0"/>
              <a:t>專家判斷：</a:t>
            </a:r>
            <a:endParaRPr lang="en-US" altLang="zh-TW" dirty="0"/>
          </a:p>
          <a:p>
            <a:pPr lvl="1"/>
            <a:r>
              <a:rPr lang="zh-TW" altLang="en-US" dirty="0"/>
              <a:t>藉助於變異分析、實獲值分析有（</a:t>
            </a:r>
            <a:r>
              <a:rPr lang="en-US" altLang="zh-TW" dirty="0"/>
              <a:t>EVA</a:t>
            </a:r>
            <a:r>
              <a:rPr lang="zh-TW" altLang="en-US" dirty="0"/>
              <a:t>）、預測、和財務分析等方面的專家。</a:t>
            </a:r>
          </a:p>
          <a:p>
            <a:r>
              <a:rPr lang="zh-TW" altLang="en-US" dirty="0"/>
              <a:t>資料分析：</a:t>
            </a:r>
            <a:endParaRPr lang="en-US" altLang="zh-TW" dirty="0"/>
          </a:p>
          <a:p>
            <a:pPr lvl="1"/>
            <a:r>
              <a:rPr lang="zh-TW" altLang="en-US" dirty="0"/>
              <a:t>用以管制成本的資料分析技術主要有</a:t>
            </a:r>
            <a:r>
              <a:rPr lang="en-US" altLang="zh-TW" dirty="0"/>
              <a:t>EVA</a:t>
            </a:r>
            <a:r>
              <a:rPr lang="zh-TW" altLang="en-US" dirty="0"/>
              <a:t>。</a:t>
            </a:r>
          </a:p>
          <a:p>
            <a:r>
              <a:rPr lang="zh-TW" altLang="en-US" dirty="0"/>
              <a:t>專案管理資訊系統（</a:t>
            </a:r>
            <a:r>
              <a:rPr lang="en-US" altLang="zh-TW" dirty="0"/>
              <a:t>PMIS</a:t>
            </a:r>
            <a:r>
              <a:rPr lang="zh-TW" altLang="en-US" dirty="0"/>
              <a:t>）：</a:t>
            </a:r>
            <a:endParaRPr lang="en-US" altLang="zh-TW" dirty="0"/>
          </a:p>
          <a:p>
            <a:pPr lvl="1"/>
            <a:r>
              <a:rPr lang="en-US" altLang="zh-TW" dirty="0"/>
              <a:t>PMIS</a:t>
            </a:r>
            <a:r>
              <a:rPr lang="zh-TW" altLang="en-US" dirty="0"/>
              <a:t>常用以監測</a:t>
            </a:r>
            <a:r>
              <a:rPr lang="en-US" altLang="zh-TW" dirty="0"/>
              <a:t>EVM</a:t>
            </a:r>
            <a:r>
              <a:rPr lang="zh-TW" altLang="en-US" dirty="0"/>
              <a:t>三個元素（</a:t>
            </a:r>
            <a:r>
              <a:rPr lang="en-US" altLang="zh-TW" dirty="0"/>
              <a:t>PV</a:t>
            </a:r>
            <a:r>
              <a:rPr lang="zh-TW" altLang="en-US" dirty="0"/>
              <a:t>、</a:t>
            </a:r>
            <a:r>
              <a:rPr lang="en-US" altLang="zh-TW" dirty="0"/>
              <a:t>EV</a:t>
            </a:r>
            <a:r>
              <a:rPr lang="zh-TW" altLang="en-US" dirty="0"/>
              <a:t>、和</a:t>
            </a:r>
            <a:r>
              <a:rPr lang="en-US" altLang="zh-TW" dirty="0"/>
              <a:t>AC</a:t>
            </a:r>
            <a:r>
              <a:rPr lang="zh-TW" altLang="en-US" dirty="0"/>
              <a:t>）、呈現趨勢圖、和預測專案最終結果的可能範圍。</a:t>
            </a:r>
          </a:p>
          <a:p>
            <a:r>
              <a:rPr lang="zh-TW" altLang="en-US" dirty="0"/>
              <a:t>儲備金分析：</a:t>
            </a:r>
            <a:endParaRPr lang="en-US" altLang="zh-TW" dirty="0"/>
          </a:p>
          <a:p>
            <a:pPr lvl="1"/>
            <a:r>
              <a:rPr lang="zh-TW" altLang="en-US" dirty="0"/>
              <a:t>如</a:t>
            </a:r>
            <a:r>
              <a:rPr lang="en-US" altLang="zh-TW" dirty="0"/>
              <a:t>8.2</a:t>
            </a:r>
            <a:r>
              <a:rPr lang="zh-TW" altLang="en-US" dirty="0"/>
              <a:t>節所述。</a:t>
            </a:r>
          </a:p>
        </p:txBody>
      </p:sp>
      <p:sp>
        <p:nvSpPr>
          <p:cNvPr id="4" name="投影片編號版面配置區 3">
            <a:extLst>
              <a:ext uri="{FF2B5EF4-FFF2-40B4-BE49-F238E27FC236}">
                <a16:creationId xmlns:a16="http://schemas.microsoft.com/office/drawing/2014/main" id="{7F2D0B27-725E-4267-902E-380CC4DB3F09}"/>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969284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8B70B-A073-40BB-B955-D27272904EFA}"/>
              </a:ext>
            </a:extLst>
          </p:cNvPr>
          <p:cNvSpPr>
            <a:spLocks noGrp="1"/>
          </p:cNvSpPr>
          <p:nvPr>
            <p:ph type="title"/>
          </p:nvPr>
        </p:nvSpPr>
        <p:spPr/>
        <p:txBody>
          <a:bodyPr/>
          <a:lstStyle/>
          <a:p>
            <a:r>
              <a:rPr lang="zh-TW" altLang="en-US" dirty="0"/>
              <a:t>管制成本：輸出</a:t>
            </a:r>
          </a:p>
        </p:txBody>
      </p:sp>
      <p:sp>
        <p:nvSpPr>
          <p:cNvPr id="3" name="內容版面配置區 2">
            <a:extLst>
              <a:ext uri="{FF2B5EF4-FFF2-40B4-BE49-F238E27FC236}">
                <a16:creationId xmlns:a16="http://schemas.microsoft.com/office/drawing/2014/main" id="{82DD0EAE-A878-4716-8999-7C6C096E9345}"/>
              </a:ext>
            </a:extLst>
          </p:cNvPr>
          <p:cNvSpPr>
            <a:spLocks noGrp="1"/>
          </p:cNvSpPr>
          <p:nvPr>
            <p:ph idx="1"/>
          </p:nvPr>
        </p:nvSpPr>
        <p:spPr/>
        <p:txBody>
          <a:bodyPr>
            <a:normAutofit fontScale="92500" lnSpcReduction="20000"/>
          </a:bodyPr>
          <a:lstStyle/>
          <a:p>
            <a:r>
              <a:rPr lang="zh-TW" altLang="en-US" dirty="0"/>
              <a:t>工作績效資訊：</a:t>
            </a:r>
            <a:endParaRPr lang="en-US" altLang="zh-TW" dirty="0"/>
          </a:p>
          <a:p>
            <a:pPr lvl="1"/>
            <a:r>
              <a:rPr lang="zh-TW" altLang="en-US" dirty="0"/>
              <a:t>工作績效資訊包含相較於成本基線，專案工作執行進度表現如何的資訊。</a:t>
            </a:r>
          </a:p>
          <a:p>
            <a:r>
              <a:rPr lang="zh-TW" altLang="en-US" dirty="0"/>
              <a:t>變更請求：</a:t>
            </a:r>
            <a:endParaRPr lang="en-US" altLang="zh-TW" dirty="0"/>
          </a:p>
          <a:p>
            <a:pPr lvl="1"/>
            <a:r>
              <a:rPr lang="zh-TW" altLang="en-US" dirty="0"/>
              <a:t>所有變更請求都需提出，並經執行整合變更管制過程審查。</a:t>
            </a:r>
          </a:p>
          <a:p>
            <a:r>
              <a:rPr lang="zh-TW" altLang="en-US" dirty="0"/>
              <a:t>專案管理計畫書更新：</a:t>
            </a:r>
            <a:endParaRPr lang="en-US" altLang="zh-TW" dirty="0"/>
          </a:p>
          <a:p>
            <a:pPr lvl="1"/>
            <a:r>
              <a:rPr lang="zh-TW" altLang="en-US" dirty="0"/>
              <a:t>經執行整合變更管制過程審查並奉准變更時，應立即更新至成本基線和成本管理計畫書。</a:t>
            </a:r>
          </a:p>
          <a:p>
            <a:r>
              <a:rPr lang="zh-TW" altLang="zh-TW" dirty="0"/>
              <a:t>專案文件更新：</a:t>
            </a:r>
            <a:endParaRPr lang="en-US" altLang="zh-TW" dirty="0"/>
          </a:p>
          <a:p>
            <a:pPr lvl="1"/>
            <a:r>
              <a:rPr lang="zh-TW" altLang="zh-TW" dirty="0"/>
              <a:t>經執行整合變更管制過程審查並奉准變更時，應了解哪些活動或專案原先的成本預估值有誤或預估基礎不適當，並立即修正。</a:t>
            </a:r>
          </a:p>
          <a:p>
            <a:r>
              <a:rPr lang="zh-TW" altLang="zh-TW" dirty="0"/>
              <a:t>組織流程資產更新：</a:t>
            </a:r>
            <a:endParaRPr lang="en-US" altLang="zh-TW" dirty="0"/>
          </a:p>
          <a:p>
            <a:pPr lvl="1"/>
            <a:r>
              <a:rPr lang="zh-TW" altLang="zh-TW" dirty="0"/>
              <a:t>包括造成差異的原因、選定矯正措施的理由、財務資料庫、和其他經驗學習檔案等，加以更新和建檔儲存。</a:t>
            </a:r>
          </a:p>
          <a:p>
            <a:endParaRPr lang="zh-TW" altLang="en-US" dirty="0"/>
          </a:p>
        </p:txBody>
      </p:sp>
      <p:sp>
        <p:nvSpPr>
          <p:cNvPr id="4" name="投影片編號版面配置區 3">
            <a:extLst>
              <a:ext uri="{FF2B5EF4-FFF2-40B4-BE49-F238E27FC236}">
                <a16:creationId xmlns:a16="http://schemas.microsoft.com/office/drawing/2014/main" id="{9C7EE7BE-0305-4333-848B-CD090651A621}"/>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2092558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4E8895-A229-44EE-B03F-02A16BF63C87}"/>
              </a:ext>
            </a:extLst>
          </p:cNvPr>
          <p:cNvSpPr>
            <a:spLocks noGrp="1"/>
          </p:cNvSpPr>
          <p:nvPr>
            <p:ph type="title"/>
          </p:nvPr>
        </p:nvSpPr>
        <p:spPr/>
        <p:txBody>
          <a:bodyPr/>
          <a:lstStyle/>
          <a:p>
            <a:r>
              <a:rPr lang="zh-TW" altLang="en-US" dirty="0"/>
              <a:t>實獲值管理</a:t>
            </a:r>
            <a:br>
              <a:rPr lang="en-US" altLang="zh-TW" dirty="0"/>
            </a:br>
            <a:r>
              <a:rPr lang="en-US" altLang="zh-TW" dirty="0"/>
              <a:t>Earned Value Management, EVM</a:t>
            </a:r>
            <a:endParaRPr lang="zh-TW" altLang="en-US" dirty="0"/>
          </a:p>
        </p:txBody>
      </p:sp>
      <p:sp>
        <p:nvSpPr>
          <p:cNvPr id="3" name="內容版面配置區 2">
            <a:extLst>
              <a:ext uri="{FF2B5EF4-FFF2-40B4-BE49-F238E27FC236}">
                <a16:creationId xmlns:a16="http://schemas.microsoft.com/office/drawing/2014/main" id="{87603343-7B62-481F-9E1F-E37FD4D58AEF}"/>
              </a:ext>
            </a:extLst>
          </p:cNvPr>
          <p:cNvSpPr>
            <a:spLocks noGrp="1"/>
          </p:cNvSpPr>
          <p:nvPr>
            <p:ph idx="1"/>
          </p:nvPr>
        </p:nvSpPr>
        <p:spPr/>
        <p:txBody>
          <a:bodyPr/>
          <a:lstStyle/>
          <a:p>
            <a:r>
              <a:rPr lang="zh-TW" altLang="zh-TW" dirty="0"/>
              <a:t>實獲值管理</a:t>
            </a:r>
            <a:r>
              <a:rPr lang="en-US" altLang="zh-TW" dirty="0"/>
              <a:t>(EVM)</a:t>
            </a:r>
            <a:r>
              <a:rPr lang="zh-TW" altLang="zh-TW" dirty="0"/>
              <a:t>係美國國防部在</a:t>
            </a:r>
            <a:r>
              <a:rPr lang="en-US" altLang="zh-TW" dirty="0"/>
              <a:t>1960</a:t>
            </a:r>
            <a:r>
              <a:rPr lang="zh-TW" altLang="zh-TW" dirty="0"/>
              <a:t>年代發展出，並歷經約</a:t>
            </a:r>
            <a:r>
              <a:rPr lang="en-US" altLang="zh-TW" dirty="0"/>
              <a:t>50</a:t>
            </a:r>
            <a:r>
              <a:rPr lang="zh-TW" altLang="zh-TW" dirty="0"/>
              <a:t>年在公私部門使用，證實它是一個非常有用的專案管理和管制系統。</a:t>
            </a:r>
            <a:endParaRPr lang="en-US" altLang="zh-TW" dirty="0"/>
          </a:p>
          <a:p>
            <a:r>
              <a:rPr lang="en-US" altLang="zh-TW" dirty="0"/>
              <a:t>EVM</a:t>
            </a:r>
            <a:r>
              <a:rPr lang="zh-TW" altLang="zh-TW" dirty="0"/>
              <a:t>提供量化專案績效指標和未來績效預測，使得專案經理可以客觀地管理其專案和預先採取矯正行動。</a:t>
            </a:r>
            <a:endParaRPr lang="en-US" altLang="zh-TW" dirty="0"/>
          </a:p>
          <a:p>
            <a:r>
              <a:rPr lang="zh-TW" altLang="zh-TW" dirty="0"/>
              <a:t>實獲值係衡量專案工作完成程度，將工作實際完成工作量轉換成貨幣金額，此金額即稱為實獲值。</a:t>
            </a:r>
            <a:endParaRPr lang="en-US" altLang="zh-TW" dirty="0"/>
          </a:p>
          <a:p>
            <a:r>
              <a:rPr lang="zh-TW" altLang="zh-TW" dirty="0"/>
              <a:t>然後再將實獲值與預定工作進度和實際成本支用進度比較後，即可衡量出專案工作在時程進度和成本支用進度的績效。</a:t>
            </a:r>
          </a:p>
          <a:p>
            <a:endParaRPr lang="zh-TW" altLang="en-US" dirty="0"/>
          </a:p>
        </p:txBody>
      </p:sp>
      <p:sp>
        <p:nvSpPr>
          <p:cNvPr id="4" name="投影片編號版面配置區 3">
            <a:extLst>
              <a:ext uri="{FF2B5EF4-FFF2-40B4-BE49-F238E27FC236}">
                <a16:creationId xmlns:a16="http://schemas.microsoft.com/office/drawing/2014/main" id="{5F558F48-0FE8-472D-8985-9F661D8DE7C7}"/>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82136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F48781-38B4-481F-A0F6-D49A34194BF6}"/>
              </a:ext>
            </a:extLst>
          </p:cNvPr>
          <p:cNvSpPr>
            <a:spLocks noGrp="1"/>
          </p:cNvSpPr>
          <p:nvPr>
            <p:ph type="title"/>
          </p:nvPr>
        </p:nvSpPr>
        <p:spPr/>
        <p:txBody>
          <a:bodyPr/>
          <a:lstStyle/>
          <a:p>
            <a:r>
              <a:rPr lang="zh-TW" altLang="en-US" dirty="0"/>
              <a:t>實獲值管理三個要素</a:t>
            </a:r>
          </a:p>
        </p:txBody>
      </p:sp>
      <p:sp>
        <p:nvSpPr>
          <p:cNvPr id="3" name="內容版面配置區 2">
            <a:extLst>
              <a:ext uri="{FF2B5EF4-FFF2-40B4-BE49-F238E27FC236}">
                <a16:creationId xmlns:a16="http://schemas.microsoft.com/office/drawing/2014/main" id="{4AF1C63A-2E42-42C7-AA91-2D930C315A56}"/>
              </a:ext>
            </a:extLst>
          </p:cNvPr>
          <p:cNvSpPr>
            <a:spLocks noGrp="1"/>
          </p:cNvSpPr>
          <p:nvPr>
            <p:ph idx="1"/>
          </p:nvPr>
        </p:nvSpPr>
        <p:spPr/>
        <p:txBody>
          <a:bodyPr/>
          <a:lstStyle/>
          <a:p>
            <a:r>
              <a:rPr lang="en-US" altLang="zh-TW" dirty="0"/>
              <a:t>BCWS</a:t>
            </a:r>
            <a:r>
              <a:rPr lang="zh-TW" altLang="zh-TW" dirty="0"/>
              <a:t>（</a:t>
            </a:r>
            <a:r>
              <a:rPr lang="en-US" altLang="zh-TW" dirty="0"/>
              <a:t>Budgeted Cost of Work Scheduled</a:t>
            </a:r>
            <a:r>
              <a:rPr lang="zh-TW" altLang="zh-TW" dirty="0"/>
              <a:t>）：</a:t>
            </a:r>
            <a:endParaRPr lang="en-US" altLang="zh-TW" dirty="0"/>
          </a:p>
          <a:p>
            <a:pPr lvl="1"/>
            <a:r>
              <a:rPr lang="zh-TW" altLang="en-US" dirty="0"/>
              <a:t>是</a:t>
            </a:r>
            <a:r>
              <a:rPr lang="zh-TW" altLang="zh-TW" dirty="0"/>
              <a:t>預定完成工作的預算成本，又稱計畫值（</a:t>
            </a:r>
            <a:r>
              <a:rPr lang="en-US" altLang="zh-TW" dirty="0"/>
              <a:t>PV</a:t>
            </a:r>
            <a:r>
              <a:rPr lang="zh-TW" altLang="zh-TW" dirty="0"/>
              <a:t>）。</a:t>
            </a:r>
            <a:endParaRPr lang="en-US" altLang="zh-TW" dirty="0"/>
          </a:p>
          <a:p>
            <a:pPr lvl="1"/>
            <a:r>
              <a:rPr lang="zh-TW" altLang="zh-TW" dirty="0"/>
              <a:t>是對應時間點的累積計畫值（如專案第</a:t>
            </a:r>
            <a:r>
              <a:rPr lang="en-US" altLang="zh-TW" dirty="0"/>
              <a:t>3</a:t>
            </a:r>
            <a:r>
              <a:rPr lang="zh-TW" altLang="zh-TW" dirty="0"/>
              <a:t>個月的</a:t>
            </a:r>
            <a:r>
              <a:rPr lang="en-US" altLang="zh-TW" dirty="0"/>
              <a:t>PV</a:t>
            </a:r>
            <a:r>
              <a:rPr lang="zh-TW" altLang="zh-TW" dirty="0"/>
              <a:t>值為前</a:t>
            </a:r>
            <a:r>
              <a:rPr lang="en-US" altLang="zh-TW" dirty="0"/>
              <a:t>3</a:t>
            </a:r>
            <a:r>
              <a:rPr lang="zh-TW" altLang="zh-TW" dirty="0"/>
              <a:t>個月</a:t>
            </a:r>
            <a:r>
              <a:rPr lang="en-US" altLang="zh-TW" dirty="0"/>
              <a:t>PV</a:t>
            </a:r>
            <a:r>
              <a:rPr lang="zh-TW" altLang="zh-TW" dirty="0"/>
              <a:t>的累加值）。</a:t>
            </a:r>
            <a:endParaRPr lang="en-US" altLang="zh-TW" dirty="0"/>
          </a:p>
          <a:p>
            <a:r>
              <a:rPr lang="en-US" altLang="zh-TW" dirty="0"/>
              <a:t>BCWP</a:t>
            </a:r>
            <a:r>
              <a:rPr lang="zh-TW" altLang="zh-TW" dirty="0"/>
              <a:t>（</a:t>
            </a:r>
            <a:r>
              <a:rPr lang="en-US" altLang="zh-TW" dirty="0"/>
              <a:t>Budgeted Cost of Work Performed</a:t>
            </a:r>
            <a:r>
              <a:rPr lang="zh-TW" altLang="zh-TW" dirty="0"/>
              <a:t>）：</a:t>
            </a:r>
            <a:endParaRPr lang="en-US" altLang="zh-TW" dirty="0"/>
          </a:p>
          <a:p>
            <a:pPr lvl="1"/>
            <a:r>
              <a:rPr lang="zh-TW" altLang="en-US" dirty="0"/>
              <a:t>是</a:t>
            </a:r>
            <a:r>
              <a:rPr lang="zh-TW" altLang="zh-TW" dirty="0"/>
              <a:t>實際完成工作的預算成本，即某項工作部分或全部被完成時應賺到的預算值。</a:t>
            </a:r>
            <a:endParaRPr lang="en-US" altLang="zh-TW" dirty="0"/>
          </a:p>
          <a:p>
            <a:pPr lvl="1"/>
            <a:r>
              <a:rPr lang="zh-TW" altLang="zh-TW" dirty="0"/>
              <a:t>又稱實獲值（</a:t>
            </a:r>
            <a:r>
              <a:rPr lang="en-US" altLang="zh-TW" dirty="0"/>
              <a:t>Earned Value, EV</a:t>
            </a:r>
            <a:r>
              <a:rPr lang="zh-TW" altLang="zh-TW" dirty="0"/>
              <a:t>）</a:t>
            </a:r>
            <a:endParaRPr lang="en-US" altLang="zh-TW" dirty="0"/>
          </a:p>
          <a:p>
            <a:pPr lvl="1"/>
            <a:r>
              <a:rPr lang="en-US" altLang="zh-TW" dirty="0"/>
              <a:t>EV</a:t>
            </a:r>
            <a:r>
              <a:rPr lang="zh-TW" altLang="zh-TW" dirty="0"/>
              <a:t>是指實際完成多少工作就應該賺多少</a:t>
            </a:r>
          </a:p>
          <a:p>
            <a:r>
              <a:rPr lang="en-US" altLang="zh-TW" dirty="0"/>
              <a:t>ACWP</a:t>
            </a:r>
            <a:r>
              <a:rPr lang="zh-TW" altLang="en-US" dirty="0"/>
              <a:t>（</a:t>
            </a:r>
            <a:r>
              <a:rPr lang="en-US" altLang="zh-TW" dirty="0"/>
              <a:t>Actual Cost of Work Performed</a:t>
            </a:r>
            <a:r>
              <a:rPr lang="zh-TW" altLang="en-US" dirty="0"/>
              <a:t>）：</a:t>
            </a:r>
            <a:endParaRPr lang="en-US" altLang="zh-TW" dirty="0"/>
          </a:p>
          <a:p>
            <a:pPr lvl="1"/>
            <a:r>
              <a:rPr lang="zh-TW" altLang="en-US" dirty="0"/>
              <a:t>指完成工作所耗用的實際成本，代表當某項工作或活動全部或部分被完成時實際耗用的成本。又稱實際成本（</a:t>
            </a:r>
            <a:r>
              <a:rPr lang="en-US" altLang="zh-TW" dirty="0"/>
              <a:t>Actual Cost, AC</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262B162D-E41C-4A6F-9F56-2C01BBAD96D3}"/>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3520896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8105FB6-F9DE-49F8-9914-F27B546CC277}"/>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pic>
        <p:nvPicPr>
          <p:cNvPr id="5" name="Picture 2">
            <a:extLst>
              <a:ext uri="{FF2B5EF4-FFF2-40B4-BE49-F238E27FC236}">
                <a16:creationId xmlns:a16="http://schemas.microsoft.com/office/drawing/2014/main" id="{FFEFE4FD-2AA5-47CF-ABB0-4AC9EFA695F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9535" y="22086"/>
            <a:ext cx="8773595" cy="683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646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A590D95-665D-4CE7-9719-ECA2F94BC218}"/>
              </a:ext>
            </a:extLst>
          </p:cNvPr>
          <p:cNvSpPr>
            <a:spLocks noGrp="1"/>
          </p:cNvSpPr>
          <p:nvPr>
            <p:ph type="title"/>
          </p:nvPr>
        </p:nvSpPr>
        <p:spPr/>
        <p:txBody>
          <a:bodyPr/>
          <a:lstStyle/>
          <a:p>
            <a:r>
              <a:rPr lang="zh-TW" altLang="en-US" dirty="0"/>
              <a:t>案例</a:t>
            </a:r>
            <a:r>
              <a:rPr lang="en-US" altLang="zh-TW" dirty="0"/>
              <a:t>1</a:t>
            </a:r>
            <a:endParaRPr lang="zh-TW" altLang="en-US" dirty="0"/>
          </a:p>
        </p:txBody>
      </p:sp>
      <p:sp>
        <p:nvSpPr>
          <p:cNvPr id="4" name="內容版面配置區 3">
            <a:extLst>
              <a:ext uri="{FF2B5EF4-FFF2-40B4-BE49-F238E27FC236}">
                <a16:creationId xmlns:a16="http://schemas.microsoft.com/office/drawing/2014/main" id="{2E6F2CED-BBF9-476C-B7D7-2CC1848F0435}"/>
              </a:ext>
            </a:extLst>
          </p:cNvPr>
          <p:cNvSpPr>
            <a:spLocks noGrp="1"/>
          </p:cNvSpPr>
          <p:nvPr>
            <p:ph idx="1"/>
          </p:nvPr>
        </p:nvSpPr>
        <p:spPr/>
        <p:txBody>
          <a:bodyPr/>
          <a:lstStyle/>
          <a:p>
            <a:r>
              <a:rPr lang="zh-TW" altLang="en-US" dirty="0"/>
              <a:t>專案預定</a:t>
            </a:r>
            <a:r>
              <a:rPr lang="en-US" altLang="zh-TW" dirty="0"/>
              <a:t>10</a:t>
            </a:r>
            <a:r>
              <a:rPr lang="zh-TW" altLang="en-US" dirty="0"/>
              <a:t>天生產</a:t>
            </a:r>
            <a:r>
              <a:rPr lang="en-US" altLang="zh-TW" dirty="0"/>
              <a:t>100</a:t>
            </a:r>
            <a:r>
              <a:rPr lang="zh-TW" altLang="en-US" dirty="0"/>
              <a:t>部監視器，預算</a:t>
            </a:r>
            <a:r>
              <a:rPr lang="en-US" altLang="zh-TW" dirty="0"/>
              <a:t>100</a:t>
            </a:r>
            <a:r>
              <a:rPr lang="zh-TW" altLang="en-US" dirty="0"/>
              <a:t>萬元</a:t>
            </a:r>
            <a:endParaRPr lang="en-US" altLang="zh-TW" dirty="0"/>
          </a:p>
          <a:p>
            <a:r>
              <a:rPr lang="zh-TW" altLang="en-US" dirty="0"/>
              <a:t>每日生產</a:t>
            </a:r>
            <a:r>
              <a:rPr lang="en-US" altLang="zh-TW" dirty="0"/>
              <a:t>10</a:t>
            </a:r>
            <a:r>
              <a:rPr lang="zh-TW" altLang="en-US" dirty="0"/>
              <a:t>部</a:t>
            </a:r>
            <a:endParaRPr lang="en-US" altLang="zh-TW" dirty="0"/>
          </a:p>
          <a:p>
            <a:r>
              <a:rPr lang="zh-TW" altLang="en-US" dirty="0"/>
              <a:t>第</a:t>
            </a:r>
            <a:r>
              <a:rPr lang="en-US" altLang="zh-TW" dirty="0"/>
              <a:t>5</a:t>
            </a:r>
            <a:r>
              <a:rPr lang="zh-TW" altLang="en-US" dirty="0"/>
              <a:t>日結束清查工作現況：</a:t>
            </a:r>
            <a:endParaRPr lang="en-US" altLang="zh-TW" dirty="0"/>
          </a:p>
          <a:p>
            <a:pPr lvl="1"/>
            <a:r>
              <a:rPr lang="zh-TW" altLang="en-US" dirty="0"/>
              <a:t>已經完成 </a:t>
            </a:r>
            <a:r>
              <a:rPr lang="en-US" altLang="zh-TW" dirty="0"/>
              <a:t>60 </a:t>
            </a:r>
            <a:r>
              <a:rPr lang="zh-TW" altLang="en-US" dirty="0"/>
              <a:t>部監視器，實際花費 </a:t>
            </a:r>
            <a:r>
              <a:rPr lang="en-US" altLang="zh-TW" dirty="0"/>
              <a:t>70 </a:t>
            </a:r>
            <a:r>
              <a:rPr lang="zh-TW" altLang="en-US" dirty="0"/>
              <a:t>萬元</a:t>
            </a:r>
            <a:endParaRPr lang="en-US" altLang="zh-TW" dirty="0"/>
          </a:p>
          <a:p>
            <a:pPr lvl="1"/>
            <a:r>
              <a:rPr lang="en-US" altLang="zh-TW" dirty="0"/>
              <a:t>PV=50</a:t>
            </a:r>
          </a:p>
          <a:p>
            <a:pPr lvl="1"/>
            <a:r>
              <a:rPr lang="en-US" altLang="zh-TW" dirty="0"/>
              <a:t>AC=70</a:t>
            </a:r>
          </a:p>
          <a:p>
            <a:pPr lvl="1"/>
            <a:r>
              <a:rPr lang="en-US" altLang="zh-TW" dirty="0"/>
              <a:t>EV=60</a:t>
            </a:r>
          </a:p>
          <a:p>
            <a:pPr lvl="1"/>
            <a:endParaRPr lang="en-US" altLang="zh-TW" dirty="0"/>
          </a:p>
        </p:txBody>
      </p:sp>
      <p:sp>
        <p:nvSpPr>
          <p:cNvPr id="2" name="投影片編號版面配置區 1">
            <a:extLst>
              <a:ext uri="{FF2B5EF4-FFF2-40B4-BE49-F238E27FC236}">
                <a16:creationId xmlns:a16="http://schemas.microsoft.com/office/drawing/2014/main" id="{54AE43F6-5CA6-4A8D-AC9B-24F3153A2EC6}"/>
              </a:ext>
            </a:extLst>
          </p:cNvPr>
          <p:cNvSpPr>
            <a:spLocks noGrp="1"/>
          </p:cNvSpPr>
          <p:nvPr>
            <p:ph type="sldNum" sz="quarter" idx="12"/>
          </p:nvPr>
        </p:nvSpPr>
        <p:spPr/>
        <p:txBody>
          <a:bodyPr/>
          <a:lstStyle/>
          <a:p>
            <a:fld id="{F5266956-B1F5-4385-B837-32E585D3D944}" type="slidenum">
              <a:rPr lang="en-US" altLang="zh-TW" smtClean="0"/>
              <a:pPr/>
              <a:t>46</a:t>
            </a:fld>
            <a:endParaRPr lang="en-US" altLang="zh-TW"/>
          </a:p>
        </p:txBody>
      </p:sp>
      <p:graphicFrame>
        <p:nvGraphicFramePr>
          <p:cNvPr id="8" name="表格 5">
            <a:extLst>
              <a:ext uri="{FF2B5EF4-FFF2-40B4-BE49-F238E27FC236}">
                <a16:creationId xmlns:a16="http://schemas.microsoft.com/office/drawing/2014/main" id="{24C712B7-F600-40C3-8694-A0B5A3AB3D9B}"/>
              </a:ext>
            </a:extLst>
          </p:cNvPr>
          <p:cNvGraphicFramePr>
            <a:graphicFrameLocks/>
          </p:cNvGraphicFramePr>
          <p:nvPr>
            <p:extLst>
              <p:ext uri="{D42A27DB-BD31-4B8C-83A1-F6EECF244321}">
                <p14:modId xmlns:p14="http://schemas.microsoft.com/office/powerpoint/2010/main" val="2931776635"/>
              </p:ext>
            </p:extLst>
          </p:nvPr>
        </p:nvGraphicFramePr>
        <p:xfrm>
          <a:off x="2279576" y="4869160"/>
          <a:ext cx="8915400" cy="1483360"/>
        </p:xfrm>
        <a:graphic>
          <a:graphicData uri="http://schemas.openxmlformats.org/drawingml/2006/table">
            <a:tbl>
              <a:tblPr firstRow="1" bandRow="1">
                <a:tableStyleId>{5C22544A-7EE6-4342-B048-85BDC9FD1C3A}</a:tableStyleId>
              </a:tblPr>
              <a:tblGrid>
                <a:gridCol w="891540">
                  <a:extLst>
                    <a:ext uri="{9D8B030D-6E8A-4147-A177-3AD203B41FA5}">
                      <a16:colId xmlns:a16="http://schemas.microsoft.com/office/drawing/2014/main" val="1113226824"/>
                    </a:ext>
                  </a:extLst>
                </a:gridCol>
                <a:gridCol w="891540">
                  <a:extLst>
                    <a:ext uri="{9D8B030D-6E8A-4147-A177-3AD203B41FA5}">
                      <a16:colId xmlns:a16="http://schemas.microsoft.com/office/drawing/2014/main" val="1473538614"/>
                    </a:ext>
                  </a:extLst>
                </a:gridCol>
                <a:gridCol w="891540">
                  <a:extLst>
                    <a:ext uri="{9D8B030D-6E8A-4147-A177-3AD203B41FA5}">
                      <a16:colId xmlns:a16="http://schemas.microsoft.com/office/drawing/2014/main" val="2176188640"/>
                    </a:ext>
                  </a:extLst>
                </a:gridCol>
                <a:gridCol w="891540">
                  <a:extLst>
                    <a:ext uri="{9D8B030D-6E8A-4147-A177-3AD203B41FA5}">
                      <a16:colId xmlns:a16="http://schemas.microsoft.com/office/drawing/2014/main" val="405377333"/>
                    </a:ext>
                  </a:extLst>
                </a:gridCol>
                <a:gridCol w="891540">
                  <a:extLst>
                    <a:ext uri="{9D8B030D-6E8A-4147-A177-3AD203B41FA5}">
                      <a16:colId xmlns:a16="http://schemas.microsoft.com/office/drawing/2014/main" val="4239994702"/>
                    </a:ext>
                  </a:extLst>
                </a:gridCol>
                <a:gridCol w="891540">
                  <a:extLst>
                    <a:ext uri="{9D8B030D-6E8A-4147-A177-3AD203B41FA5}">
                      <a16:colId xmlns:a16="http://schemas.microsoft.com/office/drawing/2014/main" val="3297966563"/>
                    </a:ext>
                  </a:extLst>
                </a:gridCol>
                <a:gridCol w="891540">
                  <a:extLst>
                    <a:ext uri="{9D8B030D-6E8A-4147-A177-3AD203B41FA5}">
                      <a16:colId xmlns:a16="http://schemas.microsoft.com/office/drawing/2014/main" val="3735474049"/>
                    </a:ext>
                  </a:extLst>
                </a:gridCol>
                <a:gridCol w="891540">
                  <a:extLst>
                    <a:ext uri="{9D8B030D-6E8A-4147-A177-3AD203B41FA5}">
                      <a16:colId xmlns:a16="http://schemas.microsoft.com/office/drawing/2014/main" val="38273103"/>
                    </a:ext>
                  </a:extLst>
                </a:gridCol>
                <a:gridCol w="766955">
                  <a:extLst>
                    <a:ext uri="{9D8B030D-6E8A-4147-A177-3AD203B41FA5}">
                      <a16:colId xmlns:a16="http://schemas.microsoft.com/office/drawing/2014/main" val="2927888002"/>
                    </a:ext>
                  </a:extLst>
                </a:gridCol>
                <a:gridCol w="1016125">
                  <a:extLst>
                    <a:ext uri="{9D8B030D-6E8A-4147-A177-3AD203B41FA5}">
                      <a16:colId xmlns:a16="http://schemas.microsoft.com/office/drawing/2014/main" val="91931435"/>
                    </a:ext>
                  </a:extLst>
                </a:gridCol>
              </a:tblGrid>
              <a:tr h="370840">
                <a:tc>
                  <a:txBody>
                    <a:bodyPr/>
                    <a:lstStyle/>
                    <a:p>
                      <a:endParaRPr lang="zh-TW" altLang="en-US" dirty="0"/>
                    </a:p>
                  </a:txBody>
                  <a:tcPr/>
                </a:tc>
                <a:tc>
                  <a:txBody>
                    <a:bodyPr/>
                    <a:lstStyle/>
                    <a:p>
                      <a:r>
                        <a:rPr lang="zh-TW" altLang="en-US" dirty="0"/>
                        <a:t>第</a:t>
                      </a:r>
                      <a:r>
                        <a:rPr lang="en-US" altLang="zh-TW" dirty="0"/>
                        <a:t>1</a:t>
                      </a:r>
                      <a:r>
                        <a:rPr lang="zh-TW" altLang="en-US" dirty="0"/>
                        <a:t>日</a:t>
                      </a:r>
                    </a:p>
                  </a:txBody>
                  <a:tcPr/>
                </a:tc>
                <a:tc>
                  <a:txBody>
                    <a:bodyPr/>
                    <a:lstStyle/>
                    <a:p>
                      <a:r>
                        <a:rPr lang="zh-TW" altLang="en-US" dirty="0"/>
                        <a:t>第</a:t>
                      </a:r>
                      <a:r>
                        <a:rPr lang="en-US" altLang="zh-TW" dirty="0"/>
                        <a:t>2</a:t>
                      </a:r>
                      <a:r>
                        <a:rPr lang="zh-TW" altLang="en-US" dirty="0"/>
                        <a:t>日</a:t>
                      </a:r>
                    </a:p>
                  </a:txBody>
                  <a:tcPr/>
                </a:tc>
                <a:tc>
                  <a:txBody>
                    <a:bodyPr/>
                    <a:lstStyle/>
                    <a:p>
                      <a:r>
                        <a:rPr lang="zh-TW" altLang="en-US" dirty="0"/>
                        <a:t>第</a:t>
                      </a:r>
                      <a:r>
                        <a:rPr lang="en-US" altLang="zh-TW" dirty="0"/>
                        <a:t>3</a:t>
                      </a:r>
                      <a:r>
                        <a:rPr lang="zh-TW" altLang="en-US" dirty="0"/>
                        <a:t>日</a:t>
                      </a:r>
                    </a:p>
                  </a:txBody>
                  <a:tcPr/>
                </a:tc>
                <a:tc>
                  <a:txBody>
                    <a:bodyPr/>
                    <a:lstStyle/>
                    <a:p>
                      <a:r>
                        <a:rPr lang="zh-TW" altLang="en-US" dirty="0"/>
                        <a:t>第</a:t>
                      </a:r>
                      <a:r>
                        <a:rPr lang="en-US" altLang="zh-TW" dirty="0"/>
                        <a:t>4</a:t>
                      </a:r>
                      <a:r>
                        <a:rPr lang="zh-TW" altLang="en-US" dirty="0"/>
                        <a:t>日</a:t>
                      </a:r>
                    </a:p>
                  </a:txBody>
                  <a:tcPr/>
                </a:tc>
                <a:tc>
                  <a:txBody>
                    <a:bodyPr/>
                    <a:lstStyle/>
                    <a:p>
                      <a:r>
                        <a:rPr lang="zh-TW" altLang="en-US" dirty="0"/>
                        <a:t>第</a:t>
                      </a:r>
                      <a:r>
                        <a:rPr lang="en-US" altLang="zh-TW" dirty="0"/>
                        <a:t>5</a:t>
                      </a:r>
                      <a:r>
                        <a:rPr lang="zh-TW" altLang="en-US" dirty="0"/>
                        <a:t>日</a:t>
                      </a:r>
                    </a:p>
                  </a:txBody>
                  <a:tcPr/>
                </a:tc>
                <a:tc>
                  <a:txBody>
                    <a:bodyPr/>
                    <a:lstStyle/>
                    <a:p>
                      <a:r>
                        <a:rPr lang="zh-TW" altLang="en-US" dirty="0"/>
                        <a:t>第</a:t>
                      </a:r>
                      <a:r>
                        <a:rPr lang="en-US" altLang="zh-TW" dirty="0"/>
                        <a:t>6</a:t>
                      </a:r>
                      <a:r>
                        <a:rPr lang="zh-TW" altLang="en-US" dirty="0"/>
                        <a:t>日</a:t>
                      </a:r>
                    </a:p>
                  </a:txBody>
                  <a:tcPr/>
                </a:tc>
                <a:tc>
                  <a:txBody>
                    <a:bodyPr/>
                    <a:lstStyle/>
                    <a:p>
                      <a:r>
                        <a:rPr lang="zh-TW" altLang="en-US" dirty="0"/>
                        <a:t>第</a:t>
                      </a:r>
                      <a:r>
                        <a:rPr lang="en-US" altLang="zh-TW" dirty="0"/>
                        <a:t>7</a:t>
                      </a:r>
                      <a:r>
                        <a:rPr lang="zh-TW" altLang="en-US" dirty="0"/>
                        <a:t>日</a:t>
                      </a:r>
                    </a:p>
                  </a:txBody>
                  <a:tcPr/>
                </a:tc>
                <a:tc>
                  <a:txBody>
                    <a:bodyPr/>
                    <a:lstStyle/>
                    <a:p>
                      <a:r>
                        <a:rPr lang="en-US" altLang="zh-TW" dirty="0"/>
                        <a:t>…</a:t>
                      </a:r>
                      <a:endParaRPr lang="zh-TW" altLang="en-US" dirty="0"/>
                    </a:p>
                  </a:txBody>
                  <a:tcPr/>
                </a:tc>
                <a:tc>
                  <a:txBody>
                    <a:bodyPr/>
                    <a:lstStyle/>
                    <a:p>
                      <a:r>
                        <a:rPr lang="zh-TW" altLang="en-US" dirty="0"/>
                        <a:t>第</a:t>
                      </a:r>
                      <a:r>
                        <a:rPr lang="en-US" altLang="zh-TW" dirty="0"/>
                        <a:t>10</a:t>
                      </a:r>
                      <a:r>
                        <a:rPr lang="zh-TW" altLang="en-US" dirty="0"/>
                        <a:t>日</a:t>
                      </a:r>
                    </a:p>
                  </a:txBody>
                  <a:tcPr/>
                </a:tc>
                <a:extLst>
                  <a:ext uri="{0D108BD9-81ED-4DB2-BD59-A6C34878D82A}">
                    <a16:rowId xmlns:a16="http://schemas.microsoft.com/office/drawing/2014/main" val="635125707"/>
                  </a:ext>
                </a:extLst>
              </a:tr>
              <a:tr h="370840">
                <a:tc>
                  <a:txBody>
                    <a:bodyPr/>
                    <a:lstStyle/>
                    <a:p>
                      <a:r>
                        <a:rPr lang="en-US" altLang="zh-TW" dirty="0"/>
                        <a:t>PV</a:t>
                      </a:r>
                      <a:endParaRPr lang="zh-TW" altLang="en-US" dirty="0"/>
                    </a:p>
                  </a:txBody>
                  <a:tcPr/>
                </a:tc>
                <a:tc>
                  <a:txBody>
                    <a:bodyPr/>
                    <a:lstStyle/>
                    <a:p>
                      <a:r>
                        <a:rPr lang="en-US" altLang="zh-TW" dirty="0"/>
                        <a:t>10</a:t>
                      </a:r>
                      <a:endParaRPr lang="zh-TW" altLang="en-US" dirty="0"/>
                    </a:p>
                  </a:txBody>
                  <a:tcPr/>
                </a:tc>
                <a:tc>
                  <a:txBody>
                    <a:bodyPr/>
                    <a:lstStyle/>
                    <a:p>
                      <a:r>
                        <a:rPr lang="en-US" altLang="zh-TW" dirty="0"/>
                        <a:t>20</a:t>
                      </a:r>
                      <a:endParaRPr lang="zh-TW" altLang="en-US" dirty="0"/>
                    </a:p>
                  </a:txBody>
                  <a:tcPr/>
                </a:tc>
                <a:tc>
                  <a:txBody>
                    <a:bodyPr/>
                    <a:lstStyle/>
                    <a:p>
                      <a:r>
                        <a:rPr lang="en-US" altLang="zh-TW" dirty="0"/>
                        <a:t>30</a:t>
                      </a:r>
                      <a:endParaRPr lang="zh-TW" altLang="en-US" dirty="0"/>
                    </a:p>
                  </a:txBody>
                  <a:tcPr/>
                </a:tc>
                <a:tc>
                  <a:txBody>
                    <a:bodyPr/>
                    <a:lstStyle/>
                    <a:p>
                      <a:r>
                        <a:rPr lang="en-US" altLang="zh-TW" dirty="0"/>
                        <a:t>40</a:t>
                      </a:r>
                      <a:endParaRPr lang="zh-TW" altLang="en-US" dirty="0"/>
                    </a:p>
                  </a:txBody>
                  <a:tcPr/>
                </a:tc>
                <a:tc>
                  <a:txBody>
                    <a:bodyPr/>
                    <a:lstStyle/>
                    <a:p>
                      <a:r>
                        <a:rPr lang="en-US" altLang="zh-TW" dirty="0"/>
                        <a:t>50</a:t>
                      </a:r>
                      <a:endParaRPr lang="zh-TW" altLang="en-US" dirty="0"/>
                    </a:p>
                  </a:txBody>
                  <a:tcPr/>
                </a:tc>
                <a:tc>
                  <a:txBody>
                    <a:bodyPr/>
                    <a:lstStyle/>
                    <a:p>
                      <a:r>
                        <a:rPr lang="en-US" altLang="zh-TW" dirty="0"/>
                        <a:t>60</a:t>
                      </a:r>
                      <a:endParaRPr lang="zh-TW" altLang="en-US" dirty="0"/>
                    </a:p>
                  </a:txBody>
                  <a:tcPr/>
                </a:tc>
                <a:tc>
                  <a:txBody>
                    <a:bodyPr/>
                    <a:lstStyle/>
                    <a:p>
                      <a:r>
                        <a:rPr lang="en-US" altLang="zh-TW" dirty="0"/>
                        <a:t>70</a:t>
                      </a:r>
                      <a:endParaRPr lang="zh-TW" altLang="en-US" dirty="0"/>
                    </a:p>
                  </a:txBody>
                  <a:tcPr/>
                </a:tc>
                <a:tc>
                  <a:txBody>
                    <a:bodyPr/>
                    <a:lstStyle/>
                    <a:p>
                      <a:r>
                        <a:rPr lang="en-US" altLang="zh-TW" dirty="0"/>
                        <a:t>… </a:t>
                      </a:r>
                      <a:endParaRPr lang="zh-TW" altLang="en-US" dirty="0"/>
                    </a:p>
                  </a:txBody>
                  <a:tcPr/>
                </a:tc>
                <a:tc>
                  <a:txBody>
                    <a:bodyPr/>
                    <a:lstStyle/>
                    <a:p>
                      <a:r>
                        <a:rPr lang="en-US" altLang="zh-TW" dirty="0"/>
                        <a:t>100</a:t>
                      </a:r>
                      <a:endParaRPr lang="zh-TW" altLang="en-US" dirty="0"/>
                    </a:p>
                  </a:txBody>
                  <a:tcPr/>
                </a:tc>
                <a:extLst>
                  <a:ext uri="{0D108BD9-81ED-4DB2-BD59-A6C34878D82A}">
                    <a16:rowId xmlns:a16="http://schemas.microsoft.com/office/drawing/2014/main" val="241978676"/>
                  </a:ext>
                </a:extLst>
              </a:tr>
              <a:tr h="370840">
                <a:tc>
                  <a:txBody>
                    <a:bodyPr/>
                    <a:lstStyle/>
                    <a:p>
                      <a:r>
                        <a:rPr lang="en-US" altLang="zh-TW" dirty="0"/>
                        <a:t>EV</a:t>
                      </a:r>
                      <a:endParaRPr lang="zh-TW" altLang="en-US" dirty="0"/>
                    </a:p>
                  </a:txBody>
                  <a:tcPr/>
                </a:tc>
                <a:tc>
                  <a:txBody>
                    <a:bodyPr/>
                    <a:lstStyle/>
                    <a:p>
                      <a:r>
                        <a:rPr lang="en-US" altLang="zh-TW" dirty="0"/>
                        <a:t>10</a:t>
                      </a:r>
                      <a:endParaRPr lang="zh-TW" altLang="en-US" dirty="0"/>
                    </a:p>
                  </a:txBody>
                  <a:tcPr/>
                </a:tc>
                <a:tc>
                  <a:txBody>
                    <a:bodyPr/>
                    <a:lstStyle/>
                    <a:p>
                      <a:r>
                        <a:rPr lang="en-US" altLang="zh-TW" dirty="0"/>
                        <a:t>22</a:t>
                      </a:r>
                      <a:endParaRPr lang="zh-TW" altLang="en-US" dirty="0"/>
                    </a:p>
                  </a:txBody>
                  <a:tcPr/>
                </a:tc>
                <a:tc>
                  <a:txBody>
                    <a:bodyPr/>
                    <a:lstStyle/>
                    <a:p>
                      <a:r>
                        <a:rPr lang="en-US" altLang="zh-TW" dirty="0"/>
                        <a:t>36</a:t>
                      </a:r>
                      <a:endParaRPr lang="zh-TW" altLang="en-US" dirty="0"/>
                    </a:p>
                  </a:txBody>
                  <a:tcPr/>
                </a:tc>
                <a:tc>
                  <a:txBody>
                    <a:bodyPr/>
                    <a:lstStyle/>
                    <a:p>
                      <a:r>
                        <a:rPr lang="en-US" altLang="zh-TW" dirty="0"/>
                        <a:t>48</a:t>
                      </a:r>
                      <a:endParaRPr lang="zh-TW" altLang="en-US" dirty="0"/>
                    </a:p>
                  </a:txBody>
                  <a:tcPr/>
                </a:tc>
                <a:tc>
                  <a:txBody>
                    <a:bodyPr/>
                    <a:lstStyle/>
                    <a:p>
                      <a:r>
                        <a:rPr lang="en-US" altLang="zh-TW" dirty="0"/>
                        <a:t>60</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110802414"/>
                  </a:ext>
                </a:extLst>
              </a:tr>
              <a:tr h="370840">
                <a:tc>
                  <a:txBody>
                    <a:bodyPr/>
                    <a:lstStyle/>
                    <a:p>
                      <a:r>
                        <a:rPr lang="en-US" altLang="zh-TW" dirty="0"/>
                        <a:t>AC</a:t>
                      </a:r>
                      <a:endParaRPr lang="zh-TW" altLang="en-US" dirty="0"/>
                    </a:p>
                  </a:txBody>
                  <a:tcPr/>
                </a:tc>
                <a:tc>
                  <a:txBody>
                    <a:bodyPr/>
                    <a:lstStyle/>
                    <a:p>
                      <a:r>
                        <a:rPr lang="en-US" altLang="zh-TW" dirty="0"/>
                        <a:t>14</a:t>
                      </a:r>
                      <a:endParaRPr lang="zh-TW" altLang="en-US" dirty="0"/>
                    </a:p>
                  </a:txBody>
                  <a:tcPr/>
                </a:tc>
                <a:tc>
                  <a:txBody>
                    <a:bodyPr/>
                    <a:lstStyle/>
                    <a:p>
                      <a:r>
                        <a:rPr lang="en-US" altLang="zh-TW" dirty="0"/>
                        <a:t>28</a:t>
                      </a:r>
                      <a:endParaRPr lang="zh-TW" altLang="en-US" dirty="0"/>
                    </a:p>
                  </a:txBody>
                  <a:tcPr/>
                </a:tc>
                <a:tc>
                  <a:txBody>
                    <a:bodyPr/>
                    <a:lstStyle/>
                    <a:p>
                      <a:r>
                        <a:rPr lang="en-US" altLang="zh-TW" dirty="0"/>
                        <a:t>42</a:t>
                      </a:r>
                      <a:endParaRPr lang="zh-TW" altLang="en-US" dirty="0"/>
                    </a:p>
                  </a:txBody>
                  <a:tcPr/>
                </a:tc>
                <a:tc>
                  <a:txBody>
                    <a:bodyPr/>
                    <a:lstStyle/>
                    <a:p>
                      <a:r>
                        <a:rPr lang="en-US" altLang="zh-TW" dirty="0"/>
                        <a:t>56</a:t>
                      </a:r>
                      <a:endParaRPr lang="zh-TW" altLang="en-US" dirty="0"/>
                    </a:p>
                  </a:txBody>
                  <a:tcPr/>
                </a:tc>
                <a:tc>
                  <a:txBody>
                    <a:bodyPr/>
                    <a:lstStyle/>
                    <a:p>
                      <a:r>
                        <a:rPr lang="en-US" altLang="zh-TW" dirty="0"/>
                        <a:t>70</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065459450"/>
                  </a:ext>
                </a:extLst>
              </a:tr>
            </a:tbl>
          </a:graphicData>
        </a:graphic>
      </p:graphicFrame>
    </p:spTree>
    <p:extLst>
      <p:ext uri="{BB962C8B-B14F-4D97-AF65-F5344CB8AC3E}">
        <p14:creationId xmlns:p14="http://schemas.microsoft.com/office/powerpoint/2010/main" val="3247138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FA2BE29-F3F1-411A-BE1E-61E2A49A908F}"/>
              </a:ext>
            </a:extLst>
          </p:cNvPr>
          <p:cNvSpPr>
            <a:spLocks noGrp="1"/>
          </p:cNvSpPr>
          <p:nvPr>
            <p:ph type="title"/>
          </p:nvPr>
        </p:nvSpPr>
        <p:spPr/>
        <p:txBody>
          <a:bodyPr/>
          <a:lstStyle/>
          <a:p>
            <a:r>
              <a:rPr lang="zh-TW" altLang="en-US" dirty="0"/>
              <a:t>時程差異</a:t>
            </a:r>
            <a:br>
              <a:rPr lang="en-US" altLang="zh-TW" dirty="0"/>
            </a:br>
            <a:r>
              <a:rPr lang="en-US" altLang="zh-TW" dirty="0"/>
              <a:t>Schedule Variance, SV</a:t>
            </a:r>
            <a:endParaRPr lang="zh-TW" altLang="en-US" dirty="0"/>
          </a:p>
        </p:txBody>
      </p:sp>
      <p:sp>
        <p:nvSpPr>
          <p:cNvPr id="4" name="內容版面配置區 3">
            <a:extLst>
              <a:ext uri="{FF2B5EF4-FFF2-40B4-BE49-F238E27FC236}">
                <a16:creationId xmlns:a16="http://schemas.microsoft.com/office/drawing/2014/main" id="{EEA384CE-835F-4FEE-8FDF-DDE5926568FE}"/>
              </a:ext>
            </a:extLst>
          </p:cNvPr>
          <p:cNvSpPr>
            <a:spLocks noGrp="1"/>
          </p:cNvSpPr>
          <p:nvPr>
            <p:ph idx="1"/>
          </p:nvPr>
        </p:nvSpPr>
        <p:spPr/>
        <p:txBody>
          <a:bodyPr/>
          <a:lstStyle/>
          <a:p>
            <a:r>
              <a:rPr lang="en-US" altLang="zh-TW" dirty="0"/>
              <a:t>SV=BCWP – BCWS=EV-PV</a:t>
            </a:r>
          </a:p>
          <a:p>
            <a:r>
              <a:rPr lang="en-US" altLang="zh-TW" dirty="0"/>
              <a:t>SV</a:t>
            </a:r>
            <a:r>
              <a:rPr lang="zh-TW" altLang="en-US" dirty="0"/>
              <a:t>：實際完成工作與預定完成工作之差</a:t>
            </a:r>
          </a:p>
          <a:p>
            <a:pPr lvl="1"/>
            <a:r>
              <a:rPr lang="en-US" altLang="zh-TW" dirty="0"/>
              <a:t>SV &gt; 0  </a:t>
            </a:r>
            <a:r>
              <a:rPr lang="en-US" altLang="zh-TW" dirty="0">
                <a:sym typeface="Wingdings" pitchFamily="2" charset="2"/>
              </a:rPr>
              <a:t></a:t>
            </a:r>
            <a:r>
              <a:rPr lang="en-US" altLang="zh-TW" dirty="0"/>
              <a:t> </a:t>
            </a:r>
            <a:r>
              <a:rPr lang="zh-TW" altLang="en-US" dirty="0"/>
              <a:t>進度超前</a:t>
            </a:r>
          </a:p>
          <a:p>
            <a:pPr lvl="1"/>
            <a:r>
              <a:rPr lang="en-US" altLang="zh-TW" dirty="0"/>
              <a:t>SV &lt; 0  </a:t>
            </a:r>
            <a:r>
              <a:rPr lang="en-US" altLang="zh-TW" dirty="0">
                <a:sym typeface="Wingdings" pitchFamily="2" charset="2"/>
              </a:rPr>
              <a:t></a:t>
            </a:r>
            <a:r>
              <a:rPr lang="en-US" altLang="zh-TW" dirty="0"/>
              <a:t> </a:t>
            </a:r>
            <a:r>
              <a:rPr lang="zh-TW" altLang="en-US" dirty="0"/>
              <a:t>進度落後</a:t>
            </a:r>
            <a:endParaRPr lang="en-US" altLang="zh-TW" dirty="0"/>
          </a:p>
          <a:p>
            <a:r>
              <a:rPr lang="en-US" altLang="zh-TW" dirty="0"/>
              <a:t>SV=60-50=10</a:t>
            </a:r>
            <a:r>
              <a:rPr lang="zh-TW" altLang="en-US" dirty="0"/>
              <a:t>，時程進度超前</a:t>
            </a:r>
            <a:r>
              <a:rPr lang="zh-TW" altLang="zh-TW" dirty="0"/>
              <a:t>有</a:t>
            </a:r>
            <a:r>
              <a:rPr lang="en-US" altLang="zh-TW" dirty="0"/>
              <a:t>$10</a:t>
            </a:r>
            <a:r>
              <a:rPr lang="zh-TW" altLang="zh-TW" dirty="0"/>
              <a:t>萬元的價值</a:t>
            </a:r>
            <a:r>
              <a:rPr lang="zh-TW" altLang="en-US" dirty="0"/>
              <a:t>。</a:t>
            </a:r>
          </a:p>
          <a:p>
            <a:endParaRPr lang="zh-TW" altLang="en-US" dirty="0"/>
          </a:p>
        </p:txBody>
      </p:sp>
      <p:sp>
        <p:nvSpPr>
          <p:cNvPr id="2" name="投影片編號版面配置區 1">
            <a:extLst>
              <a:ext uri="{FF2B5EF4-FFF2-40B4-BE49-F238E27FC236}">
                <a16:creationId xmlns:a16="http://schemas.microsoft.com/office/drawing/2014/main" id="{4AB3A895-0DD0-4792-AB4B-4BDC900896FE}"/>
              </a:ext>
            </a:extLst>
          </p:cNvPr>
          <p:cNvSpPr>
            <a:spLocks noGrp="1"/>
          </p:cNvSpPr>
          <p:nvPr>
            <p:ph type="sldNum" sz="quarter" idx="12"/>
          </p:nvPr>
        </p:nvSpPr>
        <p:spPr/>
        <p:txBody>
          <a:bodyPr/>
          <a:lstStyle/>
          <a:p>
            <a:fld id="{F5266956-B1F5-4385-B837-32E585D3D944}" type="slidenum">
              <a:rPr lang="en-US" altLang="zh-TW" smtClean="0"/>
              <a:pPr/>
              <a:t>47</a:t>
            </a:fld>
            <a:endParaRPr lang="en-US" altLang="zh-TW"/>
          </a:p>
        </p:txBody>
      </p:sp>
    </p:spTree>
    <p:extLst>
      <p:ext uri="{BB962C8B-B14F-4D97-AF65-F5344CB8AC3E}">
        <p14:creationId xmlns:p14="http://schemas.microsoft.com/office/powerpoint/2010/main" val="3821761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4F4860-5886-46C7-845E-60EDB74746AD}"/>
              </a:ext>
            </a:extLst>
          </p:cNvPr>
          <p:cNvSpPr>
            <a:spLocks noGrp="1"/>
          </p:cNvSpPr>
          <p:nvPr>
            <p:ph type="title"/>
          </p:nvPr>
        </p:nvSpPr>
        <p:spPr/>
        <p:txBody>
          <a:bodyPr/>
          <a:lstStyle/>
          <a:p>
            <a:r>
              <a:rPr lang="zh-TW" altLang="en-US" dirty="0"/>
              <a:t>時程績效指標</a:t>
            </a:r>
            <a:br>
              <a:rPr lang="en-US" altLang="zh-TW" dirty="0"/>
            </a:br>
            <a:r>
              <a:rPr lang="en-US" altLang="zh-TW" dirty="0"/>
              <a:t>Schedule Performance Index, SPI</a:t>
            </a:r>
            <a:endParaRPr lang="zh-TW" altLang="en-US" dirty="0"/>
          </a:p>
        </p:txBody>
      </p:sp>
      <p:sp>
        <p:nvSpPr>
          <p:cNvPr id="7" name="內容版面配置區 6">
            <a:extLst>
              <a:ext uri="{FF2B5EF4-FFF2-40B4-BE49-F238E27FC236}">
                <a16:creationId xmlns:a16="http://schemas.microsoft.com/office/drawing/2014/main" id="{5D5C0F67-A74B-4454-8F88-1DFAF5239D06}"/>
              </a:ext>
            </a:extLst>
          </p:cNvPr>
          <p:cNvSpPr>
            <a:spLocks noGrp="1"/>
          </p:cNvSpPr>
          <p:nvPr>
            <p:ph idx="1"/>
          </p:nvPr>
        </p:nvSpPr>
        <p:spPr/>
        <p:txBody>
          <a:bodyPr/>
          <a:lstStyle/>
          <a:p>
            <a:r>
              <a:rPr lang="en-US" altLang="zh-TW" dirty="0"/>
              <a:t>SPI = BCWP/BCWS=EV/PV</a:t>
            </a:r>
          </a:p>
          <a:p>
            <a:pPr lvl="1"/>
            <a:r>
              <a:rPr lang="en-US" altLang="zh-TW" dirty="0"/>
              <a:t>SPI &gt; 1.0 </a:t>
            </a:r>
            <a:r>
              <a:rPr lang="zh-TW" altLang="en-US" dirty="0"/>
              <a:t>：進度超前</a:t>
            </a:r>
          </a:p>
          <a:p>
            <a:pPr lvl="1"/>
            <a:r>
              <a:rPr lang="en-US" altLang="zh-TW" dirty="0"/>
              <a:t>SPI &lt; 1.0 </a:t>
            </a:r>
            <a:r>
              <a:rPr lang="zh-TW" altLang="en-US" dirty="0"/>
              <a:t>：進度落後</a:t>
            </a:r>
            <a:endParaRPr lang="en-US" altLang="zh-TW" dirty="0"/>
          </a:p>
          <a:p>
            <a:r>
              <a:rPr lang="en-US" altLang="zh-TW" dirty="0"/>
              <a:t>SPI=60/50=1.2</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6F611D68-2CD7-48FD-928E-5E52707A6250}"/>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1456691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6E062-083F-4F52-AC84-59321E573308}"/>
              </a:ext>
            </a:extLst>
          </p:cNvPr>
          <p:cNvSpPr>
            <a:spLocks noGrp="1"/>
          </p:cNvSpPr>
          <p:nvPr>
            <p:ph type="title"/>
          </p:nvPr>
        </p:nvSpPr>
        <p:spPr/>
        <p:txBody>
          <a:bodyPr/>
          <a:lstStyle/>
          <a:p>
            <a:r>
              <a:rPr lang="zh-TW" altLang="en-US" dirty="0"/>
              <a:t>成本差異</a:t>
            </a:r>
            <a:br>
              <a:rPr lang="en-US" altLang="zh-TW" dirty="0"/>
            </a:br>
            <a:r>
              <a:rPr lang="en-US" altLang="zh-TW" dirty="0"/>
              <a:t>Cost Variance, CV</a:t>
            </a:r>
            <a:endParaRPr lang="zh-TW" altLang="en-US" dirty="0"/>
          </a:p>
        </p:txBody>
      </p:sp>
      <p:sp>
        <p:nvSpPr>
          <p:cNvPr id="3" name="內容版面配置區 2">
            <a:extLst>
              <a:ext uri="{FF2B5EF4-FFF2-40B4-BE49-F238E27FC236}">
                <a16:creationId xmlns:a16="http://schemas.microsoft.com/office/drawing/2014/main" id="{87379ED0-15F1-4D06-9499-4CF18B5E3295}"/>
              </a:ext>
            </a:extLst>
          </p:cNvPr>
          <p:cNvSpPr>
            <a:spLocks noGrp="1"/>
          </p:cNvSpPr>
          <p:nvPr>
            <p:ph idx="1"/>
          </p:nvPr>
        </p:nvSpPr>
        <p:spPr/>
        <p:txBody>
          <a:bodyPr/>
          <a:lstStyle/>
          <a:p>
            <a:r>
              <a:rPr lang="en-US" altLang="zh-TW" dirty="0"/>
              <a:t>CV=BCWP – ACWP=EV-AC</a:t>
            </a:r>
          </a:p>
          <a:p>
            <a:r>
              <a:rPr lang="en-US" altLang="zh-TW" dirty="0"/>
              <a:t>CV </a:t>
            </a:r>
            <a:r>
              <a:rPr lang="zh-TW" altLang="en-US" dirty="0"/>
              <a:t>：實際工作進度預定成本與實際成本之差</a:t>
            </a:r>
          </a:p>
          <a:p>
            <a:pPr lvl="1"/>
            <a:r>
              <a:rPr lang="en-US" altLang="zh-TW" dirty="0"/>
              <a:t>CV &gt; 0  </a:t>
            </a:r>
            <a:r>
              <a:rPr lang="en-US" altLang="zh-TW" dirty="0">
                <a:sym typeface="Wingdings" pitchFamily="2" charset="2"/>
              </a:rPr>
              <a:t></a:t>
            </a:r>
            <a:r>
              <a:rPr lang="en-US" altLang="zh-TW" dirty="0"/>
              <a:t> </a:t>
            </a:r>
            <a:r>
              <a:rPr lang="zh-TW" altLang="en-US" dirty="0"/>
              <a:t>節支，控制績效良好</a:t>
            </a:r>
          </a:p>
          <a:p>
            <a:pPr lvl="1"/>
            <a:r>
              <a:rPr lang="en-US" altLang="zh-TW" dirty="0"/>
              <a:t>CV &lt; 0  </a:t>
            </a:r>
            <a:r>
              <a:rPr lang="en-US" altLang="zh-TW" dirty="0">
                <a:sym typeface="Wingdings" pitchFamily="2" charset="2"/>
              </a:rPr>
              <a:t></a:t>
            </a:r>
            <a:r>
              <a:rPr lang="en-US" altLang="zh-TW" dirty="0"/>
              <a:t> </a:t>
            </a:r>
            <a:r>
              <a:rPr lang="zh-TW" altLang="en-US" dirty="0"/>
              <a:t>超支</a:t>
            </a:r>
            <a:endParaRPr lang="en-US" altLang="zh-TW" dirty="0"/>
          </a:p>
          <a:p>
            <a:r>
              <a:rPr lang="en-US" altLang="zh-TW" dirty="0"/>
              <a:t>CV=60-70=-10</a:t>
            </a:r>
            <a:r>
              <a:rPr lang="zh-TW" altLang="en-US" dirty="0"/>
              <a:t>，成本超支</a:t>
            </a:r>
            <a:r>
              <a:rPr lang="en-US" altLang="zh-TW" dirty="0"/>
              <a:t>10</a:t>
            </a:r>
            <a:r>
              <a:rPr lang="zh-TW" altLang="en-US" dirty="0"/>
              <a:t>萬元。</a:t>
            </a:r>
          </a:p>
          <a:p>
            <a:endParaRPr lang="zh-TW" altLang="en-US" dirty="0"/>
          </a:p>
        </p:txBody>
      </p:sp>
      <p:sp>
        <p:nvSpPr>
          <p:cNvPr id="4" name="投影片編號版面配置區 3">
            <a:extLst>
              <a:ext uri="{FF2B5EF4-FFF2-40B4-BE49-F238E27FC236}">
                <a16:creationId xmlns:a16="http://schemas.microsoft.com/office/drawing/2014/main" id="{4E4344BD-2B37-44E0-AA6A-6C190F9C2CAF}"/>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34690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36EADD-2EFB-4A97-ACAD-D1A0EBB2B963}"/>
              </a:ext>
            </a:extLst>
          </p:cNvPr>
          <p:cNvSpPr>
            <a:spLocks noGrp="1"/>
          </p:cNvSpPr>
          <p:nvPr>
            <p:ph type="title"/>
          </p:nvPr>
        </p:nvSpPr>
        <p:spPr/>
        <p:txBody>
          <a:bodyPr/>
          <a:lstStyle/>
          <a:p>
            <a:r>
              <a:rPr lang="zh-TW" altLang="zh-TW" dirty="0"/>
              <a:t>專案</a:t>
            </a:r>
            <a:r>
              <a:rPr lang="zh-TW" altLang="en-US" dirty="0"/>
              <a:t>成本</a:t>
            </a:r>
            <a:r>
              <a:rPr lang="zh-TW" altLang="zh-TW" dirty="0"/>
              <a:t>管理過程</a:t>
            </a:r>
            <a:endParaRPr lang="zh-TW" altLang="en-US" dirty="0"/>
          </a:p>
        </p:txBody>
      </p:sp>
      <p:sp>
        <p:nvSpPr>
          <p:cNvPr id="3" name="內容版面配置區 2">
            <a:extLst>
              <a:ext uri="{FF2B5EF4-FFF2-40B4-BE49-F238E27FC236}">
                <a16:creationId xmlns:a16="http://schemas.microsoft.com/office/drawing/2014/main" id="{783B80D8-8AF4-46DA-B40E-00AC2DC368E0}"/>
              </a:ext>
            </a:extLst>
          </p:cNvPr>
          <p:cNvSpPr>
            <a:spLocks noGrp="1"/>
          </p:cNvSpPr>
          <p:nvPr>
            <p:ph idx="1"/>
          </p:nvPr>
        </p:nvSpPr>
        <p:spPr/>
        <p:txBody>
          <a:bodyPr/>
          <a:lstStyle/>
          <a:p>
            <a:r>
              <a:rPr lang="zh-TW" altLang="zh-TW" dirty="0"/>
              <a:t>規劃成本管理</a:t>
            </a:r>
            <a:r>
              <a:rPr lang="en-US" altLang="zh-TW" dirty="0"/>
              <a:t> Plan Cost Management</a:t>
            </a:r>
          </a:p>
          <a:p>
            <a:pPr lvl="1"/>
            <a:r>
              <a:rPr lang="zh-TW" altLang="zh-TW" dirty="0"/>
              <a:t>建立政策、作法、和文件以規劃、執行、和控制專案成本的過程。</a:t>
            </a:r>
          </a:p>
          <a:p>
            <a:r>
              <a:rPr lang="zh-TW" altLang="zh-TW" dirty="0"/>
              <a:t>估計成本</a:t>
            </a:r>
            <a:r>
              <a:rPr lang="en-US" altLang="zh-TW" dirty="0"/>
              <a:t> Estimate Costs</a:t>
            </a:r>
          </a:p>
          <a:p>
            <a:pPr lvl="1"/>
            <a:r>
              <a:rPr lang="zh-TW" altLang="zh-TW" dirty="0"/>
              <a:t>估計為完成專案活動所需投入資源之成本的過程。</a:t>
            </a:r>
          </a:p>
          <a:p>
            <a:r>
              <a:rPr lang="zh-TW" altLang="zh-TW" dirty="0"/>
              <a:t>制定預算</a:t>
            </a:r>
            <a:r>
              <a:rPr lang="en-US" altLang="zh-TW" dirty="0"/>
              <a:t> Determine Budget</a:t>
            </a:r>
          </a:p>
          <a:p>
            <a:pPr lvl="1"/>
            <a:r>
              <a:rPr lang="zh-TW" altLang="zh-TW" dirty="0"/>
              <a:t>依專案時程每個時間點，整合所有個別活動和工作包之成本，建立經批准的成本基線</a:t>
            </a:r>
            <a:r>
              <a:rPr lang="zh-TW" altLang="en-US" dirty="0"/>
              <a:t>（</a:t>
            </a:r>
            <a:r>
              <a:rPr lang="en-US" altLang="zh-TW" dirty="0"/>
              <a:t>cost baseline</a:t>
            </a:r>
            <a:r>
              <a:rPr lang="zh-TW" altLang="en-US" dirty="0"/>
              <a:t>）</a:t>
            </a:r>
            <a:endParaRPr lang="zh-TW" altLang="zh-TW" dirty="0"/>
          </a:p>
          <a:p>
            <a:r>
              <a:rPr lang="zh-TW" altLang="zh-TW" dirty="0"/>
              <a:t>管制成本</a:t>
            </a:r>
            <a:r>
              <a:rPr lang="en-US" altLang="zh-TW" dirty="0"/>
              <a:t> Control Costs</a:t>
            </a:r>
          </a:p>
          <a:p>
            <a:pPr lvl="1"/>
            <a:r>
              <a:rPr lang="zh-TW" altLang="zh-TW" dirty="0"/>
              <a:t>監控專案現況以更新專案成本和管理成本變更，以更新成本基線的過程。</a:t>
            </a:r>
          </a:p>
          <a:p>
            <a:endParaRPr lang="zh-TW" altLang="en-US" dirty="0"/>
          </a:p>
        </p:txBody>
      </p:sp>
      <p:sp>
        <p:nvSpPr>
          <p:cNvPr id="4" name="投影片編號版面配置區 3">
            <a:extLst>
              <a:ext uri="{FF2B5EF4-FFF2-40B4-BE49-F238E27FC236}">
                <a16:creationId xmlns:a16="http://schemas.microsoft.com/office/drawing/2014/main" id="{8C470F9B-D73C-474E-8B61-881A73966628}"/>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3129046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A3E629-2903-4C04-A062-92ECB895B1A9}"/>
              </a:ext>
            </a:extLst>
          </p:cNvPr>
          <p:cNvSpPr>
            <a:spLocks noGrp="1"/>
          </p:cNvSpPr>
          <p:nvPr>
            <p:ph type="title"/>
          </p:nvPr>
        </p:nvSpPr>
        <p:spPr/>
        <p:txBody>
          <a:bodyPr/>
          <a:lstStyle/>
          <a:p>
            <a:r>
              <a:rPr lang="zh-TW" altLang="en-US" dirty="0"/>
              <a:t>成本績效指標 </a:t>
            </a:r>
            <a:br>
              <a:rPr lang="en-US" altLang="zh-TW" dirty="0"/>
            </a:br>
            <a:r>
              <a:rPr lang="en-US" altLang="zh-TW" dirty="0"/>
              <a:t>Cost Performance Index, CPI</a:t>
            </a:r>
            <a:endParaRPr lang="zh-TW" altLang="en-US" dirty="0"/>
          </a:p>
        </p:txBody>
      </p:sp>
      <p:sp>
        <p:nvSpPr>
          <p:cNvPr id="3" name="內容版面配置區 2">
            <a:extLst>
              <a:ext uri="{FF2B5EF4-FFF2-40B4-BE49-F238E27FC236}">
                <a16:creationId xmlns:a16="http://schemas.microsoft.com/office/drawing/2014/main" id="{F2FF30AD-F60B-40CD-867F-1E01BBB4A22F}"/>
              </a:ext>
            </a:extLst>
          </p:cNvPr>
          <p:cNvSpPr>
            <a:spLocks noGrp="1"/>
          </p:cNvSpPr>
          <p:nvPr>
            <p:ph idx="1"/>
          </p:nvPr>
        </p:nvSpPr>
        <p:spPr/>
        <p:txBody>
          <a:bodyPr/>
          <a:lstStyle/>
          <a:p>
            <a:r>
              <a:rPr lang="en-US" altLang="zh-TW" dirty="0"/>
              <a:t>CPI = BCWP/ACWP=EV/AC</a:t>
            </a:r>
          </a:p>
          <a:p>
            <a:pPr lvl="1"/>
            <a:r>
              <a:rPr lang="en-US" altLang="zh-TW" dirty="0"/>
              <a:t>CPI &gt; 1.0 </a:t>
            </a:r>
            <a:r>
              <a:rPr lang="zh-TW" altLang="en-US" dirty="0"/>
              <a:t>：節支</a:t>
            </a:r>
          </a:p>
          <a:p>
            <a:pPr lvl="1"/>
            <a:r>
              <a:rPr lang="en-US" altLang="zh-TW" dirty="0"/>
              <a:t>CPI &lt; 1.0 </a:t>
            </a:r>
            <a:r>
              <a:rPr lang="zh-TW" altLang="en-US" dirty="0"/>
              <a:t>：超支</a:t>
            </a:r>
            <a:endParaRPr lang="en-US" altLang="zh-TW" dirty="0"/>
          </a:p>
          <a:p>
            <a:r>
              <a:rPr lang="en-US" altLang="zh-TW" dirty="0"/>
              <a:t>CPI=60/70=0.857</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350BD73-09A1-4D84-B31C-774C537715B3}"/>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759398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A42B29-7933-42FE-8CEF-F754721322E0}"/>
              </a:ext>
            </a:extLst>
          </p:cNvPr>
          <p:cNvSpPr>
            <a:spLocks noGrp="1"/>
          </p:cNvSpPr>
          <p:nvPr>
            <p:ph type="title"/>
          </p:nvPr>
        </p:nvSpPr>
        <p:spPr/>
        <p:txBody>
          <a:bodyPr/>
          <a:lstStyle/>
          <a:p>
            <a:r>
              <a:rPr lang="zh-TW" altLang="en-US" dirty="0"/>
              <a:t>關鍵比例</a:t>
            </a:r>
            <a:br>
              <a:rPr lang="en-US" altLang="zh-TW" dirty="0"/>
            </a:br>
            <a:r>
              <a:rPr lang="en-US" altLang="zh-TW" dirty="0"/>
              <a:t>Critical Ratio, CR</a:t>
            </a:r>
            <a:endParaRPr lang="zh-TW" altLang="en-US" dirty="0"/>
          </a:p>
        </p:txBody>
      </p:sp>
      <p:sp>
        <p:nvSpPr>
          <p:cNvPr id="3" name="內容版面配置區 2">
            <a:extLst>
              <a:ext uri="{FF2B5EF4-FFF2-40B4-BE49-F238E27FC236}">
                <a16:creationId xmlns:a16="http://schemas.microsoft.com/office/drawing/2014/main" id="{C8648624-4581-4238-8445-A6345F443253}"/>
              </a:ext>
            </a:extLst>
          </p:cNvPr>
          <p:cNvSpPr>
            <a:spLocks noGrp="1"/>
          </p:cNvSpPr>
          <p:nvPr>
            <p:ph idx="1"/>
          </p:nvPr>
        </p:nvSpPr>
        <p:spPr/>
        <p:txBody>
          <a:bodyPr/>
          <a:lstStyle/>
          <a:p>
            <a:r>
              <a:rPr lang="zh-TW" altLang="en-US" dirty="0"/>
              <a:t>成本時程指標 </a:t>
            </a:r>
            <a:r>
              <a:rPr lang="en-US" altLang="zh-TW" dirty="0"/>
              <a:t>Cost-Schedule Index, CSI</a:t>
            </a:r>
          </a:p>
          <a:p>
            <a:r>
              <a:rPr lang="en-US" altLang="zh-TW" dirty="0"/>
              <a:t>CR = CPI * SPI  = EV</a:t>
            </a:r>
            <a:r>
              <a:rPr lang="en-US" altLang="zh-TW" baseline="30000" dirty="0"/>
              <a:t>2</a:t>
            </a:r>
            <a:r>
              <a:rPr lang="en-US" altLang="zh-TW" dirty="0"/>
              <a:t>/(PV*AC)</a:t>
            </a:r>
          </a:p>
          <a:p>
            <a:r>
              <a:rPr lang="en-US" altLang="zh-TW" dirty="0"/>
              <a:t>CR=1 </a:t>
            </a:r>
            <a:r>
              <a:rPr lang="zh-TW" altLang="en-US" dirty="0"/>
              <a:t>代表專案整體績效符合目標</a:t>
            </a:r>
            <a:endParaRPr lang="en-US" altLang="zh-TW" dirty="0"/>
          </a:p>
          <a:p>
            <a:r>
              <a:rPr lang="en-US" altLang="zh-TW" dirty="0"/>
              <a:t>CR&gt;1 </a:t>
            </a:r>
            <a:r>
              <a:rPr lang="zh-TW" altLang="en-US" dirty="0"/>
              <a:t>代表專案整體績效良好</a:t>
            </a:r>
            <a:endParaRPr lang="en-US" altLang="zh-TW" dirty="0"/>
          </a:p>
          <a:p>
            <a:r>
              <a:rPr lang="en-US" altLang="zh-TW" dirty="0"/>
              <a:t>CR&lt;1 </a:t>
            </a:r>
            <a:r>
              <a:rPr lang="zh-TW" altLang="en-US" dirty="0"/>
              <a:t>代表專案績效不良</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BECCD22-E67B-43A8-A126-112433BD5710}"/>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3794581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167D13-0E66-408E-8B0E-976EEA55528A}"/>
              </a:ext>
            </a:extLst>
          </p:cNvPr>
          <p:cNvSpPr>
            <a:spLocks noGrp="1"/>
          </p:cNvSpPr>
          <p:nvPr>
            <p:ph type="title"/>
          </p:nvPr>
        </p:nvSpPr>
        <p:spPr/>
        <p:txBody>
          <a:bodyPr/>
          <a:lstStyle/>
          <a:p>
            <a:r>
              <a:rPr lang="zh-TW" altLang="en-US" dirty="0"/>
              <a:t>時間變異</a:t>
            </a:r>
            <a:br>
              <a:rPr lang="en-US" altLang="zh-TW" dirty="0"/>
            </a:br>
            <a:r>
              <a:rPr lang="en-US" altLang="zh-TW" dirty="0"/>
              <a:t>Time Variance, TV</a:t>
            </a:r>
            <a:endParaRPr lang="zh-TW" altLang="en-US" dirty="0"/>
          </a:p>
        </p:txBody>
      </p:sp>
      <p:sp>
        <p:nvSpPr>
          <p:cNvPr id="7" name="內容版面配置區 6">
            <a:extLst>
              <a:ext uri="{FF2B5EF4-FFF2-40B4-BE49-F238E27FC236}">
                <a16:creationId xmlns:a16="http://schemas.microsoft.com/office/drawing/2014/main" id="{A51F4715-F182-4E8C-A666-535C2BCA1714}"/>
              </a:ext>
            </a:extLst>
          </p:cNvPr>
          <p:cNvSpPr>
            <a:spLocks noGrp="1"/>
          </p:cNvSpPr>
          <p:nvPr>
            <p:ph idx="1"/>
          </p:nvPr>
        </p:nvSpPr>
        <p:spPr/>
        <p:txBody>
          <a:bodyPr/>
          <a:lstStyle/>
          <a:p>
            <a:r>
              <a:rPr lang="zh-TW" altLang="zh-TW" dirty="0"/>
              <a:t>時間變異</a:t>
            </a:r>
            <a:r>
              <a:rPr lang="en-US" altLang="zh-TW" dirty="0"/>
              <a:t>(TV)</a:t>
            </a:r>
            <a:r>
              <a:rPr lang="zh-TW" altLang="zh-TW" dirty="0"/>
              <a:t>是將金額轉換成時間來反映時程進度超前或落後的程度。</a:t>
            </a:r>
            <a:endParaRPr lang="en-US" altLang="zh-TW" dirty="0"/>
          </a:p>
          <a:p>
            <a:r>
              <a:rPr lang="en-US" altLang="zh-TW" dirty="0"/>
              <a:t>TV = SV / </a:t>
            </a:r>
            <a:r>
              <a:rPr lang="en-US" altLang="zh-TW" dirty="0" err="1"/>
              <a:t>PVRate</a:t>
            </a:r>
            <a:r>
              <a:rPr lang="en-US" altLang="zh-TW" dirty="0"/>
              <a:t> </a:t>
            </a:r>
          </a:p>
          <a:p>
            <a:pPr lvl="1"/>
            <a:r>
              <a:rPr lang="en-US" altLang="zh-TW" dirty="0" err="1"/>
              <a:t>PVRate</a:t>
            </a:r>
            <a:r>
              <a:rPr lang="en-US" altLang="zh-TW" dirty="0"/>
              <a:t> = PV / PD</a:t>
            </a:r>
            <a:r>
              <a:rPr lang="zh-TW" altLang="zh-TW" dirty="0"/>
              <a:t>，</a:t>
            </a:r>
            <a:r>
              <a:rPr lang="en-US" altLang="zh-TW" dirty="0"/>
              <a:t>PD</a:t>
            </a:r>
            <a:r>
              <a:rPr lang="zh-TW" altLang="zh-TW" dirty="0"/>
              <a:t>是專案工期</a:t>
            </a:r>
            <a:endParaRPr lang="en-US" altLang="zh-TW" dirty="0"/>
          </a:p>
          <a:p>
            <a:r>
              <a:rPr lang="en-US" altLang="zh-TW" dirty="0" err="1"/>
              <a:t>PVRate</a:t>
            </a:r>
            <a:r>
              <a:rPr lang="en-US" altLang="zh-TW" dirty="0"/>
              <a:t> = $100</a:t>
            </a:r>
            <a:r>
              <a:rPr lang="zh-TW" altLang="zh-TW" dirty="0"/>
              <a:t>（萬元）</a:t>
            </a:r>
            <a:r>
              <a:rPr lang="en-US" altLang="zh-TW" dirty="0"/>
              <a:t> / 10</a:t>
            </a:r>
            <a:r>
              <a:rPr lang="zh-TW" altLang="zh-TW" dirty="0"/>
              <a:t>（日）</a:t>
            </a:r>
            <a:r>
              <a:rPr lang="en-US" altLang="zh-TW" dirty="0"/>
              <a:t> = $10</a:t>
            </a:r>
            <a:r>
              <a:rPr lang="zh-TW" altLang="zh-TW" dirty="0"/>
              <a:t>萬元</a:t>
            </a:r>
            <a:r>
              <a:rPr lang="en-US" altLang="zh-TW" dirty="0"/>
              <a:t>/</a:t>
            </a:r>
            <a:r>
              <a:rPr lang="zh-TW" altLang="zh-TW" dirty="0"/>
              <a:t>日，</a:t>
            </a:r>
            <a:endParaRPr lang="en-US" altLang="zh-TW" dirty="0"/>
          </a:p>
          <a:p>
            <a:r>
              <a:rPr lang="en-US" altLang="zh-TW" dirty="0"/>
              <a:t>TV = SV / </a:t>
            </a:r>
            <a:r>
              <a:rPr lang="en-US" altLang="zh-TW" dirty="0" err="1"/>
              <a:t>PVRate</a:t>
            </a:r>
            <a:r>
              <a:rPr lang="en-US" altLang="zh-TW" dirty="0"/>
              <a:t> = $10 / 10 = 1</a:t>
            </a:r>
            <a:r>
              <a:rPr lang="zh-TW" altLang="zh-TW" dirty="0"/>
              <a:t>（日）。</a:t>
            </a:r>
            <a:endParaRPr lang="en-US" altLang="zh-TW" dirty="0"/>
          </a:p>
          <a:p>
            <a:pPr lvl="1"/>
            <a:r>
              <a:rPr lang="zh-TW" altLang="zh-TW" dirty="0"/>
              <a:t>代表時程進度超前</a:t>
            </a:r>
            <a:r>
              <a:rPr lang="en-US" altLang="zh-TW" dirty="0"/>
              <a:t>1</a:t>
            </a:r>
            <a:r>
              <a:rPr lang="zh-TW" altLang="zh-TW" dirty="0"/>
              <a:t>日。</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36ADA00-81AD-4DC4-8856-07A1DDA50886}"/>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318465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632D53-F191-4A6D-A1B6-BC8E899C9AB2}"/>
              </a:ext>
            </a:extLst>
          </p:cNvPr>
          <p:cNvSpPr>
            <a:spLocks noGrp="1"/>
          </p:cNvSpPr>
          <p:nvPr>
            <p:ph type="title"/>
          </p:nvPr>
        </p:nvSpPr>
        <p:spPr/>
        <p:txBody>
          <a:bodyPr/>
          <a:lstStyle/>
          <a:p>
            <a:r>
              <a:rPr lang="zh-TW" altLang="en-US" dirty="0"/>
              <a:t>估計完工百分比</a:t>
            </a:r>
          </a:p>
        </p:txBody>
      </p:sp>
      <p:sp>
        <p:nvSpPr>
          <p:cNvPr id="3" name="內容版面配置區 2">
            <a:extLst>
              <a:ext uri="{FF2B5EF4-FFF2-40B4-BE49-F238E27FC236}">
                <a16:creationId xmlns:a16="http://schemas.microsoft.com/office/drawing/2014/main" id="{8BC88D67-85C2-426A-88DF-E060DCE1B40F}"/>
              </a:ext>
            </a:extLst>
          </p:cNvPr>
          <p:cNvSpPr>
            <a:spLocks noGrp="1"/>
          </p:cNvSpPr>
          <p:nvPr>
            <p:ph idx="1"/>
          </p:nvPr>
        </p:nvSpPr>
        <p:spPr/>
        <p:txBody>
          <a:bodyPr/>
          <a:lstStyle/>
          <a:p>
            <a:r>
              <a:rPr lang="zh-TW" altLang="en-US" dirty="0"/>
              <a:t>實獲值管理最困難且最核心的部份是正確估計任一工作的完工百分比以計算</a:t>
            </a:r>
            <a:r>
              <a:rPr lang="en-US" altLang="zh-TW" dirty="0"/>
              <a:t>EV</a:t>
            </a:r>
            <a:r>
              <a:rPr lang="zh-TW" altLang="en-US" dirty="0"/>
              <a:t>值。</a:t>
            </a:r>
          </a:p>
          <a:p>
            <a:r>
              <a:rPr lang="en-US" altLang="zh-TW" dirty="0"/>
              <a:t>50/50</a:t>
            </a:r>
            <a:r>
              <a:rPr lang="zh-TW" altLang="en-US" dirty="0"/>
              <a:t>規則：</a:t>
            </a:r>
          </a:p>
          <a:p>
            <a:pPr lvl="1"/>
            <a:r>
              <a:rPr lang="zh-TW" altLang="en-US" dirty="0"/>
              <a:t>當工作一開始付</a:t>
            </a:r>
            <a:r>
              <a:rPr lang="en-US" altLang="zh-TW" dirty="0"/>
              <a:t>50%</a:t>
            </a:r>
            <a:r>
              <a:rPr lang="zh-TW" altLang="en-US" dirty="0"/>
              <a:t>，工作結束時再付</a:t>
            </a:r>
            <a:r>
              <a:rPr lang="en-US" altLang="zh-TW" dirty="0"/>
              <a:t>50%</a:t>
            </a:r>
            <a:r>
              <a:rPr lang="zh-TW" altLang="en-US" dirty="0"/>
              <a:t>的餘款。</a:t>
            </a:r>
          </a:p>
          <a:p>
            <a:r>
              <a:rPr lang="en-US" altLang="zh-TW" dirty="0"/>
              <a:t>0/100</a:t>
            </a:r>
            <a:r>
              <a:rPr lang="zh-TW" altLang="en-US" dirty="0"/>
              <a:t>規則：</a:t>
            </a:r>
          </a:p>
          <a:p>
            <a:pPr lvl="1"/>
            <a:r>
              <a:rPr lang="zh-TW" altLang="en-US" dirty="0"/>
              <a:t>只有在工作完成時，賦予</a:t>
            </a:r>
            <a:r>
              <a:rPr lang="en-US" altLang="zh-TW" dirty="0"/>
              <a:t>100%</a:t>
            </a:r>
            <a:r>
              <a:rPr lang="zh-TW" altLang="en-US" dirty="0"/>
              <a:t>的</a:t>
            </a:r>
            <a:r>
              <a:rPr lang="en-US" altLang="zh-TW" dirty="0"/>
              <a:t>EV</a:t>
            </a:r>
            <a:r>
              <a:rPr lang="zh-TW" altLang="en-US" dirty="0"/>
              <a:t>值。</a:t>
            </a:r>
          </a:p>
          <a:p>
            <a:r>
              <a:rPr lang="zh-TW" altLang="en-US" dirty="0"/>
              <a:t>加權完工百分比：</a:t>
            </a:r>
          </a:p>
          <a:p>
            <a:pPr lvl="1"/>
            <a:r>
              <a:rPr lang="zh-TW" altLang="en-US" dirty="0"/>
              <a:t>當一個活動具有長工期，且可分割成超過</a:t>
            </a:r>
            <a:r>
              <a:rPr lang="en-US" altLang="zh-TW" dirty="0"/>
              <a:t>2</a:t>
            </a:r>
            <a:r>
              <a:rPr lang="zh-TW" altLang="en-US" dirty="0"/>
              <a:t>個以上工期較短且獨立的工作包（可視為監控點）時，常採用結合監控點的主觀估計完工百分比。</a:t>
            </a:r>
          </a:p>
          <a:p>
            <a:endParaRPr lang="zh-TW" altLang="en-US" dirty="0"/>
          </a:p>
        </p:txBody>
      </p:sp>
      <p:sp>
        <p:nvSpPr>
          <p:cNvPr id="4" name="投影片編號版面配置區 3">
            <a:extLst>
              <a:ext uri="{FF2B5EF4-FFF2-40B4-BE49-F238E27FC236}">
                <a16:creationId xmlns:a16="http://schemas.microsoft.com/office/drawing/2014/main" id="{4934398D-58D1-4DC4-B158-76E1A7ADB242}"/>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595605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D73310-7DA8-4E89-8CAE-BC23753E9ABE}"/>
              </a:ext>
            </a:extLst>
          </p:cNvPr>
          <p:cNvSpPr>
            <a:spLocks noGrp="1"/>
          </p:cNvSpPr>
          <p:nvPr>
            <p:ph type="title"/>
          </p:nvPr>
        </p:nvSpPr>
        <p:spPr/>
        <p:txBody>
          <a:bodyPr/>
          <a:lstStyle/>
          <a:p>
            <a:r>
              <a:rPr lang="zh-TW" altLang="en-US" dirty="0"/>
              <a:t>預測專案最終成本</a:t>
            </a:r>
            <a:br>
              <a:rPr lang="en-US" altLang="zh-TW" dirty="0"/>
            </a:br>
            <a:r>
              <a:rPr lang="en-US" altLang="zh-TW" dirty="0"/>
              <a:t>Estimated Cost At Completion, EAC</a:t>
            </a:r>
            <a:endParaRPr lang="zh-TW" altLang="en-US" dirty="0"/>
          </a:p>
        </p:txBody>
      </p:sp>
      <p:sp>
        <p:nvSpPr>
          <p:cNvPr id="3" name="內容版面配置區 2">
            <a:extLst>
              <a:ext uri="{FF2B5EF4-FFF2-40B4-BE49-F238E27FC236}">
                <a16:creationId xmlns:a16="http://schemas.microsoft.com/office/drawing/2014/main" id="{10B6EF20-6944-4F0E-83E0-4E14E13FD83C}"/>
              </a:ext>
            </a:extLst>
          </p:cNvPr>
          <p:cNvSpPr>
            <a:spLocks noGrp="1"/>
          </p:cNvSpPr>
          <p:nvPr>
            <p:ph idx="1"/>
          </p:nvPr>
        </p:nvSpPr>
        <p:spPr/>
        <p:txBody>
          <a:bodyPr>
            <a:normAutofit/>
          </a:bodyPr>
          <a:lstStyle/>
          <a:p>
            <a:r>
              <a:rPr lang="en-US" altLang="zh-TW" dirty="0"/>
              <a:t>EAC = AC + ETC</a:t>
            </a:r>
          </a:p>
          <a:p>
            <a:pPr lvl="1"/>
            <a:r>
              <a:rPr lang="en-US" altLang="zh-TW" dirty="0"/>
              <a:t>AC</a:t>
            </a:r>
            <a:r>
              <a:rPr lang="zh-TW" altLang="en-US" dirty="0"/>
              <a:t>：專案執行至今已經耗用的實際成本</a:t>
            </a:r>
            <a:endParaRPr lang="en-US" altLang="zh-TW" dirty="0"/>
          </a:p>
          <a:p>
            <a:pPr lvl="1"/>
            <a:r>
              <a:rPr lang="en-US" altLang="zh-TW" dirty="0"/>
              <a:t>ETC</a:t>
            </a:r>
            <a:r>
              <a:rPr lang="zh-TW" altLang="en-US" dirty="0"/>
              <a:t>：剩餘工作還需要多少成本</a:t>
            </a:r>
            <a:endParaRPr lang="en-US" altLang="zh-TW" dirty="0"/>
          </a:p>
          <a:p>
            <a:r>
              <a:rPr lang="zh-TW" altLang="zh-TW" dirty="0"/>
              <a:t>根據原先估計基礎來預測剩餘工作尚需多少成本</a:t>
            </a:r>
            <a:endParaRPr lang="en-US" altLang="zh-TW" dirty="0"/>
          </a:p>
          <a:p>
            <a:pPr lvl="1"/>
            <a:r>
              <a:rPr lang="en-US" altLang="zh-TW" dirty="0"/>
              <a:t>EAC = AC + ETC = AC + (BAC-EV)</a:t>
            </a:r>
          </a:p>
          <a:p>
            <a:pPr lvl="1"/>
            <a:r>
              <a:rPr lang="en-US" altLang="zh-TW" dirty="0"/>
              <a:t>BAC: Budget at Complete</a:t>
            </a:r>
            <a:r>
              <a:rPr lang="zh-TW" altLang="en-US" dirty="0"/>
              <a:t>，完工預算</a:t>
            </a:r>
            <a:endParaRPr lang="en-US" altLang="zh-TW" dirty="0"/>
          </a:p>
          <a:p>
            <a:pPr lvl="1"/>
            <a:r>
              <a:rPr lang="en-US" altLang="zh-TW" dirty="0"/>
              <a:t>EAC=70+(100-60)=110</a:t>
            </a:r>
          </a:p>
          <a:p>
            <a:r>
              <a:rPr lang="zh-TW" altLang="zh-TW" dirty="0"/>
              <a:t>依據到目前成本績效表現為基礎來預估剩餘尚需多少成本</a:t>
            </a:r>
            <a:endParaRPr lang="en-US" altLang="zh-TW" dirty="0"/>
          </a:p>
          <a:p>
            <a:pPr lvl="1"/>
            <a:r>
              <a:rPr lang="fr-FR" altLang="zh-TW" dirty="0"/>
              <a:t>EAC = AC + ETC = AC + (BAC-EV)/CPI</a:t>
            </a:r>
          </a:p>
          <a:p>
            <a:pPr lvl="1"/>
            <a:r>
              <a:rPr lang="en-US" altLang="zh-TW" dirty="0"/>
              <a:t>EAC=70+(100-60)/0.857=70+46.674=116.674</a:t>
            </a:r>
          </a:p>
        </p:txBody>
      </p:sp>
      <p:sp>
        <p:nvSpPr>
          <p:cNvPr id="4" name="投影片編號版面配置區 3">
            <a:extLst>
              <a:ext uri="{FF2B5EF4-FFF2-40B4-BE49-F238E27FC236}">
                <a16:creationId xmlns:a16="http://schemas.microsoft.com/office/drawing/2014/main" id="{F32F2103-4C8D-4BD8-9EB9-4E854CA74EE6}"/>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615488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DB9FD6-4BF7-41D7-8C7D-F4207A9366CC}"/>
              </a:ext>
            </a:extLst>
          </p:cNvPr>
          <p:cNvSpPr>
            <a:spLocks noGrp="1"/>
          </p:cNvSpPr>
          <p:nvPr>
            <p:ph type="title"/>
          </p:nvPr>
        </p:nvSpPr>
        <p:spPr/>
        <p:txBody>
          <a:bodyPr/>
          <a:lstStyle/>
          <a:p>
            <a:r>
              <a:rPr lang="zh-TW" altLang="en-US" dirty="0"/>
              <a:t>實獲時程</a:t>
            </a:r>
            <a:br>
              <a:rPr lang="en-US" altLang="zh-TW" dirty="0"/>
            </a:br>
            <a:r>
              <a:rPr lang="en-US" altLang="zh-TW" dirty="0"/>
              <a:t>Earned Schedule, ES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235D6859-5592-4E7C-AEE8-441AFC876FBE}"/>
                  </a:ext>
                </a:extLst>
              </p:cNvPr>
              <p:cNvSpPr>
                <a:spLocks noGrp="1"/>
              </p:cNvSpPr>
              <p:nvPr>
                <p:ph idx="1"/>
              </p:nvPr>
            </p:nvSpPr>
            <p:spPr/>
            <p:txBody>
              <a:bodyPr/>
              <a:lstStyle/>
              <a:p>
                <a:r>
                  <a:rPr lang="zh-TW" altLang="zh-TW" dirty="0"/>
                  <a:t>實獲值分析的時程變異所反映專案進度的實際狀況，只有在專案執行過程的前</a:t>
                </a:r>
                <a:r>
                  <a:rPr lang="en-US" altLang="zh-TW" dirty="0"/>
                  <a:t>1/3</a:t>
                </a:r>
                <a:r>
                  <a:rPr lang="zh-TW" altLang="zh-TW" dirty="0"/>
                  <a:t>才是正確，在專案的後期和結束時會產生曲解。</a:t>
                </a:r>
                <a:endParaRPr lang="en-US" altLang="zh-TW" dirty="0"/>
              </a:p>
              <a:p>
                <a:r>
                  <a:rPr lang="zh-TW" altLang="zh-TW" dirty="0"/>
                  <a:t>在傳統的實獲值管理，其專案完工時其</a:t>
                </a:r>
                <a:r>
                  <a:rPr lang="en-US" altLang="zh-TW" dirty="0"/>
                  <a:t>EV</a:t>
                </a:r>
                <a:r>
                  <a:rPr lang="zh-TW" altLang="zh-TW" dirty="0"/>
                  <a:t>值始終會等於</a:t>
                </a:r>
                <a:r>
                  <a:rPr lang="en-US" altLang="zh-TW" dirty="0"/>
                  <a:t>PV</a:t>
                </a:r>
                <a:r>
                  <a:rPr lang="zh-TW" altLang="zh-TW" dirty="0"/>
                  <a:t>值，</a:t>
                </a:r>
                <a:r>
                  <a:rPr lang="en-US" altLang="zh-TW" dirty="0"/>
                  <a:t>SV = PV-EV =0</a:t>
                </a:r>
                <a:r>
                  <a:rPr lang="zh-TW" altLang="zh-TW" dirty="0"/>
                  <a:t>，而且</a:t>
                </a:r>
                <a:r>
                  <a:rPr lang="en-US" altLang="zh-TW" dirty="0"/>
                  <a:t> SPI = EV/PV =1</a:t>
                </a:r>
              </a:p>
              <a:p>
                <a:r>
                  <a:rPr lang="zh-TW" altLang="zh-TW" dirty="0"/>
                  <a:t>假設專案</a:t>
                </a:r>
                <a:r>
                  <a:rPr lang="en-US" altLang="zh-TW" dirty="0"/>
                  <a:t>A</a:t>
                </a:r>
                <a:r>
                  <a:rPr lang="zh-TW" altLang="zh-TW" dirty="0"/>
                  <a:t>是一個時程落後</a:t>
                </a:r>
                <a:r>
                  <a:rPr lang="en-US" altLang="zh-TW" dirty="0"/>
                  <a:t>4</a:t>
                </a:r>
                <a:r>
                  <a:rPr lang="zh-TW" altLang="zh-TW" dirty="0"/>
                  <a:t>個月的專案，在傳統的實獲值管理，其專案完工時其</a:t>
                </a:r>
                <a:r>
                  <a:rPr lang="en-US" altLang="zh-TW" dirty="0"/>
                  <a:t>EV</a:t>
                </a:r>
                <a:r>
                  <a:rPr lang="zh-TW" altLang="zh-TW" dirty="0"/>
                  <a:t>值始終會等於</a:t>
                </a:r>
                <a:r>
                  <a:rPr lang="en-US" altLang="zh-TW" dirty="0"/>
                  <a:t>PV</a:t>
                </a:r>
                <a:r>
                  <a:rPr lang="zh-TW" altLang="zh-TW" dirty="0"/>
                  <a:t>值，</a:t>
                </a:r>
                <a:r>
                  <a:rPr lang="en-US" altLang="zh-TW" dirty="0"/>
                  <a:t>SV = PV-EV =0</a:t>
                </a:r>
                <a:r>
                  <a:rPr lang="zh-TW" altLang="zh-TW" dirty="0"/>
                  <a:t>，而且</a:t>
                </a:r>
                <a:r>
                  <a:rPr lang="en-US" altLang="zh-TW" dirty="0"/>
                  <a:t> SPI = EV/PV =1</a:t>
                </a:r>
                <a:r>
                  <a:rPr lang="zh-TW" altLang="en-US" dirty="0"/>
                  <a:t>。</a:t>
                </a:r>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𝐸𝑆</m:t>
                        </m:r>
                      </m:e>
                      <m:sub>
                        <m:r>
                          <a:rPr lang="en-US" altLang="zh-TW" b="0" i="1" smtClean="0">
                            <a:latin typeface="Cambria Math" panose="02040503050406030204" pitchFamily="18" charset="0"/>
                          </a:rPr>
                          <m:t>𝑐𝑢𝑚</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𝐶</m:t>
                    </m:r>
                    <m:r>
                      <a:rPr lang="en-US" altLang="zh-TW" b="0" i="1" smtClean="0">
                        <a:latin typeface="Cambria Math" panose="02040503050406030204" pitchFamily="18" charset="0"/>
                      </a:rPr>
                      <m:t>+</m:t>
                    </m:r>
                    <m:r>
                      <a:rPr lang="en-US" altLang="zh-TW" b="0" i="1" smtClean="0">
                        <a:latin typeface="Cambria Math" panose="02040503050406030204" pitchFamily="18" charset="0"/>
                      </a:rPr>
                      <m:t>𝐼</m:t>
                    </m:r>
                  </m:oMath>
                </a14:m>
                <a:endParaRPr lang="zh-TW" altLang="zh-TW" dirty="0"/>
              </a:p>
              <a:p>
                <a:pPr lvl="1"/>
                <a:r>
                  <a:rPr lang="en-US" altLang="zh-TW" dirty="0"/>
                  <a:t>C </a:t>
                </a:r>
                <a:r>
                  <a:rPr lang="zh-TW" altLang="zh-TW" dirty="0"/>
                  <a:t>表示</a:t>
                </a:r>
                <a:r>
                  <a:rPr lang="en-US" altLang="zh-TW" dirty="0"/>
                  <a:t> EV </a:t>
                </a:r>
                <a:r>
                  <a:rPr lang="zh-TW" altLang="zh-TW" dirty="0"/>
                  <a:t>值大於或等於</a:t>
                </a:r>
                <a:r>
                  <a:rPr lang="en-US" altLang="zh-TW" dirty="0"/>
                  <a:t> PV </a:t>
                </a:r>
                <a:r>
                  <a:rPr lang="zh-TW" altLang="zh-TW" dirty="0"/>
                  <a:t>值的時間點，此時</a:t>
                </a:r>
                <a:r>
                  <a:rPr lang="en-US" altLang="zh-TW" dirty="0"/>
                  <a:t> </a:t>
                </a:r>
                <a14:m>
                  <m:oMath xmlns:m="http://schemas.openxmlformats.org/officeDocument/2006/math">
                    <m:r>
                      <a:rPr lang="en-US" altLang="zh-TW" b="0" i="1" smtClean="0">
                        <a:latin typeface="Cambria Math" panose="02040503050406030204" pitchFamily="18" charset="0"/>
                      </a:rPr>
                      <m:t>𝐸𝑉</m:t>
                    </m:r>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𝑃𝑉</m:t>
                        </m:r>
                      </m:e>
                      <m:sub>
                        <m:r>
                          <a:rPr lang="en-US" altLang="zh-TW" b="0" i="1" smtClean="0">
                            <a:latin typeface="Cambria Math" panose="02040503050406030204" pitchFamily="18" charset="0"/>
                            <a:ea typeface="Cambria Math" panose="02040503050406030204" pitchFamily="18" charset="0"/>
                          </a:rPr>
                          <m:t>𝐶</m:t>
                        </m:r>
                      </m:sub>
                    </m:sSub>
                  </m:oMath>
                </a14:m>
                <a:r>
                  <a:rPr lang="en-US" altLang="zh-TW" dirty="0"/>
                  <a:t> </a:t>
                </a:r>
                <a:r>
                  <a:rPr lang="zh-TW" altLang="zh-TW" dirty="0"/>
                  <a:t>且</a:t>
                </a:r>
                <a:r>
                  <a:rPr lang="en-US" altLang="zh-TW" dirty="0"/>
                  <a:t> </a:t>
                </a:r>
                <a14:m>
                  <m:oMath xmlns:m="http://schemas.openxmlformats.org/officeDocument/2006/math">
                    <m:r>
                      <a:rPr lang="en-US" altLang="zh-TW" b="0" i="1" smtClean="0">
                        <a:latin typeface="Cambria Math" panose="02040503050406030204" pitchFamily="18" charset="0"/>
                      </a:rPr>
                      <m:t>𝐸𝑉</m:t>
                    </m:r>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𝑃𝐶</m:t>
                        </m:r>
                      </m:e>
                      <m:sub>
                        <m:r>
                          <a:rPr lang="en-US" altLang="zh-TW" b="0" i="1" smtClean="0">
                            <a:latin typeface="Cambria Math" panose="02040503050406030204" pitchFamily="18" charset="0"/>
                            <a:ea typeface="Cambria Math" panose="02040503050406030204" pitchFamily="18" charset="0"/>
                          </a:rPr>
                          <m:t>𝐶</m:t>
                        </m:r>
                        <m:r>
                          <a:rPr lang="en-US" altLang="zh-TW" b="0" i="1" smtClean="0">
                            <a:latin typeface="Cambria Math" panose="02040503050406030204" pitchFamily="18" charset="0"/>
                            <a:ea typeface="Cambria Math" panose="02040503050406030204" pitchFamily="18" charset="0"/>
                          </a:rPr>
                          <m:t>+1</m:t>
                        </m:r>
                      </m:sub>
                    </m:sSub>
                  </m:oMath>
                </a14:m>
                <a:r>
                  <a:rPr lang="zh-TW" altLang="zh-TW" dirty="0"/>
                  <a:t> </a:t>
                </a:r>
                <a:endParaRPr lang="en-US" altLang="zh-TW" dirty="0"/>
              </a:p>
              <a:p>
                <a:pPr lvl="1"/>
                <a14:m>
                  <m:oMath xmlns:m="http://schemas.openxmlformats.org/officeDocument/2006/math">
                    <m:r>
                      <a:rPr lang="en-US" altLang="zh-TW" b="0" i="1" smtClean="0">
                        <a:latin typeface="Cambria Math" panose="02040503050406030204" pitchFamily="18" charset="0"/>
                      </a:rPr>
                      <m:t>𝐼</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𝐸𝑉</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𝑃𝑉</m:t>
                            </m:r>
                          </m:e>
                          <m:sub>
                            <m:r>
                              <a:rPr lang="en-US" altLang="zh-TW" b="0" i="1" smtClean="0">
                                <a:latin typeface="Cambria Math" panose="02040503050406030204" pitchFamily="18" charset="0"/>
                              </a:rPr>
                              <m:t>𝐶</m:t>
                            </m:r>
                          </m:sub>
                        </m:sSub>
                      </m:e>
                    </m:d>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𝑃𝑉</m:t>
                            </m:r>
                          </m:e>
                          <m:sub>
                            <m:r>
                              <a:rPr lang="en-US" altLang="zh-TW" b="0" i="1" smtClean="0">
                                <a:latin typeface="Cambria Math" panose="02040503050406030204" pitchFamily="18" charset="0"/>
                              </a:rPr>
                              <m:t>𝐶</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𝑃𝑉</m:t>
                            </m:r>
                          </m:e>
                          <m:sub>
                            <m:r>
                              <a:rPr lang="en-US" altLang="zh-TW" b="0" i="1" smtClean="0">
                                <a:latin typeface="Cambria Math" panose="02040503050406030204" pitchFamily="18" charset="0"/>
                              </a:rPr>
                              <m:t>𝐶</m:t>
                            </m:r>
                          </m:sub>
                        </m:sSub>
                      </m:e>
                    </m:d>
                  </m:oMath>
                </a14:m>
                <a:endParaRPr lang="en-US" altLang="zh-TW" dirty="0"/>
              </a:p>
              <a:p>
                <a:r>
                  <a:rPr lang="en-US" altLang="zh-TW" dirty="0"/>
                  <a:t>ES </a:t>
                </a:r>
                <a:r>
                  <a:rPr lang="zh-TW" altLang="en-US" dirty="0"/>
                  <a:t>是「目前已經完成工作的 </a:t>
                </a:r>
                <a:r>
                  <a:rPr lang="en-US" altLang="zh-TW" dirty="0"/>
                  <a:t>EV</a:t>
                </a:r>
                <a:r>
                  <a:rPr lang="zh-TW" altLang="en-US" dirty="0"/>
                  <a:t>值 對應 </a:t>
                </a:r>
                <a:r>
                  <a:rPr lang="en-US" altLang="zh-TW" dirty="0"/>
                  <a:t>PV</a:t>
                </a:r>
                <a:r>
                  <a:rPr lang="zh-TW" altLang="en-US" dirty="0"/>
                  <a:t>值</a:t>
                </a:r>
                <a:r>
                  <a:rPr lang="en-US" altLang="zh-TW" dirty="0"/>
                  <a:t> </a:t>
                </a:r>
                <a:r>
                  <a:rPr lang="zh-TW" altLang="en-US" dirty="0"/>
                  <a:t>的時間」</a:t>
                </a:r>
                <a:endParaRPr lang="zh-TW" altLang="zh-TW" dirty="0"/>
              </a:p>
              <a:p>
                <a:endParaRPr lang="zh-TW" altLang="en-US" dirty="0"/>
              </a:p>
            </p:txBody>
          </p:sp>
        </mc:Choice>
        <mc:Fallback>
          <p:sp>
            <p:nvSpPr>
              <p:cNvPr id="3" name="內容版面配置區 2">
                <a:extLst>
                  <a:ext uri="{FF2B5EF4-FFF2-40B4-BE49-F238E27FC236}">
                    <a16:creationId xmlns:a16="http://schemas.microsoft.com/office/drawing/2014/main" id="{235D6859-5592-4E7C-AEE8-441AFC876FBE}"/>
                  </a:ext>
                </a:extLst>
              </p:cNvPr>
              <p:cNvSpPr>
                <a:spLocks noGrp="1" noRot="1" noChangeAspect="1" noMove="1" noResize="1" noEditPoints="1" noAdjustHandles="1" noChangeArrowheads="1" noChangeShapeType="1" noTextEdit="1"/>
              </p:cNvSpPr>
              <p:nvPr>
                <p:ph idx="1"/>
              </p:nvPr>
            </p:nvSpPr>
            <p:spPr>
              <a:blipFill>
                <a:blip r:embed="rId2"/>
                <a:stretch>
                  <a:fillRect l="-479" t="-968" r="-41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8160C45-57CB-401D-8AE1-9745FD3C61DA}"/>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3198893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3078419-3CA5-4BB2-8DA6-47D84D33EA47}"/>
              </a:ext>
            </a:extLst>
          </p:cNvPr>
          <p:cNvSpPr>
            <a:spLocks noGrp="1"/>
          </p:cNvSpPr>
          <p:nvPr>
            <p:ph type="title"/>
          </p:nvPr>
        </p:nvSpPr>
        <p:spPr/>
        <p:txBody>
          <a:bodyPr/>
          <a:lstStyle/>
          <a:p>
            <a:r>
              <a:rPr lang="zh-TW" altLang="zh-TW" dirty="0"/>
              <a:t>時程</a:t>
            </a:r>
            <a:r>
              <a:rPr lang="zh-TW" altLang="en-US" dirty="0"/>
              <a:t>績效</a:t>
            </a:r>
          </a:p>
        </p:txBody>
      </p:sp>
      <p:sp>
        <p:nvSpPr>
          <p:cNvPr id="4" name="內容版面配置區 3">
            <a:extLst>
              <a:ext uri="{FF2B5EF4-FFF2-40B4-BE49-F238E27FC236}">
                <a16:creationId xmlns:a16="http://schemas.microsoft.com/office/drawing/2014/main" id="{471E2B6C-6BAC-4804-B57C-F9679525C4DA}"/>
              </a:ext>
            </a:extLst>
          </p:cNvPr>
          <p:cNvSpPr>
            <a:spLocks noGrp="1"/>
          </p:cNvSpPr>
          <p:nvPr>
            <p:ph idx="1"/>
          </p:nvPr>
        </p:nvSpPr>
        <p:spPr/>
        <p:txBody>
          <a:bodyPr/>
          <a:lstStyle/>
          <a:p>
            <a:r>
              <a:rPr lang="en-US" altLang="zh-TW" dirty="0"/>
              <a:t>SV(t) = ES – AT</a:t>
            </a:r>
          </a:p>
          <a:p>
            <a:pPr lvl="1"/>
            <a:r>
              <a:rPr lang="en-US" altLang="zh-TW" dirty="0"/>
              <a:t>AT: </a:t>
            </a:r>
            <a:r>
              <a:rPr lang="zh-TW" altLang="en-US" dirty="0"/>
              <a:t>目前時間</a:t>
            </a:r>
            <a:endParaRPr lang="zh-TW" altLang="zh-TW" dirty="0"/>
          </a:p>
          <a:p>
            <a:r>
              <a:rPr lang="en-US" altLang="zh-TW" dirty="0"/>
              <a:t>SPI(t) = ES/AT</a:t>
            </a:r>
          </a:p>
          <a:p>
            <a:r>
              <a:rPr lang="en-US" altLang="zh-TW" dirty="0"/>
              <a:t>SV(t) = 6-5=1</a:t>
            </a:r>
            <a:r>
              <a:rPr lang="zh-TW" altLang="zh-TW" dirty="0"/>
              <a:t>，</a:t>
            </a:r>
            <a:r>
              <a:rPr lang="en-US" altLang="zh-TW" dirty="0"/>
              <a:t>SPI(t)=6/5=1.2</a:t>
            </a:r>
            <a:r>
              <a:rPr lang="zh-TW" altLang="zh-TW" dirty="0"/>
              <a:t>。</a:t>
            </a:r>
            <a:endParaRPr lang="en-US" altLang="zh-TW" dirty="0"/>
          </a:p>
          <a:p>
            <a:pPr lvl="1"/>
            <a:r>
              <a:rPr lang="en-US" altLang="zh-TW" dirty="0"/>
              <a:t>AT=5</a:t>
            </a:r>
            <a:r>
              <a:rPr lang="zh-TW" altLang="zh-TW" dirty="0"/>
              <a:t>，</a:t>
            </a:r>
            <a:r>
              <a:rPr lang="en-US" altLang="zh-TW" dirty="0"/>
              <a:t>ES=6</a:t>
            </a:r>
          </a:p>
          <a:p>
            <a:pPr lvl="1"/>
            <a:r>
              <a:rPr lang="en-US" altLang="zh-TW" dirty="0"/>
              <a:t>SV(t)=1</a:t>
            </a:r>
            <a:r>
              <a:rPr lang="zh-TW" altLang="zh-TW" dirty="0"/>
              <a:t>代表進度超前</a:t>
            </a:r>
            <a:r>
              <a:rPr lang="en-US" altLang="zh-TW" dirty="0"/>
              <a:t>1</a:t>
            </a:r>
            <a:r>
              <a:rPr lang="zh-TW" altLang="zh-TW" dirty="0"/>
              <a:t>日</a:t>
            </a:r>
            <a:endParaRPr lang="en-US" altLang="zh-TW" dirty="0"/>
          </a:p>
          <a:p>
            <a:pPr lvl="1"/>
            <a:r>
              <a:rPr lang="en-US" altLang="zh-TW" dirty="0"/>
              <a:t>SPI(t)=1.2</a:t>
            </a:r>
            <a:r>
              <a:rPr lang="zh-TW" altLang="zh-TW" dirty="0"/>
              <a:t>代表進度超前</a:t>
            </a:r>
            <a:r>
              <a:rPr lang="en-US" altLang="zh-TW" dirty="0"/>
              <a:t>20%</a:t>
            </a:r>
            <a:endParaRPr lang="zh-TW" altLang="en-US" dirty="0"/>
          </a:p>
        </p:txBody>
      </p:sp>
      <p:sp>
        <p:nvSpPr>
          <p:cNvPr id="2" name="投影片編號版面配置區 1">
            <a:extLst>
              <a:ext uri="{FF2B5EF4-FFF2-40B4-BE49-F238E27FC236}">
                <a16:creationId xmlns:a16="http://schemas.microsoft.com/office/drawing/2014/main" id="{631EBD7C-5370-4385-8EB7-75B20C91DBA7}"/>
              </a:ext>
            </a:extLst>
          </p:cNvPr>
          <p:cNvSpPr>
            <a:spLocks noGrp="1"/>
          </p:cNvSpPr>
          <p:nvPr>
            <p:ph type="sldNum" sz="quarter" idx="12"/>
          </p:nvPr>
        </p:nvSpPr>
        <p:spPr/>
        <p:txBody>
          <a:bodyPr/>
          <a:lstStyle/>
          <a:p>
            <a:fld id="{F5266956-B1F5-4385-B837-32E585D3D944}" type="slidenum">
              <a:rPr lang="en-US" altLang="zh-TW" smtClean="0"/>
              <a:pPr/>
              <a:t>56</a:t>
            </a:fld>
            <a:endParaRPr lang="en-US" altLang="zh-TW"/>
          </a:p>
        </p:txBody>
      </p:sp>
    </p:spTree>
    <p:extLst>
      <p:ext uri="{BB962C8B-B14F-4D97-AF65-F5344CB8AC3E}">
        <p14:creationId xmlns:p14="http://schemas.microsoft.com/office/powerpoint/2010/main" val="16676645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1AF4DF8-39D6-4B63-B907-42D0DCFB7630}"/>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pic>
        <p:nvPicPr>
          <p:cNvPr id="5" name="Picture 2">
            <a:extLst>
              <a:ext uri="{FF2B5EF4-FFF2-40B4-BE49-F238E27FC236}">
                <a16:creationId xmlns:a16="http://schemas.microsoft.com/office/drawing/2014/main" id="{63C647CC-DCF2-425E-B2F8-8DC5AA63E41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336" y="548680"/>
            <a:ext cx="11984462" cy="583226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943677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148EEF28-E4B1-4440-B7CB-BE9FA81D4531}"/>
              </a:ext>
            </a:extLst>
          </p:cNvPr>
          <p:cNvSpPr>
            <a:spLocks noGrp="1"/>
          </p:cNvSpPr>
          <p:nvPr>
            <p:ph type="sldNum" sz="quarter" idx="12"/>
          </p:nvPr>
        </p:nvSpPr>
        <p:spPr/>
        <p:txBody>
          <a:bodyPr/>
          <a:lstStyle/>
          <a:p>
            <a:fld id="{F5266956-B1F5-4385-B837-32E585D3D944}" type="slidenum">
              <a:rPr lang="en-US" altLang="zh-TW" smtClean="0"/>
              <a:pPr/>
              <a:t>58</a:t>
            </a:fld>
            <a:endParaRPr lang="en-US" altLang="zh-TW"/>
          </a:p>
        </p:txBody>
      </p:sp>
      <p:pic>
        <p:nvPicPr>
          <p:cNvPr id="3" name="Picture 2">
            <a:extLst>
              <a:ext uri="{FF2B5EF4-FFF2-40B4-BE49-F238E27FC236}">
                <a16:creationId xmlns:a16="http://schemas.microsoft.com/office/drawing/2014/main" id="{5ED03048-D9FE-49E1-BAB4-97C66A8561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6049" y="84558"/>
            <a:ext cx="6618223" cy="6624681"/>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004946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32E74F3-595D-4D43-861C-1AC991010D71}"/>
              </a:ext>
            </a:extLst>
          </p:cNvPr>
          <p:cNvSpPr>
            <a:spLocks noGrp="1"/>
          </p:cNvSpPr>
          <p:nvPr>
            <p:ph type="sldNum" sz="quarter" idx="12"/>
          </p:nvPr>
        </p:nvSpPr>
        <p:spPr/>
        <p:txBody>
          <a:bodyPr/>
          <a:lstStyle/>
          <a:p>
            <a:fld id="{F5266956-B1F5-4385-B837-32E585D3D944}" type="slidenum">
              <a:rPr lang="en-US" altLang="zh-TW" smtClean="0"/>
              <a:pPr/>
              <a:t>59</a:t>
            </a:fld>
            <a:endParaRPr lang="en-US" altLang="zh-TW"/>
          </a:p>
        </p:txBody>
      </p:sp>
      <p:pic>
        <p:nvPicPr>
          <p:cNvPr id="3" name="Picture 2">
            <a:extLst>
              <a:ext uri="{FF2B5EF4-FFF2-40B4-BE49-F238E27FC236}">
                <a16:creationId xmlns:a16="http://schemas.microsoft.com/office/drawing/2014/main" id="{293E7E07-5ABB-4CD6-B6D9-FD358EFDE0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1464" y="44624"/>
            <a:ext cx="10477295" cy="6741368"/>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25145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F990FBC-1291-4A43-9F76-1AD4128D398E}"/>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pic>
        <p:nvPicPr>
          <p:cNvPr id="5" name="圖片 4">
            <a:extLst>
              <a:ext uri="{FF2B5EF4-FFF2-40B4-BE49-F238E27FC236}">
                <a16:creationId xmlns:a16="http://schemas.microsoft.com/office/drawing/2014/main" id="{9FB92B30-7384-4FAF-9F0A-C91C68AC335E}"/>
              </a:ext>
            </a:extLst>
          </p:cNvPr>
          <p:cNvPicPr>
            <a:picLocks noChangeAspect="1"/>
          </p:cNvPicPr>
          <p:nvPr/>
        </p:nvPicPr>
        <p:blipFill>
          <a:blip r:embed="rId2"/>
          <a:stretch>
            <a:fillRect/>
          </a:stretch>
        </p:blipFill>
        <p:spPr>
          <a:xfrm>
            <a:off x="3349588" y="0"/>
            <a:ext cx="5492824" cy="6858000"/>
          </a:xfrm>
          <a:prstGeom prst="rect">
            <a:avLst/>
          </a:prstGeom>
        </p:spPr>
      </p:pic>
      <p:sp>
        <p:nvSpPr>
          <p:cNvPr id="6" name="矩形 5">
            <a:extLst>
              <a:ext uri="{FF2B5EF4-FFF2-40B4-BE49-F238E27FC236}">
                <a16:creationId xmlns:a16="http://schemas.microsoft.com/office/drawing/2014/main" id="{929B4BA0-47B6-4CB2-BD54-A7DA02976F8F}"/>
              </a:ext>
            </a:extLst>
          </p:cNvPr>
          <p:cNvSpPr/>
          <p:nvPr/>
        </p:nvSpPr>
        <p:spPr>
          <a:xfrm>
            <a:off x="531812" y="116632"/>
            <a:ext cx="4289957" cy="369332"/>
          </a:xfrm>
          <a:prstGeom prst="rect">
            <a:avLst/>
          </a:prstGeom>
        </p:spPr>
        <p:txBody>
          <a:bodyPr wrap="none">
            <a:spAutoFit/>
          </a:bodyPr>
          <a:lstStyle/>
          <a:p>
            <a:r>
              <a:rPr lang="zh-TW" altLang="en-US" dirty="0"/>
              <a:t>Project Cost Management Overview</a:t>
            </a:r>
          </a:p>
        </p:txBody>
      </p:sp>
    </p:spTree>
    <p:extLst>
      <p:ext uri="{BB962C8B-B14F-4D97-AF65-F5344CB8AC3E}">
        <p14:creationId xmlns:p14="http://schemas.microsoft.com/office/powerpoint/2010/main" val="1085071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2DBE99-D343-4D85-B1BE-0A904EBBFC03}"/>
              </a:ext>
            </a:extLst>
          </p:cNvPr>
          <p:cNvSpPr>
            <a:spLocks noGrp="1"/>
          </p:cNvSpPr>
          <p:nvPr>
            <p:ph type="title"/>
          </p:nvPr>
        </p:nvSpPr>
        <p:spPr/>
        <p:txBody>
          <a:bodyPr/>
          <a:lstStyle/>
          <a:p>
            <a:r>
              <a:rPr lang="zh-TW" altLang="en-US" dirty="0"/>
              <a:t>預測專案工期</a:t>
            </a:r>
            <a:br>
              <a:rPr lang="en-US" altLang="zh-TW" dirty="0"/>
            </a:br>
            <a:r>
              <a:rPr lang="en-US" altLang="zh-TW" dirty="0"/>
              <a:t>Project Duration Forecasting</a:t>
            </a:r>
            <a:endParaRPr lang="zh-TW" altLang="en-US" dirty="0"/>
          </a:p>
        </p:txBody>
      </p:sp>
      <p:sp>
        <p:nvSpPr>
          <p:cNvPr id="3" name="內容版面配置區 2">
            <a:extLst>
              <a:ext uri="{FF2B5EF4-FFF2-40B4-BE49-F238E27FC236}">
                <a16:creationId xmlns:a16="http://schemas.microsoft.com/office/drawing/2014/main" id="{1CB42041-3889-4907-B4EB-69E2FAB163BE}"/>
              </a:ext>
            </a:extLst>
          </p:cNvPr>
          <p:cNvSpPr>
            <a:spLocks noGrp="1"/>
          </p:cNvSpPr>
          <p:nvPr>
            <p:ph idx="1"/>
          </p:nvPr>
        </p:nvSpPr>
        <p:spPr/>
        <p:txBody>
          <a:bodyPr/>
          <a:lstStyle/>
          <a:p>
            <a:r>
              <a:rPr lang="zh-TW" altLang="zh-TW" dirty="0"/>
              <a:t>假設剩餘工作的所需工期，如原規劃時。</a:t>
            </a:r>
          </a:p>
          <a:p>
            <a:pPr lvl="1"/>
            <a:r>
              <a:rPr lang="en-US" altLang="zh-TW" dirty="0"/>
              <a:t>EAC(t) = AT+(PD-ES)</a:t>
            </a:r>
          </a:p>
          <a:p>
            <a:pPr lvl="2"/>
            <a:r>
              <a:rPr lang="en-US" altLang="zh-TW" dirty="0"/>
              <a:t>EAC(t)=5+(10-6)=9</a:t>
            </a:r>
            <a:r>
              <a:rPr lang="zh-TW" altLang="en-US" dirty="0"/>
              <a:t>，預測專案工期</a:t>
            </a:r>
            <a:r>
              <a:rPr lang="en-US" altLang="zh-TW" dirty="0"/>
              <a:t>9</a:t>
            </a:r>
            <a:r>
              <a:rPr lang="zh-TW" altLang="en-US" dirty="0"/>
              <a:t>天，提前</a:t>
            </a:r>
            <a:r>
              <a:rPr lang="en-US" altLang="zh-TW" dirty="0"/>
              <a:t>1</a:t>
            </a:r>
            <a:r>
              <a:rPr lang="zh-TW" altLang="en-US" dirty="0"/>
              <a:t>天結束</a:t>
            </a:r>
            <a:endParaRPr lang="en-US" altLang="zh-TW" dirty="0"/>
          </a:p>
          <a:p>
            <a:r>
              <a:rPr lang="zh-TW" altLang="zh-TW" dirty="0"/>
              <a:t>假設剩餘工作的所需工期，如目前</a:t>
            </a:r>
            <a:r>
              <a:rPr lang="en-US" altLang="zh-TW" dirty="0"/>
              <a:t>SPI(t)</a:t>
            </a:r>
            <a:r>
              <a:rPr lang="zh-TW" altLang="zh-TW" dirty="0"/>
              <a:t>趨勢時。</a:t>
            </a:r>
            <a:endParaRPr lang="en-US" altLang="zh-TW" dirty="0"/>
          </a:p>
          <a:p>
            <a:pPr lvl="1"/>
            <a:r>
              <a:rPr lang="fr-FR" altLang="zh-TW" dirty="0"/>
              <a:t>EAC(t) = AT+(PD-ES)/SPI(t)</a:t>
            </a:r>
          </a:p>
          <a:p>
            <a:pPr lvl="2"/>
            <a:r>
              <a:rPr lang="fr-FR" altLang="zh-TW" dirty="0"/>
              <a:t>EAC(t) =5</a:t>
            </a:r>
            <a:r>
              <a:rPr lang="en-US" altLang="zh-TW" dirty="0"/>
              <a:t> +(10-6)/1.2=8.33</a:t>
            </a:r>
            <a:r>
              <a:rPr lang="zh-TW" altLang="en-US" dirty="0"/>
              <a:t>，預測工期為</a:t>
            </a:r>
            <a:r>
              <a:rPr lang="en-US" altLang="zh-TW" dirty="0"/>
              <a:t>8.33</a:t>
            </a:r>
            <a:r>
              <a:rPr lang="zh-TW" altLang="en-US" dirty="0"/>
              <a:t>天，提前</a:t>
            </a:r>
            <a:r>
              <a:rPr lang="en-US" altLang="zh-TW" dirty="0"/>
              <a:t>1.67</a:t>
            </a:r>
            <a:r>
              <a:rPr lang="zh-TW" altLang="en-US" dirty="0"/>
              <a:t>天完工</a:t>
            </a:r>
          </a:p>
          <a:p>
            <a:endParaRPr lang="zh-TW" altLang="en-US" dirty="0"/>
          </a:p>
        </p:txBody>
      </p:sp>
      <p:sp>
        <p:nvSpPr>
          <p:cNvPr id="4" name="投影片編號版面配置區 3">
            <a:extLst>
              <a:ext uri="{FF2B5EF4-FFF2-40B4-BE49-F238E27FC236}">
                <a16:creationId xmlns:a16="http://schemas.microsoft.com/office/drawing/2014/main" id="{B5E709B6-70A3-44F1-87D0-F77ADDB8F52D}"/>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1083100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19895-D3F5-4D6E-AD6A-AD1C0E666781}"/>
              </a:ext>
            </a:extLst>
          </p:cNvPr>
          <p:cNvSpPr>
            <a:spLocks noGrp="1"/>
          </p:cNvSpPr>
          <p:nvPr>
            <p:ph type="title"/>
          </p:nvPr>
        </p:nvSpPr>
        <p:spPr/>
        <p:txBody>
          <a:bodyPr>
            <a:normAutofit fontScale="90000"/>
          </a:bodyPr>
          <a:lstStyle/>
          <a:p>
            <a:r>
              <a:rPr lang="zh-TW" altLang="en-US" dirty="0"/>
              <a:t>完成績效指標</a:t>
            </a:r>
            <a:br>
              <a:rPr lang="en-US" altLang="zh-TW" dirty="0"/>
            </a:br>
            <a:r>
              <a:rPr lang="en-US" altLang="zh-TW" dirty="0"/>
              <a:t>To Complete Performance Index, TCPI</a:t>
            </a:r>
            <a:br>
              <a:rPr lang="en-US" altLang="zh-TW" dirty="0"/>
            </a:br>
            <a:endParaRPr lang="zh-TW" altLang="en-US" dirty="0"/>
          </a:p>
        </p:txBody>
      </p:sp>
      <p:sp>
        <p:nvSpPr>
          <p:cNvPr id="3" name="內容版面配置區 2">
            <a:extLst>
              <a:ext uri="{FF2B5EF4-FFF2-40B4-BE49-F238E27FC236}">
                <a16:creationId xmlns:a16="http://schemas.microsoft.com/office/drawing/2014/main" id="{DA7DE365-221A-4FA6-AEC4-3248DF681396}"/>
              </a:ext>
            </a:extLst>
          </p:cNvPr>
          <p:cNvSpPr>
            <a:spLocks noGrp="1"/>
          </p:cNvSpPr>
          <p:nvPr>
            <p:ph idx="1"/>
          </p:nvPr>
        </p:nvSpPr>
        <p:spPr/>
        <p:txBody>
          <a:bodyPr/>
          <a:lstStyle/>
          <a:p>
            <a:r>
              <a:rPr lang="en-US" altLang="zh-TW" dirty="0"/>
              <a:t>TCPI</a:t>
            </a:r>
            <a:r>
              <a:rPr lang="zh-TW" altLang="zh-TW" dirty="0"/>
              <a:t>指標</a:t>
            </a:r>
            <a:r>
              <a:rPr lang="zh-TW" altLang="en-US" dirty="0"/>
              <a:t>係</a:t>
            </a:r>
            <a:r>
              <a:rPr lang="zh-TW" altLang="zh-TW" dirty="0"/>
              <a:t>衡量專案剩餘的每一塊錢要做多少事時，才不致於超出預算。</a:t>
            </a:r>
            <a:endParaRPr lang="en-US" altLang="zh-TW" dirty="0"/>
          </a:p>
          <a:p>
            <a:r>
              <a:rPr lang="en-US" altLang="zh-TW" dirty="0"/>
              <a:t>TCPI = (BAC–EV)/(BAC-AC)</a:t>
            </a:r>
            <a:endParaRPr lang="zh-TW" altLang="zh-TW" dirty="0"/>
          </a:p>
          <a:p>
            <a:pPr lvl="1"/>
            <a:r>
              <a:rPr lang="en-US" altLang="zh-TW" dirty="0"/>
              <a:t>TCPI =(100-60)/(100-70) =1.33</a:t>
            </a:r>
          </a:p>
          <a:p>
            <a:pPr lvl="1"/>
            <a:r>
              <a:rPr lang="zh-TW" altLang="zh-TW" dirty="0"/>
              <a:t>剩餘的每一塊錢必須當做</a:t>
            </a:r>
            <a:r>
              <a:rPr lang="en-US" altLang="zh-TW" dirty="0"/>
              <a:t>1.33</a:t>
            </a:r>
            <a:r>
              <a:rPr lang="zh-TW" altLang="zh-TW" dirty="0"/>
              <a:t>塊錢用，否則專案成本將會超支。</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57E0E7BB-E9F2-4CC8-81BD-EE7F19F15C9C}"/>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339362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19895-D3F5-4D6E-AD6A-AD1C0E666781}"/>
              </a:ext>
            </a:extLst>
          </p:cNvPr>
          <p:cNvSpPr>
            <a:spLocks noGrp="1"/>
          </p:cNvSpPr>
          <p:nvPr>
            <p:ph type="title"/>
          </p:nvPr>
        </p:nvSpPr>
        <p:spPr/>
        <p:txBody>
          <a:bodyPr>
            <a:normAutofit/>
          </a:bodyPr>
          <a:lstStyle/>
          <a:p>
            <a:r>
              <a:rPr lang="zh-TW" altLang="en-US" dirty="0"/>
              <a:t>專案完工百分比指標</a:t>
            </a:r>
            <a:br>
              <a:rPr lang="en-US" altLang="zh-TW" dirty="0"/>
            </a:br>
            <a:r>
              <a:rPr lang="en-US" altLang="zh-TW" dirty="0"/>
              <a:t>Project Percent Complete Index</a:t>
            </a:r>
            <a:endParaRPr lang="zh-TW" altLang="en-US" dirty="0"/>
          </a:p>
        </p:txBody>
      </p:sp>
      <p:sp>
        <p:nvSpPr>
          <p:cNvPr id="3" name="內容版面配置區 2">
            <a:extLst>
              <a:ext uri="{FF2B5EF4-FFF2-40B4-BE49-F238E27FC236}">
                <a16:creationId xmlns:a16="http://schemas.microsoft.com/office/drawing/2014/main" id="{DA7DE365-221A-4FA6-AEC4-3248DF681396}"/>
              </a:ext>
            </a:extLst>
          </p:cNvPr>
          <p:cNvSpPr>
            <a:spLocks noGrp="1"/>
          </p:cNvSpPr>
          <p:nvPr>
            <p:ph idx="1"/>
          </p:nvPr>
        </p:nvSpPr>
        <p:spPr/>
        <p:txBody>
          <a:bodyPr/>
          <a:lstStyle/>
          <a:p>
            <a:r>
              <a:rPr lang="zh-TW" altLang="zh-TW" dirty="0"/>
              <a:t>專案</a:t>
            </a:r>
            <a:r>
              <a:rPr lang="zh-TW" altLang="en-US" dirty="0"/>
              <a:t>已經完成多少百分比？</a:t>
            </a:r>
            <a:endParaRPr lang="en-US" altLang="zh-TW" dirty="0"/>
          </a:p>
          <a:p>
            <a:r>
              <a:rPr lang="en-US" altLang="zh-TW" dirty="0"/>
              <a:t>PCIB=EV/BAC</a:t>
            </a:r>
          </a:p>
          <a:p>
            <a:pPr lvl="1"/>
            <a:r>
              <a:rPr lang="zh-TW" altLang="zh-TW" dirty="0"/>
              <a:t>專案第</a:t>
            </a:r>
            <a:r>
              <a:rPr lang="en-US" altLang="zh-TW" dirty="0"/>
              <a:t>5</a:t>
            </a:r>
            <a:r>
              <a:rPr lang="zh-TW" altLang="zh-TW" dirty="0"/>
              <a:t>日結束時， </a:t>
            </a:r>
            <a:r>
              <a:rPr lang="en-US" altLang="zh-TW" dirty="0"/>
              <a:t>PCIB=60/100=0.6</a:t>
            </a:r>
          </a:p>
          <a:p>
            <a:r>
              <a:rPr lang="en-US" altLang="zh-TW" dirty="0"/>
              <a:t>PCIC=AC/EAC</a:t>
            </a:r>
            <a:endParaRPr lang="zh-TW" altLang="zh-TW" dirty="0"/>
          </a:p>
          <a:p>
            <a:pPr lvl="1"/>
            <a:r>
              <a:rPr lang="zh-TW" altLang="zh-TW" dirty="0"/>
              <a:t>專案第</a:t>
            </a:r>
            <a:r>
              <a:rPr lang="en-US" altLang="zh-TW" dirty="0"/>
              <a:t>5</a:t>
            </a:r>
            <a:r>
              <a:rPr lang="zh-TW" altLang="zh-TW" dirty="0"/>
              <a:t>日結束時， </a:t>
            </a:r>
            <a:r>
              <a:rPr lang="en-US" altLang="zh-TW" dirty="0"/>
              <a:t>PCIC=70/116.7=0.599</a:t>
            </a:r>
          </a:p>
          <a:p>
            <a:endParaRPr lang="zh-TW" altLang="en-US" dirty="0"/>
          </a:p>
        </p:txBody>
      </p:sp>
      <p:sp>
        <p:nvSpPr>
          <p:cNvPr id="4" name="投影片編號版面配置區 3">
            <a:extLst>
              <a:ext uri="{FF2B5EF4-FFF2-40B4-BE49-F238E27FC236}">
                <a16:creationId xmlns:a16="http://schemas.microsoft.com/office/drawing/2014/main" id="{57E0E7BB-E9F2-4CC8-81BD-EE7F19F15C9C}"/>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1720037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7" name="內容版面配置區 6">
            <a:extLst>
              <a:ext uri="{FF2B5EF4-FFF2-40B4-BE49-F238E27FC236}">
                <a16:creationId xmlns:a16="http://schemas.microsoft.com/office/drawing/2014/main" id="{2102EFCF-C9DA-4F22-9C38-059D30AB0D8D}"/>
              </a:ext>
            </a:extLst>
          </p:cNvPr>
          <p:cNvSpPr>
            <a:spLocks noGrp="1"/>
          </p:cNvSpPr>
          <p:nvPr>
            <p:ph idx="1"/>
          </p:nvPr>
        </p:nvSpPr>
        <p:spPr/>
        <p:txBody>
          <a:bodyPr/>
          <a:lstStyle/>
          <a:p>
            <a:r>
              <a:rPr lang="zh-TW" altLang="en-US" dirty="0"/>
              <a:t>專案執行之前應訂定管理專案成本的政策和程序、成本估算基礎、假設、限制</a:t>
            </a:r>
            <a:endParaRPr lang="en-US" altLang="zh-TW" dirty="0"/>
          </a:p>
          <a:p>
            <a:pPr lvl="1"/>
            <a:r>
              <a:rPr lang="zh-TW" altLang="en-US" dirty="0"/>
              <a:t>成本管理計畫書</a:t>
            </a:r>
            <a:endParaRPr lang="en-US" altLang="zh-TW" dirty="0"/>
          </a:p>
          <a:p>
            <a:r>
              <a:rPr lang="zh-TW" altLang="en-US" dirty="0"/>
              <a:t>依照活動定義和所需資源種類和數量，參照組織各項資源費率，估算活動成本</a:t>
            </a:r>
            <a:endParaRPr lang="en-US" altLang="zh-TW" dirty="0"/>
          </a:p>
          <a:p>
            <a:r>
              <a:rPr lang="zh-TW" altLang="en-US" dirty="0"/>
              <a:t>估算執行活動期間每一個時間點所需的資金，結合專案時程表做出預算</a:t>
            </a:r>
            <a:endParaRPr lang="en-US" altLang="zh-TW" dirty="0"/>
          </a:p>
          <a:p>
            <a:r>
              <a:rPr lang="zh-TW" altLang="en-US" dirty="0"/>
              <a:t>依據成本基線進行成本控管</a:t>
            </a:r>
            <a:endParaRPr lang="en-US" altLang="zh-TW" dirty="0"/>
          </a:p>
          <a:p>
            <a:r>
              <a:rPr lang="zh-TW" altLang="en-US" dirty="0"/>
              <a:t>實獲值管理</a:t>
            </a:r>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63</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764BD-81C7-402D-8F66-E59002FF9BAA}"/>
              </a:ext>
            </a:extLst>
          </p:cNvPr>
          <p:cNvSpPr>
            <a:spLocks noGrp="1"/>
          </p:cNvSpPr>
          <p:nvPr>
            <p:ph type="title"/>
          </p:nvPr>
        </p:nvSpPr>
        <p:spPr/>
        <p:txBody>
          <a:bodyPr/>
          <a:lstStyle/>
          <a:p>
            <a:r>
              <a:rPr lang="zh-TW" altLang="zh-TW" dirty="0"/>
              <a:t>試說明造成工程建設專案成本超出之原因</a:t>
            </a:r>
            <a:endParaRPr lang="zh-TW" altLang="en-US" dirty="0"/>
          </a:p>
        </p:txBody>
      </p:sp>
      <p:sp>
        <p:nvSpPr>
          <p:cNvPr id="7" name="內容版面配置區 6">
            <a:extLst>
              <a:ext uri="{FF2B5EF4-FFF2-40B4-BE49-F238E27FC236}">
                <a16:creationId xmlns:a16="http://schemas.microsoft.com/office/drawing/2014/main" id="{74E5E539-1C26-4A32-B92D-93F0DF94BF57}"/>
              </a:ext>
            </a:extLst>
          </p:cNvPr>
          <p:cNvSpPr>
            <a:spLocks noGrp="1"/>
          </p:cNvSpPr>
          <p:nvPr>
            <p:ph idx="1"/>
          </p:nvPr>
        </p:nvSpPr>
        <p:spPr/>
        <p:txBody>
          <a:bodyPr/>
          <a:lstStyle/>
          <a:p>
            <a:r>
              <a:rPr lang="zh-TW" altLang="zh-TW" dirty="0"/>
              <a:t>導致工程專案成本超支的原因，</a:t>
            </a:r>
            <a:r>
              <a:rPr lang="en-US" altLang="zh-TW" dirty="0"/>
              <a:t>Rahman et al (2013)</a:t>
            </a:r>
            <a:r>
              <a:rPr lang="zh-TW" altLang="zh-TW" dirty="0"/>
              <a:t>整理歸納為七大類，分別為承包商工地管理相關因素、設計和文件管理相關因素、財務管理相關因素、資訊和溝通技術相關因素、勞工管理相關因素、物料和機具相關因素、和專案管理和合約管理相關因素等</a:t>
            </a:r>
            <a:endParaRPr lang="zh-TW" altLang="en-US" dirty="0"/>
          </a:p>
        </p:txBody>
      </p:sp>
      <p:sp>
        <p:nvSpPr>
          <p:cNvPr id="4" name="投影片編號版面配置區 3">
            <a:extLst>
              <a:ext uri="{FF2B5EF4-FFF2-40B4-BE49-F238E27FC236}">
                <a16:creationId xmlns:a16="http://schemas.microsoft.com/office/drawing/2014/main" id="{B9591278-9520-4D54-BA7A-51F63C2E0574}"/>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335371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7B13E8-CE5E-499F-8AC4-951B9A44E333}"/>
              </a:ext>
            </a:extLst>
          </p:cNvPr>
          <p:cNvSpPr>
            <a:spLocks noGrp="1"/>
          </p:cNvSpPr>
          <p:nvPr>
            <p:ph type="title"/>
          </p:nvPr>
        </p:nvSpPr>
        <p:spPr/>
        <p:txBody>
          <a:bodyPr/>
          <a:lstStyle/>
          <a:p>
            <a:r>
              <a:rPr lang="zh-TW" altLang="zh-TW" dirty="0"/>
              <a:t>試說明類比估計法和參數估計法之內涵</a:t>
            </a:r>
            <a:endParaRPr lang="zh-TW" altLang="en-US" dirty="0"/>
          </a:p>
        </p:txBody>
      </p:sp>
      <p:sp>
        <p:nvSpPr>
          <p:cNvPr id="7" name="內容版面配置區 6">
            <a:extLst>
              <a:ext uri="{FF2B5EF4-FFF2-40B4-BE49-F238E27FC236}">
                <a16:creationId xmlns:a16="http://schemas.microsoft.com/office/drawing/2014/main" id="{B9CAFCB4-B0E3-4C1C-A22D-CE5725224B77}"/>
              </a:ext>
            </a:extLst>
          </p:cNvPr>
          <p:cNvSpPr>
            <a:spLocks noGrp="1"/>
          </p:cNvSpPr>
          <p:nvPr>
            <p:ph idx="1"/>
          </p:nvPr>
        </p:nvSpPr>
        <p:spPr/>
        <p:txBody>
          <a:bodyPr/>
          <a:lstStyle/>
          <a:p>
            <a:r>
              <a:rPr lang="zh-TW" altLang="zh-TW" dirty="0"/>
              <a:t>類比估計法（</a:t>
            </a:r>
            <a:r>
              <a:rPr lang="en-US" altLang="zh-TW" dirty="0"/>
              <a:t>analogous estimating</a:t>
            </a:r>
            <a:r>
              <a:rPr lang="zh-TW" altLang="zh-TW" dirty="0"/>
              <a:t>）：或稱為</a:t>
            </a:r>
            <a:r>
              <a:rPr lang="en-US" altLang="zh-TW" dirty="0"/>
              <a:t>top-down </a:t>
            </a:r>
            <a:r>
              <a:rPr lang="zh-TW" altLang="zh-TW" dirty="0"/>
              <a:t>估計，即使用過去執行過類似活動或專案之實際成本，再藉由專家判斷以估計現行專案或活動之成本。類比估計是較省時也較不耗費成本之方法，通常用於在專案早期階段和對於專案資訊掌握不多時。</a:t>
            </a:r>
            <a:endParaRPr lang="en-US" altLang="zh-TW" dirty="0"/>
          </a:p>
          <a:p>
            <a:r>
              <a:rPr lang="zh-TW" altLang="zh-TW" dirty="0"/>
              <a:t>參數估計法（</a:t>
            </a:r>
            <a:r>
              <a:rPr lang="en-US" altLang="zh-TW" dirty="0"/>
              <a:t>parametric estimating</a:t>
            </a:r>
            <a:r>
              <a:rPr lang="zh-TW" altLang="zh-TW" dirty="0"/>
              <a:t>）：利用專案特徵和建立數學模式以估計專案成本。也就是以歷史資料和某些變數建立彼此間統計關係，如廻歸方程式。</a:t>
            </a:r>
          </a:p>
          <a:p>
            <a:endParaRPr lang="zh-TW" altLang="en-US" dirty="0"/>
          </a:p>
        </p:txBody>
      </p:sp>
      <p:sp>
        <p:nvSpPr>
          <p:cNvPr id="4" name="投影片編號版面配置區 3">
            <a:extLst>
              <a:ext uri="{FF2B5EF4-FFF2-40B4-BE49-F238E27FC236}">
                <a16:creationId xmlns:a16="http://schemas.microsoft.com/office/drawing/2014/main" id="{523E3933-5907-481E-9EB4-411969702570}"/>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55662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A57BE-6A08-4AD6-8FE5-4606709B2B0C}"/>
              </a:ext>
            </a:extLst>
          </p:cNvPr>
          <p:cNvSpPr>
            <a:spLocks noGrp="1"/>
          </p:cNvSpPr>
          <p:nvPr>
            <p:ph type="title"/>
          </p:nvPr>
        </p:nvSpPr>
        <p:spPr/>
        <p:txBody>
          <a:bodyPr>
            <a:normAutofit fontScale="90000"/>
          </a:bodyPr>
          <a:lstStyle/>
          <a:p>
            <a:r>
              <a:rPr lang="zh-TW" altLang="zh-TW" dirty="0"/>
              <a:t>試說明應變儲備金和管理儲備金之內涵</a:t>
            </a:r>
            <a:r>
              <a:rPr lang="zh-TW" altLang="en-US" dirty="0"/>
              <a:t>，</a:t>
            </a:r>
            <a:r>
              <a:rPr lang="zh-TW" altLang="zh-TW" dirty="0"/>
              <a:t>哪一個儲備金額度會納入成本基線</a:t>
            </a:r>
            <a:r>
              <a:rPr lang="zh-TW" altLang="en-US" dirty="0"/>
              <a:t>？</a:t>
            </a:r>
            <a:br>
              <a:rPr lang="zh-TW" altLang="zh-TW" dirty="0"/>
            </a:br>
            <a:endParaRPr lang="zh-TW" altLang="en-US" dirty="0"/>
          </a:p>
        </p:txBody>
      </p:sp>
      <p:sp>
        <p:nvSpPr>
          <p:cNvPr id="7" name="內容版面配置區 6">
            <a:extLst>
              <a:ext uri="{FF2B5EF4-FFF2-40B4-BE49-F238E27FC236}">
                <a16:creationId xmlns:a16="http://schemas.microsoft.com/office/drawing/2014/main" id="{5CC8A9A1-CCB8-429F-A96D-AF98D5BFDAB0}"/>
              </a:ext>
            </a:extLst>
          </p:cNvPr>
          <p:cNvSpPr>
            <a:spLocks noGrp="1"/>
          </p:cNvSpPr>
          <p:nvPr>
            <p:ph idx="1"/>
          </p:nvPr>
        </p:nvSpPr>
        <p:spPr/>
        <p:txBody>
          <a:bodyPr/>
          <a:lstStyle/>
          <a:p>
            <a:r>
              <a:rPr lang="zh-TW" altLang="zh-TW" dirty="0"/>
              <a:t>儲備金分為應變儲備金和管理儲備金。兩者的目的是不同的，應變儲備金的目的是因應已識別出的風險</a:t>
            </a:r>
            <a:r>
              <a:rPr lang="en-US" altLang="zh-TW" dirty="0"/>
              <a:t>,</a:t>
            </a:r>
            <a:r>
              <a:rPr lang="zh-TW" altLang="zh-TW" dirty="0"/>
              <a:t>即已知的未知風險，會直接分配到特定的交付標的物或工作包上。應變儲備金應包含在成本基線之內和整體專案資金需求的一部份，當已識別出的風險沒有發生，為該風險所附加的應變儲備金會從成本基線中扣除。</a:t>
            </a:r>
          </a:p>
          <a:p>
            <a:r>
              <a:rPr lang="zh-TW" altLang="zh-TW" dirty="0"/>
              <a:t>管理儲備金設置的目的則是在於因應未辨識出（非預期）的風險，即未知的未知風險，通常交由專案經理統籌運用。管理儲備金不包含在成本基線內，但它是整體專案預算和資金需求的一部份。也就是說，應變儲備金會交給工作包執行者負責運用管制。工作包的成本基線等於工作包的估計成本加上應變儲備金，當此已知的未知風險未發生時或當發生後造成成本損失低於應變儲備金時，此未用的或剩餘的應變儲備金應從工作包的成本基線扣除。</a:t>
            </a:r>
          </a:p>
          <a:p>
            <a:endParaRPr lang="zh-TW" altLang="en-US" dirty="0"/>
          </a:p>
        </p:txBody>
      </p:sp>
      <p:sp>
        <p:nvSpPr>
          <p:cNvPr id="4" name="投影片編號版面配置區 3">
            <a:extLst>
              <a:ext uri="{FF2B5EF4-FFF2-40B4-BE49-F238E27FC236}">
                <a16:creationId xmlns:a16="http://schemas.microsoft.com/office/drawing/2014/main" id="{078E68E6-24EE-4CA0-920C-A41814F6DA91}"/>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Tree>
    <p:extLst>
      <p:ext uri="{BB962C8B-B14F-4D97-AF65-F5344CB8AC3E}">
        <p14:creationId xmlns:p14="http://schemas.microsoft.com/office/powerpoint/2010/main" val="344291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14D6D55-6DB8-47F2-B460-D292B2AFE8E0}"/>
              </a:ext>
            </a:extLst>
          </p:cNvPr>
          <p:cNvSpPr>
            <a:spLocks noGrp="1"/>
          </p:cNvSpPr>
          <p:nvPr>
            <p:ph type="title"/>
          </p:nvPr>
        </p:nvSpPr>
        <p:spPr/>
        <p:txBody>
          <a:bodyPr/>
          <a:lstStyle/>
          <a:p>
            <a:r>
              <a:rPr lang="zh-TW" altLang="zh-TW" dirty="0"/>
              <a:t>核心概念</a:t>
            </a:r>
            <a:endParaRPr lang="zh-TW" altLang="en-US" dirty="0"/>
          </a:p>
        </p:txBody>
      </p:sp>
      <p:sp>
        <p:nvSpPr>
          <p:cNvPr id="4" name="內容版面配置區 3">
            <a:extLst>
              <a:ext uri="{FF2B5EF4-FFF2-40B4-BE49-F238E27FC236}">
                <a16:creationId xmlns:a16="http://schemas.microsoft.com/office/drawing/2014/main" id="{DB2FC914-3A24-4CBA-BECE-07046A33822A}"/>
              </a:ext>
            </a:extLst>
          </p:cNvPr>
          <p:cNvSpPr>
            <a:spLocks noGrp="1"/>
          </p:cNvSpPr>
          <p:nvPr>
            <p:ph idx="1"/>
          </p:nvPr>
        </p:nvSpPr>
        <p:spPr/>
        <p:txBody>
          <a:bodyPr/>
          <a:lstStyle/>
          <a:p>
            <a:r>
              <a:rPr lang="zh-TW" altLang="zh-TW" dirty="0"/>
              <a:t>完成專案活動所需資源的成本</a:t>
            </a:r>
            <a:endParaRPr lang="en-US" altLang="zh-TW" dirty="0"/>
          </a:p>
          <a:p>
            <a:pPr lvl="1"/>
            <a:r>
              <a:rPr lang="zh-TW" altLang="zh-TW" dirty="0"/>
              <a:t>專案決策影響專案產</a:t>
            </a:r>
            <a:r>
              <a:rPr lang="zh-TW" altLang="en-US" dirty="0"/>
              <a:t>出</a:t>
            </a:r>
            <a:r>
              <a:rPr lang="zh-TW" altLang="zh-TW" dirty="0"/>
              <a:t>的使用成本、維護成本</a:t>
            </a:r>
            <a:r>
              <a:rPr lang="zh-TW" altLang="en-US" dirty="0"/>
              <a:t>、</a:t>
            </a:r>
            <a:r>
              <a:rPr lang="zh-TW" altLang="zh-TW" dirty="0"/>
              <a:t>支持成本</a:t>
            </a:r>
            <a:endParaRPr lang="en-US" altLang="zh-TW" dirty="0"/>
          </a:p>
          <a:p>
            <a:pPr lvl="1"/>
            <a:r>
              <a:rPr lang="zh-TW" altLang="zh-TW" dirty="0"/>
              <a:t>例如，限制設計審查的次數可降低項目成本，但可能增加由此帶來的產品運營成本。</a:t>
            </a:r>
          </a:p>
          <a:p>
            <a:r>
              <a:rPr lang="zh-TW" altLang="zh-TW" dirty="0"/>
              <a:t>不同的</a:t>
            </a:r>
            <a:r>
              <a:rPr lang="zh-TW" altLang="en-US" dirty="0"/>
              <a:t>利害關係人</a:t>
            </a:r>
            <a:r>
              <a:rPr lang="zh-TW" altLang="zh-TW" dirty="0"/>
              <a:t>會在不同的時間用不同的方法</a:t>
            </a:r>
            <a:r>
              <a:rPr lang="zh-TW" altLang="en-US" dirty="0"/>
              <a:t>計算</a:t>
            </a:r>
            <a:r>
              <a:rPr lang="zh-TW" altLang="zh-TW" dirty="0"/>
              <a:t>專案成本</a:t>
            </a:r>
          </a:p>
          <a:p>
            <a:pPr lvl="1"/>
            <a:r>
              <a:rPr lang="zh-TW" altLang="zh-TW" dirty="0"/>
              <a:t>例如，對於某採購品，可在做出採購決策、下達訂單、實際交貨、實際成本發生或進行項目會計記帳時，測算其成本。</a:t>
            </a:r>
            <a:endParaRPr lang="en-US" altLang="zh-TW" dirty="0"/>
          </a:p>
          <a:p>
            <a:pPr lvl="1"/>
            <a:r>
              <a:rPr lang="zh-TW" altLang="zh-TW" dirty="0"/>
              <a:t>在很多組織中，預測和分析專案產品的財務效益是在</a:t>
            </a:r>
            <a:r>
              <a:rPr lang="zh-TW" altLang="en-US" dirty="0"/>
              <a:t>專案</a:t>
            </a:r>
            <a:r>
              <a:rPr lang="zh-TW" altLang="zh-TW" dirty="0"/>
              <a:t>外進行的，但對於有些項目，如固定資產投資專案，可在專案成本管理中進行預測和分析</a:t>
            </a:r>
            <a:endParaRPr lang="en-US" altLang="zh-TW" dirty="0"/>
          </a:p>
          <a:p>
            <a:pPr lvl="1"/>
            <a:r>
              <a:rPr lang="zh-TW" altLang="zh-TW" dirty="0"/>
              <a:t>在這種情況下，專案成本管理還需使用其他過程和許多通用財務管理技術，如投資</a:t>
            </a:r>
            <a:r>
              <a:rPr lang="zh-TW" altLang="en-US" dirty="0"/>
              <a:t>報酬</a:t>
            </a:r>
            <a:r>
              <a:rPr lang="zh-TW" altLang="zh-TW" dirty="0"/>
              <a:t>率分析、現金流貼現分析和投資回收期分析等。</a:t>
            </a:r>
          </a:p>
          <a:p>
            <a:endParaRPr lang="zh-TW" altLang="en-US" dirty="0"/>
          </a:p>
        </p:txBody>
      </p:sp>
      <p:sp>
        <p:nvSpPr>
          <p:cNvPr id="2" name="投影片編號版面配置區 1">
            <a:extLst>
              <a:ext uri="{FF2B5EF4-FFF2-40B4-BE49-F238E27FC236}">
                <a16:creationId xmlns:a16="http://schemas.microsoft.com/office/drawing/2014/main" id="{E749644C-92E1-40F3-A6DF-5E5484073184}"/>
              </a:ext>
            </a:extLst>
          </p:cNvPr>
          <p:cNvSpPr>
            <a:spLocks noGrp="1"/>
          </p:cNvSpPr>
          <p:nvPr>
            <p:ph type="sldNum" sz="quarter" idx="12"/>
          </p:nvPr>
        </p:nvSpPr>
        <p:spPr/>
        <p:txBody>
          <a:bodyPr/>
          <a:lstStyle/>
          <a:p>
            <a:fld id="{F5266956-B1F5-4385-B837-32E585D3D944}" type="slidenum">
              <a:rPr lang="en-US" altLang="zh-TW" smtClean="0"/>
              <a:pPr/>
              <a:t>7</a:t>
            </a:fld>
            <a:endParaRPr lang="en-US" altLang="zh-TW"/>
          </a:p>
        </p:txBody>
      </p:sp>
    </p:spTree>
    <p:extLst>
      <p:ext uri="{BB962C8B-B14F-4D97-AF65-F5344CB8AC3E}">
        <p14:creationId xmlns:p14="http://schemas.microsoft.com/office/powerpoint/2010/main" val="395655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6F2D0-E152-4D7E-B4AE-C8803ACE646D}"/>
              </a:ext>
            </a:extLst>
          </p:cNvPr>
          <p:cNvSpPr>
            <a:spLocks noGrp="1"/>
          </p:cNvSpPr>
          <p:nvPr>
            <p:ph type="title"/>
          </p:nvPr>
        </p:nvSpPr>
        <p:spPr/>
        <p:txBody>
          <a:bodyPr>
            <a:normAutofit/>
          </a:bodyPr>
          <a:lstStyle/>
          <a:p>
            <a:r>
              <a:rPr lang="en-US" altLang="zh-TW" dirty="0"/>
              <a:t>Earned Value Management, EVM &amp; </a:t>
            </a:r>
            <a:br>
              <a:rPr lang="en-US" altLang="zh-TW" dirty="0"/>
            </a:br>
            <a:r>
              <a:rPr lang="en-US" altLang="zh-TW" dirty="0"/>
              <a:t>Earned Schedule, ES</a:t>
            </a:r>
            <a:endParaRPr lang="zh-TW" altLang="en-US" dirty="0"/>
          </a:p>
        </p:txBody>
      </p:sp>
      <p:sp>
        <p:nvSpPr>
          <p:cNvPr id="3" name="內容版面配置區 2">
            <a:extLst>
              <a:ext uri="{FF2B5EF4-FFF2-40B4-BE49-F238E27FC236}">
                <a16:creationId xmlns:a16="http://schemas.microsoft.com/office/drawing/2014/main" id="{9EF5A7B5-2610-4234-925C-0FAE29733096}"/>
              </a:ext>
            </a:extLst>
          </p:cNvPr>
          <p:cNvSpPr>
            <a:spLocks noGrp="1"/>
          </p:cNvSpPr>
          <p:nvPr>
            <p:ph idx="1"/>
          </p:nvPr>
        </p:nvSpPr>
        <p:spPr/>
        <p:txBody>
          <a:bodyPr>
            <a:normAutofit/>
          </a:bodyPr>
          <a:lstStyle/>
          <a:p>
            <a:r>
              <a:rPr lang="zh-TW" altLang="zh-TW" dirty="0"/>
              <a:t>傳統</a:t>
            </a:r>
            <a:r>
              <a:rPr lang="en-US" altLang="zh-TW" dirty="0"/>
              <a:t> </a:t>
            </a:r>
            <a:r>
              <a:rPr lang="zh-TW" altLang="en-US" dirty="0"/>
              <a:t>實獲值管理（</a:t>
            </a:r>
            <a:r>
              <a:rPr lang="en-US" altLang="zh-TW" dirty="0"/>
              <a:t>Earned Value Management</a:t>
            </a:r>
            <a:r>
              <a:rPr lang="zh-TW" altLang="en-US" dirty="0"/>
              <a:t>，</a:t>
            </a:r>
            <a:r>
              <a:rPr lang="en-US" altLang="zh-TW" dirty="0"/>
              <a:t>EVM</a:t>
            </a:r>
            <a:r>
              <a:rPr lang="zh-TW" altLang="en-US" dirty="0"/>
              <a:t>）</a:t>
            </a:r>
            <a:endParaRPr lang="en-US" altLang="zh-TW" dirty="0"/>
          </a:p>
          <a:p>
            <a:pPr lvl="1"/>
            <a:r>
              <a:rPr lang="zh-TW" altLang="en-US" dirty="0"/>
              <a:t>時程差異（</a:t>
            </a:r>
            <a:r>
              <a:rPr lang="en-US" altLang="zh-TW" dirty="0"/>
              <a:t>Schedule Variance</a:t>
            </a:r>
            <a:r>
              <a:rPr lang="zh-TW" altLang="en-US" dirty="0"/>
              <a:t>）</a:t>
            </a:r>
            <a:r>
              <a:rPr lang="en-US" altLang="zh-TW" dirty="0"/>
              <a:t>=</a:t>
            </a:r>
            <a:r>
              <a:rPr lang="zh-TW" altLang="zh-TW" dirty="0"/>
              <a:t>實獲值</a:t>
            </a:r>
            <a:r>
              <a:rPr lang="zh-TW" altLang="en-US" dirty="0"/>
              <a:t>（</a:t>
            </a:r>
            <a:r>
              <a:rPr lang="en-US" altLang="zh-TW" dirty="0"/>
              <a:t>Earned Value</a:t>
            </a:r>
            <a:r>
              <a:rPr lang="zh-TW" altLang="en-US" dirty="0"/>
              <a:t>）</a:t>
            </a:r>
            <a:r>
              <a:rPr lang="en-US" altLang="zh-TW" dirty="0"/>
              <a:t>–</a:t>
            </a:r>
            <a:r>
              <a:rPr lang="zh-TW" altLang="zh-TW" dirty="0"/>
              <a:t>計畫值</a:t>
            </a:r>
            <a:r>
              <a:rPr lang="zh-TW" altLang="en-US" dirty="0"/>
              <a:t>（</a:t>
            </a:r>
            <a:r>
              <a:rPr lang="en-US" altLang="zh-TW" dirty="0"/>
              <a:t>Planned Value</a:t>
            </a:r>
            <a:r>
              <a:rPr lang="zh-TW" altLang="en-US" dirty="0"/>
              <a:t>）</a:t>
            </a:r>
            <a:endParaRPr lang="en-US" altLang="zh-TW" dirty="0"/>
          </a:p>
          <a:p>
            <a:r>
              <a:rPr lang="zh-TW" altLang="zh-TW" dirty="0"/>
              <a:t>實獲時程理論</a:t>
            </a:r>
            <a:r>
              <a:rPr lang="zh-TW" altLang="en-US" dirty="0"/>
              <a:t>（</a:t>
            </a:r>
            <a:r>
              <a:rPr lang="en-US" altLang="zh-TW" dirty="0"/>
              <a:t>Earned Schedule Theory</a:t>
            </a:r>
            <a:r>
              <a:rPr lang="zh-TW" altLang="en-US" dirty="0"/>
              <a:t>）</a:t>
            </a:r>
            <a:endParaRPr lang="en-US" altLang="zh-TW" dirty="0"/>
          </a:p>
          <a:p>
            <a:pPr lvl="1"/>
            <a:r>
              <a:rPr lang="zh-TW" altLang="en-US" dirty="0"/>
              <a:t>時程差異 </a:t>
            </a:r>
            <a:r>
              <a:rPr lang="en-US" altLang="zh-TW" dirty="0"/>
              <a:t>Schedule Variance = ES – AT</a:t>
            </a:r>
          </a:p>
          <a:p>
            <a:pPr lvl="1"/>
            <a:r>
              <a:rPr lang="en-US" altLang="zh-TW" dirty="0"/>
              <a:t>AT </a:t>
            </a:r>
            <a:r>
              <a:rPr lang="zh-TW" altLang="en-US" dirty="0"/>
              <a:t>為實際時間 </a:t>
            </a:r>
            <a:r>
              <a:rPr lang="en-US" altLang="zh-TW" dirty="0"/>
              <a:t>Actual Time</a:t>
            </a:r>
          </a:p>
          <a:p>
            <a:pPr lvl="1"/>
            <a:r>
              <a:rPr lang="zh-TW" altLang="zh-TW" dirty="0"/>
              <a:t>實獲時程大於</a:t>
            </a:r>
            <a:r>
              <a:rPr lang="en-US" altLang="zh-TW" dirty="0"/>
              <a:t> 0 </a:t>
            </a:r>
            <a:r>
              <a:rPr lang="zh-TW" altLang="zh-TW" dirty="0"/>
              <a:t>表示專案進度提前</a:t>
            </a:r>
            <a:r>
              <a:rPr lang="zh-TW" altLang="en-US" dirty="0"/>
              <a:t>，</a:t>
            </a:r>
            <a:r>
              <a:rPr lang="zh-TW" altLang="zh-TW" dirty="0"/>
              <a:t>在某個給定的時間點，專案的實獲值大於計畫價值。</a:t>
            </a:r>
            <a:endParaRPr lang="en-US" altLang="zh-TW" dirty="0"/>
          </a:p>
          <a:p>
            <a:r>
              <a:rPr lang="zh-TW" altLang="zh-TW" dirty="0"/>
              <a:t>進度績效指數</a:t>
            </a:r>
            <a:r>
              <a:rPr lang="zh-TW" altLang="en-US" dirty="0"/>
              <a:t>（</a:t>
            </a:r>
            <a:r>
              <a:rPr lang="en-US" altLang="zh-TW" dirty="0"/>
              <a:t>Schedule Performance Index</a:t>
            </a:r>
            <a:r>
              <a:rPr lang="zh-TW" altLang="en-US" dirty="0"/>
              <a:t>，</a:t>
            </a:r>
            <a:r>
              <a:rPr lang="en-US" altLang="zh-TW" dirty="0"/>
              <a:t>SPI</a:t>
            </a:r>
            <a:r>
              <a:rPr lang="zh-TW" altLang="en-US" dirty="0"/>
              <a:t>）</a:t>
            </a:r>
            <a:r>
              <a:rPr lang="en-US" altLang="zh-TW" dirty="0"/>
              <a:t>= ES /</a:t>
            </a:r>
            <a:r>
              <a:rPr lang="zh-TW" altLang="zh-TW" dirty="0"/>
              <a:t> </a:t>
            </a:r>
            <a:r>
              <a:rPr lang="en-US" altLang="zh-TW" dirty="0"/>
              <a:t>AT </a:t>
            </a:r>
          </a:p>
          <a:p>
            <a:pPr lvl="1"/>
            <a:r>
              <a:rPr lang="zh-TW" altLang="zh-TW" dirty="0"/>
              <a:t>完成</a:t>
            </a:r>
            <a:r>
              <a:rPr lang="zh-TW" altLang="en-US" dirty="0"/>
              <a:t>專案</a:t>
            </a:r>
            <a:r>
              <a:rPr lang="zh-TW" altLang="zh-TW" dirty="0"/>
              <a:t>的工作效率</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75883DB-9A71-41FE-95DE-87071F0617DE}"/>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426814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AA7A2-0C43-44BF-BD92-96E350DCD325}"/>
              </a:ext>
            </a:extLst>
          </p:cNvPr>
          <p:cNvSpPr>
            <a:spLocks noGrp="1"/>
          </p:cNvSpPr>
          <p:nvPr>
            <p:ph type="title"/>
          </p:nvPr>
        </p:nvSpPr>
        <p:spPr/>
        <p:txBody>
          <a:bodyPr/>
          <a:lstStyle/>
          <a:p>
            <a:r>
              <a:rPr lang="zh-TW" altLang="zh-TW" dirty="0"/>
              <a:t>敏捷／適應環境之考量</a:t>
            </a:r>
            <a:endParaRPr lang="zh-TW" altLang="en-US" dirty="0"/>
          </a:p>
        </p:txBody>
      </p:sp>
      <p:sp>
        <p:nvSpPr>
          <p:cNvPr id="3" name="內容版面配置區 2">
            <a:extLst>
              <a:ext uri="{FF2B5EF4-FFF2-40B4-BE49-F238E27FC236}">
                <a16:creationId xmlns:a16="http://schemas.microsoft.com/office/drawing/2014/main" id="{A0FC29CC-7B42-4C16-8932-F32B887F03B7}"/>
              </a:ext>
            </a:extLst>
          </p:cNvPr>
          <p:cNvSpPr>
            <a:spLocks noGrp="1"/>
          </p:cNvSpPr>
          <p:nvPr>
            <p:ph idx="1"/>
          </p:nvPr>
        </p:nvSpPr>
        <p:spPr/>
        <p:txBody>
          <a:bodyPr/>
          <a:lstStyle/>
          <a:p>
            <a:r>
              <a:rPr lang="zh-TW" altLang="zh-TW" dirty="0"/>
              <a:t>高度不確定的專案或由於變更頻繁而無法完整定義範疇或活動時，導致成本無法估計</a:t>
            </a:r>
            <a:endParaRPr lang="en-US" altLang="zh-TW" dirty="0"/>
          </a:p>
          <a:p>
            <a:r>
              <a:rPr lang="zh-TW" altLang="zh-TW" dirty="0"/>
              <a:t>先以簡單估計方法快速產生專案人工成本的概略預測（</a:t>
            </a:r>
            <a:r>
              <a:rPr lang="en-US" altLang="zh-TW" dirty="0"/>
              <a:t>high-level forecast</a:t>
            </a:r>
            <a:r>
              <a:rPr lang="zh-TW" altLang="zh-TW" dirty="0"/>
              <a:t>）當變更發生時可輕易地調整修正。</a:t>
            </a:r>
            <a:endParaRPr lang="en-US" altLang="zh-TW" dirty="0"/>
          </a:p>
          <a:p>
            <a:r>
              <a:rPr lang="zh-TW" altLang="zh-TW" dirty="0"/>
              <a:t>在</a:t>
            </a:r>
            <a:r>
              <a:rPr lang="en-US" altLang="zh-TW" dirty="0"/>
              <a:t> JIT </a:t>
            </a:r>
            <a:r>
              <a:rPr lang="zh-TW" altLang="zh-TW" dirty="0"/>
              <a:t>環境中，詳細估計只適合在短期規劃期間。</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DFC0A4E-0E4B-47F9-8993-95C74509FE1B}"/>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89168120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11829</TotalTime>
  <Words>4612</Words>
  <Application>Microsoft Office PowerPoint</Application>
  <PresentationFormat>寬螢幕</PresentationFormat>
  <Paragraphs>481</Paragraphs>
  <Slides>66</Slides>
  <Notes>0</Notes>
  <HiddenSlides>0</HiddenSlides>
  <MMClips>0</MMClips>
  <ScaleCrop>false</ScaleCrop>
  <HeadingPairs>
    <vt:vector size="6" baseType="variant">
      <vt:variant>
        <vt:lpstr>使用字型</vt:lpstr>
      </vt:variant>
      <vt:variant>
        <vt:i4>8</vt:i4>
      </vt:variant>
      <vt:variant>
        <vt:lpstr>佈景主題</vt:lpstr>
      </vt:variant>
      <vt:variant>
        <vt:i4>3</vt:i4>
      </vt:variant>
      <vt:variant>
        <vt:lpstr>投影片標題</vt:lpstr>
      </vt:variant>
      <vt:variant>
        <vt:i4>66</vt:i4>
      </vt:variant>
    </vt:vector>
  </HeadingPairs>
  <TitlesOfParts>
    <vt:vector size="77" baseType="lpstr">
      <vt:lpstr>Arial</vt:lpstr>
      <vt:lpstr>Calibri</vt:lpstr>
      <vt:lpstr>Calibri Light</vt:lpstr>
      <vt:lpstr>Cambria Math</vt:lpstr>
      <vt:lpstr>Century Gothic</vt:lpstr>
      <vt:lpstr>Times New Roman</vt:lpstr>
      <vt:lpstr>Wingdings 2</vt:lpstr>
      <vt:lpstr>Wingdings 3</vt:lpstr>
      <vt:lpstr>HDOfficeLightV0</vt:lpstr>
      <vt:lpstr>1_HDOfficeLightV0</vt:lpstr>
      <vt:lpstr>絲縷</vt:lpstr>
      <vt:lpstr>專案成本管理 Project Cost Management</vt:lpstr>
      <vt:lpstr>大綱</vt:lpstr>
      <vt:lpstr>PowerPoint 簡報</vt:lpstr>
      <vt:lpstr>前言</vt:lpstr>
      <vt:lpstr>專案成本管理過程</vt:lpstr>
      <vt:lpstr>PowerPoint 簡報</vt:lpstr>
      <vt:lpstr>核心概念</vt:lpstr>
      <vt:lpstr>Earned Value Management, EVM &amp;  Earned Schedule, ES</vt:lpstr>
      <vt:lpstr>敏捷／適應環境之考量</vt:lpstr>
      <vt:lpstr>規劃成本管理</vt:lpstr>
      <vt:lpstr>Plan Cost Management: Inputs, Tools &amp; Techniques, and Outputs</vt:lpstr>
      <vt:lpstr>PowerPoint 簡報</vt:lpstr>
      <vt:lpstr>規劃成本管理：輸入 Plan Cost Management: Inputs</vt:lpstr>
      <vt:lpstr>規劃成本管理：工具和技術 Plan Cost Management: Tools &amp; Techniques</vt:lpstr>
      <vt:lpstr>規劃成本管理：輸出 Plan Cost Management: Outputs</vt:lpstr>
      <vt:lpstr>估計成本 Estimate Costs</vt:lpstr>
      <vt:lpstr>PowerPoint 簡報</vt:lpstr>
      <vt:lpstr>PowerPoint 簡報</vt:lpstr>
      <vt:lpstr>估計成本：輸入</vt:lpstr>
      <vt:lpstr>估計成本：工具和技術</vt:lpstr>
      <vt:lpstr>三點估計法 Three-Point Estimating</vt:lpstr>
      <vt:lpstr>儲備金分析 Reserve Analysis </vt:lpstr>
      <vt:lpstr>敏捷專案決策 Decision Making 舉手表決投票 Fist of Five/Fist to Five</vt:lpstr>
      <vt:lpstr>估計成本：輸出</vt:lpstr>
      <vt:lpstr>制定預算 Determine Budget</vt:lpstr>
      <vt:lpstr>成本績效基線</vt:lpstr>
      <vt:lpstr>PowerPoint 簡報</vt:lpstr>
      <vt:lpstr>專案資金需求 Project Funding Requirements</vt:lpstr>
      <vt:lpstr>PowerPoint 簡報</vt:lpstr>
      <vt:lpstr>PowerPoint 簡報</vt:lpstr>
      <vt:lpstr>PowerPoint 簡報</vt:lpstr>
      <vt:lpstr>制定預算：輸入 Determine Budget: Inputs</vt:lpstr>
      <vt:lpstr>制定預算：工具和技術</vt:lpstr>
      <vt:lpstr>制定預算：輸出</vt:lpstr>
      <vt:lpstr>PowerPoint 簡報</vt:lpstr>
      <vt:lpstr>PowerPoint 簡報</vt:lpstr>
      <vt:lpstr>管制成本 Control Costs</vt:lpstr>
      <vt:lpstr>PowerPoint 簡報</vt:lpstr>
      <vt:lpstr>PowerPoint 簡報</vt:lpstr>
      <vt:lpstr>管制成本：輸入 Control Costs: Inputs</vt:lpstr>
      <vt:lpstr>管制成本：工具和技術</vt:lpstr>
      <vt:lpstr>管制成本：輸出</vt:lpstr>
      <vt:lpstr>實獲值管理 Earned Value Management, EVM</vt:lpstr>
      <vt:lpstr>實獲值管理三個要素</vt:lpstr>
      <vt:lpstr>PowerPoint 簡報</vt:lpstr>
      <vt:lpstr>案例1</vt:lpstr>
      <vt:lpstr>時程差異 Schedule Variance, SV</vt:lpstr>
      <vt:lpstr>時程績效指標 Schedule Performance Index, SPI</vt:lpstr>
      <vt:lpstr>成本差異 Cost Variance, CV</vt:lpstr>
      <vt:lpstr>成本績效指標  Cost Performance Index, CPI</vt:lpstr>
      <vt:lpstr>關鍵比例 Critical Ratio, CR</vt:lpstr>
      <vt:lpstr>時間變異 Time Variance, TV</vt:lpstr>
      <vt:lpstr>估計完工百分比</vt:lpstr>
      <vt:lpstr>預測專案最終成本 Estimated Cost At Completion, EAC</vt:lpstr>
      <vt:lpstr>實獲時程 Earned Schedule, ES</vt:lpstr>
      <vt:lpstr>時程績效</vt:lpstr>
      <vt:lpstr>PowerPoint 簡報</vt:lpstr>
      <vt:lpstr>PowerPoint 簡報</vt:lpstr>
      <vt:lpstr>PowerPoint 簡報</vt:lpstr>
      <vt:lpstr>預測專案工期 Project Duration Forecasting</vt:lpstr>
      <vt:lpstr>完成績效指標 To Complete Performance Index, TCPI </vt:lpstr>
      <vt:lpstr>專案完工百分比指標 Project Percent Complete Index</vt:lpstr>
      <vt:lpstr>Wrap Up</vt:lpstr>
      <vt:lpstr>試說明造成工程建設專案成本超出之原因</vt:lpstr>
      <vt:lpstr>試說明類比估計法和參數估計法之內涵</vt:lpstr>
      <vt:lpstr>試說明應變儲備金和管理儲備金之內涵，哪一個儲備金額度會納入成本基線？ </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1158</cp:revision>
  <dcterms:created xsi:type="dcterms:W3CDTF">2002-09-16T19:57:13Z</dcterms:created>
  <dcterms:modified xsi:type="dcterms:W3CDTF">2020-04-26T16:20:23Z</dcterms:modified>
</cp:coreProperties>
</file>