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 id="2147483825" r:id="rId2"/>
    <p:sldMasterId id="2147483837" r:id="rId3"/>
  </p:sldMasterIdLst>
  <p:notesMasterIdLst>
    <p:notesMasterId r:id="rId56"/>
  </p:notesMasterIdLst>
  <p:sldIdLst>
    <p:sldId id="256" r:id="rId4"/>
    <p:sldId id="269" r:id="rId5"/>
    <p:sldId id="319" r:id="rId6"/>
    <p:sldId id="357" r:id="rId7"/>
    <p:sldId id="320" r:id="rId8"/>
    <p:sldId id="321" r:id="rId9"/>
    <p:sldId id="358" r:id="rId10"/>
    <p:sldId id="359" r:id="rId11"/>
    <p:sldId id="322" r:id="rId12"/>
    <p:sldId id="370" r:id="rId13"/>
    <p:sldId id="371" r:id="rId14"/>
    <p:sldId id="323" r:id="rId15"/>
    <p:sldId id="324" r:id="rId16"/>
    <p:sldId id="325" r:id="rId17"/>
    <p:sldId id="360" r:id="rId18"/>
    <p:sldId id="326" r:id="rId19"/>
    <p:sldId id="327" r:id="rId20"/>
    <p:sldId id="361" r:id="rId21"/>
    <p:sldId id="328" r:id="rId22"/>
    <p:sldId id="332" r:id="rId23"/>
    <p:sldId id="333" r:id="rId24"/>
    <p:sldId id="329" r:id="rId25"/>
    <p:sldId id="330" r:id="rId26"/>
    <p:sldId id="331" r:id="rId27"/>
    <p:sldId id="334" r:id="rId28"/>
    <p:sldId id="339" r:id="rId29"/>
    <p:sldId id="340" r:id="rId30"/>
    <p:sldId id="341" r:id="rId31"/>
    <p:sldId id="342" r:id="rId32"/>
    <p:sldId id="343" r:id="rId33"/>
    <p:sldId id="363" r:id="rId34"/>
    <p:sldId id="344" r:id="rId35"/>
    <p:sldId id="362" r:id="rId36"/>
    <p:sldId id="345" r:id="rId37"/>
    <p:sldId id="346" r:id="rId38"/>
    <p:sldId id="347" r:id="rId39"/>
    <p:sldId id="364" r:id="rId40"/>
    <p:sldId id="348" r:id="rId41"/>
    <p:sldId id="349" r:id="rId42"/>
    <p:sldId id="350" r:id="rId43"/>
    <p:sldId id="351" r:id="rId44"/>
    <p:sldId id="352" r:id="rId45"/>
    <p:sldId id="355" r:id="rId46"/>
    <p:sldId id="356" r:id="rId47"/>
    <p:sldId id="353" r:id="rId48"/>
    <p:sldId id="365" r:id="rId49"/>
    <p:sldId id="268" r:id="rId50"/>
    <p:sldId id="368" r:id="rId51"/>
    <p:sldId id="369" r:id="rId52"/>
    <p:sldId id="318" r:id="rId53"/>
    <p:sldId id="366" r:id="rId54"/>
    <p:sldId id="367"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7A90CAE4-6970-402C-900E-08B2BC9AEB6B}">
          <p14:sldIdLst>
            <p14:sldId id="256"/>
            <p14:sldId id="269"/>
          </p14:sldIdLst>
        </p14:section>
        <p14:section name="策略與專案之關係" id="{6399A94E-5AC7-44F9-8FF5-4096A77EBD7B}">
          <p14:sldIdLst>
            <p14:sldId id="319"/>
            <p14:sldId id="357"/>
          </p14:sldIdLst>
        </p14:section>
        <p14:section name="專案內外在環境" id="{7EC1036E-C55B-4274-9F36-224A00C287A7}">
          <p14:sldIdLst>
            <p14:sldId id="320"/>
            <p14:sldId id="321"/>
            <p14:sldId id="358"/>
            <p14:sldId id="359"/>
            <p14:sldId id="322"/>
            <p14:sldId id="370"/>
            <p14:sldId id="371"/>
          </p14:sldIdLst>
        </p14:section>
        <p14:section name="專案組織" id="{A69AF75D-0067-4473-8AD1-B527E5402B1D}">
          <p14:sldIdLst>
            <p14:sldId id="323"/>
            <p14:sldId id="324"/>
            <p14:sldId id="325"/>
            <p14:sldId id="360"/>
            <p14:sldId id="326"/>
            <p14:sldId id="327"/>
            <p14:sldId id="361"/>
            <p14:sldId id="328"/>
            <p14:sldId id="332"/>
            <p14:sldId id="333"/>
            <p14:sldId id="329"/>
            <p14:sldId id="330"/>
            <p14:sldId id="331"/>
            <p14:sldId id="334"/>
          </p14:sldIdLst>
        </p14:section>
        <p14:section name="專案治理" id="{448F633F-0AA4-4933-A473-3EBE10852BEA}">
          <p14:sldIdLst>
            <p14:sldId id="339"/>
            <p14:sldId id="340"/>
            <p14:sldId id="341"/>
            <p14:sldId id="342"/>
            <p14:sldId id="343"/>
            <p14:sldId id="363"/>
            <p14:sldId id="344"/>
            <p14:sldId id="362"/>
          </p14:sldIdLst>
        </p14:section>
        <p14:section name="專案管理辦公室" id="{35A039CA-BAC3-4F6B-A045-37B23AF1E71F}">
          <p14:sldIdLst>
            <p14:sldId id="345"/>
            <p14:sldId id="346"/>
            <p14:sldId id="347"/>
            <p14:sldId id="364"/>
            <p14:sldId id="348"/>
          </p14:sldIdLst>
        </p14:section>
        <p14:section name="專案經理的角色和能力" id="{3231DDEC-C994-4D24-B860-73918CAC1736}">
          <p14:sldIdLst>
            <p14:sldId id="349"/>
            <p14:sldId id="350"/>
            <p14:sldId id="351"/>
          </p14:sldIdLst>
        </p14:section>
        <p14:section name="PMI才能金三角" id="{4676D682-DD1C-458E-BB41-8EA7EF28083D}">
          <p14:sldIdLst>
            <p14:sldId id="352"/>
            <p14:sldId id="355"/>
            <p14:sldId id="356"/>
            <p14:sldId id="353"/>
            <p14:sldId id="365"/>
          </p14:sldIdLst>
        </p14:section>
        <p14:section name="結語" id="{A81DBFD4-7CA2-4A78-939C-C4F8B94F1469}">
          <p14:sldIdLst>
            <p14:sldId id="268"/>
          </p14:sldIdLst>
        </p14:section>
        <p14:section name="Papers" id="{73D0B01F-02B4-4CEC-B2FD-C6DD8F5AF70B}">
          <p14:sldIdLst>
            <p14:sldId id="368"/>
            <p14:sldId id="369"/>
            <p14:sldId id="318"/>
            <p14:sldId id="366"/>
            <p14:sldId id="367"/>
          </p14:sldIdLst>
        </p14:section>
      </p14:sectionLst>
    </p:ext>
    <p:ext uri="{EFAFB233-063F-42B5-8137-9DF3F51BA10A}">
      <p15:sldGuideLst xmlns:p15="http://schemas.microsoft.com/office/powerpoint/2012/main">
        <p15:guide id="2"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9900"/>
    <a:srgbClr val="ED7D31"/>
    <a:srgbClr val="4472C4"/>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8FB837D-C827-4EFA-A057-4D05807E0F7C}" styleName="佈景主題樣式 1 - 輔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56" autoAdjust="0"/>
    <p:restoredTop sz="94384" autoAdjust="0"/>
  </p:normalViewPr>
  <p:slideViewPr>
    <p:cSldViewPr showGuides="1">
      <p:cViewPr varScale="1">
        <p:scale>
          <a:sx n="70" d="100"/>
          <a:sy n="70" d="100"/>
        </p:scale>
        <p:origin x="768" y="54"/>
      </p:cViewPr>
      <p:guideLst>
        <p:guide/>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viewProps" Target="viewProp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presProps" Target="pres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TW"/>
          </a:p>
        </p:txBody>
      </p:sp>
      <p:sp>
        <p:nvSpPr>
          <p:cNvPr id="245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TW"/>
          </a:p>
        </p:txBody>
      </p:sp>
      <p:sp>
        <p:nvSpPr>
          <p:cNvPr id="2458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245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TW"/>
          </a:p>
        </p:txBody>
      </p:sp>
      <p:sp>
        <p:nvSpPr>
          <p:cNvPr id="245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5C26C61-5F31-47C4-9082-97355FA63596}" type="slidenum">
              <a:rPr lang="en-US" altLang="zh-TW"/>
              <a:pPr/>
              <a:t>‹#›</a:t>
            </a:fld>
            <a:endParaRPr lang="en-US" altLang="zh-TW"/>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318179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2CBA80-3883-441B-88AD-953567710696}" type="slidenum">
              <a:rPr lang="en-US" altLang="zh-TW" smtClean="0"/>
              <a:pPr/>
              <a:t>‹#›</a:t>
            </a:fld>
            <a:endParaRPr lang="en-US" altLang="zh-TW"/>
          </a:p>
        </p:txBody>
      </p:sp>
    </p:spTree>
    <p:extLst>
      <p:ext uri="{BB962C8B-B14F-4D97-AF65-F5344CB8AC3E}">
        <p14:creationId xmlns:p14="http://schemas.microsoft.com/office/powerpoint/2010/main" val="3758332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654B1899-1EC0-4301-97E2-E12AABC2BBDD}" type="slidenum">
              <a:rPr lang="en-US" altLang="zh-TW" smtClean="0"/>
              <a:pPr/>
              <a:t>‹#›</a:t>
            </a:fld>
            <a:endParaRPr lang="en-US" altLang="zh-TW"/>
          </a:p>
        </p:txBody>
      </p:sp>
    </p:spTree>
    <p:extLst>
      <p:ext uri="{BB962C8B-B14F-4D97-AF65-F5344CB8AC3E}">
        <p14:creationId xmlns:p14="http://schemas.microsoft.com/office/powerpoint/2010/main" val="57151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888156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95442132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919012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53187423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235219033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7648354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29157759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62210891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21C75E21-BEE4-4CF1-8A21-EACBB0756E63}" type="slidenum">
              <a:rPr lang="en-US" altLang="zh-TW" smtClean="0"/>
              <a:pPr/>
              <a:t>‹#›</a:t>
            </a:fld>
            <a:endParaRPr lang="en-US" altLang="zh-TW"/>
          </a:p>
        </p:txBody>
      </p:sp>
    </p:spTree>
    <p:extLst>
      <p:ext uri="{BB962C8B-B14F-4D97-AF65-F5344CB8AC3E}">
        <p14:creationId xmlns:p14="http://schemas.microsoft.com/office/powerpoint/2010/main" val="20025787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44388269"/>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010289469"/>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023083706"/>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5400"/>
            </a:lvl1pPr>
          </a:lstStyle>
          <a:p>
            <a:r>
              <a:rPr lang="zh-TW" altLang="en-US"/>
              <a:t>按一下以編輯母片標題樣式</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320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10302091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367814158"/>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4406900"/>
            <a:ext cx="10515600" cy="1362075"/>
          </a:xfrm>
        </p:spPr>
        <p:txBody>
          <a:bodyPr anchor="t"/>
          <a:lstStyle>
            <a:lvl1pPr>
              <a:defRPr sz="4000" b="1"/>
            </a:lvl1pPr>
          </a:lstStyle>
          <a:p>
            <a:r>
              <a:rPr lang="zh-TW" altLang="en-US"/>
              <a:t>按一下以編輯母片標題樣式</a:t>
            </a:r>
            <a:endParaRPr lang="en-US"/>
          </a:p>
        </p:txBody>
      </p:sp>
      <p:sp>
        <p:nvSpPr>
          <p:cNvPr id="3" name="Text Placeholder 2"/>
          <p:cNvSpPr>
            <a:spLocks noGrp="1"/>
          </p:cNvSpPr>
          <p:nvPr>
            <p:ph type="body" idx="1"/>
          </p:nvPr>
        </p:nvSpPr>
        <p:spPr>
          <a:xfrm>
            <a:off x="831850" y="2906713"/>
            <a:ext cx="105156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1632610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sz="half" idx="1"/>
          </p:nvPr>
        </p:nvSpPr>
        <p:spPr>
          <a:xfrm>
            <a:off x="838200" y="1820863"/>
            <a:ext cx="5181600" cy="4351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Content Placeholder 3"/>
          <p:cNvSpPr>
            <a:spLocks noGrp="1"/>
          </p:cNvSpPr>
          <p:nvPr>
            <p:ph sz="half" idx="2"/>
          </p:nvPr>
        </p:nvSpPr>
        <p:spPr>
          <a:xfrm>
            <a:off x="6172200" y="1820863"/>
            <a:ext cx="5181600" cy="4351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571475726"/>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1850" y="274638"/>
            <a:ext cx="10515600" cy="1143000"/>
          </a:xfrm>
        </p:spPr>
        <p:txBody>
          <a:bodyPr/>
          <a:lstStyle/>
          <a:p>
            <a:r>
              <a:rPr lang="zh-TW" altLang="en-US"/>
              <a:t>按一下以編輯母片標題樣式</a:t>
            </a:r>
            <a:endParaRPr lang="en-US"/>
          </a:p>
        </p:txBody>
      </p:sp>
      <p:sp>
        <p:nvSpPr>
          <p:cNvPr id="3" name="Text Placeholder 2"/>
          <p:cNvSpPr>
            <a:spLocks noGrp="1"/>
          </p:cNvSpPr>
          <p:nvPr>
            <p:ph type="body" idx="1"/>
          </p:nvPr>
        </p:nvSpPr>
        <p:spPr>
          <a:xfrm>
            <a:off x="831850" y="1535113"/>
            <a:ext cx="5156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31850" y="2174875"/>
            <a:ext cx="5156200" cy="399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Text Placeholder 4"/>
          <p:cNvSpPr>
            <a:spLocks noGrp="1"/>
          </p:cNvSpPr>
          <p:nvPr>
            <p:ph type="body" sz="quarter" idx="3"/>
          </p:nvPr>
        </p:nvSpPr>
        <p:spPr>
          <a:xfrm>
            <a:off x="6189663" y="1535113"/>
            <a:ext cx="515778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89663" y="2174875"/>
            <a:ext cx="5157787" cy="399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063645595"/>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Tree>
    <p:extLst>
      <p:ext uri="{BB962C8B-B14F-4D97-AF65-F5344CB8AC3E}">
        <p14:creationId xmlns:p14="http://schemas.microsoft.com/office/powerpoint/2010/main" val="8407356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3441697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768628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31850" y="685800"/>
            <a:ext cx="4013200" cy="1160463"/>
          </a:xfrm>
        </p:spPr>
        <p:txBody>
          <a:bodyPr anchor="b"/>
          <a:lstStyle>
            <a:lvl1pPr>
              <a:defRPr sz="2000" b="1"/>
            </a:lvl1pPr>
          </a:lstStyle>
          <a:p>
            <a:r>
              <a:rPr lang="zh-TW" altLang="en-US"/>
              <a:t>按一下以編輯母片標題樣式</a:t>
            </a:r>
            <a:endParaRPr lang="en-US"/>
          </a:p>
        </p:txBody>
      </p:sp>
      <p:sp>
        <p:nvSpPr>
          <p:cNvPr id="3" name="Content Placeholder 2"/>
          <p:cNvSpPr>
            <a:spLocks noGrp="1"/>
          </p:cNvSpPr>
          <p:nvPr>
            <p:ph idx="1"/>
          </p:nvPr>
        </p:nvSpPr>
        <p:spPr>
          <a:xfrm>
            <a:off x="5046663" y="685800"/>
            <a:ext cx="6300787" cy="54864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Text Placeholder 3"/>
          <p:cNvSpPr>
            <a:spLocks noGrp="1"/>
          </p:cNvSpPr>
          <p:nvPr>
            <p:ph type="body" sz="half" idx="2"/>
          </p:nvPr>
        </p:nvSpPr>
        <p:spPr>
          <a:xfrm>
            <a:off x="831850" y="1846263"/>
            <a:ext cx="4013200" cy="43259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865496547"/>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2505075" y="4800600"/>
            <a:ext cx="7177088" cy="566738"/>
          </a:xfrm>
        </p:spPr>
        <p:txBody>
          <a:bodyPr anchor="b"/>
          <a:lstStyle>
            <a:lvl1pPr>
              <a:defRPr sz="2000" b="1"/>
            </a:lvl1pPr>
          </a:lstStyle>
          <a:p>
            <a:r>
              <a:rPr lang="zh-TW" altLang="en-US"/>
              <a:t>按一下以編輯母片標題樣式</a:t>
            </a:r>
            <a:endParaRPr lang="en-US"/>
          </a:p>
        </p:txBody>
      </p:sp>
      <p:sp>
        <p:nvSpPr>
          <p:cNvPr id="3" name="Picture Placeholder 2"/>
          <p:cNvSpPr>
            <a:spLocks noGrp="1"/>
          </p:cNvSpPr>
          <p:nvPr>
            <p:ph type="pic" idx="1"/>
          </p:nvPr>
        </p:nvSpPr>
        <p:spPr>
          <a:xfrm>
            <a:off x="2505075" y="685800"/>
            <a:ext cx="7177088" cy="4041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a:p>
        </p:txBody>
      </p:sp>
      <p:sp>
        <p:nvSpPr>
          <p:cNvPr id="4" name="Text Placeholder 3"/>
          <p:cNvSpPr>
            <a:spLocks noGrp="1"/>
          </p:cNvSpPr>
          <p:nvPr>
            <p:ph type="body" sz="half" idx="2"/>
          </p:nvPr>
        </p:nvSpPr>
        <p:spPr>
          <a:xfrm>
            <a:off x="2505075" y="5367338"/>
            <a:ext cx="717708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825582093"/>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888931212"/>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97737974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C4051CCB-DE00-4AB8-A2F3-F6180568AB4B}" type="slidenum">
              <a:rPr lang="en-US" altLang="zh-TW" smtClean="0"/>
              <a:pPr/>
              <a:t>‹#›</a:t>
            </a:fld>
            <a:endParaRPr lang="en-US" altLang="zh-TW"/>
          </a:p>
        </p:txBody>
      </p:sp>
    </p:spTree>
    <p:extLst>
      <p:ext uri="{BB962C8B-B14F-4D97-AF65-F5344CB8AC3E}">
        <p14:creationId xmlns:p14="http://schemas.microsoft.com/office/powerpoint/2010/main" val="159094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2A39D077-81B7-49AF-BDB3-D40E5AC4638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408176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3759360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187693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BABDBC93-0F08-4AB7-8D83-38ED83DBEB96}" type="slidenum">
              <a:rPr lang="en-US" altLang="zh-TW" smtClean="0"/>
              <a:pPr/>
              <a:t>‹#›</a:t>
            </a:fld>
            <a:endParaRPr lang="en-US" altLang="zh-TW"/>
          </a:p>
        </p:txBody>
      </p:sp>
    </p:spTree>
    <p:extLst>
      <p:ext uri="{BB962C8B-B14F-4D97-AF65-F5344CB8AC3E}">
        <p14:creationId xmlns:p14="http://schemas.microsoft.com/office/powerpoint/2010/main" val="3154488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8851742D-6054-4A72-BE3D-513F6E111B3B}" type="slidenum">
              <a:rPr lang="en-US" altLang="zh-TW" smtClean="0"/>
              <a:pPr/>
              <a:t>‹#›</a:t>
            </a:fld>
            <a:endParaRPr lang="en-US" altLang="zh-TW"/>
          </a:p>
        </p:txBody>
      </p:sp>
    </p:spTree>
    <p:extLst>
      <p:ext uri="{BB962C8B-B14F-4D97-AF65-F5344CB8AC3E}">
        <p14:creationId xmlns:p14="http://schemas.microsoft.com/office/powerpoint/2010/main" val="551372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6673022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4112843405"/>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74638"/>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a:p>
        </p:txBody>
      </p:sp>
      <p:sp>
        <p:nvSpPr>
          <p:cNvPr id="3" name="Text Placeholder 2"/>
          <p:cNvSpPr>
            <a:spLocks noGrp="1"/>
          </p:cNvSpPr>
          <p:nvPr>
            <p:ph type="body" idx="1"/>
          </p:nvPr>
        </p:nvSpPr>
        <p:spPr>
          <a:xfrm>
            <a:off x="838200" y="1820863"/>
            <a:ext cx="10515600" cy="435133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TW"/>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TW"/>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4000340777"/>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p:hf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a:bodyPr>
          <a:lstStyle/>
          <a:p>
            <a:r>
              <a:rPr lang="zh-TW" altLang="en-US"/>
              <a:t>組織系統與專案經理</a:t>
            </a:r>
            <a:endParaRPr lang="zh-TW" altLang="en-US" dirty="0"/>
          </a:p>
        </p:txBody>
      </p:sp>
      <p:sp>
        <p:nvSpPr>
          <p:cNvPr id="2051" name="Rectangle 3"/>
          <p:cNvSpPr>
            <a:spLocks noGrp="1" noChangeArrowheads="1"/>
          </p:cNvSpPr>
          <p:nvPr>
            <p:ph type="subTitle" idx="1"/>
          </p:nvPr>
        </p:nvSpPr>
        <p:spPr/>
        <p:txBody>
          <a:bodyPr/>
          <a:lstStyle/>
          <a:p>
            <a:r>
              <a:rPr lang="en-US" altLang="zh-TW" dirty="0"/>
              <a:t>Joseph Deng</a:t>
            </a:r>
            <a:endParaRPr lang="zh-TW" altLang="en-US" dirty="0"/>
          </a:p>
          <a:p>
            <a:r>
              <a:rPr lang="en-US" altLang="zh-TW" dirty="0"/>
              <a:t>josephdeng@g2.usc.edu.tw</a:t>
            </a:r>
          </a:p>
        </p:txBody>
      </p:sp>
      <p:sp>
        <p:nvSpPr>
          <p:cNvPr id="6" name="Rectangle 16"/>
          <p:cNvSpPr>
            <a:spLocks noGrp="1" noChangeArrowheads="1"/>
          </p:cNvSpPr>
          <p:nvPr>
            <p:ph type="sldNum" sz="quarter" idx="12"/>
          </p:nvPr>
        </p:nvSpPr>
        <p:spPr>
          <a:xfrm>
            <a:off x="8763000" y="5543550"/>
            <a:ext cx="1905000" cy="342900"/>
          </a:xfrm>
        </p:spPr>
        <p:txBody>
          <a:bodyPr/>
          <a:lstStyle/>
          <a:p>
            <a:fld id="{206ADF68-3803-4CF3-9916-FA3C4404E545}" type="slidenum">
              <a:rPr lang="en-US" altLang="zh-TW"/>
              <a:pPr/>
              <a:t>1</a:t>
            </a:fld>
            <a:endParaRPr lang="en-US" altLang="zh-TW"/>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FDEBAE-CB5E-4588-82A6-8A89C6699EA5}"/>
              </a:ext>
            </a:extLst>
          </p:cNvPr>
          <p:cNvSpPr>
            <a:spLocks noGrp="1"/>
          </p:cNvSpPr>
          <p:nvPr>
            <p:ph type="title"/>
          </p:nvPr>
        </p:nvSpPr>
        <p:spPr/>
        <p:txBody>
          <a:bodyPr/>
          <a:lstStyle/>
          <a:p>
            <a:r>
              <a:rPr lang="zh-TW" altLang="en-US" dirty="0"/>
              <a:t>組織的專案流程和程序包括（但不限於）</a:t>
            </a:r>
            <a:endParaRPr lang="en-US" altLang="zh-TW" dirty="0"/>
          </a:p>
        </p:txBody>
      </p:sp>
      <p:sp>
        <p:nvSpPr>
          <p:cNvPr id="3" name="內容版面配置區 2">
            <a:extLst>
              <a:ext uri="{FF2B5EF4-FFF2-40B4-BE49-F238E27FC236}">
                <a16:creationId xmlns:a16="http://schemas.microsoft.com/office/drawing/2014/main" id="{77D705A3-868A-4B78-9C03-9F9F0BAA52FA}"/>
              </a:ext>
            </a:extLst>
          </p:cNvPr>
          <p:cNvSpPr>
            <a:spLocks noGrp="1"/>
          </p:cNvSpPr>
          <p:nvPr>
            <p:ph idx="1"/>
          </p:nvPr>
        </p:nvSpPr>
        <p:spPr/>
        <p:txBody>
          <a:bodyPr>
            <a:normAutofit fontScale="85000" lnSpcReduction="20000"/>
          </a:bodyPr>
          <a:lstStyle/>
          <a:p>
            <a:r>
              <a:rPr lang="zh-TW" altLang="zh-TW" dirty="0"/>
              <a:t>啟動和規劃</a:t>
            </a:r>
            <a:r>
              <a:rPr lang="en-US" altLang="zh-TW" dirty="0"/>
              <a:t> Initiating and Planning</a:t>
            </a:r>
          </a:p>
          <a:p>
            <a:pPr lvl="1"/>
            <a:r>
              <a:rPr lang="zh-TW" altLang="zh-TW" dirty="0"/>
              <a:t>指南和標準，用於裁剪</a:t>
            </a:r>
            <a:r>
              <a:rPr lang="en-US" altLang="zh-TW" dirty="0"/>
              <a:t> (tailoring) </a:t>
            </a:r>
            <a:r>
              <a:rPr lang="zh-TW" altLang="zh-TW" dirty="0"/>
              <a:t>組織標準流程和</a:t>
            </a:r>
            <a:r>
              <a:rPr lang="zh-TW" altLang="en-US" dirty="0"/>
              <a:t>程序</a:t>
            </a:r>
            <a:r>
              <a:rPr lang="zh-TW" altLang="zh-TW" dirty="0"/>
              <a:t>以滿足專案的特定</a:t>
            </a:r>
            <a:r>
              <a:rPr lang="zh-TW" altLang="en-US" dirty="0"/>
              <a:t>需</a:t>
            </a:r>
            <a:r>
              <a:rPr lang="zh-TW" altLang="zh-TW" dirty="0"/>
              <a:t>要</a:t>
            </a:r>
            <a:endParaRPr lang="en-US" altLang="zh-TW" dirty="0"/>
          </a:p>
          <a:p>
            <a:pPr lvl="1"/>
            <a:r>
              <a:rPr lang="zh-TW" altLang="zh-TW" dirty="0"/>
              <a:t>特定的組織標準，例如政策</a:t>
            </a:r>
            <a:endParaRPr lang="en-US" altLang="zh-TW" dirty="0"/>
          </a:p>
          <a:p>
            <a:pPr lvl="1"/>
            <a:r>
              <a:rPr lang="zh-TW" altLang="zh-TW" dirty="0"/>
              <a:t>產品和專案生命週期</a:t>
            </a:r>
            <a:endParaRPr lang="en-US" altLang="zh-TW" dirty="0"/>
          </a:p>
          <a:p>
            <a:pPr lvl="1"/>
            <a:r>
              <a:rPr lang="zh-TW" altLang="zh-TW" dirty="0"/>
              <a:t>範本</a:t>
            </a:r>
            <a:r>
              <a:rPr lang="en-US" altLang="zh-TW" dirty="0"/>
              <a:t> Templates</a:t>
            </a:r>
          </a:p>
          <a:p>
            <a:pPr lvl="1"/>
            <a:r>
              <a:rPr lang="zh-TW" altLang="zh-TW" dirty="0"/>
              <a:t>預先批准的供應商清單和各種合同協定類型</a:t>
            </a:r>
            <a:endParaRPr lang="en-US" altLang="zh-TW" dirty="0"/>
          </a:p>
          <a:p>
            <a:r>
              <a:rPr lang="zh-TW" altLang="zh-TW" dirty="0"/>
              <a:t>執行、監控</a:t>
            </a:r>
            <a:r>
              <a:rPr lang="en-US" altLang="zh-TW" dirty="0"/>
              <a:t> Executing, Monitoring, and Controlling</a:t>
            </a:r>
          </a:p>
          <a:p>
            <a:pPr lvl="1"/>
            <a:r>
              <a:rPr lang="zh-TW" altLang="en-US" dirty="0"/>
              <a:t>變更控制程序、追溯矩陣（</a:t>
            </a:r>
            <a:r>
              <a:rPr lang="en-US" altLang="zh-TW" dirty="0"/>
              <a:t>Traceability Matrix</a:t>
            </a:r>
            <a:r>
              <a:rPr lang="zh-TW" altLang="en-US" dirty="0"/>
              <a:t>）、財務控制程序、品質管理程序、資源管理程序、組織溝通需求、範本</a:t>
            </a:r>
            <a:endParaRPr lang="en-US" altLang="zh-TW" dirty="0"/>
          </a:p>
          <a:p>
            <a:r>
              <a:rPr lang="zh-TW" altLang="en-US" dirty="0"/>
              <a:t>結案 </a:t>
            </a:r>
            <a:r>
              <a:rPr lang="en-US" altLang="zh-TW" dirty="0"/>
              <a:t>Closing</a:t>
            </a:r>
            <a:endParaRPr lang="zh-TW" altLang="en-US" dirty="0"/>
          </a:p>
        </p:txBody>
      </p:sp>
      <p:sp>
        <p:nvSpPr>
          <p:cNvPr id="4" name="投影片編號版面配置區 3">
            <a:extLst>
              <a:ext uri="{FF2B5EF4-FFF2-40B4-BE49-F238E27FC236}">
                <a16:creationId xmlns:a16="http://schemas.microsoft.com/office/drawing/2014/main" id="{A9ED088E-02D2-49CA-856C-A6A23D63B8C0}"/>
              </a:ext>
            </a:extLst>
          </p:cNvPr>
          <p:cNvSpPr>
            <a:spLocks noGrp="1"/>
          </p:cNvSpPr>
          <p:nvPr>
            <p:ph type="sldNum" sz="quarter" idx="12"/>
          </p:nvPr>
        </p:nvSpPr>
        <p:spPr/>
        <p:txBody>
          <a:bodyPr/>
          <a:lstStyle/>
          <a:p>
            <a:fld id="{06AFB70A-E524-49E4-8F5C-48BFBE4381EC}" type="slidenum">
              <a:rPr lang="en-US" altLang="zh-TW" smtClean="0"/>
              <a:pPr/>
              <a:t>10</a:t>
            </a:fld>
            <a:endParaRPr lang="en-US" altLang="zh-TW"/>
          </a:p>
        </p:txBody>
      </p:sp>
    </p:spTree>
    <p:extLst>
      <p:ext uri="{BB962C8B-B14F-4D97-AF65-F5344CB8AC3E}">
        <p14:creationId xmlns:p14="http://schemas.microsoft.com/office/powerpoint/2010/main" val="220232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30F9B5-7957-4985-8C73-15CE3124412A}"/>
              </a:ext>
            </a:extLst>
          </p:cNvPr>
          <p:cNvSpPr>
            <a:spLocks noGrp="1"/>
          </p:cNvSpPr>
          <p:nvPr>
            <p:ph type="title"/>
          </p:nvPr>
        </p:nvSpPr>
        <p:spPr/>
        <p:txBody>
          <a:bodyPr>
            <a:normAutofit fontScale="90000"/>
          </a:bodyPr>
          <a:lstStyle/>
          <a:p>
            <a:r>
              <a:rPr lang="zh-TW" altLang="en-US" dirty="0"/>
              <a:t>組織知識庫 </a:t>
            </a:r>
            <a:br>
              <a:rPr lang="en-US" altLang="zh-TW" dirty="0"/>
            </a:br>
            <a:r>
              <a:rPr lang="en-US" altLang="zh-TW" dirty="0"/>
              <a:t>Organizational Knowledge Repositories</a:t>
            </a:r>
            <a:endParaRPr lang="zh-TW" altLang="en-US" dirty="0"/>
          </a:p>
        </p:txBody>
      </p:sp>
      <p:sp>
        <p:nvSpPr>
          <p:cNvPr id="3" name="內容版面配置區 2">
            <a:extLst>
              <a:ext uri="{FF2B5EF4-FFF2-40B4-BE49-F238E27FC236}">
                <a16:creationId xmlns:a16="http://schemas.microsoft.com/office/drawing/2014/main" id="{BC1F53FA-0E73-4720-ABBE-E0344E7D6AE7}"/>
              </a:ext>
            </a:extLst>
          </p:cNvPr>
          <p:cNvSpPr>
            <a:spLocks noGrp="1"/>
          </p:cNvSpPr>
          <p:nvPr>
            <p:ph idx="1"/>
          </p:nvPr>
        </p:nvSpPr>
        <p:spPr/>
        <p:txBody>
          <a:bodyPr>
            <a:normAutofit fontScale="92500" lnSpcReduction="20000"/>
          </a:bodyPr>
          <a:lstStyle/>
          <a:p>
            <a:r>
              <a:rPr lang="zh-TW" altLang="en-US" dirty="0"/>
              <a:t>組態管理 </a:t>
            </a:r>
            <a:r>
              <a:rPr lang="en-US" altLang="zh-TW" dirty="0"/>
              <a:t>Configuration Management</a:t>
            </a:r>
          </a:p>
          <a:p>
            <a:pPr lvl="1"/>
            <a:r>
              <a:rPr lang="zh-TW" altLang="en-US" dirty="0"/>
              <a:t>軟硬體元件的版本、基準線（</a:t>
            </a:r>
            <a:r>
              <a:rPr lang="en-US" altLang="zh-TW" dirty="0"/>
              <a:t>Baseline</a:t>
            </a:r>
            <a:r>
              <a:rPr lang="zh-TW" altLang="en-US" dirty="0"/>
              <a:t>）</a:t>
            </a:r>
            <a:endParaRPr lang="en-US" altLang="zh-TW" dirty="0"/>
          </a:p>
          <a:p>
            <a:r>
              <a:rPr lang="zh-TW" altLang="en-US" dirty="0"/>
              <a:t>財務資料 </a:t>
            </a:r>
            <a:r>
              <a:rPr lang="en-US" altLang="zh-TW" dirty="0"/>
              <a:t>Financial Data</a:t>
            </a:r>
          </a:p>
          <a:p>
            <a:pPr lvl="1"/>
            <a:r>
              <a:rPr lang="zh-TW" altLang="en-US" dirty="0"/>
              <a:t>人員工時、實際成本、預算、專案成本超支</a:t>
            </a:r>
            <a:endParaRPr lang="en-US" altLang="zh-TW" dirty="0"/>
          </a:p>
          <a:p>
            <a:r>
              <a:rPr lang="zh-TW" altLang="en-US" dirty="0"/>
              <a:t>歷史資料和經驗學習</a:t>
            </a:r>
            <a:r>
              <a:rPr lang="en-US" altLang="zh-TW" dirty="0"/>
              <a:t>(Lesson Learned)</a:t>
            </a:r>
          </a:p>
          <a:p>
            <a:pPr lvl="1"/>
            <a:r>
              <a:rPr lang="zh-TW" altLang="en-US" dirty="0"/>
              <a:t>專案紀錄與文件、結案資訊與文件、專案決策與結果、專案績效、風險管理活動</a:t>
            </a:r>
            <a:endParaRPr lang="en-US" altLang="zh-TW" dirty="0"/>
          </a:p>
          <a:p>
            <a:r>
              <a:rPr lang="zh-TW" altLang="en-US" dirty="0"/>
              <a:t>問題與缺陷管理</a:t>
            </a:r>
            <a:endParaRPr lang="en-US" altLang="zh-TW" dirty="0"/>
          </a:p>
          <a:p>
            <a:r>
              <a:rPr lang="zh-TW" altLang="en-US" dirty="0"/>
              <a:t>量測資料紀錄</a:t>
            </a:r>
            <a:endParaRPr lang="en-US" altLang="zh-TW" dirty="0"/>
          </a:p>
          <a:p>
            <a:r>
              <a:rPr lang="zh-TW" altLang="en-US" dirty="0"/>
              <a:t>先前專案的文件</a:t>
            </a:r>
          </a:p>
        </p:txBody>
      </p:sp>
      <p:sp>
        <p:nvSpPr>
          <p:cNvPr id="4" name="投影片編號版面配置區 3">
            <a:extLst>
              <a:ext uri="{FF2B5EF4-FFF2-40B4-BE49-F238E27FC236}">
                <a16:creationId xmlns:a16="http://schemas.microsoft.com/office/drawing/2014/main" id="{D795A4D6-F078-4C19-949B-72133277EC56}"/>
              </a:ext>
            </a:extLst>
          </p:cNvPr>
          <p:cNvSpPr>
            <a:spLocks noGrp="1"/>
          </p:cNvSpPr>
          <p:nvPr>
            <p:ph type="sldNum" sz="quarter" idx="12"/>
          </p:nvPr>
        </p:nvSpPr>
        <p:spPr/>
        <p:txBody>
          <a:bodyPr/>
          <a:lstStyle/>
          <a:p>
            <a:fld id="{06AFB70A-E524-49E4-8F5C-48BFBE4381EC}" type="slidenum">
              <a:rPr lang="en-US" altLang="zh-TW" smtClean="0"/>
              <a:pPr/>
              <a:t>11</a:t>
            </a:fld>
            <a:endParaRPr lang="en-US" altLang="zh-TW"/>
          </a:p>
        </p:txBody>
      </p:sp>
    </p:spTree>
    <p:extLst>
      <p:ext uri="{BB962C8B-B14F-4D97-AF65-F5344CB8AC3E}">
        <p14:creationId xmlns:p14="http://schemas.microsoft.com/office/powerpoint/2010/main" val="2225657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8D9712-0647-4329-BD1D-4152966B2691}"/>
              </a:ext>
            </a:extLst>
          </p:cNvPr>
          <p:cNvSpPr>
            <a:spLocks noGrp="1"/>
          </p:cNvSpPr>
          <p:nvPr>
            <p:ph type="title"/>
          </p:nvPr>
        </p:nvSpPr>
        <p:spPr/>
        <p:txBody>
          <a:bodyPr/>
          <a:lstStyle/>
          <a:p>
            <a:r>
              <a:rPr lang="zh-TW" altLang="en-US" dirty="0"/>
              <a:t>專案組織 </a:t>
            </a:r>
            <a:r>
              <a:rPr lang="en-US" altLang="zh-TW" dirty="0"/>
              <a:t>Project Organization</a:t>
            </a:r>
            <a:endParaRPr lang="zh-TW" altLang="en-US" dirty="0"/>
          </a:p>
        </p:txBody>
      </p:sp>
      <p:sp>
        <p:nvSpPr>
          <p:cNvPr id="3" name="內容版面配置區 2">
            <a:extLst>
              <a:ext uri="{FF2B5EF4-FFF2-40B4-BE49-F238E27FC236}">
                <a16:creationId xmlns:a16="http://schemas.microsoft.com/office/drawing/2014/main" id="{C05CB450-54B3-4D24-A087-A9067DAB2F49}"/>
              </a:ext>
            </a:extLst>
          </p:cNvPr>
          <p:cNvSpPr>
            <a:spLocks noGrp="1"/>
          </p:cNvSpPr>
          <p:nvPr>
            <p:ph idx="1"/>
          </p:nvPr>
        </p:nvSpPr>
        <p:spPr/>
        <p:txBody>
          <a:bodyPr>
            <a:normAutofit fontScale="92500" lnSpcReduction="10000"/>
          </a:bodyPr>
          <a:lstStyle/>
          <a:p>
            <a:r>
              <a:rPr lang="zh-TW" altLang="en-US" dirty="0"/>
              <a:t>專案組織為臨時性的功能編組</a:t>
            </a:r>
            <a:endParaRPr lang="en-US" altLang="zh-TW" dirty="0"/>
          </a:p>
          <a:p>
            <a:pPr lvl="1"/>
            <a:r>
              <a:rPr lang="zh-TW" altLang="en-US" dirty="0"/>
              <a:t>專案結束後人員各自歸建</a:t>
            </a:r>
            <a:endParaRPr lang="en-US" altLang="zh-TW" dirty="0"/>
          </a:p>
          <a:p>
            <a:r>
              <a:rPr lang="zh-TW" altLang="en-US" dirty="0"/>
              <a:t>專案一經核准，主管指派專案經理（</a:t>
            </a:r>
            <a:r>
              <a:rPr lang="en-US" altLang="zh-TW" dirty="0"/>
              <a:t>PM</a:t>
            </a:r>
            <a:r>
              <a:rPr lang="zh-TW" altLang="en-US" dirty="0"/>
              <a:t>）</a:t>
            </a:r>
            <a:endParaRPr lang="en-US" altLang="zh-TW" dirty="0"/>
          </a:p>
          <a:p>
            <a:pPr lvl="1"/>
            <a:r>
              <a:rPr lang="zh-TW" altLang="en-US" dirty="0"/>
              <a:t>設立專案組織、整合可用資源、執行專案活動</a:t>
            </a:r>
            <a:endParaRPr lang="en-US" altLang="zh-TW" dirty="0"/>
          </a:p>
          <a:p>
            <a:pPr lvl="1"/>
            <a:r>
              <a:rPr lang="zh-TW" altLang="en-US" dirty="0"/>
              <a:t>為專案的成敗負責</a:t>
            </a:r>
            <a:endParaRPr lang="en-US" altLang="zh-TW" dirty="0"/>
          </a:p>
          <a:p>
            <a:r>
              <a:rPr lang="zh-TW" altLang="en-US" dirty="0"/>
              <a:t>專案組織架構</a:t>
            </a:r>
            <a:endParaRPr lang="en-US" altLang="zh-TW" dirty="0"/>
          </a:p>
          <a:p>
            <a:pPr lvl="1"/>
            <a:r>
              <a:rPr lang="zh-TW" altLang="en-US" dirty="0"/>
              <a:t>功能式組織 </a:t>
            </a:r>
            <a:r>
              <a:rPr lang="en-US" altLang="zh-TW" dirty="0"/>
              <a:t>Functional</a:t>
            </a:r>
          </a:p>
          <a:p>
            <a:pPr lvl="1"/>
            <a:r>
              <a:rPr lang="zh-TW" altLang="en-US" dirty="0"/>
              <a:t>專職式團隊 </a:t>
            </a:r>
            <a:r>
              <a:rPr lang="en-US" altLang="zh-TW" dirty="0"/>
              <a:t>Dedicated</a:t>
            </a:r>
          </a:p>
          <a:p>
            <a:pPr lvl="1"/>
            <a:r>
              <a:rPr lang="zh-TW" altLang="en-US" dirty="0"/>
              <a:t>矩陣式組織 </a:t>
            </a:r>
            <a:r>
              <a:rPr lang="en-US" altLang="zh-TW" dirty="0"/>
              <a:t>Matrix</a:t>
            </a:r>
            <a:endParaRPr lang="zh-TW" altLang="en-US" dirty="0"/>
          </a:p>
        </p:txBody>
      </p:sp>
      <p:sp>
        <p:nvSpPr>
          <p:cNvPr id="4" name="投影片編號版面配置區 3">
            <a:extLst>
              <a:ext uri="{FF2B5EF4-FFF2-40B4-BE49-F238E27FC236}">
                <a16:creationId xmlns:a16="http://schemas.microsoft.com/office/drawing/2014/main" id="{5ADC1A2D-A785-449B-8AB1-E793E444855E}"/>
              </a:ext>
            </a:extLst>
          </p:cNvPr>
          <p:cNvSpPr>
            <a:spLocks noGrp="1"/>
          </p:cNvSpPr>
          <p:nvPr>
            <p:ph type="sldNum" sz="quarter" idx="12"/>
          </p:nvPr>
        </p:nvSpPr>
        <p:spPr/>
        <p:txBody>
          <a:bodyPr/>
          <a:lstStyle/>
          <a:p>
            <a:fld id="{06AFB70A-E524-49E4-8F5C-48BFBE4381EC}" type="slidenum">
              <a:rPr lang="en-US" altLang="zh-TW" smtClean="0"/>
              <a:pPr/>
              <a:t>12</a:t>
            </a:fld>
            <a:endParaRPr lang="en-US" altLang="zh-TW"/>
          </a:p>
        </p:txBody>
      </p:sp>
    </p:spTree>
    <p:extLst>
      <p:ext uri="{BB962C8B-B14F-4D97-AF65-F5344CB8AC3E}">
        <p14:creationId xmlns:p14="http://schemas.microsoft.com/office/powerpoint/2010/main" val="1544793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D41F80-A998-48E8-963D-F9694371B4B0}"/>
              </a:ext>
            </a:extLst>
          </p:cNvPr>
          <p:cNvSpPr>
            <a:spLocks noGrp="1"/>
          </p:cNvSpPr>
          <p:nvPr>
            <p:ph type="title"/>
          </p:nvPr>
        </p:nvSpPr>
        <p:spPr/>
        <p:txBody>
          <a:bodyPr/>
          <a:lstStyle/>
          <a:p>
            <a:r>
              <a:rPr lang="zh-TW" altLang="en-US" dirty="0"/>
              <a:t>功能式組織</a:t>
            </a:r>
          </a:p>
        </p:txBody>
      </p:sp>
      <p:sp>
        <p:nvSpPr>
          <p:cNvPr id="3" name="內容版面配置區 2">
            <a:extLst>
              <a:ext uri="{FF2B5EF4-FFF2-40B4-BE49-F238E27FC236}">
                <a16:creationId xmlns:a16="http://schemas.microsoft.com/office/drawing/2014/main" id="{A60857DC-5A81-4286-98EF-963886FB41BC}"/>
              </a:ext>
            </a:extLst>
          </p:cNvPr>
          <p:cNvSpPr>
            <a:spLocks noGrp="1"/>
          </p:cNvSpPr>
          <p:nvPr>
            <p:ph idx="1"/>
          </p:nvPr>
        </p:nvSpPr>
        <p:spPr/>
        <p:txBody>
          <a:bodyPr>
            <a:normAutofit fontScale="92500" lnSpcReduction="10000"/>
          </a:bodyPr>
          <a:lstStyle/>
          <a:p>
            <a:r>
              <a:rPr lang="zh-TW" altLang="en-US" dirty="0"/>
              <a:t>階層式組織架構 </a:t>
            </a:r>
            <a:r>
              <a:rPr lang="en-US" altLang="zh-TW" dirty="0"/>
              <a:t>Hierarchical Organization</a:t>
            </a:r>
          </a:p>
          <a:p>
            <a:pPr lvl="1"/>
            <a:r>
              <a:rPr lang="zh-TW" altLang="en-US" dirty="0"/>
              <a:t>每個員工都只有一個直屬上司</a:t>
            </a:r>
            <a:endParaRPr lang="en-US" altLang="zh-TW" dirty="0"/>
          </a:p>
          <a:p>
            <a:pPr lvl="1"/>
            <a:r>
              <a:rPr lang="zh-TW" altLang="en-US" dirty="0"/>
              <a:t>功能部門由相同專業的成員組成</a:t>
            </a:r>
            <a:endParaRPr lang="en-US" altLang="zh-TW" dirty="0"/>
          </a:p>
          <a:p>
            <a:r>
              <a:rPr lang="zh-TW" altLang="en-US" dirty="0"/>
              <a:t>適用：當某功能單位在執行某一專案時扮演重要角色，或其對於專案的成功具有舉足輕重的影響時</a:t>
            </a:r>
            <a:endParaRPr lang="en-US" altLang="zh-TW" dirty="0"/>
          </a:p>
          <a:p>
            <a:r>
              <a:rPr lang="zh-TW" altLang="en-US" dirty="0"/>
              <a:t>負責專案的</a:t>
            </a:r>
            <a:r>
              <a:rPr lang="zh-TW" altLang="en-US" u="sng" dirty="0"/>
              <a:t>功能經理</a:t>
            </a:r>
            <a:r>
              <a:rPr lang="zh-TW" altLang="en-US" dirty="0"/>
              <a:t>是唯一擁有所有權力的人</a:t>
            </a:r>
          </a:p>
          <a:p>
            <a:pPr lvl="1"/>
            <a:r>
              <a:rPr lang="zh-TW" altLang="en-US" dirty="0"/>
              <a:t>掛「專案經理」頭銜的人，未必是功能經理</a:t>
            </a:r>
            <a:endParaRPr lang="en-US" altLang="zh-TW" dirty="0"/>
          </a:p>
          <a:p>
            <a:pPr lvl="2"/>
            <a:r>
              <a:rPr lang="zh-TW" altLang="en-US" dirty="0"/>
              <a:t>代理功能經理管理專案任務，沒有實權</a:t>
            </a:r>
            <a:endParaRPr lang="en-US" altLang="zh-TW" dirty="0"/>
          </a:p>
          <a:p>
            <a:pPr lvl="2"/>
            <a:r>
              <a:rPr lang="zh-TW" altLang="en-US" dirty="0"/>
              <a:t>負責追蹤進度、會議記錄</a:t>
            </a:r>
            <a:endParaRPr lang="en-US" altLang="zh-TW" dirty="0"/>
          </a:p>
          <a:p>
            <a:pPr lvl="2"/>
            <a:r>
              <a:rPr lang="zh-TW" altLang="en-US" dirty="0"/>
              <a:t>專案督促者 </a:t>
            </a:r>
            <a:r>
              <a:rPr lang="en-US" altLang="zh-TW" dirty="0"/>
              <a:t>Project Expeditor</a:t>
            </a:r>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DC8EF8D0-5704-47ED-A644-20D911FA4B2F}"/>
              </a:ext>
            </a:extLst>
          </p:cNvPr>
          <p:cNvSpPr>
            <a:spLocks noGrp="1"/>
          </p:cNvSpPr>
          <p:nvPr>
            <p:ph type="sldNum" sz="quarter" idx="12"/>
          </p:nvPr>
        </p:nvSpPr>
        <p:spPr/>
        <p:txBody>
          <a:bodyPr/>
          <a:lstStyle/>
          <a:p>
            <a:fld id="{06AFB70A-E524-49E4-8F5C-48BFBE4381EC}" type="slidenum">
              <a:rPr lang="en-US" altLang="zh-TW" smtClean="0"/>
              <a:pPr/>
              <a:t>13</a:t>
            </a:fld>
            <a:endParaRPr lang="en-US" altLang="zh-TW"/>
          </a:p>
        </p:txBody>
      </p:sp>
    </p:spTree>
    <p:extLst>
      <p:ext uri="{BB962C8B-B14F-4D97-AF65-F5344CB8AC3E}">
        <p14:creationId xmlns:p14="http://schemas.microsoft.com/office/powerpoint/2010/main" val="1855536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A1D82A0-3495-4C4B-8E2F-A8B0E68251E7}"/>
              </a:ext>
            </a:extLst>
          </p:cNvPr>
          <p:cNvSpPr>
            <a:spLocks noGrp="1"/>
          </p:cNvSpPr>
          <p:nvPr>
            <p:ph type="sldNum" sz="quarter" idx="12"/>
          </p:nvPr>
        </p:nvSpPr>
        <p:spPr/>
        <p:txBody>
          <a:bodyPr/>
          <a:lstStyle/>
          <a:p>
            <a:fld id="{06AFB70A-E524-49E4-8F5C-48BFBE4381EC}" type="slidenum">
              <a:rPr lang="en-US" altLang="zh-TW" smtClean="0"/>
              <a:pPr/>
              <a:t>14</a:t>
            </a:fld>
            <a:endParaRPr lang="en-US" altLang="zh-TW"/>
          </a:p>
        </p:txBody>
      </p:sp>
      <p:pic>
        <p:nvPicPr>
          <p:cNvPr id="5" name="Picture 2">
            <a:extLst>
              <a:ext uri="{FF2B5EF4-FFF2-40B4-BE49-F238E27FC236}">
                <a16:creationId xmlns:a16="http://schemas.microsoft.com/office/drawing/2014/main" id="{997408C1-E7CF-40BD-A76B-F12E5E3EF2B1}"/>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551384" y="136525"/>
            <a:ext cx="10225136" cy="6322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7536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EDACCD-1F3F-42DF-9F41-1EA48D54213C}"/>
              </a:ext>
            </a:extLst>
          </p:cNvPr>
          <p:cNvSpPr>
            <a:spLocks noGrp="1"/>
          </p:cNvSpPr>
          <p:nvPr>
            <p:ph type="title"/>
          </p:nvPr>
        </p:nvSpPr>
        <p:spPr/>
        <p:txBody>
          <a:bodyPr/>
          <a:lstStyle/>
          <a:p>
            <a:r>
              <a:rPr lang="zh-TW" altLang="en-US" dirty="0"/>
              <a:t>功能式組織優缺點</a:t>
            </a:r>
          </a:p>
        </p:txBody>
      </p:sp>
      <p:sp>
        <p:nvSpPr>
          <p:cNvPr id="5" name="文字版面配置區 4">
            <a:extLst>
              <a:ext uri="{FF2B5EF4-FFF2-40B4-BE49-F238E27FC236}">
                <a16:creationId xmlns:a16="http://schemas.microsoft.com/office/drawing/2014/main" id="{C91680A6-3AEA-4006-AB66-0B3DC9ACCB93}"/>
              </a:ext>
            </a:extLst>
          </p:cNvPr>
          <p:cNvSpPr>
            <a:spLocks noGrp="1"/>
          </p:cNvSpPr>
          <p:nvPr>
            <p:ph type="body" idx="1"/>
          </p:nvPr>
        </p:nvSpPr>
        <p:spPr/>
        <p:txBody>
          <a:bodyPr/>
          <a:lstStyle/>
          <a:p>
            <a:r>
              <a:rPr lang="zh-TW" altLang="en-US" dirty="0"/>
              <a:t>優點</a:t>
            </a:r>
          </a:p>
        </p:txBody>
      </p:sp>
      <p:sp>
        <p:nvSpPr>
          <p:cNvPr id="6" name="內容版面配置區 5">
            <a:extLst>
              <a:ext uri="{FF2B5EF4-FFF2-40B4-BE49-F238E27FC236}">
                <a16:creationId xmlns:a16="http://schemas.microsoft.com/office/drawing/2014/main" id="{AC63B676-2993-422F-AA8C-6993DC2080AD}"/>
              </a:ext>
            </a:extLst>
          </p:cNvPr>
          <p:cNvSpPr>
            <a:spLocks noGrp="1"/>
          </p:cNvSpPr>
          <p:nvPr>
            <p:ph sz="half" idx="2"/>
          </p:nvPr>
        </p:nvSpPr>
        <p:spPr/>
        <p:txBody>
          <a:bodyPr/>
          <a:lstStyle/>
          <a:p>
            <a:r>
              <a:rPr lang="zh-TW" altLang="en-US" dirty="0"/>
              <a:t>現有組織架構維持不變</a:t>
            </a:r>
            <a:endParaRPr lang="en-US" altLang="zh-TW" dirty="0"/>
          </a:p>
          <a:p>
            <a:r>
              <a:rPr lang="zh-TW" altLang="en-US" dirty="0"/>
              <a:t>人員運用保有彈性</a:t>
            </a:r>
            <a:endParaRPr lang="en-US" altLang="zh-TW" dirty="0"/>
          </a:p>
          <a:p>
            <a:r>
              <a:rPr lang="zh-TW" altLang="en-US" dirty="0"/>
              <a:t>強化專業技術能力</a:t>
            </a:r>
            <a:endParaRPr lang="en-US" altLang="zh-TW" dirty="0"/>
          </a:p>
          <a:p>
            <a:r>
              <a:rPr lang="zh-TW" altLang="en-US" dirty="0"/>
              <a:t>專業技術不會因為人員離開而流失</a:t>
            </a:r>
            <a:endParaRPr lang="en-US" altLang="zh-TW" dirty="0"/>
          </a:p>
          <a:p>
            <a:r>
              <a:rPr lang="zh-TW" altLang="en-US" dirty="0"/>
              <a:t>專案完成後人員容易轉移</a:t>
            </a:r>
          </a:p>
        </p:txBody>
      </p:sp>
      <p:sp>
        <p:nvSpPr>
          <p:cNvPr id="7" name="文字版面配置區 6">
            <a:extLst>
              <a:ext uri="{FF2B5EF4-FFF2-40B4-BE49-F238E27FC236}">
                <a16:creationId xmlns:a16="http://schemas.microsoft.com/office/drawing/2014/main" id="{3BDA61A0-B19C-4F0D-86C5-080AF6F06335}"/>
              </a:ext>
            </a:extLst>
          </p:cNvPr>
          <p:cNvSpPr>
            <a:spLocks noGrp="1"/>
          </p:cNvSpPr>
          <p:nvPr>
            <p:ph type="body" sz="quarter" idx="3"/>
          </p:nvPr>
        </p:nvSpPr>
        <p:spPr/>
        <p:txBody>
          <a:bodyPr/>
          <a:lstStyle/>
          <a:p>
            <a:r>
              <a:rPr lang="zh-TW" altLang="en-US" dirty="0"/>
              <a:t>缺點</a:t>
            </a:r>
          </a:p>
        </p:txBody>
      </p:sp>
      <p:sp>
        <p:nvSpPr>
          <p:cNvPr id="8" name="內容版面配置區 7">
            <a:extLst>
              <a:ext uri="{FF2B5EF4-FFF2-40B4-BE49-F238E27FC236}">
                <a16:creationId xmlns:a16="http://schemas.microsoft.com/office/drawing/2014/main" id="{E300C3B5-A6C1-41EF-A6DB-4DD53464FE7E}"/>
              </a:ext>
            </a:extLst>
          </p:cNvPr>
          <p:cNvSpPr>
            <a:spLocks noGrp="1"/>
          </p:cNvSpPr>
          <p:nvPr>
            <p:ph sz="quarter" idx="4"/>
          </p:nvPr>
        </p:nvSpPr>
        <p:spPr/>
        <p:txBody>
          <a:bodyPr/>
          <a:lstStyle/>
          <a:p>
            <a:r>
              <a:rPr lang="zh-TW" altLang="en-US" dirty="0"/>
              <a:t>缺乏聚焦</a:t>
            </a:r>
            <a:endParaRPr lang="en-US" altLang="zh-TW" dirty="0"/>
          </a:p>
          <a:p>
            <a:pPr lvl="1"/>
            <a:r>
              <a:rPr lang="zh-TW" altLang="en-US" dirty="0"/>
              <a:t>專案工作的優先順序低於例行公事</a:t>
            </a:r>
            <a:endParaRPr lang="en-US" altLang="zh-TW" dirty="0"/>
          </a:p>
          <a:p>
            <a:r>
              <a:rPr lang="zh-TW" altLang="en-US" dirty="0"/>
              <a:t>配合動機較差</a:t>
            </a:r>
            <a:endParaRPr lang="en-US" altLang="zh-TW" dirty="0"/>
          </a:p>
          <a:p>
            <a:pPr lvl="1"/>
            <a:r>
              <a:rPr lang="zh-TW" altLang="en-US" dirty="0"/>
              <a:t>其他部門支援意願不高</a:t>
            </a:r>
            <a:endParaRPr lang="en-US" altLang="zh-TW" dirty="0"/>
          </a:p>
          <a:p>
            <a:r>
              <a:rPr lang="zh-TW" altLang="en-US" dirty="0"/>
              <a:t>系統整合不良</a:t>
            </a:r>
            <a:endParaRPr lang="en-US" altLang="zh-TW" dirty="0"/>
          </a:p>
          <a:p>
            <a:r>
              <a:rPr lang="zh-TW" altLang="en-US" dirty="0"/>
              <a:t>執行速度緩慢</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766A3AC6-1D85-4DBD-AFD1-B797EECE1171}"/>
              </a:ext>
            </a:extLst>
          </p:cNvPr>
          <p:cNvSpPr>
            <a:spLocks noGrp="1"/>
          </p:cNvSpPr>
          <p:nvPr>
            <p:ph type="sldNum" sz="quarter" idx="12"/>
          </p:nvPr>
        </p:nvSpPr>
        <p:spPr/>
        <p:txBody>
          <a:bodyPr/>
          <a:lstStyle/>
          <a:p>
            <a:fld id="{06AFB70A-E524-49E4-8F5C-48BFBE4381EC}" type="slidenum">
              <a:rPr lang="en-US" altLang="zh-TW" smtClean="0"/>
              <a:pPr/>
              <a:t>15</a:t>
            </a:fld>
            <a:endParaRPr lang="en-US" altLang="zh-TW"/>
          </a:p>
        </p:txBody>
      </p:sp>
    </p:spTree>
    <p:extLst>
      <p:ext uri="{BB962C8B-B14F-4D97-AF65-F5344CB8AC3E}">
        <p14:creationId xmlns:p14="http://schemas.microsoft.com/office/powerpoint/2010/main" val="32597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1E7DC153-0AF3-4F53-B31E-B8A2EAAAF972}"/>
              </a:ext>
            </a:extLst>
          </p:cNvPr>
          <p:cNvSpPr>
            <a:spLocks noGrp="1"/>
          </p:cNvSpPr>
          <p:nvPr>
            <p:ph type="title"/>
          </p:nvPr>
        </p:nvSpPr>
        <p:spPr/>
        <p:txBody>
          <a:bodyPr/>
          <a:lstStyle/>
          <a:p>
            <a:r>
              <a:rPr lang="zh-TW" altLang="en-US" dirty="0"/>
              <a:t>專職式團隊 </a:t>
            </a:r>
            <a:r>
              <a:rPr lang="en-US" altLang="zh-TW" dirty="0"/>
              <a:t>Dedicated Teams</a:t>
            </a:r>
            <a:endParaRPr lang="zh-TW" altLang="en-US" dirty="0"/>
          </a:p>
        </p:txBody>
      </p:sp>
      <p:sp>
        <p:nvSpPr>
          <p:cNvPr id="4" name="內容版面配置區 3">
            <a:extLst>
              <a:ext uri="{FF2B5EF4-FFF2-40B4-BE49-F238E27FC236}">
                <a16:creationId xmlns:a16="http://schemas.microsoft.com/office/drawing/2014/main" id="{005A5F7F-4671-43F3-B491-73F2D250C869}"/>
              </a:ext>
            </a:extLst>
          </p:cNvPr>
          <p:cNvSpPr>
            <a:spLocks noGrp="1"/>
          </p:cNvSpPr>
          <p:nvPr>
            <p:ph idx="1"/>
          </p:nvPr>
        </p:nvSpPr>
        <p:spPr/>
        <p:txBody>
          <a:bodyPr/>
          <a:lstStyle/>
          <a:p>
            <a:r>
              <a:rPr lang="zh-TW" altLang="en-US" dirty="0"/>
              <a:t>專案化組織 </a:t>
            </a:r>
            <a:r>
              <a:rPr lang="en-US" altLang="zh-TW" dirty="0"/>
              <a:t>Projectized Organization</a:t>
            </a:r>
          </a:p>
          <a:p>
            <a:pPr lvl="1"/>
            <a:r>
              <a:rPr lang="zh-TW" altLang="en-US" dirty="0"/>
              <a:t>公司在現有組織外另設專責單位</a:t>
            </a:r>
            <a:endParaRPr lang="en-US" altLang="zh-TW" dirty="0"/>
          </a:p>
          <a:p>
            <a:pPr lvl="1"/>
            <a:r>
              <a:rPr lang="zh-TW" altLang="en-US" dirty="0"/>
              <a:t>專案經理和專案團隊 </a:t>
            </a:r>
            <a:r>
              <a:rPr lang="en-US" altLang="zh-TW" dirty="0"/>
              <a:t>100% </a:t>
            </a:r>
            <a:r>
              <a:rPr lang="zh-TW" altLang="en-US" dirty="0"/>
              <a:t>投入</a:t>
            </a:r>
            <a:endParaRPr lang="en-US" altLang="zh-TW" dirty="0"/>
          </a:p>
          <a:p>
            <a:r>
              <a:rPr lang="zh-TW" altLang="en-US" dirty="0"/>
              <a:t>常見於某一特殊任務，如開發暫時不為人知的新一代產品或組織改革。</a:t>
            </a:r>
            <a:endParaRPr lang="en-US" altLang="zh-TW" dirty="0"/>
          </a:p>
          <a:p>
            <a:pPr lvl="1"/>
            <a:r>
              <a:rPr lang="zh-TW" altLang="en-US" dirty="0"/>
              <a:t>有時此團隊會被稱為老虎團隊 </a:t>
            </a:r>
            <a:r>
              <a:rPr lang="en-US" altLang="zh-TW" dirty="0"/>
              <a:t>Tiger Team</a:t>
            </a:r>
            <a:endParaRPr lang="zh-TW" altLang="en-US" dirty="0"/>
          </a:p>
        </p:txBody>
      </p:sp>
      <p:sp>
        <p:nvSpPr>
          <p:cNvPr id="2" name="投影片編號版面配置區 1">
            <a:extLst>
              <a:ext uri="{FF2B5EF4-FFF2-40B4-BE49-F238E27FC236}">
                <a16:creationId xmlns:a16="http://schemas.microsoft.com/office/drawing/2014/main" id="{793EA030-F64D-4A4E-8C38-9B4BF836D24D}"/>
              </a:ext>
            </a:extLst>
          </p:cNvPr>
          <p:cNvSpPr>
            <a:spLocks noGrp="1"/>
          </p:cNvSpPr>
          <p:nvPr>
            <p:ph type="sldNum" sz="quarter" idx="12"/>
          </p:nvPr>
        </p:nvSpPr>
        <p:spPr/>
        <p:txBody>
          <a:bodyPr/>
          <a:lstStyle/>
          <a:p>
            <a:fld id="{F5266956-B1F5-4385-B837-32E585D3D944}" type="slidenum">
              <a:rPr lang="en-US" altLang="zh-TW" smtClean="0"/>
              <a:pPr/>
              <a:t>16</a:t>
            </a:fld>
            <a:endParaRPr lang="en-US" altLang="zh-TW"/>
          </a:p>
        </p:txBody>
      </p:sp>
      <p:pic>
        <p:nvPicPr>
          <p:cNvPr id="5" name="圖片 4">
            <a:extLst>
              <a:ext uri="{FF2B5EF4-FFF2-40B4-BE49-F238E27FC236}">
                <a16:creationId xmlns:a16="http://schemas.microsoft.com/office/drawing/2014/main" id="{53AD4E3C-198C-4BFE-A0DD-FD6A0C7B37B5}"/>
              </a:ext>
            </a:extLst>
          </p:cNvPr>
          <p:cNvPicPr>
            <a:picLocks noChangeAspect="1"/>
          </p:cNvPicPr>
          <p:nvPr/>
        </p:nvPicPr>
        <p:blipFill>
          <a:blip r:embed="rId2"/>
          <a:stretch>
            <a:fillRect/>
          </a:stretch>
        </p:blipFill>
        <p:spPr>
          <a:xfrm>
            <a:off x="8256240" y="4142620"/>
            <a:ext cx="1965371" cy="2578855"/>
          </a:xfrm>
          <a:prstGeom prst="rect">
            <a:avLst/>
          </a:prstGeom>
        </p:spPr>
      </p:pic>
    </p:spTree>
    <p:extLst>
      <p:ext uri="{BB962C8B-B14F-4D97-AF65-F5344CB8AC3E}">
        <p14:creationId xmlns:p14="http://schemas.microsoft.com/office/powerpoint/2010/main" val="4064586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EA41ACC5-AA63-4FF6-BF39-0BF08418D416}"/>
              </a:ext>
            </a:extLst>
          </p:cNvPr>
          <p:cNvSpPr>
            <a:spLocks noGrp="1"/>
          </p:cNvSpPr>
          <p:nvPr>
            <p:ph type="sldNum" sz="quarter" idx="12"/>
          </p:nvPr>
        </p:nvSpPr>
        <p:spPr/>
        <p:txBody>
          <a:bodyPr/>
          <a:lstStyle/>
          <a:p>
            <a:fld id="{06AFB70A-E524-49E4-8F5C-48BFBE4381EC}" type="slidenum">
              <a:rPr lang="en-US" altLang="zh-TW" smtClean="0"/>
              <a:pPr/>
              <a:t>17</a:t>
            </a:fld>
            <a:endParaRPr lang="en-US" altLang="zh-TW"/>
          </a:p>
        </p:txBody>
      </p:sp>
      <p:pic>
        <p:nvPicPr>
          <p:cNvPr id="5" name="Picture 2">
            <a:extLst>
              <a:ext uri="{FF2B5EF4-FFF2-40B4-BE49-F238E27FC236}">
                <a16:creationId xmlns:a16="http://schemas.microsoft.com/office/drawing/2014/main" id="{CE479E05-E9A1-4C22-8BD9-340E5D90BAB8}"/>
              </a:ext>
            </a:extLst>
          </p:cNvP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873561" y="64122"/>
            <a:ext cx="9109231" cy="6793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2250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EDACCD-1F3F-42DF-9F41-1EA48D54213C}"/>
              </a:ext>
            </a:extLst>
          </p:cNvPr>
          <p:cNvSpPr>
            <a:spLocks noGrp="1"/>
          </p:cNvSpPr>
          <p:nvPr>
            <p:ph type="title"/>
          </p:nvPr>
        </p:nvSpPr>
        <p:spPr/>
        <p:txBody>
          <a:bodyPr/>
          <a:lstStyle/>
          <a:p>
            <a:r>
              <a:rPr lang="zh-TW" altLang="en-US" dirty="0"/>
              <a:t>專職式團隊優缺點</a:t>
            </a:r>
          </a:p>
        </p:txBody>
      </p:sp>
      <p:sp>
        <p:nvSpPr>
          <p:cNvPr id="5" name="文字版面配置區 4">
            <a:extLst>
              <a:ext uri="{FF2B5EF4-FFF2-40B4-BE49-F238E27FC236}">
                <a16:creationId xmlns:a16="http://schemas.microsoft.com/office/drawing/2014/main" id="{C91680A6-3AEA-4006-AB66-0B3DC9ACCB93}"/>
              </a:ext>
            </a:extLst>
          </p:cNvPr>
          <p:cNvSpPr>
            <a:spLocks noGrp="1"/>
          </p:cNvSpPr>
          <p:nvPr>
            <p:ph type="body" idx="1"/>
          </p:nvPr>
        </p:nvSpPr>
        <p:spPr/>
        <p:txBody>
          <a:bodyPr/>
          <a:lstStyle/>
          <a:p>
            <a:r>
              <a:rPr lang="zh-TW" altLang="en-US" dirty="0"/>
              <a:t>優點</a:t>
            </a:r>
          </a:p>
        </p:txBody>
      </p:sp>
      <p:sp>
        <p:nvSpPr>
          <p:cNvPr id="6" name="內容版面配置區 5">
            <a:extLst>
              <a:ext uri="{FF2B5EF4-FFF2-40B4-BE49-F238E27FC236}">
                <a16:creationId xmlns:a16="http://schemas.microsoft.com/office/drawing/2014/main" id="{AC63B676-2993-422F-AA8C-6993DC2080AD}"/>
              </a:ext>
            </a:extLst>
          </p:cNvPr>
          <p:cNvSpPr>
            <a:spLocks noGrp="1"/>
          </p:cNvSpPr>
          <p:nvPr>
            <p:ph sz="half" idx="2"/>
          </p:nvPr>
        </p:nvSpPr>
        <p:spPr/>
        <p:txBody>
          <a:bodyPr/>
          <a:lstStyle/>
          <a:p>
            <a:r>
              <a:rPr lang="zh-TW" altLang="en-US" dirty="0"/>
              <a:t>專案經理對專案擁有完全的自主權</a:t>
            </a:r>
            <a:endParaRPr lang="en-US" altLang="zh-TW" dirty="0"/>
          </a:p>
          <a:p>
            <a:r>
              <a:rPr lang="zh-TW" altLang="en-US" dirty="0"/>
              <a:t>專案成員只有一個老闆</a:t>
            </a:r>
            <a:endParaRPr lang="en-US" altLang="zh-TW" dirty="0"/>
          </a:p>
          <a:p>
            <a:r>
              <a:rPr lang="zh-TW" altLang="en-US" dirty="0"/>
              <a:t>維持現有組織</a:t>
            </a:r>
            <a:endParaRPr lang="en-US" altLang="zh-TW" dirty="0"/>
          </a:p>
          <a:p>
            <a:r>
              <a:rPr lang="zh-TW" altLang="en-US" dirty="0"/>
              <a:t>榮譽感、向心力、使命感高</a:t>
            </a:r>
            <a:endParaRPr lang="en-US" altLang="zh-TW" dirty="0"/>
          </a:p>
          <a:p>
            <a:endParaRPr lang="zh-TW" altLang="en-US" dirty="0"/>
          </a:p>
        </p:txBody>
      </p:sp>
      <p:sp>
        <p:nvSpPr>
          <p:cNvPr id="7" name="文字版面配置區 6">
            <a:extLst>
              <a:ext uri="{FF2B5EF4-FFF2-40B4-BE49-F238E27FC236}">
                <a16:creationId xmlns:a16="http://schemas.microsoft.com/office/drawing/2014/main" id="{3BDA61A0-B19C-4F0D-86C5-080AF6F06335}"/>
              </a:ext>
            </a:extLst>
          </p:cNvPr>
          <p:cNvSpPr>
            <a:spLocks noGrp="1"/>
          </p:cNvSpPr>
          <p:nvPr>
            <p:ph type="body" sz="quarter" idx="3"/>
          </p:nvPr>
        </p:nvSpPr>
        <p:spPr/>
        <p:txBody>
          <a:bodyPr/>
          <a:lstStyle/>
          <a:p>
            <a:r>
              <a:rPr lang="zh-TW" altLang="en-US" dirty="0"/>
              <a:t>缺點</a:t>
            </a:r>
          </a:p>
        </p:txBody>
      </p:sp>
      <p:sp>
        <p:nvSpPr>
          <p:cNvPr id="8" name="內容版面配置區 7">
            <a:extLst>
              <a:ext uri="{FF2B5EF4-FFF2-40B4-BE49-F238E27FC236}">
                <a16:creationId xmlns:a16="http://schemas.microsoft.com/office/drawing/2014/main" id="{E300C3B5-A6C1-41EF-A6DB-4DD53464FE7E}"/>
              </a:ext>
            </a:extLst>
          </p:cNvPr>
          <p:cNvSpPr>
            <a:spLocks noGrp="1"/>
          </p:cNvSpPr>
          <p:nvPr>
            <p:ph sz="quarter" idx="4"/>
          </p:nvPr>
        </p:nvSpPr>
        <p:spPr/>
        <p:txBody>
          <a:bodyPr/>
          <a:lstStyle/>
          <a:p>
            <a:r>
              <a:rPr lang="zh-TW" altLang="en-US" dirty="0"/>
              <a:t>成本高昂</a:t>
            </a:r>
            <a:endParaRPr lang="en-US" altLang="zh-TW" dirty="0"/>
          </a:p>
          <a:p>
            <a:r>
              <a:rPr lang="zh-TW" altLang="en-US" dirty="0"/>
              <a:t>容易造成組織內部衝突</a:t>
            </a:r>
            <a:endParaRPr lang="en-US" altLang="zh-TW" dirty="0"/>
          </a:p>
          <a:p>
            <a:r>
              <a:rPr lang="zh-TW" altLang="en-US" dirty="0"/>
              <a:t>技術專業發展受限</a:t>
            </a:r>
          </a:p>
        </p:txBody>
      </p:sp>
      <p:sp>
        <p:nvSpPr>
          <p:cNvPr id="4" name="投影片編號版面配置區 3">
            <a:extLst>
              <a:ext uri="{FF2B5EF4-FFF2-40B4-BE49-F238E27FC236}">
                <a16:creationId xmlns:a16="http://schemas.microsoft.com/office/drawing/2014/main" id="{766A3AC6-1D85-4DBD-AFD1-B797EECE1171}"/>
              </a:ext>
            </a:extLst>
          </p:cNvPr>
          <p:cNvSpPr>
            <a:spLocks noGrp="1"/>
          </p:cNvSpPr>
          <p:nvPr>
            <p:ph type="sldNum" sz="quarter" idx="12"/>
          </p:nvPr>
        </p:nvSpPr>
        <p:spPr/>
        <p:txBody>
          <a:bodyPr/>
          <a:lstStyle/>
          <a:p>
            <a:fld id="{06AFB70A-E524-49E4-8F5C-48BFBE4381EC}" type="slidenum">
              <a:rPr lang="en-US" altLang="zh-TW" smtClean="0"/>
              <a:pPr/>
              <a:t>18</a:t>
            </a:fld>
            <a:endParaRPr lang="en-US" altLang="zh-TW"/>
          </a:p>
        </p:txBody>
      </p:sp>
    </p:spTree>
    <p:extLst>
      <p:ext uri="{BB962C8B-B14F-4D97-AF65-F5344CB8AC3E}">
        <p14:creationId xmlns:p14="http://schemas.microsoft.com/office/powerpoint/2010/main" val="1397280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B4C6A130-6939-4F15-B1BB-A3EB194D4D9C}"/>
              </a:ext>
            </a:extLst>
          </p:cNvPr>
          <p:cNvSpPr>
            <a:spLocks noGrp="1"/>
          </p:cNvSpPr>
          <p:nvPr>
            <p:ph type="title"/>
          </p:nvPr>
        </p:nvSpPr>
        <p:spPr/>
        <p:txBody>
          <a:bodyPr/>
          <a:lstStyle/>
          <a:p>
            <a:r>
              <a:rPr lang="zh-TW" altLang="en-US" dirty="0"/>
              <a:t>矩陣式組織 </a:t>
            </a:r>
            <a:r>
              <a:rPr lang="en-US" altLang="zh-TW" dirty="0"/>
              <a:t>Matrix</a:t>
            </a:r>
            <a:endParaRPr lang="zh-TW" altLang="en-US" dirty="0"/>
          </a:p>
        </p:txBody>
      </p:sp>
      <p:sp>
        <p:nvSpPr>
          <p:cNvPr id="4" name="內容版面配置區 3">
            <a:extLst>
              <a:ext uri="{FF2B5EF4-FFF2-40B4-BE49-F238E27FC236}">
                <a16:creationId xmlns:a16="http://schemas.microsoft.com/office/drawing/2014/main" id="{E963BAA2-C0D1-4BB2-9410-D8573ED2615D}"/>
              </a:ext>
            </a:extLst>
          </p:cNvPr>
          <p:cNvSpPr>
            <a:spLocks noGrp="1"/>
          </p:cNvSpPr>
          <p:nvPr>
            <p:ph idx="1"/>
          </p:nvPr>
        </p:nvSpPr>
        <p:spPr/>
        <p:txBody>
          <a:bodyPr>
            <a:normAutofit fontScale="77500" lnSpcReduction="20000"/>
          </a:bodyPr>
          <a:lstStyle/>
          <a:p>
            <a:r>
              <a:rPr lang="zh-TW" altLang="en-US" dirty="0"/>
              <a:t>肇始於 </a:t>
            </a:r>
            <a:r>
              <a:rPr lang="en-US" altLang="zh-TW" dirty="0"/>
              <a:t>1960 </a:t>
            </a:r>
            <a:r>
              <a:rPr lang="zh-TW" altLang="en-US" dirty="0"/>
              <a:t>年 </a:t>
            </a:r>
            <a:r>
              <a:rPr lang="en-US" altLang="zh-TW" dirty="0"/>
              <a:t>NASA </a:t>
            </a:r>
            <a:r>
              <a:rPr lang="zh-TW" altLang="en-US" dirty="0"/>
              <a:t>之產品研發策略</a:t>
            </a:r>
            <a:endParaRPr lang="en-US" altLang="zh-TW" dirty="0"/>
          </a:p>
          <a:p>
            <a:pPr lvl="1"/>
            <a:r>
              <a:rPr lang="zh-TW" altLang="en-US" dirty="0"/>
              <a:t>台灣中山科學院</a:t>
            </a:r>
            <a:endParaRPr lang="en-US" altLang="zh-TW" dirty="0"/>
          </a:p>
          <a:p>
            <a:r>
              <a:rPr lang="zh-TW" altLang="en-US" dirty="0"/>
              <a:t>專案管理處長位階通常較功能經理高</a:t>
            </a:r>
            <a:endParaRPr lang="en-US" altLang="zh-TW" dirty="0"/>
          </a:p>
          <a:p>
            <a:r>
              <a:rPr lang="zh-TW" altLang="en-US" dirty="0"/>
              <a:t>各專案成員由功能部門抽調支援</a:t>
            </a:r>
            <a:endParaRPr lang="en-US" altLang="zh-TW" dirty="0"/>
          </a:p>
          <a:p>
            <a:pPr lvl="1"/>
            <a:r>
              <a:rPr lang="zh-TW" altLang="en-US" dirty="0"/>
              <a:t>每一位專案成員頭上有兩個老闆</a:t>
            </a:r>
            <a:endParaRPr lang="en-US" altLang="zh-TW" dirty="0"/>
          </a:p>
          <a:p>
            <a:r>
              <a:rPr lang="zh-TW" altLang="en-US" dirty="0"/>
              <a:t>讓公司的人員和設備能同時提供給多個專案共用，同時能兼顧功能部門的運作</a:t>
            </a:r>
            <a:endParaRPr lang="en-US" altLang="zh-TW" dirty="0"/>
          </a:p>
          <a:p>
            <a:r>
              <a:rPr lang="zh-TW" altLang="en-US" dirty="0"/>
              <a:t>專案決策需經專案經理與功能經理協調</a:t>
            </a:r>
            <a:endParaRPr lang="en-US" altLang="zh-TW" dirty="0"/>
          </a:p>
          <a:p>
            <a:r>
              <a:rPr lang="zh-TW" altLang="en-US" dirty="0"/>
              <a:t>三種型態</a:t>
            </a:r>
            <a:endParaRPr lang="en-US" altLang="zh-TW" dirty="0"/>
          </a:p>
          <a:p>
            <a:pPr lvl="1"/>
            <a:r>
              <a:rPr lang="zh-TW" altLang="en-US" dirty="0"/>
              <a:t>弱矩陣 </a:t>
            </a:r>
            <a:r>
              <a:rPr lang="en-US" altLang="zh-TW" dirty="0"/>
              <a:t>Weak Matrix</a:t>
            </a:r>
          </a:p>
          <a:p>
            <a:pPr lvl="1"/>
            <a:r>
              <a:rPr lang="zh-TW" altLang="en-US" dirty="0"/>
              <a:t>平衡矩陣 </a:t>
            </a:r>
            <a:r>
              <a:rPr lang="en-US" altLang="zh-TW" dirty="0"/>
              <a:t>Balanced Matrix</a:t>
            </a:r>
          </a:p>
          <a:p>
            <a:pPr lvl="1"/>
            <a:r>
              <a:rPr lang="zh-TW" altLang="en-US" dirty="0"/>
              <a:t>強矩陣 </a:t>
            </a:r>
            <a:r>
              <a:rPr lang="en-US" altLang="zh-TW" dirty="0"/>
              <a:t>Strong Matrix</a:t>
            </a:r>
          </a:p>
        </p:txBody>
      </p:sp>
      <p:sp>
        <p:nvSpPr>
          <p:cNvPr id="2" name="投影片編號版面配置區 1">
            <a:extLst>
              <a:ext uri="{FF2B5EF4-FFF2-40B4-BE49-F238E27FC236}">
                <a16:creationId xmlns:a16="http://schemas.microsoft.com/office/drawing/2014/main" id="{25E19C81-E0FC-4A86-945F-7DE9ECB86DBC}"/>
              </a:ext>
            </a:extLst>
          </p:cNvPr>
          <p:cNvSpPr>
            <a:spLocks noGrp="1"/>
          </p:cNvSpPr>
          <p:nvPr>
            <p:ph type="sldNum" sz="quarter" idx="12"/>
          </p:nvPr>
        </p:nvSpPr>
        <p:spPr/>
        <p:txBody>
          <a:bodyPr/>
          <a:lstStyle/>
          <a:p>
            <a:fld id="{F5266956-B1F5-4385-B837-32E585D3D944}" type="slidenum">
              <a:rPr lang="en-US" altLang="zh-TW" smtClean="0"/>
              <a:pPr/>
              <a:t>19</a:t>
            </a:fld>
            <a:endParaRPr lang="en-US" altLang="zh-TW"/>
          </a:p>
        </p:txBody>
      </p:sp>
    </p:spTree>
    <p:extLst>
      <p:ext uri="{BB962C8B-B14F-4D97-AF65-F5344CB8AC3E}">
        <p14:creationId xmlns:p14="http://schemas.microsoft.com/office/powerpoint/2010/main" val="488720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C0B5CA-1DB5-4374-B6E7-177461FBBB8F}"/>
              </a:ext>
            </a:extLst>
          </p:cNvPr>
          <p:cNvSpPr>
            <a:spLocks noGrp="1"/>
          </p:cNvSpPr>
          <p:nvPr>
            <p:ph type="title"/>
          </p:nvPr>
        </p:nvSpPr>
        <p:spPr/>
        <p:txBody>
          <a:bodyPr/>
          <a:lstStyle/>
          <a:p>
            <a:r>
              <a:rPr lang="zh-TW" altLang="en-US" dirty="0"/>
              <a:t>大綱</a:t>
            </a:r>
          </a:p>
        </p:txBody>
      </p:sp>
      <p:sp>
        <p:nvSpPr>
          <p:cNvPr id="3" name="內容版面配置區 2">
            <a:extLst>
              <a:ext uri="{FF2B5EF4-FFF2-40B4-BE49-F238E27FC236}">
                <a16:creationId xmlns:a16="http://schemas.microsoft.com/office/drawing/2014/main" id="{6E76662F-0ABD-43EA-847C-EFB1762AD130}"/>
              </a:ext>
            </a:extLst>
          </p:cNvPr>
          <p:cNvSpPr>
            <a:spLocks noGrp="1"/>
          </p:cNvSpPr>
          <p:nvPr>
            <p:ph idx="1"/>
          </p:nvPr>
        </p:nvSpPr>
        <p:spPr/>
        <p:txBody>
          <a:bodyPr/>
          <a:lstStyle/>
          <a:p>
            <a:r>
              <a:rPr lang="zh-TW" altLang="en-US" dirty="0"/>
              <a:t>策略與專案之關係</a:t>
            </a:r>
          </a:p>
          <a:p>
            <a:r>
              <a:rPr lang="zh-TW" altLang="en-US" dirty="0"/>
              <a:t>專案內外在環境</a:t>
            </a:r>
          </a:p>
          <a:p>
            <a:r>
              <a:rPr lang="zh-TW" altLang="en-US" dirty="0"/>
              <a:t>專案組織</a:t>
            </a:r>
          </a:p>
          <a:p>
            <a:r>
              <a:rPr lang="zh-TW" altLang="en-US" dirty="0"/>
              <a:t>專案治理</a:t>
            </a:r>
          </a:p>
          <a:p>
            <a:r>
              <a:rPr lang="zh-TW" altLang="en-US" dirty="0"/>
              <a:t>專案管理辦公室</a:t>
            </a:r>
          </a:p>
          <a:p>
            <a:r>
              <a:rPr lang="zh-TW" altLang="en-US" dirty="0"/>
              <a:t>專案經理的角色和能力</a:t>
            </a:r>
          </a:p>
        </p:txBody>
      </p:sp>
      <p:sp>
        <p:nvSpPr>
          <p:cNvPr id="4" name="投影片編號版面配置區 3">
            <a:extLst>
              <a:ext uri="{FF2B5EF4-FFF2-40B4-BE49-F238E27FC236}">
                <a16:creationId xmlns:a16="http://schemas.microsoft.com/office/drawing/2014/main" id="{747C0C72-ED20-4FBB-8F24-3FEDE3E8DD8A}"/>
              </a:ext>
            </a:extLst>
          </p:cNvPr>
          <p:cNvSpPr>
            <a:spLocks noGrp="1"/>
          </p:cNvSpPr>
          <p:nvPr>
            <p:ph type="sldNum" sz="quarter" idx="12"/>
          </p:nvPr>
        </p:nvSpPr>
        <p:spPr/>
        <p:txBody>
          <a:bodyPr/>
          <a:lstStyle/>
          <a:p>
            <a:fld id="{06AFB70A-E524-49E4-8F5C-48BFBE4381EC}" type="slidenum">
              <a:rPr lang="en-US" altLang="zh-TW" smtClean="0"/>
              <a:pPr/>
              <a:t>2</a:t>
            </a:fld>
            <a:endParaRPr lang="en-US" altLang="zh-TW"/>
          </a:p>
        </p:txBody>
      </p:sp>
    </p:spTree>
    <p:extLst>
      <p:ext uri="{BB962C8B-B14F-4D97-AF65-F5344CB8AC3E}">
        <p14:creationId xmlns:p14="http://schemas.microsoft.com/office/powerpoint/2010/main" val="649334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831E524-276E-453D-8D67-416E7AB76F02}"/>
              </a:ext>
            </a:extLst>
          </p:cNvPr>
          <p:cNvSpPr>
            <a:spLocks noGrp="1"/>
          </p:cNvSpPr>
          <p:nvPr>
            <p:ph type="sldNum" sz="quarter" idx="12"/>
          </p:nvPr>
        </p:nvSpPr>
        <p:spPr/>
        <p:txBody>
          <a:bodyPr/>
          <a:lstStyle/>
          <a:p>
            <a:fld id="{06AFB70A-E524-49E4-8F5C-48BFBE4381EC}" type="slidenum">
              <a:rPr lang="en-US" altLang="zh-TW" smtClean="0"/>
              <a:pPr/>
              <a:t>20</a:t>
            </a:fld>
            <a:endParaRPr lang="en-US" altLang="zh-TW"/>
          </a:p>
        </p:txBody>
      </p:sp>
      <p:pic>
        <p:nvPicPr>
          <p:cNvPr id="5" name="Picture 2">
            <a:extLst>
              <a:ext uri="{FF2B5EF4-FFF2-40B4-BE49-F238E27FC236}">
                <a16:creationId xmlns:a16="http://schemas.microsoft.com/office/drawing/2014/main" id="{CF03DE0C-823B-42DA-A881-CAE7212C829A}"/>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360" y="122650"/>
            <a:ext cx="10742518" cy="66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8646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068B2662-8101-49D6-AB93-2956F211261E}"/>
              </a:ext>
            </a:extLst>
          </p:cNvPr>
          <p:cNvSpPr>
            <a:spLocks noGrp="1"/>
          </p:cNvSpPr>
          <p:nvPr>
            <p:ph type="sldNum" sz="quarter" idx="12"/>
          </p:nvPr>
        </p:nvSpPr>
        <p:spPr/>
        <p:txBody>
          <a:bodyPr/>
          <a:lstStyle/>
          <a:p>
            <a:fld id="{F5266956-B1F5-4385-B837-32E585D3D944}" type="slidenum">
              <a:rPr lang="en-US" altLang="zh-TW" smtClean="0"/>
              <a:pPr/>
              <a:t>21</a:t>
            </a:fld>
            <a:endParaRPr lang="en-US" altLang="zh-TW"/>
          </a:p>
        </p:txBody>
      </p:sp>
      <p:pic>
        <p:nvPicPr>
          <p:cNvPr id="3" name="Picture 2">
            <a:extLst>
              <a:ext uri="{FF2B5EF4-FFF2-40B4-BE49-F238E27FC236}">
                <a16:creationId xmlns:a16="http://schemas.microsoft.com/office/drawing/2014/main" id="{B7CFE482-61BE-414E-A0D8-2DBBECCBF1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28" y="1040557"/>
            <a:ext cx="12084050" cy="440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5877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2181A2-C3F4-4C9A-A5FB-739906EE03FB}"/>
              </a:ext>
            </a:extLst>
          </p:cNvPr>
          <p:cNvSpPr>
            <a:spLocks noGrp="1"/>
          </p:cNvSpPr>
          <p:nvPr>
            <p:ph type="title"/>
          </p:nvPr>
        </p:nvSpPr>
        <p:spPr/>
        <p:txBody>
          <a:bodyPr/>
          <a:lstStyle/>
          <a:p>
            <a:r>
              <a:rPr lang="zh-TW" altLang="en-US" dirty="0"/>
              <a:t>弱矩陣 </a:t>
            </a:r>
            <a:r>
              <a:rPr lang="en-US" altLang="zh-TW" dirty="0"/>
              <a:t>Week Matrix</a:t>
            </a:r>
            <a:endParaRPr lang="zh-TW" altLang="en-US" dirty="0"/>
          </a:p>
        </p:txBody>
      </p:sp>
      <p:sp>
        <p:nvSpPr>
          <p:cNvPr id="3" name="內容版面配置區 2">
            <a:extLst>
              <a:ext uri="{FF2B5EF4-FFF2-40B4-BE49-F238E27FC236}">
                <a16:creationId xmlns:a16="http://schemas.microsoft.com/office/drawing/2014/main" id="{3A3D3483-1BF3-4008-B553-7131EE8EAA5B}"/>
              </a:ext>
            </a:extLst>
          </p:cNvPr>
          <p:cNvSpPr>
            <a:spLocks noGrp="1"/>
          </p:cNvSpPr>
          <p:nvPr>
            <p:ph idx="1"/>
          </p:nvPr>
        </p:nvSpPr>
        <p:spPr/>
        <p:txBody>
          <a:bodyPr>
            <a:normAutofit/>
          </a:bodyPr>
          <a:lstStyle/>
          <a:p>
            <a:r>
              <a:rPr lang="zh-TW" altLang="en-US" dirty="0"/>
              <a:t>專案經理一般是兼職角色</a:t>
            </a:r>
            <a:endParaRPr lang="en-US" altLang="zh-TW" dirty="0"/>
          </a:p>
          <a:p>
            <a:r>
              <a:rPr lang="zh-TW" altLang="en-US" dirty="0"/>
              <a:t>專案協調者 </a:t>
            </a:r>
            <a:r>
              <a:rPr lang="en-US" altLang="zh-TW" dirty="0"/>
              <a:t>Project Coordinator</a:t>
            </a:r>
          </a:p>
          <a:p>
            <a:pPr lvl="1"/>
            <a:r>
              <a:rPr lang="zh-TW" altLang="en-US" dirty="0"/>
              <a:t>管理者</a:t>
            </a:r>
            <a:endParaRPr lang="en-US" altLang="zh-TW" dirty="0"/>
          </a:p>
          <a:p>
            <a:pPr lvl="1"/>
            <a:r>
              <a:rPr lang="zh-TW" altLang="en-US" dirty="0"/>
              <a:t>有限的權力，很多事必須向更高階的主管報告</a:t>
            </a:r>
            <a:r>
              <a:rPr lang="en-US" altLang="zh-TW" dirty="0"/>
              <a:t>&amp;</a:t>
            </a:r>
            <a:r>
              <a:rPr lang="zh-TW" altLang="en-US" dirty="0"/>
              <a:t>請示</a:t>
            </a:r>
            <a:endParaRPr lang="en-US" altLang="zh-TW" dirty="0"/>
          </a:p>
          <a:p>
            <a:pPr lvl="1"/>
            <a:r>
              <a:rPr lang="zh-TW" altLang="en-US" dirty="0"/>
              <a:t>預算由功能部門經理控制</a:t>
            </a:r>
            <a:endParaRPr lang="en-US" altLang="zh-TW" dirty="0"/>
          </a:p>
          <a:p>
            <a:pPr lvl="1"/>
            <a:r>
              <a:rPr lang="zh-TW" altLang="en-US" dirty="0"/>
              <a:t>專案決策權在功能部門經理</a:t>
            </a:r>
            <a:endParaRPr lang="en-US" altLang="zh-TW" dirty="0"/>
          </a:p>
          <a:p>
            <a:pPr lvl="1"/>
            <a:r>
              <a:rPr lang="zh-TW" altLang="en-US" dirty="0"/>
              <a:t>主要工作：規劃專案時程、列出檢查清單、蒐集工作進度資訊、敦促團隊成員儘速完成工作</a:t>
            </a:r>
          </a:p>
          <a:p>
            <a:endParaRPr lang="zh-TW" altLang="en-US" dirty="0"/>
          </a:p>
        </p:txBody>
      </p:sp>
      <p:sp>
        <p:nvSpPr>
          <p:cNvPr id="4" name="投影片編號版面配置區 3">
            <a:extLst>
              <a:ext uri="{FF2B5EF4-FFF2-40B4-BE49-F238E27FC236}">
                <a16:creationId xmlns:a16="http://schemas.microsoft.com/office/drawing/2014/main" id="{3569BB06-9A09-4262-82B8-14196FA6351A}"/>
              </a:ext>
            </a:extLst>
          </p:cNvPr>
          <p:cNvSpPr>
            <a:spLocks noGrp="1"/>
          </p:cNvSpPr>
          <p:nvPr>
            <p:ph type="sldNum" sz="quarter" idx="12"/>
          </p:nvPr>
        </p:nvSpPr>
        <p:spPr/>
        <p:txBody>
          <a:bodyPr/>
          <a:lstStyle/>
          <a:p>
            <a:fld id="{06AFB70A-E524-49E4-8F5C-48BFBE4381EC}" type="slidenum">
              <a:rPr lang="en-US" altLang="zh-TW" smtClean="0"/>
              <a:pPr/>
              <a:t>22</a:t>
            </a:fld>
            <a:endParaRPr lang="en-US" altLang="zh-TW"/>
          </a:p>
        </p:txBody>
      </p:sp>
    </p:spTree>
    <p:extLst>
      <p:ext uri="{BB962C8B-B14F-4D97-AF65-F5344CB8AC3E}">
        <p14:creationId xmlns:p14="http://schemas.microsoft.com/office/powerpoint/2010/main" val="3711467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0C4411-A5A0-4DBE-BDE5-A65FD82869FD}"/>
              </a:ext>
            </a:extLst>
          </p:cNvPr>
          <p:cNvSpPr>
            <a:spLocks noGrp="1"/>
          </p:cNvSpPr>
          <p:nvPr>
            <p:ph type="title"/>
          </p:nvPr>
        </p:nvSpPr>
        <p:spPr/>
        <p:txBody>
          <a:bodyPr/>
          <a:lstStyle/>
          <a:p>
            <a:r>
              <a:rPr lang="zh-TW" altLang="en-US" dirty="0"/>
              <a:t>平衡矩陣 </a:t>
            </a:r>
            <a:r>
              <a:rPr lang="en-US" altLang="zh-TW" dirty="0"/>
              <a:t>Balanced Matrix</a:t>
            </a:r>
            <a:endParaRPr lang="zh-TW" altLang="en-US" dirty="0"/>
          </a:p>
        </p:txBody>
      </p:sp>
      <p:sp>
        <p:nvSpPr>
          <p:cNvPr id="3" name="內容版面配置區 2">
            <a:extLst>
              <a:ext uri="{FF2B5EF4-FFF2-40B4-BE49-F238E27FC236}">
                <a16:creationId xmlns:a16="http://schemas.microsoft.com/office/drawing/2014/main" id="{564C52BF-E252-4C3F-8F08-0BC1B350F094}"/>
              </a:ext>
            </a:extLst>
          </p:cNvPr>
          <p:cNvSpPr>
            <a:spLocks noGrp="1"/>
          </p:cNvSpPr>
          <p:nvPr>
            <p:ph idx="1"/>
          </p:nvPr>
        </p:nvSpPr>
        <p:spPr/>
        <p:txBody>
          <a:bodyPr/>
          <a:lstStyle/>
          <a:p>
            <a:r>
              <a:rPr lang="zh-TW" altLang="en-US" dirty="0"/>
              <a:t>典型的矩陣式專案組織</a:t>
            </a:r>
            <a:endParaRPr lang="en-US" altLang="zh-TW" dirty="0"/>
          </a:p>
          <a:p>
            <a:r>
              <a:rPr lang="zh-TW" altLang="en-US" dirty="0"/>
              <a:t>專案經理負責規劃</a:t>
            </a:r>
            <a:endParaRPr lang="en-US" altLang="zh-TW" dirty="0"/>
          </a:p>
          <a:p>
            <a:pPr lvl="1"/>
            <a:r>
              <a:rPr lang="zh-TW" altLang="en-US" dirty="0"/>
              <a:t>工作項目、時程、進度監控、跨部門整合</a:t>
            </a:r>
            <a:endParaRPr lang="en-US" altLang="zh-TW" dirty="0"/>
          </a:p>
          <a:p>
            <a:r>
              <a:rPr lang="zh-TW" altLang="en-US" dirty="0"/>
              <a:t>功能部門經理負責執行</a:t>
            </a:r>
            <a:endParaRPr lang="en-US" altLang="zh-TW" dirty="0"/>
          </a:p>
          <a:p>
            <a:pPr lvl="1"/>
            <a:r>
              <a:rPr lang="zh-TW" altLang="en-US" dirty="0"/>
              <a:t>提供人力、設備，執行工作</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02A1572D-55D5-4433-A2CB-EE8EDC2D2E63}"/>
              </a:ext>
            </a:extLst>
          </p:cNvPr>
          <p:cNvSpPr>
            <a:spLocks noGrp="1"/>
          </p:cNvSpPr>
          <p:nvPr>
            <p:ph type="sldNum" sz="quarter" idx="12"/>
          </p:nvPr>
        </p:nvSpPr>
        <p:spPr/>
        <p:txBody>
          <a:bodyPr/>
          <a:lstStyle/>
          <a:p>
            <a:fld id="{06AFB70A-E524-49E4-8F5C-48BFBE4381EC}" type="slidenum">
              <a:rPr lang="en-US" altLang="zh-TW" smtClean="0"/>
              <a:pPr/>
              <a:t>23</a:t>
            </a:fld>
            <a:endParaRPr lang="en-US" altLang="zh-TW"/>
          </a:p>
        </p:txBody>
      </p:sp>
    </p:spTree>
    <p:extLst>
      <p:ext uri="{BB962C8B-B14F-4D97-AF65-F5344CB8AC3E}">
        <p14:creationId xmlns:p14="http://schemas.microsoft.com/office/powerpoint/2010/main" val="3769618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B8E783-3EDD-4B08-A16E-0F7D0F566F6A}"/>
              </a:ext>
            </a:extLst>
          </p:cNvPr>
          <p:cNvSpPr>
            <a:spLocks noGrp="1"/>
          </p:cNvSpPr>
          <p:nvPr>
            <p:ph type="title"/>
          </p:nvPr>
        </p:nvSpPr>
        <p:spPr/>
        <p:txBody>
          <a:bodyPr/>
          <a:lstStyle/>
          <a:p>
            <a:r>
              <a:rPr lang="zh-TW" altLang="en-US" dirty="0"/>
              <a:t>強矩陣 </a:t>
            </a:r>
            <a:r>
              <a:rPr lang="en-US" altLang="zh-TW" dirty="0"/>
              <a:t>Strong Matrix</a:t>
            </a:r>
            <a:endParaRPr lang="zh-TW" altLang="en-US" dirty="0"/>
          </a:p>
        </p:txBody>
      </p:sp>
      <p:sp>
        <p:nvSpPr>
          <p:cNvPr id="3" name="內容版面配置區 2">
            <a:extLst>
              <a:ext uri="{FF2B5EF4-FFF2-40B4-BE49-F238E27FC236}">
                <a16:creationId xmlns:a16="http://schemas.microsoft.com/office/drawing/2014/main" id="{69578493-4DD8-49D3-BF2D-E9775DE7E0C1}"/>
              </a:ext>
            </a:extLst>
          </p:cNvPr>
          <p:cNvSpPr>
            <a:spLocks noGrp="1"/>
          </p:cNvSpPr>
          <p:nvPr>
            <p:ph idx="1"/>
          </p:nvPr>
        </p:nvSpPr>
        <p:spPr/>
        <p:txBody>
          <a:bodyPr>
            <a:normAutofit/>
          </a:bodyPr>
          <a:lstStyle/>
          <a:p>
            <a:r>
              <a:rPr lang="zh-TW" altLang="en-US" dirty="0"/>
              <a:t>專案經理擁有最大的權力</a:t>
            </a:r>
            <a:endParaRPr lang="en-US" altLang="zh-TW" dirty="0"/>
          </a:p>
          <a:p>
            <a:pPr lvl="1"/>
            <a:r>
              <a:rPr lang="zh-TW" altLang="en-US" dirty="0"/>
              <a:t>掌管專案的大部分事務</a:t>
            </a:r>
            <a:endParaRPr lang="en-US" altLang="zh-TW" dirty="0"/>
          </a:p>
          <a:p>
            <a:pPr lvl="1"/>
            <a:r>
              <a:rPr lang="zh-TW" altLang="en-US" dirty="0"/>
              <a:t>可以調派功能部門的人員</a:t>
            </a:r>
            <a:endParaRPr lang="en-US" altLang="zh-TW" dirty="0"/>
          </a:p>
          <a:p>
            <a:r>
              <a:rPr lang="zh-TW" altLang="en-US" dirty="0"/>
              <a:t>功能部門可以被視為專案的承包商 </a:t>
            </a:r>
            <a:r>
              <a:rPr lang="en-US" altLang="zh-TW" dirty="0"/>
              <a:t>Subcontractor</a:t>
            </a:r>
          </a:p>
          <a:p>
            <a:pPr lvl="1"/>
            <a:r>
              <a:rPr lang="zh-TW" altLang="en-US" dirty="0"/>
              <a:t>例如，某專案為了發展新系列的筆記型電腦，專案經理可以從各功能部門調派相關專業人員共組矩陣專案團隊，從事基本設計和性能需求。一旦產品規格決定之後，某些零組件細部的最終設計和生產就可以交給個別功能部門完成。</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433A553A-2825-4B98-81F0-811C08769ECA}"/>
              </a:ext>
            </a:extLst>
          </p:cNvPr>
          <p:cNvSpPr>
            <a:spLocks noGrp="1"/>
          </p:cNvSpPr>
          <p:nvPr>
            <p:ph type="sldNum" sz="quarter" idx="12"/>
          </p:nvPr>
        </p:nvSpPr>
        <p:spPr/>
        <p:txBody>
          <a:bodyPr/>
          <a:lstStyle/>
          <a:p>
            <a:fld id="{06AFB70A-E524-49E4-8F5C-48BFBE4381EC}" type="slidenum">
              <a:rPr lang="en-US" altLang="zh-TW" smtClean="0"/>
              <a:pPr/>
              <a:t>24</a:t>
            </a:fld>
            <a:endParaRPr lang="en-US" altLang="zh-TW"/>
          </a:p>
        </p:txBody>
      </p:sp>
    </p:spTree>
    <p:extLst>
      <p:ext uri="{BB962C8B-B14F-4D97-AF65-F5344CB8AC3E}">
        <p14:creationId xmlns:p14="http://schemas.microsoft.com/office/powerpoint/2010/main" val="39183056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FE553513-929D-45BA-A9F1-92D041449FFB}"/>
              </a:ext>
            </a:extLst>
          </p:cNvPr>
          <p:cNvSpPr>
            <a:spLocks noGrp="1"/>
          </p:cNvSpPr>
          <p:nvPr>
            <p:ph type="title"/>
          </p:nvPr>
        </p:nvSpPr>
        <p:spPr/>
        <p:txBody>
          <a:bodyPr/>
          <a:lstStyle/>
          <a:p>
            <a:r>
              <a:rPr lang="zh-TW" altLang="en-US" dirty="0"/>
              <a:t>矩陣式組織的優缺點</a:t>
            </a:r>
          </a:p>
        </p:txBody>
      </p:sp>
      <p:sp>
        <p:nvSpPr>
          <p:cNvPr id="5" name="文字版面配置區 4">
            <a:extLst>
              <a:ext uri="{FF2B5EF4-FFF2-40B4-BE49-F238E27FC236}">
                <a16:creationId xmlns:a16="http://schemas.microsoft.com/office/drawing/2014/main" id="{C4F4BB1C-C06E-4BE5-82B4-492EB54942A2}"/>
              </a:ext>
            </a:extLst>
          </p:cNvPr>
          <p:cNvSpPr>
            <a:spLocks noGrp="1"/>
          </p:cNvSpPr>
          <p:nvPr>
            <p:ph type="body" idx="1"/>
          </p:nvPr>
        </p:nvSpPr>
        <p:spPr/>
        <p:txBody>
          <a:bodyPr/>
          <a:lstStyle/>
          <a:p>
            <a:r>
              <a:rPr lang="zh-TW" altLang="en-US" dirty="0"/>
              <a:t>優點</a:t>
            </a:r>
            <a:endParaRPr lang="en-US" altLang="zh-TW" dirty="0"/>
          </a:p>
        </p:txBody>
      </p:sp>
      <p:sp>
        <p:nvSpPr>
          <p:cNvPr id="4" name="內容版面配置區 3">
            <a:extLst>
              <a:ext uri="{FF2B5EF4-FFF2-40B4-BE49-F238E27FC236}">
                <a16:creationId xmlns:a16="http://schemas.microsoft.com/office/drawing/2014/main" id="{C1661729-7A29-4425-9C2E-CA71B63F1915}"/>
              </a:ext>
            </a:extLst>
          </p:cNvPr>
          <p:cNvSpPr>
            <a:spLocks noGrp="1"/>
          </p:cNvSpPr>
          <p:nvPr>
            <p:ph sz="half" idx="2"/>
          </p:nvPr>
        </p:nvSpPr>
        <p:spPr/>
        <p:txBody>
          <a:bodyPr/>
          <a:lstStyle/>
          <a:p>
            <a:r>
              <a:rPr lang="zh-TW" altLang="en-US" dirty="0"/>
              <a:t>充分彈性運用資源</a:t>
            </a:r>
            <a:endParaRPr lang="en-US" altLang="zh-TW" dirty="0"/>
          </a:p>
          <a:p>
            <a:r>
              <a:rPr lang="zh-TW" altLang="en-US" dirty="0"/>
              <a:t>員工可以了解組織的經營策略</a:t>
            </a:r>
            <a:endParaRPr lang="en-US" altLang="zh-TW" dirty="0"/>
          </a:p>
          <a:p>
            <a:r>
              <a:rPr lang="zh-TW" altLang="en-US" dirty="0"/>
              <a:t>有助於對技術複雜問題提出創新解決方案</a:t>
            </a:r>
            <a:endParaRPr lang="en-US" altLang="zh-TW" dirty="0"/>
          </a:p>
          <a:p>
            <a:r>
              <a:rPr lang="zh-TW" altLang="en-US" dirty="0"/>
              <a:t>有助於組織的橫向溝通和改善員工溝通技能</a:t>
            </a:r>
          </a:p>
        </p:txBody>
      </p:sp>
      <p:sp>
        <p:nvSpPr>
          <p:cNvPr id="6" name="文字版面配置區 5">
            <a:extLst>
              <a:ext uri="{FF2B5EF4-FFF2-40B4-BE49-F238E27FC236}">
                <a16:creationId xmlns:a16="http://schemas.microsoft.com/office/drawing/2014/main" id="{F4A04CBE-53A4-48C5-A890-16C214AB8A60}"/>
              </a:ext>
            </a:extLst>
          </p:cNvPr>
          <p:cNvSpPr>
            <a:spLocks noGrp="1"/>
          </p:cNvSpPr>
          <p:nvPr>
            <p:ph type="body" sz="quarter" idx="3"/>
          </p:nvPr>
        </p:nvSpPr>
        <p:spPr/>
        <p:txBody>
          <a:bodyPr/>
          <a:lstStyle/>
          <a:p>
            <a:r>
              <a:rPr lang="zh-TW" altLang="en-US" dirty="0"/>
              <a:t>缺點</a:t>
            </a:r>
          </a:p>
        </p:txBody>
      </p:sp>
      <p:sp>
        <p:nvSpPr>
          <p:cNvPr id="7" name="內容版面配置區 6">
            <a:extLst>
              <a:ext uri="{FF2B5EF4-FFF2-40B4-BE49-F238E27FC236}">
                <a16:creationId xmlns:a16="http://schemas.microsoft.com/office/drawing/2014/main" id="{8769C926-2517-4E9D-9FDD-BBA02B2C9277}"/>
              </a:ext>
            </a:extLst>
          </p:cNvPr>
          <p:cNvSpPr>
            <a:spLocks noGrp="1"/>
          </p:cNvSpPr>
          <p:nvPr>
            <p:ph sz="quarter" idx="4"/>
          </p:nvPr>
        </p:nvSpPr>
        <p:spPr/>
        <p:txBody>
          <a:bodyPr/>
          <a:lstStyle/>
          <a:p>
            <a:r>
              <a:rPr lang="zh-TW" altLang="en-US" dirty="0"/>
              <a:t>違反權責應相符之原則</a:t>
            </a:r>
            <a:endParaRPr lang="en-US" altLang="zh-TW" dirty="0"/>
          </a:p>
          <a:p>
            <a:r>
              <a:rPr lang="zh-TW" altLang="en-US" dirty="0"/>
              <a:t>違反每一部屬應只有一位老闆之原則</a:t>
            </a:r>
            <a:endParaRPr lang="en-US" altLang="zh-TW" dirty="0"/>
          </a:p>
          <a:p>
            <a:r>
              <a:rPr lang="zh-TW" altLang="en-US" dirty="0"/>
              <a:t>決策速度緩慢</a:t>
            </a:r>
          </a:p>
        </p:txBody>
      </p:sp>
      <p:sp>
        <p:nvSpPr>
          <p:cNvPr id="2" name="投影片編號版面配置區 1">
            <a:extLst>
              <a:ext uri="{FF2B5EF4-FFF2-40B4-BE49-F238E27FC236}">
                <a16:creationId xmlns:a16="http://schemas.microsoft.com/office/drawing/2014/main" id="{5D4A2959-1C60-425E-8077-DE8BC749FC94}"/>
              </a:ext>
            </a:extLst>
          </p:cNvPr>
          <p:cNvSpPr>
            <a:spLocks noGrp="1"/>
          </p:cNvSpPr>
          <p:nvPr>
            <p:ph type="sldNum" sz="quarter" idx="12"/>
          </p:nvPr>
        </p:nvSpPr>
        <p:spPr/>
        <p:txBody>
          <a:bodyPr/>
          <a:lstStyle/>
          <a:p>
            <a:fld id="{F5266956-B1F5-4385-B837-32E585D3D944}" type="slidenum">
              <a:rPr lang="en-US" altLang="zh-TW" smtClean="0"/>
              <a:pPr/>
              <a:t>25</a:t>
            </a:fld>
            <a:endParaRPr lang="en-US" altLang="zh-TW"/>
          </a:p>
        </p:txBody>
      </p:sp>
    </p:spTree>
    <p:extLst>
      <p:ext uri="{BB962C8B-B14F-4D97-AF65-F5344CB8AC3E}">
        <p14:creationId xmlns:p14="http://schemas.microsoft.com/office/powerpoint/2010/main" val="3285082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03DF5D-C08B-47D5-BCA2-6C52BDC267C2}"/>
              </a:ext>
            </a:extLst>
          </p:cNvPr>
          <p:cNvSpPr>
            <a:spLocks noGrp="1"/>
          </p:cNvSpPr>
          <p:nvPr>
            <p:ph type="title"/>
          </p:nvPr>
        </p:nvSpPr>
        <p:spPr/>
        <p:txBody>
          <a:bodyPr/>
          <a:lstStyle/>
          <a:p>
            <a:r>
              <a:rPr lang="zh-TW" altLang="en-US" dirty="0"/>
              <a:t>專案治理</a:t>
            </a:r>
          </a:p>
        </p:txBody>
      </p:sp>
      <p:sp>
        <p:nvSpPr>
          <p:cNvPr id="3" name="內容版面配置區 2">
            <a:extLst>
              <a:ext uri="{FF2B5EF4-FFF2-40B4-BE49-F238E27FC236}">
                <a16:creationId xmlns:a16="http://schemas.microsoft.com/office/drawing/2014/main" id="{AFD838F2-24A7-48BB-836C-DB2E9CF39467}"/>
              </a:ext>
            </a:extLst>
          </p:cNvPr>
          <p:cNvSpPr>
            <a:spLocks noGrp="1"/>
          </p:cNvSpPr>
          <p:nvPr>
            <p:ph idx="1"/>
          </p:nvPr>
        </p:nvSpPr>
        <p:spPr/>
        <p:txBody>
          <a:bodyPr/>
          <a:lstStyle/>
          <a:p>
            <a:r>
              <a:rPr lang="zh-TW" altLang="en-US" dirty="0"/>
              <a:t>指導專案管理活動的架構、功能、和過程，以創造一個獨特的產品、服務、或成果並滿足組織策略和營運目標。</a:t>
            </a:r>
            <a:endParaRPr lang="en-US" altLang="zh-TW" dirty="0"/>
          </a:p>
          <a:p>
            <a:pPr lvl="1"/>
            <a:r>
              <a:rPr lang="zh-TW" altLang="en-US" dirty="0"/>
              <a:t>沒有一套可適合所有組織的治理架構</a:t>
            </a:r>
            <a:endParaRPr lang="en-US" altLang="zh-TW" dirty="0"/>
          </a:p>
          <a:p>
            <a:pPr lvl="1"/>
            <a:r>
              <a:rPr lang="zh-TW" altLang="en-US" dirty="0"/>
              <a:t>治理架構應依組織文化、專案類型、組織而調整</a:t>
            </a:r>
            <a:endParaRPr lang="en-US" altLang="zh-TW" dirty="0"/>
          </a:p>
          <a:p>
            <a:r>
              <a:rPr lang="en-US" altLang="zh-TW" dirty="0"/>
              <a:t>APM(2012)</a:t>
            </a:r>
            <a:r>
              <a:rPr lang="zh-TW" altLang="en-US" dirty="0"/>
              <a:t>將專案治理定義為管理和管制專案、計畫、或專案組合而建立的一套架構。</a:t>
            </a:r>
            <a:endParaRPr lang="en-US" altLang="zh-TW" dirty="0"/>
          </a:p>
          <a:p>
            <a:pPr lvl="1"/>
            <a:r>
              <a:rPr lang="zh-TW" altLang="en-US" dirty="0"/>
              <a:t>專案治理中的關鍵角色是專案贊助者（發起人）</a:t>
            </a:r>
            <a:endParaRPr lang="en-US" altLang="zh-TW" dirty="0"/>
          </a:p>
          <a:p>
            <a:pPr lvl="1"/>
            <a:r>
              <a:rPr lang="zh-TW" altLang="en-US" dirty="0"/>
              <a:t>贊助者 </a:t>
            </a:r>
            <a:r>
              <a:rPr lang="en-US" altLang="zh-TW" dirty="0"/>
              <a:t>Sponsor</a:t>
            </a:r>
          </a:p>
          <a:p>
            <a:endParaRPr lang="en-US" altLang="zh-TW" dirty="0"/>
          </a:p>
        </p:txBody>
      </p:sp>
      <p:sp>
        <p:nvSpPr>
          <p:cNvPr id="4" name="投影片編號版面配置區 3">
            <a:extLst>
              <a:ext uri="{FF2B5EF4-FFF2-40B4-BE49-F238E27FC236}">
                <a16:creationId xmlns:a16="http://schemas.microsoft.com/office/drawing/2014/main" id="{DC3D8383-3EDE-4DAD-B8B2-177A51ABB48B}"/>
              </a:ext>
            </a:extLst>
          </p:cNvPr>
          <p:cNvSpPr>
            <a:spLocks noGrp="1"/>
          </p:cNvSpPr>
          <p:nvPr>
            <p:ph type="sldNum" sz="quarter" idx="12"/>
          </p:nvPr>
        </p:nvSpPr>
        <p:spPr/>
        <p:txBody>
          <a:bodyPr/>
          <a:lstStyle/>
          <a:p>
            <a:fld id="{06AFB70A-E524-49E4-8F5C-48BFBE4381EC}" type="slidenum">
              <a:rPr lang="en-US" altLang="zh-TW" smtClean="0"/>
              <a:pPr/>
              <a:t>26</a:t>
            </a:fld>
            <a:endParaRPr lang="en-US" altLang="zh-TW"/>
          </a:p>
        </p:txBody>
      </p:sp>
    </p:spTree>
    <p:extLst>
      <p:ext uri="{BB962C8B-B14F-4D97-AF65-F5344CB8AC3E}">
        <p14:creationId xmlns:p14="http://schemas.microsoft.com/office/powerpoint/2010/main" val="1052047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03DF5D-C08B-47D5-BCA2-6C52BDC267C2}"/>
              </a:ext>
            </a:extLst>
          </p:cNvPr>
          <p:cNvSpPr>
            <a:spLocks noGrp="1"/>
          </p:cNvSpPr>
          <p:nvPr>
            <p:ph type="title"/>
          </p:nvPr>
        </p:nvSpPr>
        <p:spPr/>
        <p:txBody>
          <a:bodyPr/>
          <a:lstStyle/>
          <a:p>
            <a:r>
              <a:rPr lang="zh-TW" altLang="en-US" dirty="0"/>
              <a:t>專案治理（續）</a:t>
            </a:r>
          </a:p>
        </p:txBody>
      </p:sp>
      <p:sp>
        <p:nvSpPr>
          <p:cNvPr id="3" name="內容版面配置區 2">
            <a:extLst>
              <a:ext uri="{FF2B5EF4-FFF2-40B4-BE49-F238E27FC236}">
                <a16:creationId xmlns:a16="http://schemas.microsoft.com/office/drawing/2014/main" id="{AFD838F2-24A7-48BB-836C-DB2E9CF39467}"/>
              </a:ext>
            </a:extLst>
          </p:cNvPr>
          <p:cNvSpPr>
            <a:spLocks noGrp="1"/>
          </p:cNvSpPr>
          <p:nvPr>
            <p:ph idx="1"/>
          </p:nvPr>
        </p:nvSpPr>
        <p:spPr/>
        <p:txBody>
          <a:bodyPr/>
          <a:lstStyle/>
          <a:p>
            <a:r>
              <a:rPr lang="zh-TW" altLang="en-US" dirty="0"/>
              <a:t>治理係指組織各個層面的組織或結構安排</a:t>
            </a:r>
            <a:endParaRPr lang="en-US" altLang="zh-TW" dirty="0"/>
          </a:p>
          <a:p>
            <a:r>
              <a:rPr lang="zh-TW" altLang="en-US" dirty="0"/>
              <a:t>目的在確定和影響組織成員的行為</a:t>
            </a:r>
            <a:endParaRPr lang="en-US" altLang="zh-TW" dirty="0"/>
          </a:p>
          <a:p>
            <a:r>
              <a:rPr lang="zh-TW" altLang="en-US" dirty="0"/>
              <a:t>治理的概念是多維的</a:t>
            </a:r>
            <a:endParaRPr lang="en-US" altLang="zh-TW" dirty="0"/>
          </a:p>
          <a:p>
            <a:pPr lvl="1"/>
            <a:r>
              <a:rPr lang="zh-TW" altLang="en-US" dirty="0"/>
              <a:t>除了要考慮到人員、角色、結構、和政策外</a:t>
            </a:r>
            <a:endParaRPr lang="en-US" altLang="zh-TW" dirty="0"/>
          </a:p>
          <a:p>
            <a:pPr lvl="1"/>
            <a:r>
              <a:rPr lang="zh-TW" altLang="en-US" dirty="0"/>
              <a:t>還需要以資料和回饋提供指導和監督</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DC3D8383-3EDE-4DAD-B8B2-177A51ABB48B}"/>
              </a:ext>
            </a:extLst>
          </p:cNvPr>
          <p:cNvSpPr>
            <a:spLocks noGrp="1"/>
          </p:cNvSpPr>
          <p:nvPr>
            <p:ph type="sldNum" sz="quarter" idx="12"/>
          </p:nvPr>
        </p:nvSpPr>
        <p:spPr/>
        <p:txBody>
          <a:bodyPr/>
          <a:lstStyle/>
          <a:p>
            <a:fld id="{06AFB70A-E524-49E4-8F5C-48BFBE4381EC}" type="slidenum">
              <a:rPr lang="en-US" altLang="zh-TW" smtClean="0"/>
              <a:pPr/>
              <a:t>27</a:t>
            </a:fld>
            <a:endParaRPr lang="en-US" altLang="zh-TW"/>
          </a:p>
        </p:txBody>
      </p:sp>
    </p:spTree>
    <p:extLst>
      <p:ext uri="{BB962C8B-B14F-4D97-AF65-F5344CB8AC3E}">
        <p14:creationId xmlns:p14="http://schemas.microsoft.com/office/powerpoint/2010/main" val="846618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5B88C8-A669-4AA3-8994-CF82BB470675}"/>
              </a:ext>
            </a:extLst>
          </p:cNvPr>
          <p:cNvSpPr>
            <a:spLocks noGrp="1"/>
          </p:cNvSpPr>
          <p:nvPr>
            <p:ph type="title"/>
          </p:nvPr>
        </p:nvSpPr>
        <p:spPr/>
        <p:txBody>
          <a:bodyPr/>
          <a:lstStyle/>
          <a:p>
            <a:r>
              <a:rPr lang="zh-TW" altLang="en-US" dirty="0"/>
              <a:t>治理架構 </a:t>
            </a:r>
            <a:r>
              <a:rPr lang="en-US" altLang="zh-TW" dirty="0"/>
              <a:t>Governance Framework</a:t>
            </a:r>
            <a:endParaRPr lang="zh-TW" altLang="en-US" dirty="0"/>
          </a:p>
        </p:txBody>
      </p:sp>
      <p:sp>
        <p:nvSpPr>
          <p:cNvPr id="3" name="內容版面配置區 2">
            <a:extLst>
              <a:ext uri="{FF2B5EF4-FFF2-40B4-BE49-F238E27FC236}">
                <a16:creationId xmlns:a16="http://schemas.microsoft.com/office/drawing/2014/main" id="{162DCD14-FB48-493D-A6CF-32CD8403E374}"/>
              </a:ext>
            </a:extLst>
          </p:cNvPr>
          <p:cNvSpPr>
            <a:spLocks noGrp="1"/>
          </p:cNvSpPr>
          <p:nvPr>
            <p:ph idx="1"/>
          </p:nvPr>
        </p:nvSpPr>
        <p:spPr/>
        <p:txBody>
          <a:bodyPr/>
          <a:lstStyle/>
          <a:p>
            <a:r>
              <a:rPr lang="zh-TW" altLang="en-US" dirty="0"/>
              <a:t>治理架構是組織行使權力的架構</a:t>
            </a:r>
            <a:endParaRPr lang="en-US" altLang="zh-TW" dirty="0"/>
          </a:p>
          <a:p>
            <a:pPr lvl="1"/>
            <a:r>
              <a:rPr lang="zh-TW" altLang="en-US" dirty="0"/>
              <a:t>架構包括</a:t>
            </a:r>
            <a:br>
              <a:rPr lang="en-US" altLang="zh-TW" dirty="0"/>
            </a:br>
            <a:r>
              <a:rPr lang="zh-TW" altLang="en-US" dirty="0"/>
              <a:t>規則、政策、程序、規範、關係、系統、過程</a:t>
            </a:r>
            <a:endParaRPr lang="en-US" altLang="zh-TW" dirty="0"/>
          </a:p>
          <a:p>
            <a:r>
              <a:rPr lang="zh-TW" altLang="en-US" dirty="0"/>
              <a:t>治理架構影響</a:t>
            </a:r>
            <a:r>
              <a:rPr lang="zh-TW" altLang="en-US" b="1" dirty="0"/>
              <a:t>組織目標</a:t>
            </a:r>
            <a:r>
              <a:rPr lang="zh-TW" altLang="en-US" dirty="0"/>
              <a:t>如何設定和實現、</a:t>
            </a:r>
            <a:r>
              <a:rPr lang="zh-TW" altLang="en-US" b="1" dirty="0"/>
              <a:t>風險</a:t>
            </a:r>
            <a:r>
              <a:rPr lang="zh-TW" altLang="en-US" dirty="0"/>
              <a:t>如何監視和評估、</a:t>
            </a:r>
            <a:r>
              <a:rPr lang="zh-TW" altLang="en-US" b="1" dirty="0"/>
              <a:t>績效</a:t>
            </a:r>
            <a:r>
              <a:rPr lang="zh-TW" altLang="en-US" dirty="0"/>
              <a:t>如何最佳化</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3E08465B-F171-4C4F-9665-42645DC16C1F}"/>
              </a:ext>
            </a:extLst>
          </p:cNvPr>
          <p:cNvSpPr>
            <a:spLocks noGrp="1"/>
          </p:cNvSpPr>
          <p:nvPr>
            <p:ph type="sldNum" sz="quarter" idx="12"/>
          </p:nvPr>
        </p:nvSpPr>
        <p:spPr/>
        <p:txBody>
          <a:bodyPr/>
          <a:lstStyle/>
          <a:p>
            <a:fld id="{06AFB70A-E524-49E4-8F5C-48BFBE4381EC}" type="slidenum">
              <a:rPr lang="en-US" altLang="zh-TW" smtClean="0"/>
              <a:pPr/>
              <a:t>28</a:t>
            </a:fld>
            <a:endParaRPr lang="en-US" altLang="zh-TW"/>
          </a:p>
        </p:txBody>
      </p:sp>
    </p:spTree>
    <p:extLst>
      <p:ext uri="{BB962C8B-B14F-4D97-AF65-F5344CB8AC3E}">
        <p14:creationId xmlns:p14="http://schemas.microsoft.com/office/powerpoint/2010/main" val="3915339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9A5BE6-25C6-4B5F-8960-40F34ABE86DC}"/>
              </a:ext>
            </a:extLst>
          </p:cNvPr>
          <p:cNvSpPr>
            <a:spLocks noGrp="1"/>
          </p:cNvSpPr>
          <p:nvPr>
            <p:ph type="title"/>
          </p:nvPr>
        </p:nvSpPr>
        <p:spPr/>
        <p:txBody>
          <a:bodyPr/>
          <a:lstStyle/>
          <a:p>
            <a:r>
              <a:rPr lang="zh-TW" altLang="en-US" dirty="0"/>
              <a:t>專案、計畫、或專案組合之治理</a:t>
            </a:r>
          </a:p>
        </p:txBody>
      </p:sp>
      <p:sp>
        <p:nvSpPr>
          <p:cNvPr id="7" name="內容版面配置區 6">
            <a:extLst>
              <a:ext uri="{FF2B5EF4-FFF2-40B4-BE49-F238E27FC236}">
                <a16:creationId xmlns:a16="http://schemas.microsoft.com/office/drawing/2014/main" id="{F7C715CA-A70D-40CC-9FA5-422B591F7FA5}"/>
              </a:ext>
            </a:extLst>
          </p:cNvPr>
          <p:cNvSpPr>
            <a:spLocks noGrp="1"/>
          </p:cNvSpPr>
          <p:nvPr>
            <p:ph idx="1"/>
          </p:nvPr>
        </p:nvSpPr>
        <p:spPr/>
        <p:txBody>
          <a:bodyPr>
            <a:normAutofit/>
          </a:bodyPr>
          <a:lstStyle/>
          <a:p>
            <a:r>
              <a:rPr lang="zh-TW" altLang="en-US" dirty="0"/>
              <a:t>四個治理領域</a:t>
            </a:r>
            <a:endParaRPr lang="en-US" altLang="zh-TW" dirty="0"/>
          </a:p>
          <a:p>
            <a:pPr lvl="1"/>
            <a:r>
              <a:rPr lang="zh-TW" altLang="en-US" dirty="0"/>
              <a:t>連結</a:t>
            </a:r>
            <a:r>
              <a:rPr lang="en-US" altLang="zh-TW" dirty="0"/>
              <a:t>(Alignment)</a:t>
            </a:r>
            <a:r>
              <a:rPr lang="zh-TW" altLang="en-US" dirty="0"/>
              <a:t>、風險</a:t>
            </a:r>
            <a:r>
              <a:rPr lang="en-US" altLang="zh-TW" dirty="0"/>
              <a:t>(Risk)</a:t>
            </a:r>
            <a:r>
              <a:rPr lang="zh-TW" altLang="en-US" dirty="0"/>
              <a:t>、績效</a:t>
            </a:r>
            <a:r>
              <a:rPr lang="en-US" altLang="zh-TW" dirty="0"/>
              <a:t>(Performance)</a:t>
            </a:r>
            <a:r>
              <a:rPr lang="zh-TW" altLang="en-US" dirty="0"/>
              <a:t>、溝通</a:t>
            </a:r>
            <a:r>
              <a:rPr lang="en-US" altLang="zh-TW" dirty="0"/>
              <a:t>(Communication)</a:t>
            </a:r>
          </a:p>
          <a:p>
            <a:r>
              <a:rPr lang="zh-TW" altLang="en-US" dirty="0"/>
              <a:t>每個治理領域都有監督</a:t>
            </a:r>
            <a:r>
              <a:rPr lang="en-US" altLang="zh-TW" dirty="0"/>
              <a:t>(Oversight)</a:t>
            </a:r>
            <a:r>
              <a:rPr lang="zh-TW" altLang="en-US" dirty="0"/>
              <a:t>、管制</a:t>
            </a:r>
            <a:r>
              <a:rPr lang="en-US" altLang="zh-TW" dirty="0"/>
              <a:t>(Control)</a:t>
            </a:r>
            <a:r>
              <a:rPr lang="zh-TW" altLang="en-US" dirty="0"/>
              <a:t>、整合</a:t>
            </a:r>
            <a:r>
              <a:rPr lang="en-US" altLang="zh-TW" dirty="0"/>
              <a:t>(Integration)</a:t>
            </a:r>
            <a:r>
              <a:rPr lang="zh-TW" altLang="en-US" dirty="0"/>
              <a:t>、決策</a:t>
            </a:r>
            <a:r>
              <a:rPr lang="en-US" altLang="zh-TW" dirty="0"/>
              <a:t>(Decision Making)</a:t>
            </a:r>
            <a:r>
              <a:rPr lang="zh-TW" altLang="en-US" dirty="0"/>
              <a:t>等功能</a:t>
            </a:r>
            <a:endParaRPr lang="en-US" altLang="zh-TW" dirty="0"/>
          </a:p>
          <a:p>
            <a:r>
              <a:rPr lang="zh-TW" altLang="en-US" dirty="0"/>
              <a:t>每個功能針對獨立專案都有治理支援流程和活動</a:t>
            </a:r>
            <a:endParaRPr lang="en-US" altLang="zh-TW" dirty="0"/>
          </a:p>
        </p:txBody>
      </p:sp>
      <p:sp>
        <p:nvSpPr>
          <p:cNvPr id="4" name="投影片編號版面配置區 3">
            <a:extLst>
              <a:ext uri="{FF2B5EF4-FFF2-40B4-BE49-F238E27FC236}">
                <a16:creationId xmlns:a16="http://schemas.microsoft.com/office/drawing/2014/main" id="{4231750F-F0C6-40CF-B8A5-1297CC04E30D}"/>
              </a:ext>
            </a:extLst>
          </p:cNvPr>
          <p:cNvSpPr>
            <a:spLocks noGrp="1"/>
          </p:cNvSpPr>
          <p:nvPr>
            <p:ph type="sldNum" sz="quarter" idx="12"/>
          </p:nvPr>
        </p:nvSpPr>
        <p:spPr/>
        <p:txBody>
          <a:bodyPr/>
          <a:lstStyle/>
          <a:p>
            <a:fld id="{06AFB70A-E524-49E4-8F5C-48BFBE4381EC}" type="slidenum">
              <a:rPr lang="en-US" altLang="zh-TW" smtClean="0"/>
              <a:pPr/>
              <a:t>29</a:t>
            </a:fld>
            <a:endParaRPr lang="en-US" altLang="zh-TW"/>
          </a:p>
        </p:txBody>
      </p:sp>
    </p:spTree>
    <p:extLst>
      <p:ext uri="{BB962C8B-B14F-4D97-AF65-F5344CB8AC3E}">
        <p14:creationId xmlns:p14="http://schemas.microsoft.com/office/powerpoint/2010/main" val="3109462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0375E5-B40A-4436-A07B-055814AEAE56}"/>
              </a:ext>
            </a:extLst>
          </p:cNvPr>
          <p:cNvSpPr>
            <a:spLocks noGrp="1"/>
          </p:cNvSpPr>
          <p:nvPr>
            <p:ph type="title"/>
          </p:nvPr>
        </p:nvSpPr>
        <p:spPr/>
        <p:txBody>
          <a:bodyPr/>
          <a:lstStyle/>
          <a:p>
            <a:r>
              <a:rPr lang="zh-TW" altLang="en-US" dirty="0"/>
              <a:t>策略與專案的關係</a:t>
            </a:r>
          </a:p>
        </p:txBody>
      </p:sp>
      <p:sp>
        <p:nvSpPr>
          <p:cNvPr id="3" name="內容版面配置區 2">
            <a:extLst>
              <a:ext uri="{FF2B5EF4-FFF2-40B4-BE49-F238E27FC236}">
                <a16:creationId xmlns:a16="http://schemas.microsoft.com/office/drawing/2014/main" id="{F704A101-8BF9-4A62-946D-2C9ABC29BDDA}"/>
              </a:ext>
            </a:extLst>
          </p:cNvPr>
          <p:cNvSpPr>
            <a:spLocks noGrp="1"/>
          </p:cNvSpPr>
          <p:nvPr>
            <p:ph idx="1"/>
          </p:nvPr>
        </p:nvSpPr>
        <p:spPr/>
        <p:txBody>
          <a:bodyPr/>
          <a:lstStyle/>
          <a:p>
            <a:r>
              <a:rPr lang="zh-TW" altLang="en-US" dirty="0"/>
              <a:t>許多專案經理通常不知所負責的專案來自於哪裡，為何會有此專案，此專案成功完成後對組織貢獻為何？</a:t>
            </a:r>
            <a:endParaRPr lang="en-US" altLang="zh-TW" dirty="0"/>
          </a:p>
          <a:p>
            <a:pPr lvl="1"/>
            <a:r>
              <a:rPr lang="zh-TW" altLang="en-US" dirty="0"/>
              <a:t>專案不會憑空而生，每一個專案都有理由</a:t>
            </a:r>
            <a:endParaRPr lang="en-US" altLang="zh-TW" dirty="0"/>
          </a:p>
          <a:p>
            <a:r>
              <a:rPr lang="zh-TW" altLang="en-US" dirty="0"/>
              <a:t>專案經理必須要清楚了解</a:t>
            </a:r>
            <a:endParaRPr lang="en-US" altLang="zh-TW" dirty="0"/>
          </a:p>
          <a:p>
            <a:pPr lvl="1"/>
            <a:r>
              <a:rPr lang="zh-TW" altLang="en-US" dirty="0"/>
              <a:t>策略是透過專案來執行，每一個專案與組織策略間應該有一清楚地聯結</a:t>
            </a:r>
            <a:endParaRPr lang="en-US" altLang="zh-TW" dirty="0"/>
          </a:p>
          <a:p>
            <a:r>
              <a:rPr lang="zh-TW" altLang="en-US" dirty="0"/>
              <a:t>優先順序何在？</a:t>
            </a:r>
            <a:endParaRPr lang="en-US" altLang="zh-TW" dirty="0"/>
          </a:p>
          <a:p>
            <a:pPr lvl="1"/>
            <a:r>
              <a:rPr lang="zh-TW" altLang="en-US" dirty="0"/>
              <a:t>時程、成本、範疇、品質</a:t>
            </a:r>
          </a:p>
        </p:txBody>
      </p:sp>
      <p:sp>
        <p:nvSpPr>
          <p:cNvPr id="4" name="投影片編號版面配置區 3">
            <a:extLst>
              <a:ext uri="{FF2B5EF4-FFF2-40B4-BE49-F238E27FC236}">
                <a16:creationId xmlns:a16="http://schemas.microsoft.com/office/drawing/2014/main" id="{60AB05B1-D1A7-4977-853D-B9CAC4CDBCF2}"/>
              </a:ext>
            </a:extLst>
          </p:cNvPr>
          <p:cNvSpPr>
            <a:spLocks noGrp="1"/>
          </p:cNvSpPr>
          <p:nvPr>
            <p:ph type="sldNum" sz="quarter" idx="12"/>
          </p:nvPr>
        </p:nvSpPr>
        <p:spPr/>
        <p:txBody>
          <a:bodyPr/>
          <a:lstStyle/>
          <a:p>
            <a:fld id="{06AFB70A-E524-49E4-8F5C-48BFBE4381EC}" type="slidenum">
              <a:rPr lang="en-US" altLang="zh-TW" smtClean="0"/>
              <a:pPr/>
              <a:t>3</a:t>
            </a:fld>
            <a:endParaRPr lang="en-US" altLang="zh-TW"/>
          </a:p>
        </p:txBody>
      </p:sp>
    </p:spTree>
    <p:extLst>
      <p:ext uri="{BB962C8B-B14F-4D97-AF65-F5344CB8AC3E}">
        <p14:creationId xmlns:p14="http://schemas.microsoft.com/office/powerpoint/2010/main" val="23814162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C5349D-4A86-455B-9546-7BDEA0150DD7}"/>
              </a:ext>
            </a:extLst>
          </p:cNvPr>
          <p:cNvSpPr>
            <a:spLocks noGrp="1"/>
          </p:cNvSpPr>
          <p:nvPr>
            <p:ph type="title"/>
          </p:nvPr>
        </p:nvSpPr>
        <p:spPr/>
        <p:txBody>
          <a:bodyPr/>
          <a:lstStyle/>
          <a:p>
            <a:r>
              <a:rPr lang="zh-TW" altLang="en-US" dirty="0"/>
              <a:t>專案、計畫、或專案組合之治理</a:t>
            </a:r>
          </a:p>
        </p:txBody>
      </p:sp>
      <p:sp>
        <p:nvSpPr>
          <p:cNvPr id="7" name="內容版面配置區 6">
            <a:extLst>
              <a:ext uri="{FF2B5EF4-FFF2-40B4-BE49-F238E27FC236}">
                <a16:creationId xmlns:a16="http://schemas.microsoft.com/office/drawing/2014/main" id="{1378EC30-FCA4-49D4-8720-543C2FF78E5C}"/>
              </a:ext>
            </a:extLst>
          </p:cNvPr>
          <p:cNvSpPr>
            <a:spLocks noGrp="1"/>
          </p:cNvSpPr>
          <p:nvPr>
            <p:ph idx="1"/>
          </p:nvPr>
        </p:nvSpPr>
        <p:spPr/>
        <p:txBody>
          <a:bodyPr>
            <a:normAutofit fontScale="92500" lnSpcReduction="10000"/>
          </a:bodyPr>
          <a:lstStyle/>
          <a:p>
            <a:r>
              <a:rPr lang="zh-TW" altLang="en-US" dirty="0"/>
              <a:t>連結治理 </a:t>
            </a:r>
            <a:r>
              <a:rPr lang="en-US" altLang="zh-TW" dirty="0"/>
              <a:t>Alignment</a:t>
            </a:r>
          </a:p>
          <a:p>
            <a:pPr lvl="1"/>
            <a:r>
              <a:rPr lang="zh-TW" altLang="en-US" dirty="0"/>
              <a:t>建立和維持一個整合性治理架構</a:t>
            </a:r>
            <a:endParaRPr lang="en-US" altLang="zh-TW" dirty="0"/>
          </a:p>
          <a:p>
            <a:r>
              <a:rPr lang="zh-TW" altLang="en-US" dirty="0"/>
              <a:t>風險治理 </a:t>
            </a:r>
            <a:r>
              <a:rPr lang="en-US" altLang="zh-TW" dirty="0"/>
              <a:t>Risk</a:t>
            </a:r>
          </a:p>
          <a:p>
            <a:pPr lvl="1"/>
            <a:r>
              <a:rPr lang="zh-TW" altLang="en-US" dirty="0"/>
              <a:t>識別、解決威脅和機會以確保風險和報酬平衡</a:t>
            </a:r>
            <a:endParaRPr lang="en-US" altLang="zh-TW" dirty="0"/>
          </a:p>
          <a:p>
            <a:r>
              <a:rPr lang="zh-TW" altLang="en-US" dirty="0"/>
              <a:t>績效治理 </a:t>
            </a:r>
            <a:r>
              <a:rPr lang="en-US" altLang="zh-TW" dirty="0"/>
              <a:t>Performance</a:t>
            </a:r>
          </a:p>
          <a:p>
            <a:pPr lvl="1"/>
            <a:r>
              <a:rPr lang="zh-TW" altLang="en-US" dirty="0"/>
              <a:t>衡量和評估商業價值</a:t>
            </a:r>
            <a:r>
              <a:rPr lang="en-US" altLang="zh-TW" dirty="0"/>
              <a:t>KPI</a:t>
            </a:r>
            <a:r>
              <a:rPr lang="zh-TW" altLang="en-US" dirty="0"/>
              <a:t>實現的功能和過程</a:t>
            </a:r>
            <a:endParaRPr lang="en-US" altLang="zh-TW" dirty="0"/>
          </a:p>
          <a:p>
            <a:pPr lvl="2"/>
            <a:r>
              <a:rPr lang="en-US" altLang="zh-TW" dirty="0"/>
              <a:t>KPI: Key Performance Index</a:t>
            </a:r>
          </a:p>
          <a:p>
            <a:r>
              <a:rPr lang="zh-TW" altLang="en-US" dirty="0"/>
              <a:t>溝通治理 </a:t>
            </a:r>
            <a:r>
              <a:rPr lang="en-US" altLang="zh-TW" dirty="0"/>
              <a:t>Communication</a:t>
            </a:r>
          </a:p>
          <a:p>
            <a:pPr lvl="1"/>
            <a:r>
              <a:rPr lang="zh-TW" altLang="en-US" dirty="0"/>
              <a:t>散布資訊、與利害關係人互動、確保組織變革</a:t>
            </a:r>
          </a:p>
          <a:p>
            <a:endParaRPr lang="zh-TW" altLang="en-US" dirty="0"/>
          </a:p>
        </p:txBody>
      </p:sp>
      <p:sp>
        <p:nvSpPr>
          <p:cNvPr id="4" name="投影片編號版面配置區 3">
            <a:extLst>
              <a:ext uri="{FF2B5EF4-FFF2-40B4-BE49-F238E27FC236}">
                <a16:creationId xmlns:a16="http://schemas.microsoft.com/office/drawing/2014/main" id="{DE023DD2-3387-4EDA-86D1-C86B66C4356A}"/>
              </a:ext>
            </a:extLst>
          </p:cNvPr>
          <p:cNvSpPr>
            <a:spLocks noGrp="1"/>
          </p:cNvSpPr>
          <p:nvPr>
            <p:ph type="sldNum" sz="quarter" idx="12"/>
          </p:nvPr>
        </p:nvSpPr>
        <p:spPr/>
        <p:txBody>
          <a:bodyPr/>
          <a:lstStyle/>
          <a:p>
            <a:fld id="{06AFB70A-E524-49E4-8F5C-48BFBE4381EC}" type="slidenum">
              <a:rPr lang="en-US" altLang="zh-TW" smtClean="0"/>
              <a:pPr/>
              <a:t>30</a:t>
            </a:fld>
            <a:endParaRPr lang="en-US" altLang="zh-TW"/>
          </a:p>
        </p:txBody>
      </p:sp>
    </p:spTree>
    <p:extLst>
      <p:ext uri="{BB962C8B-B14F-4D97-AF65-F5344CB8AC3E}">
        <p14:creationId xmlns:p14="http://schemas.microsoft.com/office/powerpoint/2010/main" val="33108210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D7BA78-6E46-4D12-883F-809667F871BB}"/>
              </a:ext>
            </a:extLst>
          </p:cNvPr>
          <p:cNvSpPr>
            <a:spLocks noGrp="1"/>
          </p:cNvSpPr>
          <p:nvPr>
            <p:ph type="title"/>
          </p:nvPr>
        </p:nvSpPr>
        <p:spPr/>
        <p:txBody>
          <a:bodyPr/>
          <a:lstStyle/>
          <a:p>
            <a:r>
              <a:rPr lang="zh-TW" altLang="en-US" dirty="0"/>
              <a:t>良好治理 </a:t>
            </a:r>
            <a:r>
              <a:rPr lang="en-US" altLang="zh-TW" dirty="0"/>
              <a:t>Good Governance </a:t>
            </a:r>
            <a:endParaRPr lang="zh-TW" altLang="en-US" dirty="0"/>
          </a:p>
        </p:txBody>
      </p:sp>
      <p:sp>
        <p:nvSpPr>
          <p:cNvPr id="3" name="內容版面配置區 2">
            <a:extLst>
              <a:ext uri="{FF2B5EF4-FFF2-40B4-BE49-F238E27FC236}">
                <a16:creationId xmlns:a16="http://schemas.microsoft.com/office/drawing/2014/main" id="{1901F47F-9656-44C8-8761-7966BBFD8F22}"/>
              </a:ext>
            </a:extLst>
          </p:cNvPr>
          <p:cNvSpPr>
            <a:spLocks noGrp="1"/>
          </p:cNvSpPr>
          <p:nvPr>
            <p:ph idx="1"/>
          </p:nvPr>
        </p:nvSpPr>
        <p:spPr/>
        <p:txBody>
          <a:bodyPr/>
          <a:lstStyle/>
          <a:p>
            <a:r>
              <a:rPr lang="en-US" altLang="zh-TW" dirty="0"/>
              <a:t>Good governance is a synonym for ‘good business’, structuring the organization to deliver high levels of achievement on an ethical and sustainable basis</a:t>
            </a:r>
          </a:p>
          <a:p>
            <a:r>
              <a:rPr lang="en-US" altLang="zh-TW" dirty="0"/>
              <a:t>PMI </a:t>
            </a:r>
            <a:r>
              <a:rPr lang="zh-TW" altLang="en-US" dirty="0"/>
              <a:t>提出的共通治理架構為參考範本</a:t>
            </a:r>
            <a:endParaRPr lang="en-US" altLang="zh-TW" dirty="0"/>
          </a:p>
          <a:p>
            <a:r>
              <a:rPr lang="zh-TW" altLang="en-US" dirty="0"/>
              <a:t>各企業組織應加以裁剪</a:t>
            </a:r>
            <a:r>
              <a:rPr lang="en-US" altLang="zh-TW" dirty="0"/>
              <a:t>(Tailor)</a:t>
            </a:r>
            <a:r>
              <a:rPr lang="zh-TW" altLang="en-US" dirty="0"/>
              <a:t>以適合組織的文化、專案類型、組織需求</a:t>
            </a:r>
          </a:p>
          <a:p>
            <a:endParaRPr lang="zh-TW" altLang="en-US" dirty="0"/>
          </a:p>
        </p:txBody>
      </p:sp>
      <p:sp>
        <p:nvSpPr>
          <p:cNvPr id="4" name="投影片編號版面配置區 3">
            <a:extLst>
              <a:ext uri="{FF2B5EF4-FFF2-40B4-BE49-F238E27FC236}">
                <a16:creationId xmlns:a16="http://schemas.microsoft.com/office/drawing/2014/main" id="{2EF9EE60-0202-4FF0-80CC-6EB6A96DA159}"/>
              </a:ext>
            </a:extLst>
          </p:cNvPr>
          <p:cNvSpPr>
            <a:spLocks noGrp="1"/>
          </p:cNvSpPr>
          <p:nvPr>
            <p:ph type="sldNum" sz="quarter" idx="12"/>
          </p:nvPr>
        </p:nvSpPr>
        <p:spPr/>
        <p:txBody>
          <a:bodyPr/>
          <a:lstStyle/>
          <a:p>
            <a:fld id="{06AFB70A-E524-49E4-8F5C-48BFBE4381EC}" type="slidenum">
              <a:rPr lang="en-US" altLang="zh-TW" smtClean="0"/>
              <a:pPr/>
              <a:t>31</a:t>
            </a:fld>
            <a:endParaRPr lang="en-US" altLang="zh-TW"/>
          </a:p>
        </p:txBody>
      </p:sp>
    </p:spTree>
    <p:extLst>
      <p:ext uri="{BB962C8B-B14F-4D97-AF65-F5344CB8AC3E}">
        <p14:creationId xmlns:p14="http://schemas.microsoft.com/office/powerpoint/2010/main" val="38060324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9B7E5E-3343-4A60-9480-543EDA77F0C9}"/>
              </a:ext>
            </a:extLst>
          </p:cNvPr>
          <p:cNvSpPr>
            <a:spLocks noGrp="1"/>
          </p:cNvSpPr>
          <p:nvPr>
            <p:ph type="title"/>
          </p:nvPr>
        </p:nvSpPr>
        <p:spPr/>
        <p:txBody>
          <a:bodyPr/>
          <a:lstStyle/>
          <a:p>
            <a:r>
              <a:rPr lang="zh-TW" altLang="en-US" dirty="0"/>
              <a:t>專案治理五元素</a:t>
            </a:r>
          </a:p>
        </p:txBody>
      </p:sp>
      <p:sp>
        <p:nvSpPr>
          <p:cNvPr id="4" name="投影片編號版面配置區 3">
            <a:extLst>
              <a:ext uri="{FF2B5EF4-FFF2-40B4-BE49-F238E27FC236}">
                <a16:creationId xmlns:a16="http://schemas.microsoft.com/office/drawing/2014/main" id="{D0DB3243-E676-44D7-9047-30E348065F6C}"/>
              </a:ext>
            </a:extLst>
          </p:cNvPr>
          <p:cNvSpPr>
            <a:spLocks noGrp="1"/>
          </p:cNvSpPr>
          <p:nvPr>
            <p:ph type="sldNum" sz="quarter" idx="12"/>
          </p:nvPr>
        </p:nvSpPr>
        <p:spPr/>
        <p:txBody>
          <a:bodyPr/>
          <a:lstStyle/>
          <a:p>
            <a:fld id="{06AFB70A-E524-49E4-8F5C-48BFBE4381EC}" type="slidenum">
              <a:rPr lang="en-US" altLang="zh-TW" smtClean="0"/>
              <a:pPr/>
              <a:t>32</a:t>
            </a:fld>
            <a:endParaRPr lang="en-US" altLang="zh-TW"/>
          </a:p>
        </p:txBody>
      </p:sp>
      <p:pic>
        <p:nvPicPr>
          <p:cNvPr id="5" name="Picture 2">
            <a:extLst>
              <a:ext uri="{FF2B5EF4-FFF2-40B4-BE49-F238E27FC236}">
                <a16:creationId xmlns:a16="http://schemas.microsoft.com/office/drawing/2014/main" id="{FC1DEF0B-2129-42AD-8531-778C7ADD09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521" y="2273980"/>
            <a:ext cx="11182044" cy="438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文字方塊 2">
            <a:extLst>
              <a:ext uri="{FF2B5EF4-FFF2-40B4-BE49-F238E27FC236}">
                <a16:creationId xmlns:a16="http://schemas.microsoft.com/office/drawing/2014/main" id="{54A0CD56-6816-4477-B6E7-587B78F24436}"/>
              </a:ext>
            </a:extLst>
          </p:cNvPr>
          <p:cNvSpPr txBox="1"/>
          <p:nvPr/>
        </p:nvSpPr>
        <p:spPr>
          <a:xfrm>
            <a:off x="4641018" y="2000907"/>
            <a:ext cx="2628220" cy="1569660"/>
          </a:xfrm>
          <a:prstGeom prst="rect">
            <a:avLst/>
          </a:prstGeom>
          <a:noFill/>
        </p:spPr>
        <p:txBody>
          <a:bodyPr wrap="none" rtlCol="0">
            <a:spAutoFit/>
          </a:bodyPr>
          <a:lstStyle/>
          <a:p>
            <a:r>
              <a:rPr lang="en-US" altLang="zh-TW" sz="3200" dirty="0"/>
              <a:t>Alignment to </a:t>
            </a:r>
          </a:p>
          <a:p>
            <a:r>
              <a:rPr lang="en-US" altLang="zh-TW" sz="3200" dirty="0"/>
              <a:t>organizational </a:t>
            </a:r>
          </a:p>
          <a:p>
            <a:r>
              <a:rPr lang="en-US" altLang="zh-TW" sz="3200" dirty="0"/>
              <a:t>objectives</a:t>
            </a:r>
            <a:endParaRPr lang="zh-TW" altLang="en-US" sz="3200" dirty="0"/>
          </a:p>
        </p:txBody>
      </p:sp>
      <p:sp>
        <p:nvSpPr>
          <p:cNvPr id="6" name="文字方塊 5">
            <a:extLst>
              <a:ext uri="{FF2B5EF4-FFF2-40B4-BE49-F238E27FC236}">
                <a16:creationId xmlns:a16="http://schemas.microsoft.com/office/drawing/2014/main" id="{939F66C2-816E-479C-89C1-07E9F6646848}"/>
              </a:ext>
            </a:extLst>
          </p:cNvPr>
          <p:cNvSpPr txBox="1"/>
          <p:nvPr/>
        </p:nvSpPr>
        <p:spPr>
          <a:xfrm>
            <a:off x="8184232" y="2310124"/>
            <a:ext cx="1826141" cy="584775"/>
          </a:xfrm>
          <a:prstGeom prst="rect">
            <a:avLst/>
          </a:prstGeom>
          <a:noFill/>
        </p:spPr>
        <p:txBody>
          <a:bodyPr wrap="none" rtlCol="0">
            <a:spAutoFit/>
          </a:bodyPr>
          <a:lstStyle/>
          <a:p>
            <a:r>
              <a:rPr lang="en-US" altLang="zh-TW" sz="3200" dirty="0"/>
              <a:t>Reporting</a:t>
            </a:r>
            <a:endParaRPr lang="zh-TW" altLang="en-US" sz="3200" dirty="0"/>
          </a:p>
        </p:txBody>
      </p:sp>
      <p:sp>
        <p:nvSpPr>
          <p:cNvPr id="7" name="文字方塊 6">
            <a:extLst>
              <a:ext uri="{FF2B5EF4-FFF2-40B4-BE49-F238E27FC236}">
                <a16:creationId xmlns:a16="http://schemas.microsoft.com/office/drawing/2014/main" id="{C008E6E2-F2E4-4E72-8E2A-F56B1DB61384}"/>
              </a:ext>
            </a:extLst>
          </p:cNvPr>
          <p:cNvSpPr txBox="1"/>
          <p:nvPr/>
        </p:nvSpPr>
        <p:spPr>
          <a:xfrm>
            <a:off x="7752184" y="5143984"/>
            <a:ext cx="2523448" cy="584775"/>
          </a:xfrm>
          <a:prstGeom prst="rect">
            <a:avLst/>
          </a:prstGeom>
          <a:noFill/>
        </p:spPr>
        <p:txBody>
          <a:bodyPr wrap="none" rtlCol="0">
            <a:spAutoFit/>
          </a:bodyPr>
          <a:lstStyle/>
          <a:p>
            <a:r>
              <a:rPr lang="en-US" altLang="zh-TW" sz="3200" dirty="0"/>
              <a:t>Decision gate</a:t>
            </a:r>
            <a:endParaRPr lang="zh-TW" altLang="en-US" sz="3200" dirty="0"/>
          </a:p>
        </p:txBody>
      </p:sp>
      <p:sp>
        <p:nvSpPr>
          <p:cNvPr id="8" name="文字方塊 7">
            <a:extLst>
              <a:ext uri="{FF2B5EF4-FFF2-40B4-BE49-F238E27FC236}">
                <a16:creationId xmlns:a16="http://schemas.microsoft.com/office/drawing/2014/main" id="{38C85F9C-2979-41F6-9E4F-12D96D16E812}"/>
              </a:ext>
            </a:extLst>
          </p:cNvPr>
          <p:cNvSpPr txBox="1"/>
          <p:nvPr/>
        </p:nvSpPr>
        <p:spPr>
          <a:xfrm>
            <a:off x="782351" y="5143984"/>
            <a:ext cx="3914854" cy="584775"/>
          </a:xfrm>
          <a:prstGeom prst="rect">
            <a:avLst/>
          </a:prstGeom>
          <a:noFill/>
        </p:spPr>
        <p:txBody>
          <a:bodyPr wrap="none" rtlCol="0">
            <a:spAutoFit/>
          </a:bodyPr>
          <a:lstStyle/>
          <a:p>
            <a:r>
              <a:rPr lang="en-US" altLang="zh-TW" sz="3200" dirty="0"/>
              <a:t>Independent assurance</a:t>
            </a:r>
            <a:endParaRPr lang="zh-TW" altLang="en-US" sz="3200" dirty="0"/>
          </a:p>
        </p:txBody>
      </p:sp>
      <p:sp>
        <p:nvSpPr>
          <p:cNvPr id="9" name="文字方塊 8">
            <a:extLst>
              <a:ext uri="{FF2B5EF4-FFF2-40B4-BE49-F238E27FC236}">
                <a16:creationId xmlns:a16="http://schemas.microsoft.com/office/drawing/2014/main" id="{B539195D-0749-44F4-B1E3-DFE91E1DE21B}"/>
              </a:ext>
            </a:extLst>
          </p:cNvPr>
          <p:cNvSpPr txBox="1"/>
          <p:nvPr/>
        </p:nvSpPr>
        <p:spPr>
          <a:xfrm>
            <a:off x="1068487" y="1817681"/>
            <a:ext cx="3342582" cy="1077218"/>
          </a:xfrm>
          <a:prstGeom prst="rect">
            <a:avLst/>
          </a:prstGeom>
          <a:noFill/>
        </p:spPr>
        <p:txBody>
          <a:bodyPr wrap="none" rtlCol="0">
            <a:spAutoFit/>
          </a:bodyPr>
          <a:lstStyle/>
          <a:p>
            <a:r>
              <a:rPr lang="en-US" altLang="zh-TW" sz="3200" dirty="0"/>
              <a:t>Golden thread of </a:t>
            </a:r>
          </a:p>
          <a:p>
            <a:r>
              <a:rPr lang="en-US" altLang="zh-TW" sz="3200" dirty="0"/>
              <a:t>delegated authority</a:t>
            </a:r>
            <a:endParaRPr lang="zh-TW" altLang="en-US" sz="3200" dirty="0"/>
          </a:p>
        </p:txBody>
      </p:sp>
    </p:spTree>
    <p:extLst>
      <p:ext uri="{BB962C8B-B14F-4D97-AF65-F5344CB8AC3E}">
        <p14:creationId xmlns:p14="http://schemas.microsoft.com/office/powerpoint/2010/main" val="32576916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C97795DF-4815-45A4-98CE-88C2278DB4E0}"/>
              </a:ext>
            </a:extLst>
          </p:cNvPr>
          <p:cNvSpPr>
            <a:spLocks noGrp="1"/>
          </p:cNvSpPr>
          <p:nvPr>
            <p:ph type="title"/>
          </p:nvPr>
        </p:nvSpPr>
        <p:spPr/>
        <p:txBody>
          <a:bodyPr/>
          <a:lstStyle/>
          <a:p>
            <a:r>
              <a:rPr lang="zh-TW" altLang="en-US" dirty="0"/>
              <a:t>專案治理五元素</a:t>
            </a:r>
          </a:p>
        </p:txBody>
      </p:sp>
      <p:sp>
        <p:nvSpPr>
          <p:cNvPr id="5" name="內容版面配置區 4">
            <a:extLst>
              <a:ext uri="{FF2B5EF4-FFF2-40B4-BE49-F238E27FC236}">
                <a16:creationId xmlns:a16="http://schemas.microsoft.com/office/drawing/2014/main" id="{8FDB2611-2348-4419-AF24-6B2D5BC474D1}"/>
              </a:ext>
            </a:extLst>
          </p:cNvPr>
          <p:cNvSpPr>
            <a:spLocks noGrp="1"/>
          </p:cNvSpPr>
          <p:nvPr>
            <p:ph sz="half" idx="1"/>
          </p:nvPr>
        </p:nvSpPr>
        <p:spPr/>
        <p:txBody>
          <a:bodyPr>
            <a:normAutofit lnSpcReduction="10000"/>
          </a:bodyPr>
          <a:lstStyle/>
          <a:p>
            <a:r>
              <a:rPr lang="zh-TW" altLang="en-US" dirty="0"/>
              <a:t>連結組織目標</a:t>
            </a:r>
            <a:endParaRPr lang="en-US" altLang="zh-TW" dirty="0"/>
          </a:p>
          <a:p>
            <a:pPr lvl="1"/>
            <a:r>
              <a:rPr lang="zh-TW" altLang="en-US" dirty="0"/>
              <a:t>與組織目標一致</a:t>
            </a:r>
            <a:endParaRPr lang="en-US" altLang="zh-TW" dirty="0"/>
          </a:p>
          <a:p>
            <a:pPr lvl="1"/>
            <a:r>
              <a:rPr lang="en-US" altLang="zh-TW" dirty="0"/>
              <a:t>Alignment</a:t>
            </a:r>
            <a:r>
              <a:rPr lang="zh-TW" altLang="en-US" dirty="0"/>
              <a:t>：對齊、一致</a:t>
            </a:r>
            <a:endParaRPr lang="en-US" altLang="zh-TW" dirty="0"/>
          </a:p>
          <a:p>
            <a:r>
              <a:rPr lang="zh-TW" altLang="en-US" dirty="0"/>
              <a:t>授權的黃金軸線</a:t>
            </a:r>
            <a:endParaRPr lang="en-US" altLang="zh-TW" dirty="0"/>
          </a:p>
          <a:p>
            <a:pPr lvl="1"/>
            <a:r>
              <a:rPr lang="en-US" altLang="zh-TW" dirty="0"/>
              <a:t>A direct chain of accountability</a:t>
            </a:r>
          </a:p>
          <a:p>
            <a:pPr lvl="1"/>
            <a:r>
              <a:rPr lang="zh-TW" altLang="en-US" dirty="0"/>
              <a:t>從最高層到最底層，每一個人都清楚其授權範圍與上下關係</a:t>
            </a:r>
            <a:endParaRPr lang="en-US" altLang="zh-TW" dirty="0"/>
          </a:p>
          <a:p>
            <a:r>
              <a:rPr lang="zh-TW" altLang="en-US" dirty="0"/>
              <a:t>報告</a:t>
            </a:r>
            <a:endParaRPr lang="en-US" altLang="zh-TW" dirty="0"/>
          </a:p>
          <a:p>
            <a:pPr lvl="1"/>
            <a:r>
              <a:rPr lang="zh-TW" altLang="en-US" dirty="0"/>
              <a:t>應定期向授權者報告進度</a:t>
            </a:r>
            <a:endParaRPr lang="en-US" altLang="zh-TW" dirty="0"/>
          </a:p>
          <a:p>
            <a:pPr lvl="1"/>
            <a:r>
              <a:rPr lang="zh-TW" altLang="en-US" dirty="0"/>
              <a:t>遇到問題一定要讓老闆知道</a:t>
            </a:r>
            <a:endParaRPr lang="en-US" altLang="zh-TW" dirty="0"/>
          </a:p>
          <a:p>
            <a:endParaRPr lang="en-US" altLang="zh-TW" dirty="0"/>
          </a:p>
          <a:p>
            <a:endParaRPr lang="zh-TW" altLang="en-US" dirty="0"/>
          </a:p>
        </p:txBody>
      </p:sp>
      <p:sp>
        <p:nvSpPr>
          <p:cNvPr id="6" name="內容版面配置區 5">
            <a:extLst>
              <a:ext uri="{FF2B5EF4-FFF2-40B4-BE49-F238E27FC236}">
                <a16:creationId xmlns:a16="http://schemas.microsoft.com/office/drawing/2014/main" id="{80B632C8-024C-4A3E-854F-5B894E9B91EC}"/>
              </a:ext>
            </a:extLst>
          </p:cNvPr>
          <p:cNvSpPr>
            <a:spLocks noGrp="1"/>
          </p:cNvSpPr>
          <p:nvPr>
            <p:ph sz="half" idx="2"/>
          </p:nvPr>
        </p:nvSpPr>
        <p:spPr/>
        <p:txBody>
          <a:bodyPr>
            <a:normAutofit lnSpcReduction="10000"/>
          </a:bodyPr>
          <a:lstStyle/>
          <a:p>
            <a:r>
              <a:rPr lang="zh-TW" altLang="en-US" dirty="0"/>
              <a:t>獨立保證</a:t>
            </a:r>
            <a:endParaRPr lang="en-US" altLang="zh-TW" dirty="0"/>
          </a:p>
          <a:p>
            <a:pPr lvl="1"/>
            <a:r>
              <a:rPr lang="zh-TW" altLang="en-US" dirty="0"/>
              <a:t>獨立檢查，審視目標是否達成</a:t>
            </a:r>
            <a:endParaRPr lang="en-US" altLang="zh-TW" dirty="0"/>
          </a:p>
          <a:p>
            <a:r>
              <a:rPr lang="zh-TW" altLang="en-US" dirty="0"/>
              <a:t>決策門</a:t>
            </a:r>
            <a:endParaRPr lang="en-US" altLang="zh-TW" dirty="0"/>
          </a:p>
          <a:p>
            <a:pPr lvl="1"/>
            <a:r>
              <a:rPr lang="zh-TW" altLang="en-US" dirty="0"/>
              <a:t>在專案生命週期中的特定時間設定控制點，檢視專案的現況與發展方向，決定是否繼續。</a:t>
            </a:r>
            <a:endParaRPr lang="en-US" altLang="zh-TW" dirty="0"/>
          </a:p>
          <a:p>
            <a:pPr lvl="1"/>
            <a:r>
              <a:rPr lang="en-US" altLang="zh-TW" dirty="0"/>
              <a:t>Gate: </a:t>
            </a:r>
            <a:r>
              <a:rPr lang="zh-TW" altLang="en-US" dirty="0"/>
              <a:t>閘門，介於兩個區域之間的控制點</a:t>
            </a:r>
          </a:p>
        </p:txBody>
      </p:sp>
      <p:sp>
        <p:nvSpPr>
          <p:cNvPr id="3" name="投影片編號版面配置區 2">
            <a:extLst>
              <a:ext uri="{FF2B5EF4-FFF2-40B4-BE49-F238E27FC236}">
                <a16:creationId xmlns:a16="http://schemas.microsoft.com/office/drawing/2014/main" id="{5F8532CA-9D7D-443C-861A-DF099A055F15}"/>
              </a:ext>
            </a:extLst>
          </p:cNvPr>
          <p:cNvSpPr>
            <a:spLocks noGrp="1"/>
          </p:cNvSpPr>
          <p:nvPr>
            <p:ph type="sldNum" sz="quarter" idx="12"/>
          </p:nvPr>
        </p:nvSpPr>
        <p:spPr/>
        <p:txBody>
          <a:bodyPr/>
          <a:lstStyle/>
          <a:p>
            <a:fld id="{0BC55746-04A1-42DC-A0BC-1E09A8E18DBD}" type="slidenum">
              <a:rPr lang="en-US" altLang="zh-TW" smtClean="0"/>
              <a:pPr/>
              <a:t>33</a:t>
            </a:fld>
            <a:endParaRPr lang="en-US" altLang="zh-TW"/>
          </a:p>
        </p:txBody>
      </p:sp>
    </p:spTree>
    <p:extLst>
      <p:ext uri="{BB962C8B-B14F-4D97-AF65-F5344CB8AC3E}">
        <p14:creationId xmlns:p14="http://schemas.microsoft.com/office/powerpoint/2010/main" val="25826014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1836AF-4669-4A3A-B62F-F9A8430771A7}"/>
              </a:ext>
            </a:extLst>
          </p:cNvPr>
          <p:cNvSpPr>
            <a:spLocks noGrp="1"/>
          </p:cNvSpPr>
          <p:nvPr>
            <p:ph type="title"/>
          </p:nvPr>
        </p:nvSpPr>
        <p:spPr/>
        <p:txBody>
          <a:bodyPr>
            <a:normAutofit fontScale="90000"/>
          </a:bodyPr>
          <a:lstStyle/>
          <a:p>
            <a:r>
              <a:rPr lang="zh-TW" altLang="en-US" dirty="0"/>
              <a:t>專案管理辦公室</a:t>
            </a:r>
            <a:br>
              <a:rPr lang="en-US" altLang="zh-TW" dirty="0"/>
            </a:br>
            <a:r>
              <a:rPr lang="en-US" altLang="zh-TW" dirty="0"/>
              <a:t>Project Management Office, PMO</a:t>
            </a:r>
            <a:endParaRPr lang="zh-TW" altLang="en-US" dirty="0"/>
          </a:p>
        </p:txBody>
      </p:sp>
      <p:sp>
        <p:nvSpPr>
          <p:cNvPr id="4" name="內容版面配置區 3">
            <a:extLst>
              <a:ext uri="{FF2B5EF4-FFF2-40B4-BE49-F238E27FC236}">
                <a16:creationId xmlns:a16="http://schemas.microsoft.com/office/drawing/2014/main" id="{AA54D3CC-C8EF-4B79-B4B4-552D373F51DC}"/>
              </a:ext>
            </a:extLst>
          </p:cNvPr>
          <p:cNvSpPr>
            <a:spLocks noGrp="1"/>
          </p:cNvSpPr>
          <p:nvPr>
            <p:ph idx="1"/>
          </p:nvPr>
        </p:nvSpPr>
        <p:spPr/>
        <p:txBody>
          <a:bodyPr>
            <a:normAutofit fontScale="92500"/>
          </a:bodyPr>
          <a:lstStyle/>
          <a:p>
            <a:r>
              <a:rPr lang="zh-TW" altLang="en-US" dirty="0"/>
              <a:t>統籌建立各項專案管理運作規範</a:t>
            </a:r>
            <a:r>
              <a:rPr lang="en-US" altLang="zh-TW" dirty="0"/>
              <a:t>(Norm)</a:t>
            </a:r>
            <a:r>
              <a:rPr lang="zh-TW" altLang="en-US" dirty="0"/>
              <a:t>、流程、制度，監督組織內各專案之執行和運作，</a:t>
            </a:r>
            <a:r>
              <a:rPr lang="zh-TW" altLang="en-US" b="1" dirty="0"/>
              <a:t>培養組織的專案管理人才</a:t>
            </a:r>
            <a:endParaRPr lang="en-US" altLang="zh-TW" b="1" dirty="0"/>
          </a:p>
          <a:p>
            <a:r>
              <a:rPr lang="en-US" altLang="zh-TW" dirty="0"/>
              <a:t>PMO</a:t>
            </a:r>
            <a:r>
              <a:rPr lang="zh-TW" altLang="en-US" dirty="0"/>
              <a:t>是一個幕僚單位，用以統合和協調轄內各個專案的管理。</a:t>
            </a:r>
            <a:endParaRPr lang="en-US" altLang="zh-TW" dirty="0"/>
          </a:p>
          <a:p>
            <a:r>
              <a:rPr lang="en-US" altLang="zh-TW" dirty="0"/>
              <a:t>Pinto</a:t>
            </a:r>
            <a:r>
              <a:rPr lang="zh-TW" altLang="en-US" dirty="0"/>
              <a:t>定義</a:t>
            </a:r>
            <a:r>
              <a:rPr lang="en-US" altLang="zh-TW" dirty="0"/>
              <a:t>PMO</a:t>
            </a:r>
            <a:r>
              <a:rPr lang="zh-TW" altLang="en-US" dirty="0"/>
              <a:t>為一個中央集權單位，用以監督或改善各個專案的管理。</a:t>
            </a:r>
            <a:endParaRPr lang="en-US" altLang="zh-TW" dirty="0"/>
          </a:p>
          <a:p>
            <a:r>
              <a:rPr lang="en-US" altLang="zh-TW" dirty="0"/>
              <a:t>PMO</a:t>
            </a:r>
            <a:r>
              <a:rPr lang="zh-TW" altLang="en-US" dirty="0"/>
              <a:t>也稱為</a:t>
            </a:r>
            <a:r>
              <a:rPr lang="zh-TW" altLang="en-US" b="1" dirty="0"/>
              <a:t>專案辦公室</a:t>
            </a:r>
            <a:r>
              <a:rPr lang="zh-TW" altLang="en-US" dirty="0"/>
              <a:t>、計畫辦公室、專案組合辦公室。受到</a:t>
            </a:r>
            <a:r>
              <a:rPr lang="en-US" altLang="zh-TW" dirty="0"/>
              <a:t>PMO</a:t>
            </a:r>
            <a:r>
              <a:rPr lang="zh-TW" altLang="en-US" dirty="0"/>
              <a:t>監督和管理的專案彼此可能互相關連或沒有關係。</a:t>
            </a:r>
            <a:endParaRPr lang="en-US" altLang="zh-TW" dirty="0"/>
          </a:p>
          <a:p>
            <a:endParaRPr lang="zh-TW" altLang="en-US" dirty="0"/>
          </a:p>
        </p:txBody>
      </p:sp>
      <p:sp>
        <p:nvSpPr>
          <p:cNvPr id="3" name="投影片編號版面配置區 2">
            <a:extLst>
              <a:ext uri="{FF2B5EF4-FFF2-40B4-BE49-F238E27FC236}">
                <a16:creationId xmlns:a16="http://schemas.microsoft.com/office/drawing/2014/main" id="{0EE6CE7E-D81A-4A92-A614-96A5C1F35A33}"/>
              </a:ext>
            </a:extLst>
          </p:cNvPr>
          <p:cNvSpPr>
            <a:spLocks noGrp="1"/>
          </p:cNvSpPr>
          <p:nvPr>
            <p:ph type="sldNum" sz="quarter" idx="12"/>
          </p:nvPr>
        </p:nvSpPr>
        <p:spPr/>
        <p:txBody>
          <a:bodyPr/>
          <a:lstStyle/>
          <a:p>
            <a:fld id="{0BC55746-04A1-42DC-A0BC-1E09A8E18DBD}" type="slidenum">
              <a:rPr lang="en-US" altLang="zh-TW" smtClean="0"/>
              <a:pPr/>
              <a:t>34</a:t>
            </a:fld>
            <a:endParaRPr lang="en-US" altLang="zh-TW"/>
          </a:p>
        </p:txBody>
      </p:sp>
    </p:spTree>
    <p:extLst>
      <p:ext uri="{BB962C8B-B14F-4D97-AF65-F5344CB8AC3E}">
        <p14:creationId xmlns:p14="http://schemas.microsoft.com/office/powerpoint/2010/main" val="32817178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C4DF2B-B2C3-43D3-B55E-DA55E83562F3}"/>
              </a:ext>
            </a:extLst>
          </p:cNvPr>
          <p:cNvSpPr>
            <a:spLocks noGrp="1"/>
          </p:cNvSpPr>
          <p:nvPr>
            <p:ph type="title"/>
          </p:nvPr>
        </p:nvSpPr>
        <p:spPr/>
        <p:txBody>
          <a:bodyPr/>
          <a:lstStyle/>
          <a:p>
            <a:r>
              <a:rPr lang="zh-TW" altLang="en-US" dirty="0"/>
              <a:t>專案管理辦公室（續）</a:t>
            </a:r>
          </a:p>
        </p:txBody>
      </p:sp>
      <p:sp>
        <p:nvSpPr>
          <p:cNvPr id="7" name="內容版面配置區 6">
            <a:extLst>
              <a:ext uri="{FF2B5EF4-FFF2-40B4-BE49-F238E27FC236}">
                <a16:creationId xmlns:a16="http://schemas.microsoft.com/office/drawing/2014/main" id="{C28630BB-C091-4C63-A891-599E82234C2B}"/>
              </a:ext>
            </a:extLst>
          </p:cNvPr>
          <p:cNvSpPr>
            <a:spLocks noGrp="1"/>
          </p:cNvSpPr>
          <p:nvPr>
            <p:ph idx="1"/>
          </p:nvPr>
        </p:nvSpPr>
        <p:spPr/>
        <p:txBody>
          <a:bodyPr/>
          <a:lstStyle/>
          <a:p>
            <a:r>
              <a:rPr lang="zh-TW" altLang="en-US" dirty="0"/>
              <a:t>有些組織成立</a:t>
            </a:r>
            <a:r>
              <a:rPr lang="en-US" altLang="zh-TW" dirty="0"/>
              <a:t>PMO</a:t>
            </a:r>
            <a:r>
              <a:rPr lang="zh-TW" altLang="en-US" dirty="0"/>
              <a:t>的目的在於匯集組織中具有專案管理專業之人才，以發展專案管理領域的專業知識和技術，甚至制定規範作為所有專案管理運作之準則。</a:t>
            </a:r>
            <a:endParaRPr lang="en-US" altLang="zh-TW" dirty="0"/>
          </a:p>
          <a:p>
            <a:r>
              <a:rPr lang="en-US" altLang="zh-TW" dirty="0"/>
              <a:t>PMO</a:t>
            </a:r>
            <a:r>
              <a:rPr lang="zh-TW" altLang="en-US" dirty="0"/>
              <a:t>在必要時也提供各專案在排程、資源分配、進度監督和控制等專業支援。</a:t>
            </a:r>
            <a:endParaRPr lang="en-US" altLang="zh-TW" dirty="0"/>
          </a:p>
          <a:p>
            <a:r>
              <a:rPr lang="zh-TW" altLang="en-US" dirty="0"/>
              <a:t>有時</a:t>
            </a:r>
            <a:r>
              <a:rPr lang="en-US" altLang="zh-TW" dirty="0"/>
              <a:t>PMO</a:t>
            </a:r>
            <a:r>
              <a:rPr lang="zh-TW" altLang="en-US" dirty="0"/>
              <a:t>可作為組織在專案管理作為的中央寶庫，蒐集執行中或已執行過專案的經驗學習（</a:t>
            </a:r>
            <a:r>
              <a:rPr lang="en-US" altLang="zh-TW" dirty="0"/>
              <a:t>Lesson Learned</a:t>
            </a:r>
            <a:r>
              <a:rPr lang="zh-TW" altLang="en-US" dirty="0"/>
              <a:t>）、相關文件和紀錄，以建立專案管理相關的組織流程資產。</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303EB3E8-F484-4E2D-BCB3-36E0101F53B2}"/>
              </a:ext>
            </a:extLst>
          </p:cNvPr>
          <p:cNvSpPr>
            <a:spLocks noGrp="1"/>
          </p:cNvSpPr>
          <p:nvPr>
            <p:ph type="sldNum" sz="quarter" idx="12"/>
          </p:nvPr>
        </p:nvSpPr>
        <p:spPr/>
        <p:txBody>
          <a:bodyPr/>
          <a:lstStyle/>
          <a:p>
            <a:fld id="{06AFB70A-E524-49E4-8F5C-48BFBE4381EC}" type="slidenum">
              <a:rPr lang="en-US" altLang="zh-TW" smtClean="0"/>
              <a:pPr/>
              <a:t>35</a:t>
            </a:fld>
            <a:endParaRPr lang="en-US" altLang="zh-TW"/>
          </a:p>
        </p:txBody>
      </p:sp>
    </p:spTree>
    <p:extLst>
      <p:ext uri="{BB962C8B-B14F-4D97-AF65-F5344CB8AC3E}">
        <p14:creationId xmlns:p14="http://schemas.microsoft.com/office/powerpoint/2010/main" val="15049909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37A826-536F-4645-8EE3-3FEFFB1151E8}"/>
              </a:ext>
            </a:extLst>
          </p:cNvPr>
          <p:cNvSpPr>
            <a:spLocks noGrp="1"/>
          </p:cNvSpPr>
          <p:nvPr>
            <p:ph type="title"/>
          </p:nvPr>
        </p:nvSpPr>
        <p:spPr/>
        <p:txBody>
          <a:bodyPr/>
          <a:lstStyle/>
          <a:p>
            <a:r>
              <a:rPr lang="en-US" altLang="zh-TW" dirty="0"/>
              <a:t>PMO</a:t>
            </a:r>
            <a:r>
              <a:rPr lang="zh-TW" altLang="en-US" dirty="0"/>
              <a:t>的層級位置</a:t>
            </a:r>
          </a:p>
        </p:txBody>
      </p:sp>
      <p:sp>
        <p:nvSpPr>
          <p:cNvPr id="7" name="內容版面配置區 6">
            <a:extLst>
              <a:ext uri="{FF2B5EF4-FFF2-40B4-BE49-F238E27FC236}">
                <a16:creationId xmlns:a16="http://schemas.microsoft.com/office/drawing/2014/main" id="{D1405C77-39DD-4C61-8215-7C73A4967894}"/>
              </a:ext>
            </a:extLst>
          </p:cNvPr>
          <p:cNvSpPr>
            <a:spLocks noGrp="1"/>
          </p:cNvSpPr>
          <p:nvPr>
            <p:ph idx="1"/>
          </p:nvPr>
        </p:nvSpPr>
        <p:spPr/>
        <p:txBody>
          <a:bodyPr/>
          <a:lstStyle/>
          <a:p>
            <a:r>
              <a:rPr lang="zh-TW" altLang="en-US" dirty="0"/>
              <a:t>當</a:t>
            </a:r>
            <a:r>
              <a:rPr lang="en-US" altLang="zh-TW" dirty="0"/>
              <a:t>PMO</a:t>
            </a:r>
            <a:r>
              <a:rPr lang="zh-TW" altLang="en-US" dirty="0"/>
              <a:t>設置在公司層級時，它可以提供公司所有專案的整體支援服務功能。</a:t>
            </a:r>
            <a:endParaRPr lang="en-US" altLang="zh-TW" dirty="0"/>
          </a:p>
          <a:p>
            <a:r>
              <a:rPr lang="zh-TW" altLang="en-US" dirty="0"/>
              <a:t>當</a:t>
            </a:r>
            <a:r>
              <a:rPr lang="en-US" altLang="zh-TW" dirty="0"/>
              <a:t>PMO</a:t>
            </a:r>
            <a:r>
              <a:rPr lang="zh-TW" altLang="en-US" dirty="0"/>
              <a:t>設置在功能部門／專案層級時，其所服務支援的對象僅止於該特定部門／專案。</a:t>
            </a:r>
            <a:endParaRPr lang="en-US" altLang="zh-TW" dirty="0"/>
          </a:p>
          <a:p>
            <a:r>
              <a:rPr lang="en-US" altLang="zh-TW" dirty="0"/>
              <a:t>PMO</a:t>
            </a:r>
            <a:r>
              <a:rPr lang="zh-TW" altLang="en-US" dirty="0"/>
              <a:t>也有可能是一個中央機構，並在某些部門設立</a:t>
            </a:r>
            <a:r>
              <a:rPr lang="en-US" altLang="zh-TW" dirty="0"/>
              <a:t>PMO</a:t>
            </a:r>
            <a:r>
              <a:rPr lang="zh-TW" altLang="en-US" dirty="0"/>
              <a:t>分支，甚至於在各專案設立專案辦公室以協助專案經理管理專案執行。</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6A5431DB-C04D-4231-BDB1-C75EA4F3AF14}"/>
              </a:ext>
            </a:extLst>
          </p:cNvPr>
          <p:cNvSpPr>
            <a:spLocks noGrp="1"/>
          </p:cNvSpPr>
          <p:nvPr>
            <p:ph type="sldNum" sz="quarter" idx="12"/>
          </p:nvPr>
        </p:nvSpPr>
        <p:spPr/>
        <p:txBody>
          <a:bodyPr/>
          <a:lstStyle/>
          <a:p>
            <a:fld id="{06AFB70A-E524-49E4-8F5C-48BFBE4381EC}" type="slidenum">
              <a:rPr lang="en-US" altLang="zh-TW" smtClean="0"/>
              <a:pPr/>
              <a:t>36</a:t>
            </a:fld>
            <a:endParaRPr lang="en-US" altLang="zh-TW"/>
          </a:p>
        </p:txBody>
      </p:sp>
    </p:spTree>
    <p:extLst>
      <p:ext uri="{BB962C8B-B14F-4D97-AF65-F5344CB8AC3E}">
        <p14:creationId xmlns:p14="http://schemas.microsoft.com/office/powerpoint/2010/main" val="6196466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513B44-09E2-47A7-8F62-8FD47C74A305}"/>
              </a:ext>
            </a:extLst>
          </p:cNvPr>
          <p:cNvSpPr>
            <a:spLocks noGrp="1"/>
          </p:cNvSpPr>
          <p:nvPr>
            <p:ph type="title"/>
          </p:nvPr>
        </p:nvSpPr>
        <p:spPr/>
        <p:txBody>
          <a:bodyPr/>
          <a:lstStyle/>
          <a:p>
            <a:r>
              <a:rPr lang="en-US" altLang="zh-TW" dirty="0"/>
              <a:t>PMO </a:t>
            </a:r>
            <a:r>
              <a:rPr lang="zh-TW" altLang="en-US" dirty="0"/>
              <a:t>運作功能</a:t>
            </a:r>
          </a:p>
        </p:txBody>
      </p:sp>
      <p:sp>
        <p:nvSpPr>
          <p:cNvPr id="3" name="內容版面配置區 2">
            <a:extLst>
              <a:ext uri="{FF2B5EF4-FFF2-40B4-BE49-F238E27FC236}">
                <a16:creationId xmlns:a16="http://schemas.microsoft.com/office/drawing/2014/main" id="{D90C7483-02BC-455C-8488-56626416887E}"/>
              </a:ext>
            </a:extLst>
          </p:cNvPr>
          <p:cNvSpPr>
            <a:spLocks noGrp="1"/>
          </p:cNvSpPr>
          <p:nvPr>
            <p:ph idx="1"/>
          </p:nvPr>
        </p:nvSpPr>
        <p:spPr/>
        <p:txBody>
          <a:bodyPr/>
          <a:lstStyle/>
          <a:p>
            <a:r>
              <a:rPr lang="zh-TW" altLang="en-US" dirty="0"/>
              <a:t>氣象站 </a:t>
            </a:r>
            <a:r>
              <a:rPr lang="en-US" altLang="zh-TW" dirty="0"/>
              <a:t>Weather Station</a:t>
            </a:r>
          </a:p>
          <a:p>
            <a:pPr lvl="1"/>
            <a:r>
              <a:rPr lang="zh-TW" altLang="en-US" dirty="0"/>
              <a:t>追蹤、監視</a:t>
            </a:r>
            <a:endParaRPr lang="en-US" altLang="zh-TW" dirty="0"/>
          </a:p>
          <a:p>
            <a:pPr lvl="1"/>
            <a:r>
              <a:rPr lang="zh-TW" altLang="en-US" dirty="0"/>
              <a:t>進度、開銷、風險</a:t>
            </a:r>
            <a:endParaRPr lang="en-US" altLang="zh-TW" dirty="0"/>
          </a:p>
          <a:p>
            <a:r>
              <a:rPr lang="zh-TW" altLang="en-US" dirty="0"/>
              <a:t>控制台 </a:t>
            </a:r>
            <a:r>
              <a:rPr lang="en-US" altLang="zh-TW" dirty="0"/>
              <a:t>Control Tower</a:t>
            </a:r>
          </a:p>
          <a:p>
            <a:pPr lvl="1"/>
            <a:r>
              <a:rPr lang="zh-TW" altLang="en-US" dirty="0"/>
              <a:t>直接與專案經理和團隊一起工作</a:t>
            </a:r>
            <a:endParaRPr lang="en-US" altLang="zh-TW" dirty="0"/>
          </a:p>
          <a:p>
            <a:pPr lvl="1"/>
            <a:r>
              <a:rPr lang="zh-TW" altLang="en-US" dirty="0"/>
              <a:t>建立標準、遵循標準、改善標準</a:t>
            </a:r>
            <a:endParaRPr lang="en-US" altLang="zh-TW" dirty="0"/>
          </a:p>
          <a:p>
            <a:r>
              <a:rPr lang="zh-TW" altLang="en-US" dirty="0"/>
              <a:t>資源庫 </a:t>
            </a:r>
            <a:r>
              <a:rPr lang="en-US" altLang="zh-TW" dirty="0"/>
              <a:t>Resource Pool</a:t>
            </a:r>
          </a:p>
          <a:p>
            <a:pPr lvl="1"/>
            <a:r>
              <a:rPr lang="zh-TW" altLang="en-US" dirty="0"/>
              <a:t>維持一群受過訓練和具備專案管理專業技能的專家</a:t>
            </a:r>
          </a:p>
        </p:txBody>
      </p:sp>
      <p:sp>
        <p:nvSpPr>
          <p:cNvPr id="4" name="投影片編號版面配置區 3">
            <a:extLst>
              <a:ext uri="{FF2B5EF4-FFF2-40B4-BE49-F238E27FC236}">
                <a16:creationId xmlns:a16="http://schemas.microsoft.com/office/drawing/2014/main" id="{0DBF082C-A9D5-40F2-A2E1-C5293BC29AA7}"/>
              </a:ext>
            </a:extLst>
          </p:cNvPr>
          <p:cNvSpPr>
            <a:spLocks noGrp="1"/>
          </p:cNvSpPr>
          <p:nvPr>
            <p:ph type="sldNum" sz="quarter" idx="12"/>
          </p:nvPr>
        </p:nvSpPr>
        <p:spPr/>
        <p:txBody>
          <a:bodyPr/>
          <a:lstStyle/>
          <a:p>
            <a:fld id="{06AFB70A-E524-49E4-8F5C-48BFBE4381EC}" type="slidenum">
              <a:rPr lang="en-US" altLang="zh-TW" smtClean="0"/>
              <a:pPr/>
              <a:t>37</a:t>
            </a:fld>
            <a:endParaRPr lang="en-US" altLang="zh-TW"/>
          </a:p>
        </p:txBody>
      </p:sp>
    </p:spTree>
    <p:extLst>
      <p:ext uri="{BB962C8B-B14F-4D97-AF65-F5344CB8AC3E}">
        <p14:creationId xmlns:p14="http://schemas.microsoft.com/office/powerpoint/2010/main" val="7196154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EDECF1-2794-41AD-A776-310E495A0FBB}"/>
              </a:ext>
            </a:extLst>
          </p:cNvPr>
          <p:cNvSpPr>
            <a:spLocks noGrp="1"/>
          </p:cNvSpPr>
          <p:nvPr>
            <p:ph type="title"/>
          </p:nvPr>
        </p:nvSpPr>
        <p:spPr/>
        <p:txBody>
          <a:bodyPr/>
          <a:lstStyle/>
          <a:p>
            <a:r>
              <a:rPr lang="en-US" altLang="zh-TW" dirty="0"/>
              <a:t>PMO</a:t>
            </a:r>
            <a:r>
              <a:rPr lang="zh-TW" altLang="en-US" dirty="0"/>
              <a:t>受到的批評有三</a:t>
            </a:r>
          </a:p>
        </p:txBody>
      </p:sp>
      <p:sp>
        <p:nvSpPr>
          <p:cNvPr id="3" name="內容版面配置區 2">
            <a:extLst>
              <a:ext uri="{FF2B5EF4-FFF2-40B4-BE49-F238E27FC236}">
                <a16:creationId xmlns:a16="http://schemas.microsoft.com/office/drawing/2014/main" id="{749B6B4A-85BF-4AC2-84C0-487D809B15F8}"/>
              </a:ext>
            </a:extLst>
          </p:cNvPr>
          <p:cNvSpPr>
            <a:spLocks noGrp="1"/>
          </p:cNvSpPr>
          <p:nvPr>
            <p:ph idx="1"/>
          </p:nvPr>
        </p:nvSpPr>
        <p:spPr/>
        <p:txBody>
          <a:bodyPr/>
          <a:lstStyle/>
          <a:p>
            <a:r>
              <a:rPr lang="zh-TW" altLang="en-US" dirty="0"/>
              <a:t>第一是犯下「把所有雞蛋放在同一個籃子裡」的錯誤（即將所有具有專案管理長才者聚集在一起）。</a:t>
            </a:r>
            <a:endParaRPr lang="en-US" altLang="zh-TW" dirty="0"/>
          </a:p>
          <a:p>
            <a:r>
              <a:rPr lang="zh-TW" altLang="en-US" dirty="0"/>
              <a:t>第二是</a:t>
            </a:r>
            <a:r>
              <a:rPr lang="en-US" altLang="zh-TW" dirty="0"/>
              <a:t>PMO</a:t>
            </a:r>
            <a:r>
              <a:rPr lang="zh-TW" altLang="en-US" dirty="0"/>
              <a:t>可能成為組織另一個監督層級和官僚單位。</a:t>
            </a:r>
            <a:endParaRPr lang="en-US" altLang="zh-TW" dirty="0"/>
          </a:p>
          <a:p>
            <a:r>
              <a:rPr lang="zh-TW" altLang="en-US" dirty="0"/>
              <a:t>第三是可能形成專案經理和組織間溝通的瓶頸和障礙。</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F74273F8-E85F-4D8B-B0F6-1010151E6968}"/>
              </a:ext>
            </a:extLst>
          </p:cNvPr>
          <p:cNvSpPr>
            <a:spLocks noGrp="1"/>
          </p:cNvSpPr>
          <p:nvPr>
            <p:ph type="sldNum" sz="quarter" idx="12"/>
          </p:nvPr>
        </p:nvSpPr>
        <p:spPr/>
        <p:txBody>
          <a:bodyPr/>
          <a:lstStyle/>
          <a:p>
            <a:fld id="{06AFB70A-E524-49E4-8F5C-48BFBE4381EC}" type="slidenum">
              <a:rPr lang="en-US" altLang="zh-TW" smtClean="0"/>
              <a:pPr/>
              <a:t>38</a:t>
            </a:fld>
            <a:endParaRPr lang="en-US" altLang="zh-TW"/>
          </a:p>
        </p:txBody>
      </p:sp>
    </p:spTree>
    <p:extLst>
      <p:ext uri="{BB962C8B-B14F-4D97-AF65-F5344CB8AC3E}">
        <p14:creationId xmlns:p14="http://schemas.microsoft.com/office/powerpoint/2010/main" val="42671553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C5EB71-55EF-4482-876E-F9A1A31F2C36}"/>
              </a:ext>
            </a:extLst>
          </p:cNvPr>
          <p:cNvSpPr>
            <a:spLocks noGrp="1"/>
          </p:cNvSpPr>
          <p:nvPr>
            <p:ph type="title"/>
          </p:nvPr>
        </p:nvSpPr>
        <p:spPr/>
        <p:txBody>
          <a:bodyPr/>
          <a:lstStyle/>
          <a:p>
            <a:r>
              <a:rPr lang="zh-TW" altLang="en-US" dirty="0"/>
              <a:t>專案經理的角色和能力</a:t>
            </a:r>
          </a:p>
        </p:txBody>
      </p:sp>
      <p:sp>
        <p:nvSpPr>
          <p:cNvPr id="3" name="內容版面配置區 2">
            <a:extLst>
              <a:ext uri="{FF2B5EF4-FFF2-40B4-BE49-F238E27FC236}">
                <a16:creationId xmlns:a16="http://schemas.microsoft.com/office/drawing/2014/main" id="{69CBC96B-16B0-45D4-B767-DB6CFCD1A566}"/>
              </a:ext>
            </a:extLst>
          </p:cNvPr>
          <p:cNvSpPr>
            <a:spLocks noGrp="1"/>
          </p:cNvSpPr>
          <p:nvPr>
            <p:ph idx="1"/>
          </p:nvPr>
        </p:nvSpPr>
        <p:spPr/>
        <p:txBody>
          <a:bodyPr/>
          <a:lstStyle/>
          <a:p>
            <a:r>
              <a:rPr lang="zh-TW" altLang="en-US" dirty="0"/>
              <a:t>企業所需要的專案經理人選不僅能善於執行專案，也要懂得領導和策略規劃。</a:t>
            </a:r>
            <a:endParaRPr lang="en-US" altLang="zh-TW" dirty="0"/>
          </a:p>
          <a:p>
            <a:pPr lvl="1"/>
            <a:r>
              <a:rPr lang="zh-TW" altLang="en-US" dirty="0"/>
              <a:t>規劃長期目標</a:t>
            </a:r>
            <a:endParaRPr lang="en-US" altLang="zh-TW" dirty="0"/>
          </a:p>
          <a:p>
            <a:pPr lvl="1"/>
            <a:r>
              <a:rPr lang="zh-TW" altLang="en-US" dirty="0"/>
              <a:t>配合公司的優先順序調整專案執行的節奏</a:t>
            </a:r>
            <a:endParaRPr lang="en-US" altLang="zh-TW" dirty="0"/>
          </a:p>
          <a:p>
            <a:r>
              <a:rPr lang="zh-TW" altLang="en-US" dirty="0"/>
              <a:t>在某些組織裡 專案經理可能被要求支援管理或協助商業分析、商業個案（</a:t>
            </a:r>
            <a:r>
              <a:rPr lang="en-US" altLang="zh-TW" dirty="0"/>
              <a:t>Business Cases</a:t>
            </a:r>
            <a:r>
              <a:rPr lang="zh-TW" altLang="en-US" dirty="0"/>
              <a:t>）發展、以及專案組合管理的各項業務。</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FAB0FE92-9516-4297-8916-2323D65D5291}"/>
              </a:ext>
            </a:extLst>
          </p:cNvPr>
          <p:cNvSpPr>
            <a:spLocks noGrp="1"/>
          </p:cNvSpPr>
          <p:nvPr>
            <p:ph type="sldNum" sz="quarter" idx="12"/>
          </p:nvPr>
        </p:nvSpPr>
        <p:spPr/>
        <p:txBody>
          <a:bodyPr/>
          <a:lstStyle/>
          <a:p>
            <a:fld id="{06AFB70A-E524-49E4-8F5C-48BFBE4381EC}" type="slidenum">
              <a:rPr lang="en-US" altLang="zh-TW" smtClean="0"/>
              <a:pPr/>
              <a:t>39</a:t>
            </a:fld>
            <a:endParaRPr lang="en-US" altLang="zh-TW"/>
          </a:p>
        </p:txBody>
      </p:sp>
    </p:spTree>
    <p:extLst>
      <p:ext uri="{BB962C8B-B14F-4D97-AF65-F5344CB8AC3E}">
        <p14:creationId xmlns:p14="http://schemas.microsoft.com/office/powerpoint/2010/main" val="1560682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D426F9-433F-467C-9182-498E630310BC}"/>
              </a:ext>
            </a:extLst>
          </p:cNvPr>
          <p:cNvSpPr>
            <a:spLocks noGrp="1"/>
          </p:cNvSpPr>
          <p:nvPr>
            <p:ph type="title"/>
          </p:nvPr>
        </p:nvSpPr>
        <p:spPr/>
        <p:txBody>
          <a:bodyPr>
            <a:normAutofit fontScale="90000"/>
          </a:bodyPr>
          <a:lstStyle/>
          <a:p>
            <a:r>
              <a:rPr lang="zh-TW" altLang="en-US" dirty="0"/>
              <a:t>策略管理過程 </a:t>
            </a:r>
            <a:r>
              <a:rPr lang="en-US" altLang="zh-TW" dirty="0"/>
              <a:t>Strategic Management Process</a:t>
            </a:r>
            <a:endParaRPr lang="zh-TW" altLang="en-US" dirty="0"/>
          </a:p>
        </p:txBody>
      </p:sp>
      <p:sp>
        <p:nvSpPr>
          <p:cNvPr id="3" name="內容版面配置區 2">
            <a:extLst>
              <a:ext uri="{FF2B5EF4-FFF2-40B4-BE49-F238E27FC236}">
                <a16:creationId xmlns:a16="http://schemas.microsoft.com/office/drawing/2014/main" id="{71F7E8A4-8EFE-4D0C-9F03-273A5E6D57DC}"/>
              </a:ext>
            </a:extLst>
          </p:cNvPr>
          <p:cNvSpPr>
            <a:spLocks noGrp="1"/>
          </p:cNvSpPr>
          <p:nvPr>
            <p:ph idx="1"/>
          </p:nvPr>
        </p:nvSpPr>
        <p:spPr/>
        <p:txBody>
          <a:bodyPr/>
          <a:lstStyle/>
          <a:p>
            <a:r>
              <a:rPr lang="zh-TW" altLang="en-US" dirty="0"/>
              <a:t>在扁平化的組織之中，各階層的組織成員都可參與策略規劃</a:t>
            </a:r>
            <a:endParaRPr lang="en-US" altLang="zh-TW" dirty="0"/>
          </a:p>
          <a:p>
            <a:r>
              <a:rPr lang="zh-TW" altLang="en-US" dirty="0"/>
              <a:t>參與策略規劃與專案選擇過程</a:t>
            </a:r>
            <a:endParaRPr lang="en-US" altLang="zh-TW" dirty="0"/>
          </a:p>
          <a:p>
            <a:pPr lvl="1"/>
            <a:r>
              <a:rPr lang="zh-TW" altLang="en-US" dirty="0"/>
              <a:t>幫助 </a:t>
            </a:r>
            <a:r>
              <a:rPr lang="en-US" altLang="zh-TW" dirty="0"/>
              <a:t>PM </a:t>
            </a:r>
            <a:r>
              <a:rPr lang="zh-TW" altLang="en-US" dirty="0"/>
              <a:t>對組織發展方向建立整體的看法</a:t>
            </a:r>
            <a:endParaRPr lang="en-US" altLang="zh-TW" dirty="0"/>
          </a:p>
          <a:p>
            <a:pPr lvl="1"/>
            <a:r>
              <a:rPr lang="zh-TW" altLang="en-US" dirty="0"/>
              <a:t>了解組織資源的特性與限制</a:t>
            </a:r>
            <a:endParaRPr lang="en-US" altLang="zh-TW" dirty="0"/>
          </a:p>
          <a:p>
            <a:pPr lvl="1"/>
            <a:r>
              <a:rPr lang="zh-TW" altLang="en-US" dirty="0"/>
              <a:t>了解各專案之間的關係</a:t>
            </a:r>
            <a:endParaRPr lang="en-US" altLang="zh-TW" dirty="0"/>
          </a:p>
          <a:p>
            <a:pPr lvl="1"/>
            <a:r>
              <a:rPr lang="zh-TW" altLang="en-US" dirty="0"/>
              <a:t>降低專案之間的敵對意識</a:t>
            </a:r>
            <a:endParaRPr lang="en-US" altLang="zh-TW" dirty="0"/>
          </a:p>
          <a:p>
            <a:pPr lvl="2"/>
            <a:r>
              <a:rPr lang="zh-TW" altLang="en-US" dirty="0"/>
              <a:t>資源分配、優先順序</a:t>
            </a:r>
          </a:p>
        </p:txBody>
      </p:sp>
      <p:sp>
        <p:nvSpPr>
          <p:cNvPr id="4" name="投影片編號版面配置區 3">
            <a:extLst>
              <a:ext uri="{FF2B5EF4-FFF2-40B4-BE49-F238E27FC236}">
                <a16:creationId xmlns:a16="http://schemas.microsoft.com/office/drawing/2014/main" id="{67647679-9116-41B7-AEEB-4D88AD14CB6C}"/>
              </a:ext>
            </a:extLst>
          </p:cNvPr>
          <p:cNvSpPr>
            <a:spLocks noGrp="1"/>
          </p:cNvSpPr>
          <p:nvPr>
            <p:ph type="sldNum" sz="quarter" idx="12"/>
          </p:nvPr>
        </p:nvSpPr>
        <p:spPr/>
        <p:txBody>
          <a:bodyPr/>
          <a:lstStyle/>
          <a:p>
            <a:fld id="{06AFB70A-E524-49E4-8F5C-48BFBE4381EC}" type="slidenum">
              <a:rPr lang="en-US" altLang="zh-TW" smtClean="0"/>
              <a:pPr/>
              <a:t>4</a:t>
            </a:fld>
            <a:endParaRPr lang="en-US" altLang="zh-TW"/>
          </a:p>
        </p:txBody>
      </p:sp>
    </p:spTree>
    <p:extLst>
      <p:ext uri="{BB962C8B-B14F-4D97-AF65-F5344CB8AC3E}">
        <p14:creationId xmlns:p14="http://schemas.microsoft.com/office/powerpoint/2010/main" val="29389935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40A888-5E8C-49CE-AD32-EB6951C1DCCB}"/>
              </a:ext>
            </a:extLst>
          </p:cNvPr>
          <p:cNvSpPr>
            <a:spLocks noGrp="1"/>
          </p:cNvSpPr>
          <p:nvPr>
            <p:ph type="title"/>
          </p:nvPr>
        </p:nvSpPr>
        <p:spPr/>
        <p:txBody>
          <a:bodyPr/>
          <a:lstStyle/>
          <a:p>
            <a:r>
              <a:rPr lang="zh-TW" altLang="en-US" dirty="0"/>
              <a:t>專案經理的影響範圍</a:t>
            </a:r>
          </a:p>
        </p:txBody>
      </p:sp>
      <p:sp>
        <p:nvSpPr>
          <p:cNvPr id="3" name="內容版面配置區 2">
            <a:extLst>
              <a:ext uri="{FF2B5EF4-FFF2-40B4-BE49-F238E27FC236}">
                <a16:creationId xmlns:a16="http://schemas.microsoft.com/office/drawing/2014/main" id="{595EA220-7B71-44D6-BD85-42800A3955F1}"/>
              </a:ext>
            </a:extLst>
          </p:cNvPr>
          <p:cNvSpPr>
            <a:spLocks noGrp="1"/>
          </p:cNvSpPr>
          <p:nvPr>
            <p:ph idx="1"/>
          </p:nvPr>
        </p:nvSpPr>
        <p:spPr/>
        <p:txBody>
          <a:bodyPr/>
          <a:lstStyle/>
          <a:p>
            <a:r>
              <a:rPr lang="zh-TW" altLang="en-US" dirty="0"/>
              <a:t>專案：</a:t>
            </a:r>
            <a:endParaRPr lang="en-US" altLang="zh-TW" dirty="0"/>
          </a:p>
          <a:p>
            <a:pPr lvl="1"/>
            <a:r>
              <a:rPr lang="en-US" altLang="zh-TW" dirty="0"/>
              <a:t>PM </a:t>
            </a:r>
            <a:r>
              <a:rPr lang="zh-TW" altLang="en-US" dirty="0"/>
              <a:t>帶領專案團隊達成專案目標和利害關係人的期望</a:t>
            </a:r>
            <a:endParaRPr lang="en-US" altLang="zh-TW" dirty="0"/>
          </a:p>
          <a:p>
            <a:pPr lvl="1"/>
            <a:r>
              <a:rPr lang="en-US" altLang="zh-TW" dirty="0"/>
              <a:t>PM </a:t>
            </a:r>
            <a:r>
              <a:rPr lang="zh-TW" altLang="en-US" dirty="0"/>
              <a:t>努力在專案的限制競爭和可用資源之間取得平衡</a:t>
            </a:r>
            <a:endParaRPr lang="en-US" altLang="zh-TW" dirty="0"/>
          </a:p>
          <a:p>
            <a:r>
              <a:rPr lang="zh-TW" altLang="en-US" dirty="0"/>
              <a:t>組織：</a:t>
            </a:r>
            <a:endParaRPr lang="en-US" altLang="zh-TW" dirty="0"/>
          </a:p>
          <a:p>
            <a:pPr lvl="1"/>
            <a:r>
              <a:rPr lang="en-US" altLang="zh-TW" dirty="0"/>
              <a:t>PM </a:t>
            </a:r>
            <a:r>
              <a:rPr lang="zh-TW" altLang="en-US" dirty="0"/>
              <a:t>主動與公司各階層交流，爭取專案所需資源</a:t>
            </a:r>
            <a:r>
              <a:rPr lang="en-US" altLang="zh-TW" dirty="0"/>
              <a:t> </a:t>
            </a:r>
          </a:p>
          <a:p>
            <a:pPr lvl="1"/>
            <a:r>
              <a:rPr lang="zh-TW" altLang="en-US" dirty="0"/>
              <a:t>提高整個組織的專案管理能力（</a:t>
            </a:r>
            <a:r>
              <a:rPr lang="en-US" altLang="zh-TW" dirty="0"/>
              <a:t>Capability</a:t>
            </a:r>
            <a:r>
              <a:rPr lang="zh-TW" altLang="en-US" dirty="0"/>
              <a:t>）和能耐（</a:t>
            </a:r>
            <a:r>
              <a:rPr lang="en-US" altLang="zh-TW" dirty="0"/>
              <a:t>Competency</a:t>
            </a:r>
            <a:r>
              <a:rPr lang="zh-TW" altLang="en-US" dirty="0"/>
              <a:t>）</a:t>
            </a:r>
            <a:endParaRPr lang="en-US" altLang="zh-TW" dirty="0"/>
          </a:p>
          <a:p>
            <a:pPr lvl="1"/>
            <a:r>
              <a:rPr lang="zh-TW" altLang="en-US" dirty="0"/>
              <a:t>協助組織的隱性和顯性知識轉移和整合</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0DF3F885-59FD-4341-9E7B-9ED895A35352}"/>
              </a:ext>
            </a:extLst>
          </p:cNvPr>
          <p:cNvSpPr>
            <a:spLocks noGrp="1"/>
          </p:cNvSpPr>
          <p:nvPr>
            <p:ph type="sldNum" sz="quarter" idx="12"/>
          </p:nvPr>
        </p:nvSpPr>
        <p:spPr/>
        <p:txBody>
          <a:bodyPr/>
          <a:lstStyle/>
          <a:p>
            <a:fld id="{06AFB70A-E524-49E4-8F5C-48BFBE4381EC}" type="slidenum">
              <a:rPr lang="en-US" altLang="zh-TW" smtClean="0"/>
              <a:pPr/>
              <a:t>40</a:t>
            </a:fld>
            <a:endParaRPr lang="en-US" altLang="zh-TW"/>
          </a:p>
        </p:txBody>
      </p:sp>
    </p:spTree>
    <p:extLst>
      <p:ext uri="{BB962C8B-B14F-4D97-AF65-F5344CB8AC3E}">
        <p14:creationId xmlns:p14="http://schemas.microsoft.com/office/powerpoint/2010/main" val="38087425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40A888-5E8C-49CE-AD32-EB6951C1DCCB}"/>
              </a:ext>
            </a:extLst>
          </p:cNvPr>
          <p:cNvSpPr>
            <a:spLocks noGrp="1"/>
          </p:cNvSpPr>
          <p:nvPr>
            <p:ph type="title"/>
          </p:nvPr>
        </p:nvSpPr>
        <p:spPr/>
        <p:txBody>
          <a:bodyPr/>
          <a:lstStyle/>
          <a:p>
            <a:r>
              <a:rPr lang="zh-TW" altLang="en-US" dirty="0"/>
              <a:t>專案經理的影響範圍 </a:t>
            </a:r>
            <a:r>
              <a:rPr lang="en-US" altLang="zh-TW" dirty="0"/>
              <a:t>(</a:t>
            </a:r>
            <a:r>
              <a:rPr lang="zh-TW" altLang="en-US" dirty="0"/>
              <a:t>續</a:t>
            </a:r>
            <a:r>
              <a:rPr lang="en-US" altLang="zh-TW" dirty="0"/>
              <a:t>)</a:t>
            </a:r>
            <a:endParaRPr lang="zh-TW" altLang="en-US" dirty="0"/>
          </a:p>
        </p:txBody>
      </p:sp>
      <p:sp>
        <p:nvSpPr>
          <p:cNvPr id="3" name="內容版面配置區 2">
            <a:extLst>
              <a:ext uri="{FF2B5EF4-FFF2-40B4-BE49-F238E27FC236}">
                <a16:creationId xmlns:a16="http://schemas.microsoft.com/office/drawing/2014/main" id="{595EA220-7B71-44D6-BD85-42800A3955F1}"/>
              </a:ext>
            </a:extLst>
          </p:cNvPr>
          <p:cNvSpPr>
            <a:spLocks noGrp="1"/>
          </p:cNvSpPr>
          <p:nvPr>
            <p:ph idx="1"/>
          </p:nvPr>
        </p:nvSpPr>
        <p:spPr/>
        <p:txBody>
          <a:bodyPr>
            <a:normAutofit lnSpcReduction="10000"/>
          </a:bodyPr>
          <a:lstStyle/>
          <a:p>
            <a:r>
              <a:rPr lang="zh-TW" altLang="en-US" dirty="0"/>
              <a:t>產業：</a:t>
            </a:r>
            <a:endParaRPr lang="en-US" altLang="zh-TW" dirty="0"/>
          </a:p>
          <a:p>
            <a:pPr lvl="1"/>
            <a:r>
              <a:rPr lang="en-US" altLang="zh-TW" dirty="0"/>
              <a:t>PM </a:t>
            </a:r>
            <a:r>
              <a:rPr lang="zh-TW" altLang="en-US" dirty="0"/>
              <a:t>應隨時掌握產業當前的趨勢，了解這些趨勢可能如何影響或適用於當前的專案。</a:t>
            </a:r>
            <a:endParaRPr lang="en-US" altLang="zh-TW" dirty="0"/>
          </a:p>
          <a:p>
            <a:r>
              <a:rPr lang="zh-TW" altLang="en-US" dirty="0"/>
              <a:t>專業學能：</a:t>
            </a:r>
            <a:endParaRPr lang="en-US" altLang="zh-TW" dirty="0"/>
          </a:p>
          <a:p>
            <a:pPr lvl="1"/>
            <a:r>
              <a:rPr lang="zh-TW" altLang="en-US" dirty="0"/>
              <a:t>持續的知識轉移和整合對於專案經理而言非常重要</a:t>
            </a:r>
            <a:endParaRPr lang="en-US" altLang="zh-TW" dirty="0"/>
          </a:p>
          <a:p>
            <a:pPr lvl="1"/>
            <a:r>
              <a:rPr lang="zh-TW" altLang="en-US" dirty="0"/>
              <a:t>在專案管理專業中，此專業發展正持續進行中。</a:t>
            </a:r>
            <a:endParaRPr lang="en-US" altLang="zh-TW" dirty="0"/>
          </a:p>
          <a:p>
            <a:r>
              <a:rPr lang="zh-TW" altLang="en-US" dirty="0"/>
              <a:t>跨專業學能：</a:t>
            </a:r>
            <a:endParaRPr lang="en-US" altLang="zh-TW" dirty="0"/>
          </a:p>
          <a:p>
            <a:pPr lvl="1"/>
            <a:r>
              <a:rPr lang="en-US" altLang="zh-TW" dirty="0"/>
              <a:t>PM </a:t>
            </a:r>
            <a:r>
              <a:rPr lang="zh-TW" altLang="en-US" dirty="0"/>
              <a:t>可以作為一個非正式的大使，教育組織成員關於專案管理的知識和優勢。</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0DF3F885-59FD-4341-9E7B-9ED895A35352}"/>
              </a:ext>
            </a:extLst>
          </p:cNvPr>
          <p:cNvSpPr>
            <a:spLocks noGrp="1"/>
          </p:cNvSpPr>
          <p:nvPr>
            <p:ph type="sldNum" sz="quarter" idx="12"/>
          </p:nvPr>
        </p:nvSpPr>
        <p:spPr/>
        <p:txBody>
          <a:bodyPr/>
          <a:lstStyle/>
          <a:p>
            <a:fld id="{06AFB70A-E524-49E4-8F5C-48BFBE4381EC}" type="slidenum">
              <a:rPr lang="en-US" altLang="zh-TW" smtClean="0"/>
              <a:pPr/>
              <a:t>41</a:t>
            </a:fld>
            <a:endParaRPr lang="en-US" altLang="zh-TW"/>
          </a:p>
        </p:txBody>
      </p:sp>
    </p:spTree>
    <p:extLst>
      <p:ext uri="{BB962C8B-B14F-4D97-AF65-F5344CB8AC3E}">
        <p14:creationId xmlns:p14="http://schemas.microsoft.com/office/powerpoint/2010/main" val="533287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40A888-5E8C-49CE-AD32-EB6951C1DCCB}"/>
              </a:ext>
            </a:extLst>
          </p:cNvPr>
          <p:cNvSpPr>
            <a:spLocks noGrp="1"/>
          </p:cNvSpPr>
          <p:nvPr>
            <p:ph type="title"/>
          </p:nvPr>
        </p:nvSpPr>
        <p:spPr/>
        <p:txBody>
          <a:bodyPr/>
          <a:lstStyle/>
          <a:p>
            <a:r>
              <a:rPr lang="zh-TW" altLang="en-US" dirty="0"/>
              <a:t>專案經理的能力</a:t>
            </a:r>
            <a:r>
              <a:rPr lang="en-US" altLang="zh-TW" dirty="0"/>
              <a:t>—PMI</a:t>
            </a:r>
            <a:r>
              <a:rPr lang="zh-TW" altLang="en-US" dirty="0"/>
              <a:t>才能金三角</a:t>
            </a:r>
            <a:endParaRPr lang="en-US" altLang="zh-TW" dirty="0"/>
          </a:p>
        </p:txBody>
      </p:sp>
      <p:sp>
        <p:nvSpPr>
          <p:cNvPr id="4" name="投影片編號版面配置區 3">
            <a:extLst>
              <a:ext uri="{FF2B5EF4-FFF2-40B4-BE49-F238E27FC236}">
                <a16:creationId xmlns:a16="http://schemas.microsoft.com/office/drawing/2014/main" id="{0DF3F885-59FD-4341-9E7B-9ED895A35352}"/>
              </a:ext>
            </a:extLst>
          </p:cNvPr>
          <p:cNvSpPr>
            <a:spLocks noGrp="1"/>
          </p:cNvSpPr>
          <p:nvPr>
            <p:ph type="sldNum" sz="quarter" idx="12"/>
          </p:nvPr>
        </p:nvSpPr>
        <p:spPr/>
        <p:txBody>
          <a:bodyPr/>
          <a:lstStyle/>
          <a:p>
            <a:fld id="{06AFB70A-E524-49E4-8F5C-48BFBE4381EC}" type="slidenum">
              <a:rPr lang="en-US" altLang="zh-TW" smtClean="0"/>
              <a:pPr/>
              <a:t>42</a:t>
            </a:fld>
            <a:endParaRPr lang="en-US" altLang="zh-TW"/>
          </a:p>
        </p:txBody>
      </p:sp>
      <p:pic>
        <p:nvPicPr>
          <p:cNvPr id="5" name="Picture 2">
            <a:extLst>
              <a:ext uri="{FF2B5EF4-FFF2-40B4-BE49-F238E27FC236}">
                <a16:creationId xmlns:a16="http://schemas.microsoft.com/office/drawing/2014/main" id="{07EDB517-2367-4784-9824-08DDE33A5A69}"/>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67608" y="980728"/>
            <a:ext cx="6408712" cy="5443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文字方塊 7">
            <a:extLst>
              <a:ext uri="{FF2B5EF4-FFF2-40B4-BE49-F238E27FC236}">
                <a16:creationId xmlns:a16="http://schemas.microsoft.com/office/drawing/2014/main" id="{7ADDAF1C-3285-4DB8-A83D-C281E0B8DFB5}"/>
              </a:ext>
            </a:extLst>
          </p:cNvPr>
          <p:cNvSpPr txBox="1"/>
          <p:nvPr/>
        </p:nvSpPr>
        <p:spPr>
          <a:xfrm>
            <a:off x="1199456" y="2348880"/>
            <a:ext cx="2595582" cy="1754326"/>
          </a:xfrm>
          <a:prstGeom prst="rect">
            <a:avLst/>
          </a:prstGeom>
          <a:noFill/>
        </p:spPr>
        <p:txBody>
          <a:bodyPr wrap="none" rtlCol="0">
            <a:spAutoFit/>
          </a:bodyPr>
          <a:lstStyle/>
          <a:p>
            <a:r>
              <a:rPr lang="en-US" altLang="zh-TW" sz="3600" dirty="0"/>
              <a:t>Project</a:t>
            </a:r>
          </a:p>
          <a:p>
            <a:r>
              <a:rPr lang="en-US" altLang="zh-TW" sz="3600" dirty="0"/>
              <a:t>Management</a:t>
            </a:r>
          </a:p>
          <a:p>
            <a:r>
              <a:rPr lang="en-US" altLang="zh-TW" sz="3600" dirty="0"/>
              <a:t>Technique</a:t>
            </a:r>
            <a:endParaRPr lang="zh-TW" altLang="en-US" sz="3600" dirty="0"/>
          </a:p>
        </p:txBody>
      </p:sp>
      <p:sp>
        <p:nvSpPr>
          <p:cNvPr id="9" name="文字方塊 8">
            <a:extLst>
              <a:ext uri="{FF2B5EF4-FFF2-40B4-BE49-F238E27FC236}">
                <a16:creationId xmlns:a16="http://schemas.microsoft.com/office/drawing/2014/main" id="{B0D3F11F-81AD-44A6-8CEC-908F39186755}"/>
              </a:ext>
            </a:extLst>
          </p:cNvPr>
          <p:cNvSpPr txBox="1"/>
          <p:nvPr/>
        </p:nvSpPr>
        <p:spPr>
          <a:xfrm>
            <a:off x="7680176" y="2358143"/>
            <a:ext cx="2236510" cy="646331"/>
          </a:xfrm>
          <a:prstGeom prst="rect">
            <a:avLst/>
          </a:prstGeom>
          <a:noFill/>
        </p:spPr>
        <p:txBody>
          <a:bodyPr wrap="none" rtlCol="0">
            <a:spAutoFit/>
          </a:bodyPr>
          <a:lstStyle/>
          <a:p>
            <a:r>
              <a:rPr lang="en-US" altLang="zh-TW" sz="3600" dirty="0"/>
              <a:t>Leadership</a:t>
            </a:r>
            <a:endParaRPr lang="zh-TW" altLang="en-US" sz="3600" dirty="0"/>
          </a:p>
        </p:txBody>
      </p:sp>
      <p:sp>
        <p:nvSpPr>
          <p:cNvPr id="10" name="文字方塊 9">
            <a:extLst>
              <a:ext uri="{FF2B5EF4-FFF2-40B4-BE49-F238E27FC236}">
                <a16:creationId xmlns:a16="http://schemas.microsoft.com/office/drawing/2014/main" id="{A8995093-DFA8-4C9C-BECA-21046B3B9D76}"/>
              </a:ext>
            </a:extLst>
          </p:cNvPr>
          <p:cNvSpPr txBox="1"/>
          <p:nvPr/>
        </p:nvSpPr>
        <p:spPr>
          <a:xfrm>
            <a:off x="2326149" y="6239053"/>
            <a:ext cx="6891630" cy="646331"/>
          </a:xfrm>
          <a:prstGeom prst="rect">
            <a:avLst/>
          </a:prstGeom>
          <a:noFill/>
        </p:spPr>
        <p:txBody>
          <a:bodyPr wrap="none" rtlCol="0">
            <a:spAutoFit/>
          </a:bodyPr>
          <a:lstStyle/>
          <a:p>
            <a:r>
              <a:rPr lang="en-US" altLang="zh-TW" sz="3600" dirty="0"/>
              <a:t>Strategic and Business Management</a:t>
            </a:r>
            <a:endParaRPr lang="zh-TW" altLang="en-US" sz="3600" dirty="0"/>
          </a:p>
        </p:txBody>
      </p:sp>
    </p:spTree>
    <p:extLst>
      <p:ext uri="{BB962C8B-B14F-4D97-AF65-F5344CB8AC3E}">
        <p14:creationId xmlns:p14="http://schemas.microsoft.com/office/powerpoint/2010/main" val="31910532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A9DD34-4D50-47D7-9956-30A276696460}"/>
              </a:ext>
            </a:extLst>
          </p:cNvPr>
          <p:cNvSpPr>
            <a:spLocks noGrp="1"/>
          </p:cNvSpPr>
          <p:nvPr>
            <p:ph type="title"/>
          </p:nvPr>
        </p:nvSpPr>
        <p:spPr/>
        <p:txBody>
          <a:bodyPr>
            <a:normAutofit/>
          </a:bodyPr>
          <a:lstStyle/>
          <a:p>
            <a:r>
              <a:rPr lang="zh-TW" altLang="en-US" dirty="0"/>
              <a:t>技術專案管理能力領域</a:t>
            </a:r>
            <a:br>
              <a:rPr lang="en-US" altLang="zh-TW" dirty="0"/>
            </a:br>
            <a:r>
              <a:rPr lang="en-US" altLang="zh-TW" sz="3600" dirty="0"/>
              <a:t>Technical Project Management Competence Area</a:t>
            </a:r>
            <a:endParaRPr lang="zh-TW" altLang="en-US" sz="3600" dirty="0"/>
          </a:p>
        </p:txBody>
      </p:sp>
      <p:sp>
        <p:nvSpPr>
          <p:cNvPr id="3" name="內容版面配置區 2">
            <a:extLst>
              <a:ext uri="{FF2B5EF4-FFF2-40B4-BE49-F238E27FC236}">
                <a16:creationId xmlns:a16="http://schemas.microsoft.com/office/drawing/2014/main" id="{BD12DADA-9811-471E-99DB-3BC89CCC2A59}"/>
              </a:ext>
            </a:extLst>
          </p:cNvPr>
          <p:cNvSpPr>
            <a:spLocks noGrp="1"/>
          </p:cNvSpPr>
          <p:nvPr>
            <p:ph idx="1"/>
          </p:nvPr>
        </p:nvSpPr>
        <p:spPr/>
        <p:txBody>
          <a:bodyPr>
            <a:normAutofit lnSpcReduction="10000"/>
          </a:bodyPr>
          <a:lstStyle/>
          <a:p>
            <a:r>
              <a:rPr lang="zh-TW" altLang="en-US" dirty="0"/>
              <a:t>技術的專案管理 </a:t>
            </a:r>
            <a:r>
              <a:rPr lang="en-US" altLang="zh-TW" dirty="0"/>
              <a:t>Technical Project Management</a:t>
            </a:r>
          </a:p>
          <a:p>
            <a:pPr lvl="1"/>
            <a:r>
              <a:rPr lang="zh-TW" altLang="en-US" dirty="0"/>
              <a:t>專案管理方法論的知識</a:t>
            </a:r>
            <a:endParaRPr lang="en-US" altLang="zh-TW" dirty="0"/>
          </a:p>
          <a:p>
            <a:pPr lvl="1"/>
            <a:r>
              <a:rPr lang="zh-TW" altLang="en-US" dirty="0"/>
              <a:t>熟悉</a:t>
            </a:r>
            <a:r>
              <a:rPr lang="en-US" altLang="zh-TW" dirty="0"/>
              <a:t>《PMBOK</a:t>
            </a:r>
            <a:r>
              <a:rPr lang="zh-TW" altLang="en-US" dirty="0"/>
              <a:t>指引</a:t>
            </a:r>
            <a:r>
              <a:rPr lang="en-US" altLang="zh-TW" dirty="0"/>
              <a:t>》</a:t>
            </a:r>
          </a:p>
          <a:p>
            <a:pPr lvl="1"/>
            <a:r>
              <a:rPr lang="zh-TW" altLang="en-US" dirty="0"/>
              <a:t>五個流程組 </a:t>
            </a:r>
            <a:r>
              <a:rPr lang="en-US" altLang="zh-TW" dirty="0"/>
              <a:t>IPECC</a:t>
            </a:r>
          </a:p>
          <a:p>
            <a:pPr lvl="2"/>
            <a:r>
              <a:rPr lang="en-US" altLang="zh-TW" dirty="0"/>
              <a:t>Initiate, Plan, Execute, Monitor &amp; Control, Close</a:t>
            </a:r>
          </a:p>
          <a:p>
            <a:pPr lvl="1"/>
            <a:r>
              <a:rPr lang="zh-TW" altLang="en-US" dirty="0"/>
              <a:t>十個管理知識領域</a:t>
            </a:r>
            <a:endParaRPr lang="en-US" altLang="zh-TW" dirty="0"/>
          </a:p>
          <a:p>
            <a:pPr lvl="2"/>
            <a:r>
              <a:rPr lang="en-US" altLang="zh-TW" dirty="0"/>
              <a:t>Integration, Scope, Time, Cost, Quality, Human Resource, Communication, Risk, Procurement, Stakeholder</a:t>
            </a:r>
          </a:p>
          <a:p>
            <a:pPr lvl="1"/>
            <a:r>
              <a:rPr lang="zh-TW" altLang="en-US" dirty="0"/>
              <a:t>實務應用</a:t>
            </a:r>
            <a:endParaRPr lang="en-US" altLang="zh-TW" dirty="0"/>
          </a:p>
          <a:p>
            <a:pPr lvl="1"/>
            <a:endParaRPr lang="zh-TW" altLang="en-US" dirty="0"/>
          </a:p>
        </p:txBody>
      </p:sp>
      <p:sp>
        <p:nvSpPr>
          <p:cNvPr id="4" name="投影片編號版面配置區 3">
            <a:extLst>
              <a:ext uri="{FF2B5EF4-FFF2-40B4-BE49-F238E27FC236}">
                <a16:creationId xmlns:a16="http://schemas.microsoft.com/office/drawing/2014/main" id="{D9B78C29-6FEC-47B9-A203-7B6C631A1D5C}"/>
              </a:ext>
            </a:extLst>
          </p:cNvPr>
          <p:cNvSpPr>
            <a:spLocks noGrp="1"/>
          </p:cNvSpPr>
          <p:nvPr>
            <p:ph type="sldNum" sz="quarter" idx="12"/>
          </p:nvPr>
        </p:nvSpPr>
        <p:spPr/>
        <p:txBody>
          <a:bodyPr/>
          <a:lstStyle/>
          <a:p>
            <a:fld id="{06AFB70A-E524-49E4-8F5C-48BFBE4381EC}" type="slidenum">
              <a:rPr lang="en-US" altLang="zh-TW" smtClean="0"/>
              <a:pPr/>
              <a:t>43</a:t>
            </a:fld>
            <a:endParaRPr lang="en-US" altLang="zh-TW"/>
          </a:p>
        </p:txBody>
      </p:sp>
    </p:spTree>
    <p:extLst>
      <p:ext uri="{BB962C8B-B14F-4D97-AF65-F5344CB8AC3E}">
        <p14:creationId xmlns:p14="http://schemas.microsoft.com/office/powerpoint/2010/main" val="9543568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9C64E9-6EE4-48AD-9589-B1A54C647907}"/>
              </a:ext>
            </a:extLst>
          </p:cNvPr>
          <p:cNvSpPr>
            <a:spLocks noGrp="1"/>
          </p:cNvSpPr>
          <p:nvPr>
            <p:ph type="title"/>
          </p:nvPr>
        </p:nvSpPr>
        <p:spPr/>
        <p:txBody>
          <a:bodyPr>
            <a:normAutofit/>
          </a:bodyPr>
          <a:lstStyle/>
          <a:p>
            <a:r>
              <a:rPr lang="zh-TW" altLang="en-US" dirty="0"/>
              <a:t>策略和商管能力領域</a:t>
            </a:r>
            <a:br>
              <a:rPr lang="en-US" altLang="zh-TW" dirty="0"/>
            </a:br>
            <a:r>
              <a:rPr lang="en-US" altLang="zh-TW" sz="3600" dirty="0"/>
              <a:t>Strategic and Business Management </a:t>
            </a:r>
            <a:endParaRPr lang="zh-TW" altLang="en-US" sz="3600" dirty="0"/>
          </a:p>
        </p:txBody>
      </p:sp>
      <p:sp>
        <p:nvSpPr>
          <p:cNvPr id="3" name="內容版面配置區 2">
            <a:extLst>
              <a:ext uri="{FF2B5EF4-FFF2-40B4-BE49-F238E27FC236}">
                <a16:creationId xmlns:a16="http://schemas.microsoft.com/office/drawing/2014/main" id="{27AA8297-DEA5-482C-B957-95C5DF173376}"/>
              </a:ext>
            </a:extLst>
          </p:cNvPr>
          <p:cNvSpPr>
            <a:spLocks noGrp="1"/>
          </p:cNvSpPr>
          <p:nvPr>
            <p:ph idx="1"/>
          </p:nvPr>
        </p:nvSpPr>
        <p:spPr/>
        <p:txBody>
          <a:bodyPr/>
          <a:lstStyle/>
          <a:p>
            <a:r>
              <a:rPr lang="zh-TW" altLang="en-US" dirty="0"/>
              <a:t>策略願景與產業知識</a:t>
            </a:r>
            <a:endParaRPr lang="en-US" altLang="zh-TW" dirty="0"/>
          </a:p>
          <a:p>
            <a:r>
              <a:rPr lang="zh-TW" altLang="en-US" dirty="0"/>
              <a:t>根據公司的策略執行專案</a:t>
            </a:r>
            <a:endParaRPr lang="en-US" altLang="zh-TW" dirty="0"/>
          </a:p>
          <a:p>
            <a:r>
              <a:rPr lang="zh-TW" altLang="en-US" dirty="0"/>
              <a:t>協助公司規劃長期策略</a:t>
            </a:r>
            <a:endParaRPr lang="en-US" altLang="zh-TW" dirty="0"/>
          </a:p>
          <a:p>
            <a:r>
              <a:rPr lang="zh-TW" altLang="en-US" dirty="0"/>
              <a:t>創業活動、行銷、法律、策略規劃、校準調整、合約管理、複雜性管理</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25746D12-C237-4FCE-B076-EFB4EA184AFA}"/>
              </a:ext>
            </a:extLst>
          </p:cNvPr>
          <p:cNvSpPr>
            <a:spLocks noGrp="1"/>
          </p:cNvSpPr>
          <p:nvPr>
            <p:ph type="sldNum" sz="quarter" idx="12"/>
          </p:nvPr>
        </p:nvSpPr>
        <p:spPr/>
        <p:txBody>
          <a:bodyPr/>
          <a:lstStyle/>
          <a:p>
            <a:fld id="{06AFB70A-E524-49E4-8F5C-48BFBE4381EC}" type="slidenum">
              <a:rPr lang="en-US" altLang="zh-TW" smtClean="0"/>
              <a:pPr/>
              <a:t>44</a:t>
            </a:fld>
            <a:endParaRPr lang="en-US" altLang="zh-TW"/>
          </a:p>
        </p:txBody>
      </p:sp>
    </p:spTree>
    <p:extLst>
      <p:ext uri="{BB962C8B-B14F-4D97-AF65-F5344CB8AC3E}">
        <p14:creationId xmlns:p14="http://schemas.microsoft.com/office/powerpoint/2010/main" val="3067410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40A888-5E8C-49CE-AD32-EB6951C1DCCB}"/>
              </a:ext>
            </a:extLst>
          </p:cNvPr>
          <p:cNvSpPr>
            <a:spLocks noGrp="1"/>
          </p:cNvSpPr>
          <p:nvPr>
            <p:ph type="title"/>
          </p:nvPr>
        </p:nvSpPr>
        <p:spPr/>
        <p:txBody>
          <a:bodyPr/>
          <a:lstStyle/>
          <a:p>
            <a:r>
              <a:rPr lang="zh-TW" altLang="en-US" dirty="0"/>
              <a:t>領導能力 </a:t>
            </a:r>
            <a:r>
              <a:rPr lang="en-US" altLang="zh-TW" dirty="0"/>
              <a:t>Leadership</a:t>
            </a:r>
          </a:p>
        </p:txBody>
      </p:sp>
      <p:sp>
        <p:nvSpPr>
          <p:cNvPr id="3" name="內容版面配置區 2">
            <a:extLst>
              <a:ext uri="{FF2B5EF4-FFF2-40B4-BE49-F238E27FC236}">
                <a16:creationId xmlns:a16="http://schemas.microsoft.com/office/drawing/2014/main" id="{595EA220-7B71-44D6-BD85-42800A3955F1}"/>
              </a:ext>
            </a:extLst>
          </p:cNvPr>
          <p:cNvSpPr>
            <a:spLocks noGrp="1"/>
          </p:cNvSpPr>
          <p:nvPr>
            <p:ph idx="1"/>
          </p:nvPr>
        </p:nvSpPr>
        <p:spPr/>
        <p:txBody>
          <a:bodyPr/>
          <a:lstStyle/>
          <a:p>
            <a:r>
              <a:rPr lang="zh-TW" altLang="en-US" dirty="0"/>
              <a:t>領導和發展團隊的能力</a:t>
            </a:r>
            <a:endParaRPr lang="en-US" altLang="zh-TW" dirty="0"/>
          </a:p>
          <a:p>
            <a:r>
              <a:rPr lang="zh-TW" altLang="en-US" dirty="0"/>
              <a:t>專案的成功在團隊。</a:t>
            </a:r>
          </a:p>
          <a:p>
            <a:pPr lvl="1"/>
            <a:r>
              <a:rPr lang="zh-TW" altLang="en-US" dirty="0"/>
              <a:t>每一個團隊成員有不同的個性和需要。</a:t>
            </a:r>
          </a:p>
          <a:p>
            <a:pPr lvl="1"/>
            <a:r>
              <a:rPr lang="zh-TW" altLang="en-US" dirty="0"/>
              <a:t>善用考核評估激勵團隊達成專案目標。</a:t>
            </a:r>
          </a:p>
          <a:p>
            <a:r>
              <a:rPr lang="zh-TW" altLang="en-US" dirty="0"/>
              <a:t>協商、衝突管理、激勵、利害關係人管理、團隊發展、</a:t>
            </a:r>
            <a:r>
              <a:rPr lang="en-US" altLang="zh-TW" dirty="0"/>
              <a:t>EQ</a:t>
            </a:r>
            <a:r>
              <a:rPr lang="zh-TW" altLang="en-US" dirty="0"/>
              <a:t>、規劃與管制、風險管理、範疇管理、</a:t>
            </a:r>
            <a:r>
              <a:rPr lang="en-US" altLang="zh-TW" dirty="0"/>
              <a:t>…</a:t>
            </a:r>
          </a:p>
          <a:p>
            <a:r>
              <a:rPr lang="en-US" altLang="zh-TW" dirty="0"/>
              <a:t>Leadership and management are ultimately about being able to get things done</a:t>
            </a:r>
          </a:p>
          <a:p>
            <a:endParaRPr lang="en-US" altLang="zh-TW" dirty="0"/>
          </a:p>
        </p:txBody>
      </p:sp>
      <p:sp>
        <p:nvSpPr>
          <p:cNvPr id="4" name="投影片編號版面配置區 3">
            <a:extLst>
              <a:ext uri="{FF2B5EF4-FFF2-40B4-BE49-F238E27FC236}">
                <a16:creationId xmlns:a16="http://schemas.microsoft.com/office/drawing/2014/main" id="{0DF3F885-59FD-4341-9E7B-9ED895A35352}"/>
              </a:ext>
            </a:extLst>
          </p:cNvPr>
          <p:cNvSpPr>
            <a:spLocks noGrp="1"/>
          </p:cNvSpPr>
          <p:nvPr>
            <p:ph type="sldNum" sz="quarter" idx="12"/>
          </p:nvPr>
        </p:nvSpPr>
        <p:spPr/>
        <p:txBody>
          <a:bodyPr/>
          <a:lstStyle/>
          <a:p>
            <a:fld id="{06AFB70A-E524-49E4-8F5C-48BFBE4381EC}" type="slidenum">
              <a:rPr lang="en-US" altLang="zh-TW" smtClean="0"/>
              <a:pPr/>
              <a:t>45</a:t>
            </a:fld>
            <a:endParaRPr lang="en-US" altLang="zh-TW"/>
          </a:p>
        </p:txBody>
      </p:sp>
    </p:spTree>
    <p:extLst>
      <p:ext uri="{BB962C8B-B14F-4D97-AF65-F5344CB8AC3E}">
        <p14:creationId xmlns:p14="http://schemas.microsoft.com/office/powerpoint/2010/main" val="38260515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55DE00-7390-4C81-9DAD-194F936490DA}"/>
              </a:ext>
            </a:extLst>
          </p:cNvPr>
          <p:cNvSpPr>
            <a:spLocks noGrp="1"/>
          </p:cNvSpPr>
          <p:nvPr>
            <p:ph type="title"/>
          </p:nvPr>
        </p:nvSpPr>
        <p:spPr/>
        <p:txBody>
          <a:bodyPr/>
          <a:lstStyle/>
          <a:p>
            <a:r>
              <a:rPr lang="zh-TW" altLang="en-US" dirty="0"/>
              <a:t>專案經理的職責和角色</a:t>
            </a:r>
          </a:p>
        </p:txBody>
      </p:sp>
      <p:sp>
        <p:nvSpPr>
          <p:cNvPr id="5" name="文字版面配置區 4">
            <a:extLst>
              <a:ext uri="{FF2B5EF4-FFF2-40B4-BE49-F238E27FC236}">
                <a16:creationId xmlns:a16="http://schemas.microsoft.com/office/drawing/2014/main" id="{708AA6A8-704E-4C35-832C-85DAA5BFD6FB}"/>
              </a:ext>
            </a:extLst>
          </p:cNvPr>
          <p:cNvSpPr>
            <a:spLocks noGrp="1"/>
          </p:cNvSpPr>
          <p:nvPr>
            <p:ph type="body" idx="1"/>
          </p:nvPr>
        </p:nvSpPr>
        <p:spPr/>
        <p:txBody>
          <a:bodyPr/>
          <a:lstStyle/>
          <a:p>
            <a:r>
              <a:rPr lang="zh-TW" altLang="en-US" dirty="0"/>
              <a:t>工作職責</a:t>
            </a:r>
            <a:endParaRPr lang="en-US" altLang="zh-TW" dirty="0"/>
          </a:p>
        </p:txBody>
      </p:sp>
      <p:sp>
        <p:nvSpPr>
          <p:cNvPr id="3" name="內容版面配置區 2">
            <a:extLst>
              <a:ext uri="{FF2B5EF4-FFF2-40B4-BE49-F238E27FC236}">
                <a16:creationId xmlns:a16="http://schemas.microsoft.com/office/drawing/2014/main" id="{CA7F22E2-7E00-4D82-B2CF-0F2687A56319}"/>
              </a:ext>
            </a:extLst>
          </p:cNvPr>
          <p:cNvSpPr>
            <a:spLocks noGrp="1"/>
          </p:cNvSpPr>
          <p:nvPr>
            <p:ph sz="half" idx="2"/>
          </p:nvPr>
        </p:nvSpPr>
        <p:spPr/>
        <p:txBody>
          <a:bodyPr/>
          <a:lstStyle/>
          <a:p>
            <a:r>
              <a:rPr lang="zh-TW" altLang="en-US" dirty="0"/>
              <a:t>獲得專案資源</a:t>
            </a:r>
            <a:endParaRPr lang="en-US" altLang="zh-TW" dirty="0"/>
          </a:p>
          <a:p>
            <a:r>
              <a:rPr lang="zh-TW" altLang="en-US" dirty="0"/>
              <a:t>激勵和建立團隊</a:t>
            </a:r>
            <a:endParaRPr lang="en-US" altLang="zh-TW" dirty="0"/>
          </a:p>
          <a:p>
            <a:r>
              <a:rPr lang="zh-TW" altLang="en-US" dirty="0"/>
              <a:t>建立願景</a:t>
            </a:r>
            <a:endParaRPr lang="en-US" altLang="zh-TW" dirty="0"/>
          </a:p>
          <a:p>
            <a:r>
              <a:rPr lang="zh-TW" altLang="en-US" dirty="0"/>
              <a:t>溝通</a:t>
            </a:r>
            <a:endParaRPr lang="en-US" altLang="zh-TW" dirty="0"/>
          </a:p>
          <a:p>
            <a:r>
              <a:rPr lang="zh-TW" altLang="en-US" dirty="0"/>
              <a:t>每天的救火工作</a:t>
            </a:r>
            <a:endParaRPr lang="en-US" altLang="zh-TW" dirty="0"/>
          </a:p>
          <a:p>
            <a:endParaRPr lang="zh-TW" altLang="en-US" dirty="0"/>
          </a:p>
        </p:txBody>
      </p:sp>
      <p:sp>
        <p:nvSpPr>
          <p:cNvPr id="6" name="文字版面配置區 5">
            <a:extLst>
              <a:ext uri="{FF2B5EF4-FFF2-40B4-BE49-F238E27FC236}">
                <a16:creationId xmlns:a16="http://schemas.microsoft.com/office/drawing/2014/main" id="{835B766B-B53D-4DC9-B2D9-0ABEE4E5D336}"/>
              </a:ext>
            </a:extLst>
          </p:cNvPr>
          <p:cNvSpPr>
            <a:spLocks noGrp="1"/>
          </p:cNvSpPr>
          <p:nvPr>
            <p:ph type="body" sz="quarter" idx="3"/>
          </p:nvPr>
        </p:nvSpPr>
        <p:spPr/>
        <p:txBody>
          <a:bodyPr/>
          <a:lstStyle/>
          <a:p>
            <a:r>
              <a:rPr lang="zh-TW" altLang="en-US" dirty="0"/>
              <a:t>角色</a:t>
            </a:r>
          </a:p>
        </p:txBody>
      </p:sp>
      <p:sp>
        <p:nvSpPr>
          <p:cNvPr id="7" name="內容版面配置區 6">
            <a:extLst>
              <a:ext uri="{FF2B5EF4-FFF2-40B4-BE49-F238E27FC236}">
                <a16:creationId xmlns:a16="http://schemas.microsoft.com/office/drawing/2014/main" id="{D8A128F8-3D08-412A-B5DA-6E0A5A25A6C7}"/>
              </a:ext>
            </a:extLst>
          </p:cNvPr>
          <p:cNvSpPr>
            <a:spLocks noGrp="1"/>
          </p:cNvSpPr>
          <p:nvPr>
            <p:ph sz="quarter" idx="4"/>
          </p:nvPr>
        </p:nvSpPr>
        <p:spPr/>
        <p:txBody>
          <a:bodyPr/>
          <a:lstStyle/>
          <a:p>
            <a:r>
              <a:rPr lang="zh-TW" altLang="en-US" dirty="0"/>
              <a:t>帶領團隊為達成專案目標努力</a:t>
            </a:r>
            <a:endParaRPr lang="en-US" altLang="zh-TW" dirty="0"/>
          </a:p>
          <a:p>
            <a:r>
              <a:rPr lang="zh-TW" altLang="en-US" dirty="0"/>
              <a:t>負責專案成敗</a:t>
            </a:r>
            <a:endParaRPr lang="en-US" altLang="zh-TW" dirty="0"/>
          </a:p>
          <a:p>
            <a:r>
              <a:rPr lang="zh-TW" altLang="en-US" dirty="0"/>
              <a:t>處理專案相關的各種事務</a:t>
            </a:r>
            <a:endParaRPr lang="en-US" altLang="zh-TW" dirty="0"/>
          </a:p>
          <a:p>
            <a:endParaRPr lang="en-US" altLang="zh-TW" dirty="0"/>
          </a:p>
          <a:p>
            <a:r>
              <a:rPr lang="en-US" altLang="zh-TW" dirty="0"/>
              <a:t>Mini-CEO</a:t>
            </a:r>
            <a:endParaRPr lang="zh-TW" altLang="en-US" dirty="0"/>
          </a:p>
        </p:txBody>
      </p:sp>
      <p:sp>
        <p:nvSpPr>
          <p:cNvPr id="4" name="投影片編號版面配置區 3">
            <a:extLst>
              <a:ext uri="{FF2B5EF4-FFF2-40B4-BE49-F238E27FC236}">
                <a16:creationId xmlns:a16="http://schemas.microsoft.com/office/drawing/2014/main" id="{93C87486-710D-4FB7-AF4A-3493117085B5}"/>
              </a:ext>
            </a:extLst>
          </p:cNvPr>
          <p:cNvSpPr>
            <a:spLocks noGrp="1"/>
          </p:cNvSpPr>
          <p:nvPr>
            <p:ph type="sldNum" sz="quarter" idx="12"/>
          </p:nvPr>
        </p:nvSpPr>
        <p:spPr/>
        <p:txBody>
          <a:bodyPr/>
          <a:lstStyle/>
          <a:p>
            <a:fld id="{06AFB70A-E524-49E4-8F5C-48BFBE4381EC}" type="slidenum">
              <a:rPr lang="en-US" altLang="zh-TW" smtClean="0"/>
              <a:pPr/>
              <a:t>46</a:t>
            </a:fld>
            <a:endParaRPr lang="en-US" altLang="zh-TW"/>
          </a:p>
        </p:txBody>
      </p:sp>
    </p:spTree>
    <p:extLst>
      <p:ext uri="{BB962C8B-B14F-4D97-AF65-F5344CB8AC3E}">
        <p14:creationId xmlns:p14="http://schemas.microsoft.com/office/powerpoint/2010/main" val="16292964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9A94CC-18EA-47F7-9519-7EB31B23179F}"/>
              </a:ext>
            </a:extLst>
          </p:cNvPr>
          <p:cNvSpPr>
            <a:spLocks noGrp="1"/>
          </p:cNvSpPr>
          <p:nvPr>
            <p:ph type="title"/>
          </p:nvPr>
        </p:nvSpPr>
        <p:spPr/>
        <p:txBody>
          <a:bodyPr/>
          <a:lstStyle/>
          <a:p>
            <a:r>
              <a:rPr lang="en-US" altLang="zh-TW" dirty="0"/>
              <a:t>Wrap Up</a:t>
            </a:r>
            <a:endParaRPr lang="zh-TW" altLang="en-US" dirty="0"/>
          </a:p>
        </p:txBody>
      </p:sp>
      <p:sp>
        <p:nvSpPr>
          <p:cNvPr id="4" name="內容版面配置區 3">
            <a:extLst>
              <a:ext uri="{FF2B5EF4-FFF2-40B4-BE49-F238E27FC236}">
                <a16:creationId xmlns:a16="http://schemas.microsoft.com/office/drawing/2014/main" id="{F4455607-487B-4BAA-ADBC-DD732BD1ED7D}"/>
              </a:ext>
            </a:extLst>
          </p:cNvPr>
          <p:cNvSpPr>
            <a:spLocks noGrp="1"/>
          </p:cNvSpPr>
          <p:nvPr>
            <p:ph idx="1"/>
          </p:nvPr>
        </p:nvSpPr>
        <p:spPr/>
        <p:txBody>
          <a:bodyPr>
            <a:normAutofit fontScale="92500" lnSpcReduction="10000"/>
          </a:bodyPr>
          <a:lstStyle/>
          <a:p>
            <a:r>
              <a:rPr lang="zh-TW" altLang="en-US" dirty="0"/>
              <a:t>專案組織類型</a:t>
            </a:r>
            <a:endParaRPr lang="en-US" altLang="zh-TW" dirty="0"/>
          </a:p>
          <a:p>
            <a:pPr lvl="1"/>
            <a:r>
              <a:rPr lang="zh-TW" altLang="en-US" dirty="0"/>
              <a:t>功能式、矩陣式、專職式</a:t>
            </a:r>
            <a:endParaRPr lang="en-US" altLang="zh-TW" dirty="0"/>
          </a:p>
          <a:p>
            <a:r>
              <a:rPr lang="zh-TW" altLang="en-US" dirty="0"/>
              <a:t>專案管理辦公室類型</a:t>
            </a:r>
            <a:endParaRPr lang="en-US" altLang="zh-TW" dirty="0"/>
          </a:p>
          <a:p>
            <a:pPr lvl="1"/>
            <a:r>
              <a:rPr lang="zh-TW" altLang="en-US" dirty="0"/>
              <a:t>氣象站、控制台、資源庫</a:t>
            </a:r>
            <a:endParaRPr lang="en-US" altLang="zh-TW" dirty="0"/>
          </a:p>
          <a:p>
            <a:r>
              <a:rPr lang="zh-TW" altLang="en-US" dirty="0"/>
              <a:t>專案組合管理</a:t>
            </a:r>
            <a:endParaRPr lang="en-US" altLang="zh-TW" dirty="0"/>
          </a:p>
          <a:p>
            <a:pPr lvl="1"/>
            <a:r>
              <a:rPr lang="zh-TW" altLang="en-US" dirty="0"/>
              <a:t>確保組合內所選定的專案能與組織的策略目標連結</a:t>
            </a:r>
            <a:endParaRPr lang="en-US" altLang="zh-TW" dirty="0"/>
          </a:p>
          <a:p>
            <a:pPr lvl="1"/>
            <a:r>
              <a:rPr lang="zh-TW" altLang="en-US" dirty="0"/>
              <a:t>排定適當的優先順序</a:t>
            </a:r>
            <a:endParaRPr lang="en-US" altLang="zh-TW" dirty="0"/>
          </a:p>
          <a:p>
            <a:r>
              <a:rPr lang="zh-TW" altLang="en-US" dirty="0"/>
              <a:t>專案經理需要具備的能力</a:t>
            </a:r>
            <a:r>
              <a:rPr lang="en-US" altLang="zh-TW" dirty="0"/>
              <a:t>:</a:t>
            </a:r>
          </a:p>
          <a:p>
            <a:pPr lvl="1"/>
            <a:r>
              <a:rPr lang="zh-TW" altLang="en-US" dirty="0"/>
              <a:t>專案管理技能、領導統御、策略與商業管理</a:t>
            </a:r>
          </a:p>
          <a:p>
            <a:endParaRPr lang="zh-TW" altLang="en-US" dirty="0"/>
          </a:p>
        </p:txBody>
      </p:sp>
      <p:sp>
        <p:nvSpPr>
          <p:cNvPr id="3" name="投影片編號版面配置區 2">
            <a:extLst>
              <a:ext uri="{FF2B5EF4-FFF2-40B4-BE49-F238E27FC236}">
                <a16:creationId xmlns:a16="http://schemas.microsoft.com/office/drawing/2014/main" id="{FC68D03B-1775-4682-8063-BF01335DD00C}"/>
              </a:ext>
            </a:extLst>
          </p:cNvPr>
          <p:cNvSpPr>
            <a:spLocks noGrp="1"/>
          </p:cNvSpPr>
          <p:nvPr>
            <p:ph type="sldNum" sz="quarter" idx="12"/>
          </p:nvPr>
        </p:nvSpPr>
        <p:spPr/>
        <p:txBody>
          <a:bodyPr/>
          <a:lstStyle/>
          <a:p>
            <a:fld id="{0BC55746-04A1-42DC-A0BC-1E09A8E18DBD}" type="slidenum">
              <a:rPr lang="en-US" altLang="zh-TW" smtClean="0"/>
              <a:pPr/>
              <a:t>47</a:t>
            </a:fld>
            <a:endParaRPr lang="en-US" altLang="zh-TW"/>
          </a:p>
        </p:txBody>
      </p:sp>
    </p:spTree>
    <p:extLst>
      <p:ext uri="{BB962C8B-B14F-4D97-AF65-F5344CB8AC3E}">
        <p14:creationId xmlns:p14="http://schemas.microsoft.com/office/powerpoint/2010/main" val="20760114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BAB172-13E7-4DE2-B8B9-6A785635AA9F}"/>
              </a:ext>
            </a:extLst>
          </p:cNvPr>
          <p:cNvSpPr>
            <a:spLocks noGrp="1"/>
          </p:cNvSpPr>
          <p:nvPr>
            <p:ph type="title"/>
          </p:nvPr>
        </p:nvSpPr>
        <p:spPr/>
        <p:txBody>
          <a:bodyPr>
            <a:normAutofit fontScale="90000"/>
          </a:bodyPr>
          <a:lstStyle/>
          <a:p>
            <a:r>
              <a:rPr lang="en-US" altLang="zh-TW" dirty="0"/>
              <a:t>Engineering Management in a Multiple- (Second- and Third-Level) Matrix Organization</a:t>
            </a:r>
            <a:endParaRPr lang="zh-TW" altLang="en-US" dirty="0"/>
          </a:p>
        </p:txBody>
      </p:sp>
      <p:sp>
        <p:nvSpPr>
          <p:cNvPr id="3" name="內容版面配置區 2">
            <a:extLst>
              <a:ext uri="{FF2B5EF4-FFF2-40B4-BE49-F238E27FC236}">
                <a16:creationId xmlns:a16="http://schemas.microsoft.com/office/drawing/2014/main" id="{35397C49-2B74-41FA-AB5A-F466E2EEDDDB}"/>
              </a:ext>
            </a:extLst>
          </p:cNvPr>
          <p:cNvSpPr>
            <a:spLocks noGrp="1"/>
          </p:cNvSpPr>
          <p:nvPr>
            <p:ph idx="1"/>
          </p:nvPr>
        </p:nvSpPr>
        <p:spPr/>
        <p:txBody>
          <a:bodyPr/>
          <a:lstStyle/>
          <a:p>
            <a:r>
              <a:rPr lang="en-US" altLang="zh-TW" dirty="0"/>
              <a:t>H. E. </a:t>
            </a:r>
            <a:r>
              <a:rPr lang="en-US" altLang="zh-TW" dirty="0" err="1"/>
              <a:t>Pywell</a:t>
            </a:r>
            <a:r>
              <a:rPr lang="en-US" altLang="zh-TW" dirty="0"/>
              <a:t>, "Engineering management in a multiple-(second- and third-level) matrix organization," in IEEE Transactions on Engineering Management, vol. EM-26, no. 3, pp. 51-55, Aug. 1979, </a:t>
            </a:r>
            <a:r>
              <a:rPr lang="en-US" altLang="zh-TW" dirty="0" err="1"/>
              <a:t>doi</a:t>
            </a:r>
            <a:r>
              <a:rPr lang="en-US" altLang="zh-TW" dirty="0"/>
              <a:t>: 10.1109/TEM.1979.6447345.</a:t>
            </a:r>
          </a:p>
          <a:p>
            <a:r>
              <a:rPr lang="en-US" altLang="zh-TW" dirty="0"/>
              <a:t>Functionally organized companies are not structured to resolve efficiently the many cross-functional problems and conflicts which arise when the company becomes involved in large developmen­tal programs.</a:t>
            </a:r>
          </a:p>
          <a:p>
            <a:endParaRPr lang="zh-TW" altLang="en-US" dirty="0"/>
          </a:p>
        </p:txBody>
      </p:sp>
      <p:sp>
        <p:nvSpPr>
          <p:cNvPr id="4" name="投影片編號版面配置區 3">
            <a:extLst>
              <a:ext uri="{FF2B5EF4-FFF2-40B4-BE49-F238E27FC236}">
                <a16:creationId xmlns:a16="http://schemas.microsoft.com/office/drawing/2014/main" id="{CEB70CFD-70B0-467B-AC84-E52008118CF8}"/>
              </a:ext>
            </a:extLst>
          </p:cNvPr>
          <p:cNvSpPr>
            <a:spLocks noGrp="1"/>
          </p:cNvSpPr>
          <p:nvPr>
            <p:ph type="sldNum" sz="quarter" idx="12"/>
          </p:nvPr>
        </p:nvSpPr>
        <p:spPr/>
        <p:txBody>
          <a:bodyPr/>
          <a:lstStyle/>
          <a:p>
            <a:fld id="{06AFB70A-E524-49E4-8F5C-48BFBE4381EC}" type="slidenum">
              <a:rPr lang="en-US" altLang="zh-TW" smtClean="0"/>
              <a:pPr/>
              <a:t>48</a:t>
            </a:fld>
            <a:endParaRPr lang="en-US" altLang="zh-TW"/>
          </a:p>
        </p:txBody>
      </p:sp>
    </p:spTree>
    <p:extLst>
      <p:ext uri="{BB962C8B-B14F-4D97-AF65-F5344CB8AC3E}">
        <p14:creationId xmlns:p14="http://schemas.microsoft.com/office/powerpoint/2010/main" val="18405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2F7DBC-AFDA-42BA-B800-40F1DDE74041}"/>
              </a:ext>
            </a:extLst>
          </p:cNvPr>
          <p:cNvSpPr>
            <a:spLocks noGrp="1"/>
          </p:cNvSpPr>
          <p:nvPr>
            <p:ph type="title"/>
          </p:nvPr>
        </p:nvSpPr>
        <p:spPr/>
        <p:txBody>
          <a:bodyPr>
            <a:normAutofit fontScale="90000"/>
          </a:bodyPr>
          <a:lstStyle/>
          <a:p>
            <a:r>
              <a:rPr lang="en-US" altLang="zh-TW" dirty="0"/>
              <a:t>Functional Management in Matrix Organizations</a:t>
            </a:r>
            <a:endParaRPr lang="zh-TW" altLang="en-US" dirty="0"/>
          </a:p>
        </p:txBody>
      </p:sp>
      <p:sp>
        <p:nvSpPr>
          <p:cNvPr id="3" name="內容版面配置區 2">
            <a:extLst>
              <a:ext uri="{FF2B5EF4-FFF2-40B4-BE49-F238E27FC236}">
                <a16:creationId xmlns:a16="http://schemas.microsoft.com/office/drawing/2014/main" id="{6C01F035-6353-4D8E-8F2E-113CE2C8BA69}"/>
              </a:ext>
            </a:extLst>
          </p:cNvPr>
          <p:cNvSpPr>
            <a:spLocks noGrp="1"/>
          </p:cNvSpPr>
          <p:nvPr>
            <p:ph idx="1"/>
          </p:nvPr>
        </p:nvSpPr>
        <p:spPr/>
        <p:txBody>
          <a:bodyPr/>
          <a:lstStyle/>
          <a:p>
            <a:r>
              <a:rPr lang="en-US" altLang="zh-TW" dirty="0"/>
              <a:t>W. </a:t>
            </a:r>
            <a:r>
              <a:rPr lang="en-US" altLang="zh-TW" dirty="0" err="1"/>
              <a:t>Jerkovsky</a:t>
            </a:r>
            <a:r>
              <a:rPr lang="en-US" altLang="zh-TW" dirty="0"/>
              <a:t>, "Functional management in matrix organizations," in IEEE Transactions on Engineering Management, vol. EM-30, no. 2, pp. 89-97, May 1983, </a:t>
            </a:r>
            <a:r>
              <a:rPr lang="en-US" altLang="zh-TW" dirty="0" err="1"/>
              <a:t>doi</a:t>
            </a:r>
            <a:r>
              <a:rPr lang="en-US" altLang="zh-TW" dirty="0"/>
              <a:t>: 10.1109/TEM.1983.6447507.</a:t>
            </a:r>
          </a:p>
          <a:p>
            <a:r>
              <a:rPr lang="en-US" altLang="zh-TW" dirty="0"/>
              <a:t>6 roles: knowledge updater, technical consultant, task manager, technical administrator, employee developer, organization developer</a:t>
            </a:r>
            <a:endParaRPr lang="zh-TW" altLang="en-US" dirty="0"/>
          </a:p>
        </p:txBody>
      </p:sp>
      <p:sp>
        <p:nvSpPr>
          <p:cNvPr id="4" name="投影片編號版面配置區 3">
            <a:extLst>
              <a:ext uri="{FF2B5EF4-FFF2-40B4-BE49-F238E27FC236}">
                <a16:creationId xmlns:a16="http://schemas.microsoft.com/office/drawing/2014/main" id="{BB928768-6F06-4079-82B5-4D28D42D9C87}"/>
              </a:ext>
            </a:extLst>
          </p:cNvPr>
          <p:cNvSpPr>
            <a:spLocks noGrp="1"/>
          </p:cNvSpPr>
          <p:nvPr>
            <p:ph type="sldNum" sz="quarter" idx="12"/>
          </p:nvPr>
        </p:nvSpPr>
        <p:spPr/>
        <p:txBody>
          <a:bodyPr/>
          <a:lstStyle/>
          <a:p>
            <a:fld id="{06AFB70A-E524-49E4-8F5C-48BFBE4381EC}" type="slidenum">
              <a:rPr lang="en-US" altLang="zh-TW" smtClean="0"/>
              <a:pPr/>
              <a:t>49</a:t>
            </a:fld>
            <a:endParaRPr lang="en-US" altLang="zh-TW"/>
          </a:p>
        </p:txBody>
      </p:sp>
    </p:spTree>
    <p:extLst>
      <p:ext uri="{BB962C8B-B14F-4D97-AF65-F5344CB8AC3E}">
        <p14:creationId xmlns:p14="http://schemas.microsoft.com/office/powerpoint/2010/main" val="3997129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D2CBB7-FC5C-4EAF-8A6E-0E6D130304CB}"/>
              </a:ext>
            </a:extLst>
          </p:cNvPr>
          <p:cNvSpPr>
            <a:spLocks noGrp="1"/>
          </p:cNvSpPr>
          <p:nvPr>
            <p:ph type="title"/>
          </p:nvPr>
        </p:nvSpPr>
        <p:spPr/>
        <p:txBody>
          <a:bodyPr/>
          <a:lstStyle/>
          <a:p>
            <a:r>
              <a:rPr lang="zh-TW" altLang="en-US" dirty="0"/>
              <a:t>專案內外在環境</a:t>
            </a:r>
          </a:p>
        </p:txBody>
      </p:sp>
      <p:sp>
        <p:nvSpPr>
          <p:cNvPr id="3" name="內容版面配置區 2">
            <a:extLst>
              <a:ext uri="{FF2B5EF4-FFF2-40B4-BE49-F238E27FC236}">
                <a16:creationId xmlns:a16="http://schemas.microsoft.com/office/drawing/2014/main" id="{71119956-7AF0-420C-BD64-85C9FFEBF59A}"/>
              </a:ext>
            </a:extLst>
          </p:cNvPr>
          <p:cNvSpPr>
            <a:spLocks noGrp="1"/>
          </p:cNvSpPr>
          <p:nvPr>
            <p:ph idx="1"/>
          </p:nvPr>
        </p:nvSpPr>
        <p:spPr/>
        <p:txBody>
          <a:bodyPr/>
          <a:lstStyle/>
          <a:p>
            <a:r>
              <a:rPr lang="zh-TW" altLang="en-US" dirty="0"/>
              <a:t>專案之執行必受到其內外在環境之影響，這些影響可能是有利或是不利，分為</a:t>
            </a:r>
            <a:endParaRPr lang="en-US" altLang="zh-TW" dirty="0"/>
          </a:p>
          <a:p>
            <a:pPr lvl="1"/>
            <a:r>
              <a:rPr lang="zh-TW" altLang="en-US" dirty="0"/>
              <a:t>外在環境</a:t>
            </a:r>
            <a:endParaRPr lang="en-US" altLang="zh-TW" dirty="0"/>
          </a:p>
          <a:p>
            <a:pPr lvl="2"/>
            <a:r>
              <a:rPr lang="zh-TW" altLang="en-US" dirty="0"/>
              <a:t>企業環境因素</a:t>
            </a:r>
            <a:r>
              <a:rPr lang="en-US" altLang="zh-TW" dirty="0"/>
              <a:t> Enterprise Environment Factors, EEFs</a:t>
            </a:r>
          </a:p>
          <a:p>
            <a:pPr lvl="1"/>
            <a:r>
              <a:rPr lang="zh-TW" altLang="en-US" dirty="0"/>
              <a:t>內在環境</a:t>
            </a:r>
            <a:endParaRPr lang="en-US" altLang="zh-TW" dirty="0"/>
          </a:p>
          <a:p>
            <a:pPr lvl="2"/>
            <a:r>
              <a:rPr lang="zh-TW" altLang="en-US" dirty="0"/>
              <a:t>組織流程資產 </a:t>
            </a:r>
            <a:r>
              <a:rPr lang="en-US" altLang="zh-TW" dirty="0"/>
              <a:t>Organization Process Assets, OPAs</a:t>
            </a:r>
          </a:p>
          <a:p>
            <a:endParaRPr lang="zh-TW" altLang="en-US" dirty="0"/>
          </a:p>
        </p:txBody>
      </p:sp>
      <p:sp>
        <p:nvSpPr>
          <p:cNvPr id="4" name="投影片編號版面配置區 3">
            <a:extLst>
              <a:ext uri="{FF2B5EF4-FFF2-40B4-BE49-F238E27FC236}">
                <a16:creationId xmlns:a16="http://schemas.microsoft.com/office/drawing/2014/main" id="{7CCA6EF4-8210-49EE-9FA8-EBA01645AAE6}"/>
              </a:ext>
            </a:extLst>
          </p:cNvPr>
          <p:cNvSpPr>
            <a:spLocks noGrp="1"/>
          </p:cNvSpPr>
          <p:nvPr>
            <p:ph type="sldNum" sz="quarter" idx="12"/>
          </p:nvPr>
        </p:nvSpPr>
        <p:spPr/>
        <p:txBody>
          <a:bodyPr/>
          <a:lstStyle/>
          <a:p>
            <a:fld id="{06AFB70A-E524-49E4-8F5C-48BFBE4381EC}" type="slidenum">
              <a:rPr lang="en-US" altLang="zh-TW" smtClean="0"/>
              <a:pPr/>
              <a:t>5</a:t>
            </a:fld>
            <a:endParaRPr lang="en-US" altLang="zh-TW"/>
          </a:p>
        </p:txBody>
      </p:sp>
    </p:spTree>
    <p:extLst>
      <p:ext uri="{BB962C8B-B14F-4D97-AF65-F5344CB8AC3E}">
        <p14:creationId xmlns:p14="http://schemas.microsoft.com/office/powerpoint/2010/main" val="28654076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902E19-FA30-4281-841B-1FA995320EB7}"/>
              </a:ext>
            </a:extLst>
          </p:cNvPr>
          <p:cNvSpPr>
            <a:spLocks noGrp="1"/>
          </p:cNvSpPr>
          <p:nvPr>
            <p:ph type="title"/>
          </p:nvPr>
        </p:nvSpPr>
        <p:spPr/>
        <p:txBody>
          <a:bodyPr>
            <a:normAutofit fontScale="90000"/>
          </a:bodyPr>
          <a:lstStyle/>
          <a:p>
            <a:r>
              <a:rPr lang="en-US" altLang="zh-TW" dirty="0"/>
              <a:t>The Importance of Project Office in Matrix</a:t>
            </a:r>
            <a:br>
              <a:rPr lang="en-US" altLang="zh-TW" dirty="0"/>
            </a:br>
            <a:r>
              <a:rPr lang="en-US" altLang="zh-TW" dirty="0"/>
              <a:t>Organization</a:t>
            </a:r>
            <a:endParaRPr lang="zh-TW" altLang="en-US" dirty="0"/>
          </a:p>
        </p:txBody>
      </p:sp>
      <p:sp>
        <p:nvSpPr>
          <p:cNvPr id="3" name="內容版面配置區 2">
            <a:extLst>
              <a:ext uri="{FF2B5EF4-FFF2-40B4-BE49-F238E27FC236}">
                <a16:creationId xmlns:a16="http://schemas.microsoft.com/office/drawing/2014/main" id="{68A07931-1BF5-4A0A-9739-6B920F10E87D}"/>
              </a:ext>
            </a:extLst>
          </p:cNvPr>
          <p:cNvSpPr>
            <a:spLocks noGrp="1"/>
          </p:cNvSpPr>
          <p:nvPr>
            <p:ph idx="1"/>
          </p:nvPr>
        </p:nvSpPr>
        <p:spPr/>
        <p:txBody>
          <a:bodyPr>
            <a:normAutofit fontScale="92500" lnSpcReduction="10000"/>
          </a:bodyPr>
          <a:lstStyle/>
          <a:p>
            <a:r>
              <a:rPr lang="en-US" altLang="zh-TW" dirty="0"/>
              <a:t>L. </a:t>
            </a:r>
            <a:r>
              <a:rPr lang="en-US" altLang="zh-TW" dirty="0" err="1"/>
              <a:t>Condric</a:t>
            </a:r>
            <a:r>
              <a:rPr lang="en-US" altLang="zh-TW" dirty="0"/>
              <a:t>, D. </a:t>
            </a:r>
            <a:r>
              <a:rPr lang="en-US" altLang="zh-TW" dirty="0" err="1"/>
              <a:t>Dech</a:t>
            </a:r>
            <a:r>
              <a:rPr lang="en-US" altLang="zh-TW" dirty="0"/>
              <a:t> and D. </a:t>
            </a:r>
            <a:r>
              <a:rPr lang="en-US" altLang="zh-TW" dirty="0" err="1"/>
              <a:t>Galic</a:t>
            </a:r>
            <a:r>
              <a:rPr lang="en-US" altLang="zh-TW" dirty="0"/>
              <a:t>, "The importance of project office in matrix organization," Proceedings of the 8th International Conference on Telecommunications, 2005. </a:t>
            </a:r>
            <a:r>
              <a:rPr lang="en-US" altLang="zh-TW" dirty="0" err="1"/>
              <a:t>ConTEL</a:t>
            </a:r>
            <a:r>
              <a:rPr lang="en-US" altLang="zh-TW" dirty="0"/>
              <a:t> 2005., Zagreb, 2005, pp. 671-675, </a:t>
            </a:r>
            <a:r>
              <a:rPr lang="en-US" altLang="zh-TW" dirty="0" err="1"/>
              <a:t>doi</a:t>
            </a:r>
            <a:r>
              <a:rPr lang="en-US" altLang="zh-TW" dirty="0"/>
              <a:t>: 10.1109/CONTEL.2005.185983.</a:t>
            </a:r>
          </a:p>
          <a:p>
            <a:r>
              <a:rPr lang="en-US" altLang="zh-TW" dirty="0"/>
              <a:t>A common way of handling projects, standard procedures and centralized guidance and support for project managers proves that having Project office in an matrix </a:t>
            </a:r>
            <a:r>
              <a:rPr lang="en-US" altLang="zh-TW" dirty="0" err="1"/>
              <a:t>organisation</a:t>
            </a:r>
            <a:r>
              <a:rPr lang="en-US" altLang="zh-TW" dirty="0"/>
              <a:t> is an benefit to </a:t>
            </a:r>
            <a:r>
              <a:rPr lang="en-US" altLang="zh-TW" dirty="0" err="1"/>
              <a:t>organisation</a:t>
            </a:r>
            <a:r>
              <a:rPr lang="en-US" altLang="zh-TW" dirty="0"/>
              <a:t> from business, </a:t>
            </a:r>
            <a:r>
              <a:rPr lang="en-US" altLang="zh-TW" dirty="0" err="1"/>
              <a:t>organisational</a:t>
            </a:r>
            <a:r>
              <a:rPr lang="en-US" altLang="zh-TW" dirty="0"/>
              <a:t> and financials points of view.</a:t>
            </a:r>
            <a:endParaRPr lang="zh-TW" altLang="en-US" dirty="0"/>
          </a:p>
        </p:txBody>
      </p:sp>
      <p:sp>
        <p:nvSpPr>
          <p:cNvPr id="4" name="投影片編號版面配置區 3">
            <a:extLst>
              <a:ext uri="{FF2B5EF4-FFF2-40B4-BE49-F238E27FC236}">
                <a16:creationId xmlns:a16="http://schemas.microsoft.com/office/drawing/2014/main" id="{063E97C4-2ABA-4330-9822-647A20080554}"/>
              </a:ext>
            </a:extLst>
          </p:cNvPr>
          <p:cNvSpPr>
            <a:spLocks noGrp="1"/>
          </p:cNvSpPr>
          <p:nvPr>
            <p:ph type="sldNum" sz="quarter" idx="12"/>
          </p:nvPr>
        </p:nvSpPr>
        <p:spPr/>
        <p:txBody>
          <a:bodyPr/>
          <a:lstStyle/>
          <a:p>
            <a:fld id="{06AFB70A-E524-49E4-8F5C-48BFBE4381EC}" type="slidenum">
              <a:rPr lang="en-US" altLang="zh-TW" smtClean="0"/>
              <a:pPr/>
              <a:t>50</a:t>
            </a:fld>
            <a:endParaRPr lang="en-US" altLang="zh-TW"/>
          </a:p>
        </p:txBody>
      </p:sp>
    </p:spTree>
    <p:extLst>
      <p:ext uri="{BB962C8B-B14F-4D97-AF65-F5344CB8AC3E}">
        <p14:creationId xmlns:p14="http://schemas.microsoft.com/office/powerpoint/2010/main" val="41975889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49D64D-7B00-4EE7-A3F6-C8C99B469926}"/>
              </a:ext>
            </a:extLst>
          </p:cNvPr>
          <p:cNvSpPr>
            <a:spLocks noGrp="1"/>
          </p:cNvSpPr>
          <p:nvPr>
            <p:ph type="title"/>
          </p:nvPr>
        </p:nvSpPr>
        <p:spPr/>
        <p:txBody>
          <a:bodyPr>
            <a:normAutofit fontScale="90000"/>
          </a:bodyPr>
          <a:lstStyle/>
          <a:p>
            <a:r>
              <a:rPr lang="en-US" altLang="zh-TW" dirty="0"/>
              <a:t>Simulator-Based Team Training to Share Resources in a Matrix Structure Organization</a:t>
            </a:r>
            <a:endParaRPr lang="zh-TW" altLang="en-US" dirty="0"/>
          </a:p>
        </p:txBody>
      </p:sp>
      <p:sp>
        <p:nvSpPr>
          <p:cNvPr id="7" name="內容版面配置區 6">
            <a:extLst>
              <a:ext uri="{FF2B5EF4-FFF2-40B4-BE49-F238E27FC236}">
                <a16:creationId xmlns:a16="http://schemas.microsoft.com/office/drawing/2014/main" id="{30393739-90A5-40C0-AB6C-2E77C1CB3A64}"/>
              </a:ext>
            </a:extLst>
          </p:cNvPr>
          <p:cNvSpPr>
            <a:spLocks noGrp="1"/>
          </p:cNvSpPr>
          <p:nvPr>
            <p:ph idx="1"/>
          </p:nvPr>
        </p:nvSpPr>
        <p:spPr/>
        <p:txBody>
          <a:bodyPr>
            <a:normAutofit fontScale="85000" lnSpcReduction="20000"/>
          </a:bodyPr>
          <a:lstStyle/>
          <a:p>
            <a:r>
              <a:rPr lang="en-US" altLang="zh-TW" dirty="0"/>
              <a:t>L. </a:t>
            </a:r>
            <a:r>
              <a:rPr lang="en-US" altLang="zh-TW" dirty="0" err="1"/>
              <a:t>Davidovitch</a:t>
            </a:r>
            <a:r>
              <a:rPr lang="en-US" altLang="zh-TW" dirty="0"/>
              <a:t>, A. </a:t>
            </a:r>
            <a:r>
              <a:rPr lang="en-US" altLang="zh-TW" dirty="0" err="1"/>
              <a:t>Parush</a:t>
            </a:r>
            <a:r>
              <a:rPr lang="en-US" altLang="zh-TW" dirty="0"/>
              <a:t> and A. </a:t>
            </a:r>
            <a:r>
              <a:rPr lang="en-US" altLang="zh-TW" dirty="0" err="1"/>
              <a:t>Shtub</a:t>
            </a:r>
            <a:r>
              <a:rPr lang="en-US" altLang="zh-TW" dirty="0"/>
              <a:t>, "Simulator-Based Team Training to Share Resources in a Matrix Structure Organization," in IEEE Transactions on Engineering Management, vol. 57, no. 2, pp. 288-300, May 2010, </a:t>
            </a:r>
            <a:r>
              <a:rPr lang="en-US" altLang="zh-TW" dirty="0" err="1"/>
              <a:t>doi</a:t>
            </a:r>
            <a:r>
              <a:rPr lang="en-US" altLang="zh-TW" dirty="0"/>
              <a:t>: 10.1109/TEM.2009.2023142.</a:t>
            </a:r>
          </a:p>
          <a:p>
            <a:r>
              <a:rPr lang="en-US" altLang="zh-TW" dirty="0"/>
              <a:t>Training project managers in the matrix structure to work as a team is required.</a:t>
            </a:r>
          </a:p>
          <a:p>
            <a:r>
              <a:rPr lang="en-US" altLang="zh-TW" dirty="0"/>
              <a:t>The findings indicate</a:t>
            </a:r>
          </a:p>
          <a:p>
            <a:pPr lvl="1"/>
            <a:r>
              <a:rPr lang="en-US" altLang="zh-TW" dirty="0"/>
              <a:t>For the initial learning phase and transfer to a different scenario, the three factors, history, debriefing, and experience, affected the performances. </a:t>
            </a:r>
          </a:p>
          <a:p>
            <a:pPr lvl="1"/>
            <a:r>
              <a:rPr lang="en-US" altLang="zh-TW" dirty="0"/>
              <a:t>The interactions between the debriefing and history factors, between the experience and debriefing factors, and between the history and experience factors were all significant.</a:t>
            </a:r>
          </a:p>
          <a:p>
            <a:endParaRPr lang="zh-TW" altLang="en-US" dirty="0"/>
          </a:p>
        </p:txBody>
      </p:sp>
      <p:sp>
        <p:nvSpPr>
          <p:cNvPr id="4" name="投影片編號版面配置區 3">
            <a:extLst>
              <a:ext uri="{FF2B5EF4-FFF2-40B4-BE49-F238E27FC236}">
                <a16:creationId xmlns:a16="http://schemas.microsoft.com/office/drawing/2014/main" id="{1202EA9A-4BBA-4D63-B17F-4CC44FDD77FF}"/>
              </a:ext>
            </a:extLst>
          </p:cNvPr>
          <p:cNvSpPr>
            <a:spLocks noGrp="1"/>
          </p:cNvSpPr>
          <p:nvPr>
            <p:ph type="sldNum" sz="quarter" idx="12"/>
          </p:nvPr>
        </p:nvSpPr>
        <p:spPr/>
        <p:txBody>
          <a:bodyPr/>
          <a:lstStyle/>
          <a:p>
            <a:fld id="{06AFB70A-E524-49E4-8F5C-48BFBE4381EC}" type="slidenum">
              <a:rPr lang="en-US" altLang="zh-TW" smtClean="0"/>
              <a:pPr/>
              <a:t>51</a:t>
            </a:fld>
            <a:endParaRPr lang="en-US" altLang="zh-TW"/>
          </a:p>
        </p:txBody>
      </p:sp>
    </p:spTree>
    <p:extLst>
      <p:ext uri="{BB962C8B-B14F-4D97-AF65-F5344CB8AC3E}">
        <p14:creationId xmlns:p14="http://schemas.microsoft.com/office/powerpoint/2010/main" val="5649636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C3BB8C-1047-4AB0-8113-605BEF5C8F7F}"/>
              </a:ext>
            </a:extLst>
          </p:cNvPr>
          <p:cNvSpPr>
            <a:spLocks noGrp="1"/>
          </p:cNvSpPr>
          <p:nvPr>
            <p:ph type="title"/>
          </p:nvPr>
        </p:nvSpPr>
        <p:spPr/>
        <p:txBody>
          <a:bodyPr>
            <a:normAutofit fontScale="90000"/>
          </a:bodyPr>
          <a:lstStyle/>
          <a:p>
            <a:r>
              <a:rPr lang="en-US" altLang="zh-TW" dirty="0"/>
              <a:t>The Scheme Design Of Salary Distribution In Matrix Organization</a:t>
            </a:r>
            <a:endParaRPr lang="zh-TW" altLang="en-US" dirty="0"/>
          </a:p>
        </p:txBody>
      </p:sp>
      <p:sp>
        <p:nvSpPr>
          <p:cNvPr id="3" name="內容版面配置區 2">
            <a:extLst>
              <a:ext uri="{FF2B5EF4-FFF2-40B4-BE49-F238E27FC236}">
                <a16:creationId xmlns:a16="http://schemas.microsoft.com/office/drawing/2014/main" id="{37B77F6E-3375-444E-A358-D3198FD1B18C}"/>
              </a:ext>
            </a:extLst>
          </p:cNvPr>
          <p:cNvSpPr>
            <a:spLocks noGrp="1"/>
          </p:cNvSpPr>
          <p:nvPr>
            <p:ph idx="1"/>
          </p:nvPr>
        </p:nvSpPr>
        <p:spPr/>
        <p:txBody>
          <a:bodyPr/>
          <a:lstStyle/>
          <a:p>
            <a:r>
              <a:rPr lang="en-US" altLang="zh-TW" dirty="0" err="1"/>
              <a:t>Shengnan</a:t>
            </a:r>
            <a:r>
              <a:rPr lang="en-US" altLang="zh-TW" dirty="0"/>
              <a:t> Zhao, "The scheme design of salary distribution in matrix organization," 2011 2nd International Conference on Artificial Intelligence, Management Science and Electronic Commerce (AIMSEC), </a:t>
            </a:r>
            <a:r>
              <a:rPr lang="en-US" altLang="zh-TW" dirty="0" err="1"/>
              <a:t>Dengleng</a:t>
            </a:r>
            <a:r>
              <a:rPr lang="en-US" altLang="zh-TW" dirty="0"/>
              <a:t>, 2011, pp. 7419-7422, </a:t>
            </a:r>
            <a:r>
              <a:rPr lang="en-US" altLang="zh-TW" dirty="0" err="1"/>
              <a:t>doi</a:t>
            </a:r>
            <a:r>
              <a:rPr lang="en-US" altLang="zh-TW" dirty="0"/>
              <a:t>: 10.1109/AIMSEC.2011.6011479.</a:t>
            </a:r>
          </a:p>
          <a:p>
            <a:r>
              <a:rPr lang="en-US" altLang="zh-TW" dirty="0"/>
              <a:t>Salary structure is "post salary + project allowance (paid monthly) + project bonuses (paid yearly) + other bonuses and welfare income" </a:t>
            </a:r>
            <a:endParaRPr lang="zh-TW" altLang="en-US" dirty="0"/>
          </a:p>
        </p:txBody>
      </p:sp>
      <p:sp>
        <p:nvSpPr>
          <p:cNvPr id="4" name="投影片編號版面配置區 3">
            <a:extLst>
              <a:ext uri="{FF2B5EF4-FFF2-40B4-BE49-F238E27FC236}">
                <a16:creationId xmlns:a16="http://schemas.microsoft.com/office/drawing/2014/main" id="{2026A1CF-83C1-430B-9C70-6ACEB41F8711}"/>
              </a:ext>
            </a:extLst>
          </p:cNvPr>
          <p:cNvSpPr>
            <a:spLocks noGrp="1"/>
          </p:cNvSpPr>
          <p:nvPr>
            <p:ph type="sldNum" sz="quarter" idx="12"/>
          </p:nvPr>
        </p:nvSpPr>
        <p:spPr/>
        <p:txBody>
          <a:bodyPr/>
          <a:lstStyle/>
          <a:p>
            <a:fld id="{06AFB70A-E524-49E4-8F5C-48BFBE4381EC}" type="slidenum">
              <a:rPr lang="en-US" altLang="zh-TW" smtClean="0"/>
              <a:pPr/>
              <a:t>52</a:t>
            </a:fld>
            <a:endParaRPr lang="en-US" altLang="zh-TW"/>
          </a:p>
        </p:txBody>
      </p:sp>
    </p:spTree>
    <p:extLst>
      <p:ext uri="{BB962C8B-B14F-4D97-AF65-F5344CB8AC3E}">
        <p14:creationId xmlns:p14="http://schemas.microsoft.com/office/powerpoint/2010/main" val="169176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016673-01A6-4DE1-AE13-898B1A90935A}"/>
              </a:ext>
            </a:extLst>
          </p:cNvPr>
          <p:cNvSpPr>
            <a:spLocks noGrp="1"/>
          </p:cNvSpPr>
          <p:nvPr>
            <p:ph type="title"/>
          </p:nvPr>
        </p:nvSpPr>
        <p:spPr/>
        <p:txBody>
          <a:bodyPr/>
          <a:lstStyle/>
          <a:p>
            <a:r>
              <a:rPr lang="zh-TW" altLang="en-US" dirty="0"/>
              <a:t>企業環境因素 </a:t>
            </a:r>
            <a:r>
              <a:rPr lang="en-US" altLang="zh-TW" dirty="0"/>
              <a:t>EEF</a:t>
            </a:r>
            <a:endParaRPr lang="zh-TW" altLang="en-US" dirty="0"/>
          </a:p>
        </p:txBody>
      </p:sp>
      <p:sp>
        <p:nvSpPr>
          <p:cNvPr id="3" name="內容版面配置區 2">
            <a:extLst>
              <a:ext uri="{FF2B5EF4-FFF2-40B4-BE49-F238E27FC236}">
                <a16:creationId xmlns:a16="http://schemas.microsoft.com/office/drawing/2014/main" id="{C6E9B866-C9CC-4203-852B-A40208E5CD17}"/>
              </a:ext>
            </a:extLst>
          </p:cNvPr>
          <p:cNvSpPr>
            <a:spLocks noGrp="1"/>
          </p:cNvSpPr>
          <p:nvPr>
            <p:ph idx="1"/>
          </p:nvPr>
        </p:nvSpPr>
        <p:spPr/>
        <p:txBody>
          <a:bodyPr/>
          <a:lstStyle/>
          <a:p>
            <a:r>
              <a:rPr lang="zh-TW" altLang="en-US" dirty="0"/>
              <a:t>不受專案團隊控制的條件、影響、限制、或指導等因素</a:t>
            </a:r>
            <a:endParaRPr lang="en-US" altLang="zh-TW" dirty="0"/>
          </a:p>
          <a:p>
            <a:r>
              <a:rPr lang="zh-TW" altLang="en-US" dirty="0"/>
              <a:t>包括組織內部與外部的因素</a:t>
            </a:r>
            <a:endParaRPr lang="en-US" altLang="zh-TW" dirty="0"/>
          </a:p>
          <a:p>
            <a:r>
              <a:rPr lang="zh-TW" altLang="en-US" dirty="0"/>
              <a:t>是許多專案管理過程的輸入，特別是大多數的規劃過程。</a:t>
            </a:r>
          </a:p>
          <a:p>
            <a:r>
              <a:rPr lang="zh-TW" altLang="en-US" dirty="0"/>
              <a:t>這些因素可能會增強或限制專案管理，或對專案結果有正面或負面的影響</a:t>
            </a:r>
            <a:endParaRPr lang="en-US" altLang="zh-TW" dirty="0"/>
          </a:p>
          <a:p>
            <a:pPr lvl="1"/>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478ABF91-A6B4-445C-8777-D30B7331775F}"/>
              </a:ext>
            </a:extLst>
          </p:cNvPr>
          <p:cNvSpPr>
            <a:spLocks noGrp="1"/>
          </p:cNvSpPr>
          <p:nvPr>
            <p:ph type="sldNum" sz="quarter" idx="12"/>
          </p:nvPr>
        </p:nvSpPr>
        <p:spPr/>
        <p:txBody>
          <a:bodyPr/>
          <a:lstStyle/>
          <a:p>
            <a:fld id="{06AFB70A-E524-49E4-8F5C-48BFBE4381EC}" type="slidenum">
              <a:rPr lang="en-US" altLang="zh-TW" smtClean="0"/>
              <a:pPr/>
              <a:t>6</a:t>
            </a:fld>
            <a:endParaRPr lang="en-US" altLang="zh-TW"/>
          </a:p>
        </p:txBody>
      </p:sp>
    </p:spTree>
    <p:extLst>
      <p:ext uri="{BB962C8B-B14F-4D97-AF65-F5344CB8AC3E}">
        <p14:creationId xmlns:p14="http://schemas.microsoft.com/office/powerpoint/2010/main" val="2249045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30571D-80FF-4B8B-A702-DE1D4F8A423A}"/>
              </a:ext>
            </a:extLst>
          </p:cNvPr>
          <p:cNvSpPr>
            <a:spLocks noGrp="1"/>
          </p:cNvSpPr>
          <p:nvPr>
            <p:ph type="title"/>
          </p:nvPr>
        </p:nvSpPr>
        <p:spPr/>
        <p:txBody>
          <a:bodyPr/>
          <a:lstStyle/>
          <a:p>
            <a:r>
              <a:rPr lang="zh-TW" altLang="en-US" dirty="0"/>
              <a:t>內部 </a:t>
            </a:r>
            <a:r>
              <a:rPr lang="en-US" altLang="zh-TW" dirty="0"/>
              <a:t>EEF</a:t>
            </a:r>
            <a:endParaRPr lang="zh-TW" altLang="en-US" dirty="0"/>
          </a:p>
        </p:txBody>
      </p:sp>
      <p:sp>
        <p:nvSpPr>
          <p:cNvPr id="3" name="內容版面配置區 2">
            <a:extLst>
              <a:ext uri="{FF2B5EF4-FFF2-40B4-BE49-F238E27FC236}">
                <a16:creationId xmlns:a16="http://schemas.microsoft.com/office/drawing/2014/main" id="{324C70F8-6095-41BD-BB40-6CF047F1B6D7}"/>
              </a:ext>
            </a:extLst>
          </p:cNvPr>
          <p:cNvSpPr>
            <a:spLocks noGrp="1"/>
          </p:cNvSpPr>
          <p:nvPr>
            <p:ph sz="half" idx="1"/>
          </p:nvPr>
        </p:nvSpPr>
        <p:spPr/>
        <p:txBody>
          <a:bodyPr>
            <a:normAutofit fontScale="92500" lnSpcReduction="20000"/>
          </a:bodyPr>
          <a:lstStyle/>
          <a:p>
            <a:r>
              <a:rPr lang="zh-TW" altLang="en-US" dirty="0"/>
              <a:t>組織文化、組織結構、組織治理 </a:t>
            </a:r>
            <a:r>
              <a:rPr lang="en-US" altLang="zh-TW" dirty="0"/>
              <a:t>Organizational culture, structure, and governance</a:t>
            </a:r>
          </a:p>
          <a:p>
            <a:pPr lvl="1"/>
            <a:r>
              <a:rPr lang="zh-TW" altLang="en-US" dirty="0"/>
              <a:t>願景、使命、價值觀、信仰、文化規範、領導風格、</a:t>
            </a:r>
            <a:endParaRPr lang="en-US" altLang="zh-TW" dirty="0"/>
          </a:p>
          <a:p>
            <a:r>
              <a:rPr lang="zh-TW" altLang="en-US" dirty="0"/>
              <a:t>設施和資源的地理分佈 </a:t>
            </a:r>
            <a:r>
              <a:rPr lang="en-US" altLang="zh-TW" dirty="0"/>
              <a:t>Geographic distribution of facilities and resources</a:t>
            </a:r>
          </a:p>
          <a:p>
            <a:pPr lvl="1"/>
            <a:r>
              <a:rPr lang="zh-TW" altLang="en-US" dirty="0"/>
              <a:t>工廠位置、虛擬團隊、分享系統、雲端運算、</a:t>
            </a:r>
          </a:p>
          <a:p>
            <a:r>
              <a:rPr lang="zh-TW" altLang="en-US" dirty="0"/>
              <a:t>基礎建設 </a:t>
            </a:r>
            <a:r>
              <a:rPr lang="en-US" altLang="zh-TW" dirty="0"/>
              <a:t>Infrastructure</a:t>
            </a:r>
          </a:p>
          <a:p>
            <a:pPr lvl="1"/>
            <a:r>
              <a:rPr lang="zh-TW" altLang="en-US" dirty="0"/>
              <a:t>公共設施、設備、網路、</a:t>
            </a:r>
            <a:r>
              <a:rPr lang="en-US" altLang="zh-TW" dirty="0"/>
              <a:t>IT</a:t>
            </a:r>
            <a:r>
              <a:rPr lang="zh-TW" altLang="en-US" dirty="0"/>
              <a:t>硬體設備、</a:t>
            </a:r>
            <a:endParaRPr lang="en-US" altLang="zh-TW" dirty="0"/>
          </a:p>
        </p:txBody>
      </p:sp>
      <p:sp>
        <p:nvSpPr>
          <p:cNvPr id="5" name="內容版面配置區 4">
            <a:extLst>
              <a:ext uri="{FF2B5EF4-FFF2-40B4-BE49-F238E27FC236}">
                <a16:creationId xmlns:a16="http://schemas.microsoft.com/office/drawing/2014/main" id="{E97FB9E4-34B3-40FD-8F7B-4D0421EBB094}"/>
              </a:ext>
            </a:extLst>
          </p:cNvPr>
          <p:cNvSpPr>
            <a:spLocks noGrp="1"/>
          </p:cNvSpPr>
          <p:nvPr>
            <p:ph sz="half" idx="2"/>
          </p:nvPr>
        </p:nvSpPr>
        <p:spPr/>
        <p:txBody>
          <a:bodyPr>
            <a:normAutofit fontScale="92500" lnSpcReduction="20000"/>
          </a:bodyPr>
          <a:lstStyle/>
          <a:p>
            <a:r>
              <a:rPr lang="en-US" altLang="zh-TW" dirty="0"/>
              <a:t>IT</a:t>
            </a:r>
            <a:r>
              <a:rPr lang="zh-TW" altLang="en-US" dirty="0"/>
              <a:t>軟體系統 </a:t>
            </a:r>
            <a:r>
              <a:rPr lang="nl-NL" altLang="zh-TW" dirty="0"/>
              <a:t>Information technology software</a:t>
            </a:r>
            <a:endParaRPr lang="en-US" altLang="zh-TW" dirty="0"/>
          </a:p>
          <a:p>
            <a:pPr lvl="1"/>
            <a:r>
              <a:rPr lang="zh-TW" altLang="en-US" dirty="0"/>
              <a:t>排程軟體、構型管理、工作授權系統、</a:t>
            </a:r>
            <a:endParaRPr lang="en-US" altLang="zh-TW" dirty="0"/>
          </a:p>
          <a:p>
            <a:r>
              <a:rPr lang="zh-TW" altLang="en-US" dirty="0"/>
              <a:t>資源可用性 </a:t>
            </a:r>
            <a:r>
              <a:rPr lang="en-US" altLang="zh-TW" dirty="0"/>
              <a:t>Resource availability</a:t>
            </a:r>
          </a:p>
          <a:p>
            <a:pPr lvl="1"/>
            <a:r>
              <a:rPr lang="zh-TW" altLang="en-US" dirty="0"/>
              <a:t>合約與採購限制、合格供應商和分包商、合作協議</a:t>
            </a:r>
            <a:endParaRPr lang="en-US" altLang="zh-TW" dirty="0"/>
          </a:p>
          <a:p>
            <a:r>
              <a:rPr lang="zh-TW" altLang="en-US" dirty="0"/>
              <a:t>員工能力 </a:t>
            </a:r>
            <a:r>
              <a:rPr lang="en-US" altLang="zh-TW" dirty="0"/>
              <a:t>Employee capability</a:t>
            </a:r>
          </a:p>
          <a:p>
            <a:pPr lvl="1"/>
            <a:r>
              <a:rPr lang="zh-TW" altLang="en-US" dirty="0"/>
              <a:t>人力資源專長、技能、能力、專業知識、</a:t>
            </a:r>
          </a:p>
          <a:p>
            <a:endParaRPr lang="zh-TW" altLang="en-US" dirty="0"/>
          </a:p>
        </p:txBody>
      </p:sp>
      <p:sp>
        <p:nvSpPr>
          <p:cNvPr id="4" name="投影片編號版面配置區 3">
            <a:extLst>
              <a:ext uri="{FF2B5EF4-FFF2-40B4-BE49-F238E27FC236}">
                <a16:creationId xmlns:a16="http://schemas.microsoft.com/office/drawing/2014/main" id="{CC37C0BE-611D-4A98-8027-DB7ABC4BC027}"/>
              </a:ext>
            </a:extLst>
          </p:cNvPr>
          <p:cNvSpPr>
            <a:spLocks noGrp="1"/>
          </p:cNvSpPr>
          <p:nvPr>
            <p:ph type="sldNum" sz="quarter" idx="12"/>
          </p:nvPr>
        </p:nvSpPr>
        <p:spPr/>
        <p:txBody>
          <a:bodyPr/>
          <a:lstStyle/>
          <a:p>
            <a:fld id="{06AFB70A-E524-49E4-8F5C-48BFBE4381EC}" type="slidenum">
              <a:rPr lang="en-US" altLang="zh-TW" smtClean="0"/>
              <a:pPr/>
              <a:t>7</a:t>
            </a:fld>
            <a:endParaRPr lang="en-US" altLang="zh-TW"/>
          </a:p>
        </p:txBody>
      </p:sp>
    </p:spTree>
    <p:extLst>
      <p:ext uri="{BB962C8B-B14F-4D97-AF65-F5344CB8AC3E}">
        <p14:creationId xmlns:p14="http://schemas.microsoft.com/office/powerpoint/2010/main" val="590167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228F79-40F0-4220-A3B4-804EBEAF500E}"/>
              </a:ext>
            </a:extLst>
          </p:cNvPr>
          <p:cNvSpPr>
            <a:spLocks noGrp="1"/>
          </p:cNvSpPr>
          <p:nvPr>
            <p:ph type="title"/>
          </p:nvPr>
        </p:nvSpPr>
        <p:spPr/>
        <p:txBody>
          <a:bodyPr/>
          <a:lstStyle/>
          <a:p>
            <a:r>
              <a:rPr lang="zh-TW" altLang="en-US" dirty="0"/>
              <a:t>外部 </a:t>
            </a:r>
            <a:r>
              <a:rPr lang="en-US" altLang="zh-TW" dirty="0"/>
              <a:t>EEF</a:t>
            </a:r>
            <a:endParaRPr lang="zh-TW" altLang="en-US" dirty="0"/>
          </a:p>
        </p:txBody>
      </p:sp>
      <p:sp>
        <p:nvSpPr>
          <p:cNvPr id="3" name="內容版面配置區 2">
            <a:extLst>
              <a:ext uri="{FF2B5EF4-FFF2-40B4-BE49-F238E27FC236}">
                <a16:creationId xmlns:a16="http://schemas.microsoft.com/office/drawing/2014/main" id="{95F47DF6-EC8A-4D00-B6D8-3E1C34AF4B17}"/>
              </a:ext>
            </a:extLst>
          </p:cNvPr>
          <p:cNvSpPr>
            <a:spLocks noGrp="1"/>
          </p:cNvSpPr>
          <p:nvPr>
            <p:ph sz="half" idx="1"/>
          </p:nvPr>
        </p:nvSpPr>
        <p:spPr/>
        <p:txBody>
          <a:bodyPr>
            <a:normAutofit fontScale="92500" lnSpcReduction="10000"/>
          </a:bodyPr>
          <a:lstStyle/>
          <a:p>
            <a:r>
              <a:rPr lang="zh-TW" altLang="en-US" dirty="0"/>
              <a:t>市場條件</a:t>
            </a:r>
            <a:endParaRPr lang="en-US" altLang="zh-TW" dirty="0"/>
          </a:p>
          <a:p>
            <a:pPr lvl="1"/>
            <a:r>
              <a:rPr lang="zh-TW" altLang="en-US" dirty="0"/>
              <a:t>競爭對手、市場佔有率、品牌認知、商標、</a:t>
            </a:r>
            <a:endParaRPr lang="en-US" altLang="zh-TW" dirty="0"/>
          </a:p>
          <a:p>
            <a:r>
              <a:rPr lang="zh-TW" altLang="en-US" dirty="0"/>
              <a:t>社會和文化的影響和問題</a:t>
            </a:r>
            <a:endParaRPr lang="en-US" altLang="zh-TW" dirty="0"/>
          </a:p>
          <a:p>
            <a:pPr lvl="1"/>
            <a:r>
              <a:rPr lang="zh-TW" altLang="en-US" dirty="0"/>
              <a:t>政治氣候、行為守則、道德、觀念、</a:t>
            </a:r>
            <a:endParaRPr lang="en-US" altLang="zh-TW" dirty="0"/>
          </a:p>
          <a:p>
            <a:r>
              <a:rPr lang="zh-TW" altLang="en-US" dirty="0"/>
              <a:t>法律</a:t>
            </a:r>
            <a:r>
              <a:rPr lang="en-US" altLang="zh-TW" dirty="0"/>
              <a:t>/</a:t>
            </a:r>
            <a:r>
              <a:rPr lang="zh-TW" altLang="en-US" dirty="0"/>
              <a:t>法規限制</a:t>
            </a:r>
            <a:endParaRPr lang="en-US" altLang="zh-TW" dirty="0"/>
          </a:p>
          <a:p>
            <a:pPr lvl="1"/>
            <a:r>
              <a:rPr lang="zh-TW" altLang="en-US" dirty="0"/>
              <a:t>安全、資料保護、商業行為、就業、採購、</a:t>
            </a:r>
            <a:endParaRPr lang="en-US" altLang="zh-TW" dirty="0"/>
          </a:p>
          <a:p>
            <a:r>
              <a:rPr lang="zh-TW" altLang="en-US" dirty="0"/>
              <a:t>商業資料庫</a:t>
            </a:r>
            <a:endParaRPr lang="en-US" altLang="zh-TW" dirty="0"/>
          </a:p>
          <a:p>
            <a:pPr lvl="1"/>
            <a:r>
              <a:rPr lang="zh-TW" altLang="en-US" dirty="0"/>
              <a:t>成本估算資料、產業風險研究資訊、風險資料庫</a:t>
            </a:r>
            <a:endParaRPr lang="en-US" altLang="zh-TW" dirty="0"/>
          </a:p>
          <a:p>
            <a:endParaRPr lang="zh-TW" altLang="en-US" dirty="0"/>
          </a:p>
        </p:txBody>
      </p:sp>
      <p:sp>
        <p:nvSpPr>
          <p:cNvPr id="5" name="內容版面配置區 4">
            <a:extLst>
              <a:ext uri="{FF2B5EF4-FFF2-40B4-BE49-F238E27FC236}">
                <a16:creationId xmlns:a16="http://schemas.microsoft.com/office/drawing/2014/main" id="{E3BBE018-F9F4-4D7D-A3DD-99AF87E95480}"/>
              </a:ext>
            </a:extLst>
          </p:cNvPr>
          <p:cNvSpPr>
            <a:spLocks noGrp="1"/>
          </p:cNvSpPr>
          <p:nvPr>
            <p:ph sz="half" idx="2"/>
          </p:nvPr>
        </p:nvSpPr>
        <p:spPr/>
        <p:txBody>
          <a:bodyPr>
            <a:normAutofit fontScale="92500" lnSpcReduction="10000"/>
          </a:bodyPr>
          <a:lstStyle/>
          <a:p>
            <a:r>
              <a:rPr lang="zh-TW" altLang="en-US" dirty="0"/>
              <a:t>學術研究</a:t>
            </a:r>
            <a:endParaRPr lang="en-US" altLang="zh-TW" dirty="0"/>
          </a:p>
          <a:p>
            <a:pPr lvl="1"/>
            <a:r>
              <a:rPr lang="zh-TW" altLang="en-US" dirty="0"/>
              <a:t>產業研究、出版物、</a:t>
            </a:r>
            <a:endParaRPr lang="en-US" altLang="zh-TW" dirty="0"/>
          </a:p>
          <a:p>
            <a:r>
              <a:rPr lang="zh-TW" altLang="en-US" dirty="0"/>
              <a:t>政府</a:t>
            </a:r>
            <a:r>
              <a:rPr lang="en-US" altLang="zh-TW" dirty="0"/>
              <a:t>/</a:t>
            </a:r>
            <a:r>
              <a:rPr lang="zh-TW" altLang="en-US" dirty="0"/>
              <a:t>產業標準</a:t>
            </a:r>
            <a:endParaRPr lang="en-US" altLang="zh-TW" dirty="0"/>
          </a:p>
          <a:p>
            <a:pPr lvl="1"/>
            <a:r>
              <a:rPr lang="zh-TW" altLang="en-US" dirty="0"/>
              <a:t>產品、生產、環境、品質、勞工、</a:t>
            </a:r>
            <a:endParaRPr lang="en-US" altLang="zh-TW" dirty="0"/>
          </a:p>
          <a:p>
            <a:r>
              <a:rPr lang="zh-TW" altLang="en-US" dirty="0"/>
              <a:t>財務因素</a:t>
            </a:r>
            <a:endParaRPr lang="en-US" altLang="zh-TW" dirty="0"/>
          </a:p>
          <a:p>
            <a:pPr lvl="1"/>
            <a:r>
              <a:rPr lang="zh-TW" altLang="en-US" dirty="0"/>
              <a:t>貨幣匯率、利率、通貨膨脹率、關稅、地理位置、</a:t>
            </a:r>
            <a:endParaRPr lang="en-US" altLang="zh-TW" dirty="0"/>
          </a:p>
          <a:p>
            <a:r>
              <a:rPr lang="zh-TW" altLang="en-US" dirty="0"/>
              <a:t>實體環境因素</a:t>
            </a:r>
            <a:endParaRPr lang="en-US" altLang="zh-TW" dirty="0"/>
          </a:p>
          <a:p>
            <a:pPr lvl="1"/>
            <a:r>
              <a:rPr lang="zh-TW" altLang="en-US" dirty="0"/>
              <a:t>工作條件、天氣、</a:t>
            </a:r>
          </a:p>
        </p:txBody>
      </p:sp>
      <p:sp>
        <p:nvSpPr>
          <p:cNvPr id="4" name="投影片編號版面配置區 3">
            <a:extLst>
              <a:ext uri="{FF2B5EF4-FFF2-40B4-BE49-F238E27FC236}">
                <a16:creationId xmlns:a16="http://schemas.microsoft.com/office/drawing/2014/main" id="{1C301BEC-BE39-4966-BA5D-E818FE51AE6B}"/>
              </a:ext>
            </a:extLst>
          </p:cNvPr>
          <p:cNvSpPr>
            <a:spLocks noGrp="1"/>
          </p:cNvSpPr>
          <p:nvPr>
            <p:ph type="sldNum" sz="quarter" idx="12"/>
          </p:nvPr>
        </p:nvSpPr>
        <p:spPr/>
        <p:txBody>
          <a:bodyPr/>
          <a:lstStyle/>
          <a:p>
            <a:fld id="{06AFB70A-E524-49E4-8F5C-48BFBE4381EC}" type="slidenum">
              <a:rPr lang="en-US" altLang="zh-TW" smtClean="0"/>
              <a:pPr/>
              <a:t>8</a:t>
            </a:fld>
            <a:endParaRPr lang="en-US" altLang="zh-TW"/>
          </a:p>
        </p:txBody>
      </p:sp>
    </p:spTree>
    <p:extLst>
      <p:ext uri="{BB962C8B-B14F-4D97-AF65-F5344CB8AC3E}">
        <p14:creationId xmlns:p14="http://schemas.microsoft.com/office/powerpoint/2010/main" val="3531505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3678D6-AFCF-4884-ABB8-2F7331B18AB4}"/>
              </a:ext>
            </a:extLst>
          </p:cNvPr>
          <p:cNvSpPr>
            <a:spLocks noGrp="1"/>
          </p:cNvSpPr>
          <p:nvPr>
            <p:ph type="title"/>
          </p:nvPr>
        </p:nvSpPr>
        <p:spPr/>
        <p:txBody>
          <a:bodyPr/>
          <a:lstStyle/>
          <a:p>
            <a:r>
              <a:rPr lang="zh-TW" altLang="en-US" dirty="0"/>
              <a:t>組織流程資產 </a:t>
            </a:r>
            <a:r>
              <a:rPr lang="en-US" altLang="zh-TW" dirty="0"/>
              <a:t>OPA</a:t>
            </a:r>
            <a:endParaRPr lang="zh-TW" altLang="en-US" dirty="0"/>
          </a:p>
        </p:txBody>
      </p:sp>
      <p:sp>
        <p:nvSpPr>
          <p:cNvPr id="3" name="內容版面配置區 2">
            <a:extLst>
              <a:ext uri="{FF2B5EF4-FFF2-40B4-BE49-F238E27FC236}">
                <a16:creationId xmlns:a16="http://schemas.microsoft.com/office/drawing/2014/main" id="{98D21A3B-A945-4A60-B45F-4C41AE2EBA99}"/>
              </a:ext>
            </a:extLst>
          </p:cNvPr>
          <p:cNvSpPr>
            <a:spLocks noGrp="1"/>
          </p:cNvSpPr>
          <p:nvPr>
            <p:ph idx="1"/>
          </p:nvPr>
        </p:nvSpPr>
        <p:spPr/>
        <p:txBody>
          <a:bodyPr>
            <a:normAutofit lnSpcReduction="10000"/>
          </a:bodyPr>
          <a:lstStyle/>
          <a:p>
            <a:r>
              <a:rPr lang="en-US" altLang="zh-TW" dirty="0"/>
              <a:t>OPA</a:t>
            </a:r>
            <a:r>
              <a:rPr lang="zh-TW" altLang="en-US" dirty="0"/>
              <a:t>是執行組織特有的和所使用的計畫、流程、政策、程序、和知識庫，這些資產會影響專案的執行。</a:t>
            </a:r>
            <a:endParaRPr lang="en-US" altLang="zh-TW" dirty="0"/>
          </a:p>
          <a:p>
            <a:r>
              <a:rPr lang="en-US" altLang="zh-TW" dirty="0"/>
              <a:t>OPA</a:t>
            </a:r>
            <a:r>
              <a:rPr lang="zh-TW" altLang="en-US" dirty="0"/>
              <a:t>是許多專案管理流程的輸入。由於</a:t>
            </a:r>
            <a:r>
              <a:rPr lang="en-US" altLang="zh-TW" dirty="0"/>
              <a:t>OPA</a:t>
            </a:r>
            <a:r>
              <a:rPr lang="zh-TW" altLang="en-US" dirty="0"/>
              <a:t>是組織內部的，因此專案團隊成員可以在整個專案中根據需要來更新和增加組織流程資產。</a:t>
            </a:r>
            <a:endParaRPr lang="en-US" altLang="zh-TW" dirty="0"/>
          </a:p>
          <a:p>
            <a:r>
              <a:rPr lang="en-US" altLang="zh-TW" dirty="0"/>
              <a:t>OPA</a:t>
            </a:r>
            <a:r>
              <a:rPr lang="zh-TW" altLang="en-US" dirty="0"/>
              <a:t>可以分為兩類：</a:t>
            </a:r>
            <a:endParaRPr lang="en-US" altLang="zh-TW" dirty="0"/>
          </a:p>
          <a:p>
            <a:pPr lvl="1"/>
            <a:r>
              <a:rPr lang="zh-TW" altLang="en-US" dirty="0"/>
              <a:t>流程、政策、和程序 </a:t>
            </a:r>
            <a:r>
              <a:rPr lang="en-US" altLang="zh-TW" dirty="0"/>
              <a:t>Processes, policies, and procedures</a:t>
            </a:r>
          </a:p>
          <a:p>
            <a:pPr lvl="2"/>
            <a:r>
              <a:rPr lang="zh-TW" altLang="en-US" dirty="0"/>
              <a:t>由專案管理辦公室 </a:t>
            </a:r>
            <a:r>
              <a:rPr lang="en-US" altLang="zh-TW" dirty="0"/>
              <a:t>PMO </a:t>
            </a:r>
            <a:r>
              <a:rPr lang="zh-TW" altLang="en-US" dirty="0"/>
              <a:t>建立，或專案團隊自行建立</a:t>
            </a:r>
            <a:endParaRPr lang="en-US" altLang="zh-TW" dirty="0"/>
          </a:p>
          <a:p>
            <a:pPr lvl="1"/>
            <a:r>
              <a:rPr lang="zh-TW" altLang="en-US" dirty="0"/>
              <a:t>組織知識庫 </a:t>
            </a:r>
            <a:r>
              <a:rPr lang="en-US" altLang="zh-TW" dirty="0"/>
              <a:t>Organizational knowledge bases</a:t>
            </a:r>
          </a:p>
          <a:p>
            <a:endParaRPr lang="zh-TW" altLang="en-US" dirty="0"/>
          </a:p>
        </p:txBody>
      </p:sp>
      <p:sp>
        <p:nvSpPr>
          <p:cNvPr id="4" name="投影片編號版面配置區 3">
            <a:extLst>
              <a:ext uri="{FF2B5EF4-FFF2-40B4-BE49-F238E27FC236}">
                <a16:creationId xmlns:a16="http://schemas.microsoft.com/office/drawing/2014/main" id="{595B4CEE-AFBC-4811-A40A-B3F5832040BB}"/>
              </a:ext>
            </a:extLst>
          </p:cNvPr>
          <p:cNvSpPr>
            <a:spLocks noGrp="1"/>
          </p:cNvSpPr>
          <p:nvPr>
            <p:ph type="sldNum" sz="quarter" idx="12"/>
          </p:nvPr>
        </p:nvSpPr>
        <p:spPr/>
        <p:txBody>
          <a:bodyPr/>
          <a:lstStyle/>
          <a:p>
            <a:fld id="{06AFB70A-E524-49E4-8F5C-48BFBE4381EC}" type="slidenum">
              <a:rPr lang="en-US" altLang="zh-TW" smtClean="0"/>
              <a:pPr/>
              <a:t>9</a:t>
            </a:fld>
            <a:endParaRPr lang="en-US" altLang="zh-TW"/>
          </a:p>
        </p:txBody>
      </p:sp>
    </p:spTree>
    <p:extLst>
      <p:ext uri="{BB962C8B-B14F-4D97-AF65-F5344CB8AC3E}">
        <p14:creationId xmlns:p14="http://schemas.microsoft.com/office/powerpoint/2010/main" val="1312817675"/>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訂 1">
      <a:majorFont>
        <a:latin typeface="Arial"/>
        <a:ea typeface="微軟正黑體"/>
        <a:cs typeface=""/>
      </a:majorFont>
      <a:minorFont>
        <a:latin typeface="Times New Roman"/>
        <a:ea typeface="微軟正黑體"/>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訂 1">
      <a:majorFont>
        <a:latin typeface="Arial"/>
        <a:ea typeface="微軟正黑體"/>
        <a:cs typeface=""/>
      </a:majorFont>
      <a:minorFont>
        <a:latin typeface="Times New Roman"/>
        <a:ea typeface="微軟正黑體"/>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要素</Template>
  <TotalTime>7072</TotalTime>
  <Words>3440</Words>
  <Application>Microsoft Office PowerPoint</Application>
  <PresentationFormat>寬螢幕</PresentationFormat>
  <Paragraphs>412</Paragraphs>
  <Slides>52</Slides>
  <Notes>0</Notes>
  <HiddenSlides>0</HiddenSlides>
  <MMClips>0</MMClips>
  <ScaleCrop>false</ScaleCrop>
  <HeadingPairs>
    <vt:vector size="6" baseType="variant">
      <vt:variant>
        <vt:lpstr>使用字型</vt:lpstr>
      </vt:variant>
      <vt:variant>
        <vt:i4>5</vt:i4>
      </vt:variant>
      <vt:variant>
        <vt:lpstr>佈景主題</vt:lpstr>
      </vt:variant>
      <vt:variant>
        <vt:i4>3</vt:i4>
      </vt:variant>
      <vt:variant>
        <vt:lpstr>投影片標題</vt:lpstr>
      </vt:variant>
      <vt:variant>
        <vt:i4>52</vt:i4>
      </vt:variant>
    </vt:vector>
  </HeadingPairs>
  <TitlesOfParts>
    <vt:vector size="60" baseType="lpstr">
      <vt:lpstr>Arial</vt:lpstr>
      <vt:lpstr>Calibri</vt:lpstr>
      <vt:lpstr>Calibri Light</vt:lpstr>
      <vt:lpstr>Times New Roman</vt:lpstr>
      <vt:lpstr>Wingdings 2</vt:lpstr>
      <vt:lpstr>HDOfficeLightV0</vt:lpstr>
      <vt:lpstr>1_HDOfficeLightV0</vt:lpstr>
      <vt:lpstr>Blank</vt:lpstr>
      <vt:lpstr>組織系統與專案經理</vt:lpstr>
      <vt:lpstr>大綱</vt:lpstr>
      <vt:lpstr>策略與專案的關係</vt:lpstr>
      <vt:lpstr>策略管理過程 Strategic Management Process</vt:lpstr>
      <vt:lpstr>專案內外在環境</vt:lpstr>
      <vt:lpstr>企業環境因素 EEF</vt:lpstr>
      <vt:lpstr>內部 EEF</vt:lpstr>
      <vt:lpstr>外部 EEF</vt:lpstr>
      <vt:lpstr>組織流程資產 OPA</vt:lpstr>
      <vt:lpstr>組織的專案流程和程序包括（但不限於）</vt:lpstr>
      <vt:lpstr>組織知識庫  Organizational Knowledge Repositories</vt:lpstr>
      <vt:lpstr>專案組織 Project Organization</vt:lpstr>
      <vt:lpstr>功能式組織</vt:lpstr>
      <vt:lpstr>PowerPoint 簡報</vt:lpstr>
      <vt:lpstr>功能式組織優缺點</vt:lpstr>
      <vt:lpstr>專職式團隊 Dedicated Teams</vt:lpstr>
      <vt:lpstr>PowerPoint 簡報</vt:lpstr>
      <vt:lpstr>專職式團隊優缺點</vt:lpstr>
      <vt:lpstr>矩陣式組織 Matrix</vt:lpstr>
      <vt:lpstr>PowerPoint 簡報</vt:lpstr>
      <vt:lpstr>PowerPoint 簡報</vt:lpstr>
      <vt:lpstr>弱矩陣 Week Matrix</vt:lpstr>
      <vt:lpstr>平衡矩陣 Balanced Matrix</vt:lpstr>
      <vt:lpstr>強矩陣 Strong Matrix</vt:lpstr>
      <vt:lpstr>矩陣式組織的優缺點</vt:lpstr>
      <vt:lpstr>專案治理</vt:lpstr>
      <vt:lpstr>專案治理（續）</vt:lpstr>
      <vt:lpstr>治理架構 Governance Framework</vt:lpstr>
      <vt:lpstr>專案、計畫、或專案組合之治理</vt:lpstr>
      <vt:lpstr>專案、計畫、或專案組合之治理</vt:lpstr>
      <vt:lpstr>良好治理 Good Governance </vt:lpstr>
      <vt:lpstr>專案治理五元素</vt:lpstr>
      <vt:lpstr>專案治理五元素</vt:lpstr>
      <vt:lpstr>專案管理辦公室 Project Management Office, PMO</vt:lpstr>
      <vt:lpstr>專案管理辦公室（續）</vt:lpstr>
      <vt:lpstr>PMO的層級位置</vt:lpstr>
      <vt:lpstr>PMO 運作功能</vt:lpstr>
      <vt:lpstr>PMO受到的批評有三</vt:lpstr>
      <vt:lpstr>專案經理的角色和能力</vt:lpstr>
      <vt:lpstr>專案經理的影響範圍</vt:lpstr>
      <vt:lpstr>專案經理的影響範圍 (續)</vt:lpstr>
      <vt:lpstr>專案經理的能力—PMI才能金三角</vt:lpstr>
      <vt:lpstr>技術專案管理能力領域 Technical Project Management Competence Area</vt:lpstr>
      <vt:lpstr>策略和商管能力領域 Strategic and Business Management </vt:lpstr>
      <vt:lpstr>領導能力 Leadership</vt:lpstr>
      <vt:lpstr>專案經理的職責和角色</vt:lpstr>
      <vt:lpstr>Wrap Up</vt:lpstr>
      <vt:lpstr>Engineering Management in a Multiple- (Second- and Third-Level) Matrix Organization</vt:lpstr>
      <vt:lpstr>Functional Management in Matrix Organizations</vt:lpstr>
      <vt:lpstr>The Importance of Project Office in Matrix Organization</vt:lpstr>
      <vt:lpstr>Simulator-Based Team Training to Share Resources in a Matrix Structure Organization</vt:lpstr>
      <vt:lpstr>The Scheme Design Of Salary Distribution In Matrix Organization</vt:lpstr>
    </vt:vector>
  </TitlesOfParts>
  <Company>MNET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資料處理 第一章 認識電腦</dc:title>
  <dc:creator>JOSEPH</dc:creator>
  <cp:lastModifiedBy>YAO-WEN DENG</cp:lastModifiedBy>
  <cp:revision>794</cp:revision>
  <dcterms:created xsi:type="dcterms:W3CDTF">2002-09-16T19:57:13Z</dcterms:created>
  <dcterms:modified xsi:type="dcterms:W3CDTF">2020-09-30T07:45:49Z</dcterms:modified>
</cp:coreProperties>
</file>