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825" r:id="rId2"/>
    <p:sldMasterId id="2147483960" r:id="rId3"/>
    <p:sldMasterId id="2147484061" r:id="rId4"/>
  </p:sldMasterIdLst>
  <p:notesMasterIdLst>
    <p:notesMasterId r:id="rId84"/>
  </p:notesMasterIdLst>
  <p:sldIdLst>
    <p:sldId id="256" r:id="rId5"/>
    <p:sldId id="269" r:id="rId6"/>
    <p:sldId id="277" r:id="rId7"/>
    <p:sldId id="278" r:id="rId8"/>
    <p:sldId id="270" r:id="rId9"/>
    <p:sldId id="271" r:id="rId10"/>
    <p:sldId id="378" r:id="rId11"/>
    <p:sldId id="272" r:id="rId12"/>
    <p:sldId id="273" r:id="rId13"/>
    <p:sldId id="274" r:id="rId14"/>
    <p:sldId id="275" r:id="rId15"/>
    <p:sldId id="276" r:id="rId16"/>
    <p:sldId id="408" r:id="rId17"/>
    <p:sldId id="279" r:id="rId18"/>
    <p:sldId id="409" r:id="rId19"/>
    <p:sldId id="458" r:id="rId20"/>
    <p:sldId id="410" r:id="rId21"/>
    <p:sldId id="411" r:id="rId22"/>
    <p:sldId id="399" r:id="rId23"/>
    <p:sldId id="365" r:id="rId24"/>
    <p:sldId id="380" r:id="rId25"/>
    <p:sldId id="412" r:id="rId26"/>
    <p:sldId id="413" r:id="rId27"/>
    <p:sldId id="366" r:id="rId28"/>
    <p:sldId id="367" r:id="rId29"/>
    <p:sldId id="368" r:id="rId30"/>
    <p:sldId id="369" r:id="rId31"/>
    <p:sldId id="384" r:id="rId32"/>
    <p:sldId id="370" r:id="rId33"/>
    <p:sldId id="414" r:id="rId34"/>
    <p:sldId id="425" r:id="rId35"/>
    <p:sldId id="424" r:id="rId36"/>
    <p:sldId id="385" r:id="rId37"/>
    <p:sldId id="415" r:id="rId38"/>
    <p:sldId id="426" r:id="rId39"/>
    <p:sldId id="416" r:id="rId40"/>
    <p:sldId id="427" r:id="rId41"/>
    <p:sldId id="417" r:id="rId42"/>
    <p:sldId id="428" r:id="rId43"/>
    <p:sldId id="418" r:id="rId44"/>
    <p:sldId id="429" r:id="rId45"/>
    <p:sldId id="419" r:id="rId46"/>
    <p:sldId id="430" r:id="rId47"/>
    <p:sldId id="420" r:id="rId48"/>
    <p:sldId id="421" r:id="rId49"/>
    <p:sldId id="422" r:id="rId50"/>
    <p:sldId id="423" r:id="rId51"/>
    <p:sldId id="401" r:id="rId52"/>
    <p:sldId id="431" r:id="rId53"/>
    <p:sldId id="432" r:id="rId54"/>
    <p:sldId id="433" r:id="rId55"/>
    <p:sldId id="434" r:id="rId56"/>
    <p:sldId id="435" r:id="rId57"/>
    <p:sldId id="436" r:id="rId58"/>
    <p:sldId id="437" r:id="rId59"/>
    <p:sldId id="438" r:id="rId60"/>
    <p:sldId id="439" r:id="rId61"/>
    <p:sldId id="440" r:id="rId62"/>
    <p:sldId id="441" r:id="rId63"/>
    <p:sldId id="442" r:id="rId64"/>
    <p:sldId id="443" r:id="rId65"/>
    <p:sldId id="402" r:id="rId66"/>
    <p:sldId id="444" r:id="rId67"/>
    <p:sldId id="445" r:id="rId68"/>
    <p:sldId id="446" r:id="rId69"/>
    <p:sldId id="447" r:id="rId70"/>
    <p:sldId id="405" r:id="rId71"/>
    <p:sldId id="448" r:id="rId72"/>
    <p:sldId id="449" r:id="rId73"/>
    <p:sldId id="450" r:id="rId74"/>
    <p:sldId id="451" r:id="rId75"/>
    <p:sldId id="452" r:id="rId76"/>
    <p:sldId id="407" r:id="rId77"/>
    <p:sldId id="453" r:id="rId78"/>
    <p:sldId id="454" r:id="rId79"/>
    <p:sldId id="455" r:id="rId80"/>
    <p:sldId id="456" r:id="rId81"/>
    <p:sldId id="362" r:id="rId82"/>
    <p:sldId id="457"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B0C1A40-9F3D-4442-B9BB-7365BBAEBD67}">
          <p14:sldIdLst>
            <p14:sldId id="256"/>
            <p14:sldId id="269"/>
            <p14:sldId id="277"/>
            <p14:sldId id="278"/>
          </p14:sldIdLst>
        </p14:section>
        <p14:section name="Computer security concepts" id="{DB1F92D3-6880-4D0E-A66F-81A4D9E4DB2C}">
          <p14:sldIdLst>
            <p14:sldId id="270"/>
            <p14:sldId id="271"/>
            <p14:sldId id="378"/>
            <p14:sldId id="272"/>
            <p14:sldId id="273"/>
            <p14:sldId id="274"/>
            <p14:sldId id="275"/>
            <p14:sldId id="276"/>
            <p14:sldId id="408"/>
            <p14:sldId id="279"/>
            <p14:sldId id="409"/>
            <p14:sldId id="458"/>
            <p14:sldId id="410"/>
            <p14:sldId id="411"/>
            <p14:sldId id="399"/>
            <p14:sldId id="365"/>
            <p14:sldId id="380"/>
            <p14:sldId id="412"/>
            <p14:sldId id="413"/>
            <p14:sldId id="366"/>
            <p14:sldId id="367"/>
          </p14:sldIdLst>
        </p14:section>
        <p14:section name="Threats,Attacks,and Assets" id="{A732E8FA-3E55-42FB-8385-B349A91B1F86}">
          <p14:sldIdLst>
            <p14:sldId id="368"/>
            <p14:sldId id="369"/>
            <p14:sldId id="384"/>
            <p14:sldId id="370"/>
          </p14:sldIdLst>
        </p14:section>
        <p14:section name="Sequrity Functional Requirements" id="{F46810D5-6B3E-4F4D-9E1C-348A2103397D}">
          <p14:sldIdLst>
            <p14:sldId id="414"/>
            <p14:sldId id="425"/>
            <p14:sldId id="424"/>
            <p14:sldId id="385"/>
            <p14:sldId id="415"/>
            <p14:sldId id="426"/>
            <p14:sldId id="416"/>
            <p14:sldId id="427"/>
            <p14:sldId id="417"/>
            <p14:sldId id="428"/>
            <p14:sldId id="418"/>
            <p14:sldId id="429"/>
            <p14:sldId id="419"/>
            <p14:sldId id="430"/>
            <p14:sldId id="420"/>
            <p14:sldId id="421"/>
            <p14:sldId id="422"/>
            <p14:sldId id="423"/>
          </p14:sldIdLst>
        </p14:section>
        <p14:section name="Fundamental Security Design Principles" id="{E4D6809F-D391-4E7E-BA73-0C2A0F8E02BB}">
          <p14:sldIdLst>
            <p14:sldId id="401"/>
            <p14:sldId id="431"/>
            <p14:sldId id="432"/>
            <p14:sldId id="433"/>
            <p14:sldId id="434"/>
            <p14:sldId id="435"/>
            <p14:sldId id="436"/>
            <p14:sldId id="437"/>
            <p14:sldId id="438"/>
            <p14:sldId id="439"/>
            <p14:sldId id="440"/>
            <p14:sldId id="441"/>
            <p14:sldId id="442"/>
            <p14:sldId id="443"/>
          </p14:sldIdLst>
        </p14:section>
        <p14:section name="Attack Surfaces and Attack Trees" id="{31A12DFB-63FA-40D5-A8E1-5BA14F39ADF2}">
          <p14:sldIdLst>
            <p14:sldId id="402"/>
            <p14:sldId id="444"/>
            <p14:sldId id="445"/>
            <p14:sldId id="446"/>
            <p14:sldId id="447"/>
            <p14:sldId id="405"/>
          </p14:sldIdLst>
        </p14:section>
        <p14:section name="Computer Security Strategy" id="{2991928B-2A8C-44C8-A4C4-255F54507B70}">
          <p14:sldIdLst>
            <p14:sldId id="448"/>
            <p14:sldId id="449"/>
            <p14:sldId id="450"/>
            <p14:sldId id="451"/>
            <p14:sldId id="452"/>
          </p14:sldIdLst>
        </p14:section>
        <p14:section name="Standards" id="{C413978B-46BB-4180-887E-158675C951FA}">
          <p14:sldIdLst>
            <p14:sldId id="407"/>
            <p14:sldId id="453"/>
            <p14:sldId id="454"/>
            <p14:sldId id="455"/>
            <p14:sldId id="456"/>
          </p14:sldIdLst>
        </p14:section>
        <p14:section name="Summary" id="{210B60A6-EA41-4943-AB24-F0C80882F242}">
          <p14:sldIdLst>
            <p14:sldId id="362"/>
            <p14:sldId id="457"/>
          </p14:sldIdLst>
        </p14:section>
      </p14:sectionLst>
    </p:ext>
    <p:ext uri="{EFAFB233-063F-42B5-8137-9DF3F51BA10A}">
      <p15:sldGuideLst xmlns:p15="http://schemas.microsoft.com/office/powerpoint/2012/main">
        <p15:guide id="2" pos="2162"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9FFCC"/>
    <a:srgbClr val="FFCCCC"/>
    <a:srgbClr val="FFFFCC"/>
    <a:srgbClr val="0000FF"/>
    <a:srgbClr val="FF9900"/>
    <a:srgbClr val="ED7D31"/>
    <a:srgbClr val="4472C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6" autoAdjust="0"/>
    <p:restoredTop sz="94384" autoAdjust="0"/>
  </p:normalViewPr>
  <p:slideViewPr>
    <p:cSldViewPr showGuides="1">
      <p:cViewPr varScale="1">
        <p:scale>
          <a:sx n="109" d="100"/>
          <a:sy n="109" d="100"/>
        </p:scale>
        <p:origin x="708" y="108"/>
      </p:cViewPr>
      <p:guideLst>
        <p:guide pos="2162"/>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371172-F3D2-4A4B-9BEF-D3215B49ABA9}"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CC2952DF-AC03-534F-B405-EB5CAF5DE705}">
      <dgm:prSet custT="1"/>
      <dgm:spPr/>
      <dgm:t>
        <a:bodyPr/>
        <a:lstStyle/>
        <a:p>
          <a:pPr rtl="0"/>
          <a:r>
            <a:rPr lang="en-US" sz="2300" b="1" dirty="0">
              <a:solidFill>
                <a:srgbClr val="FF0000"/>
              </a:solidFill>
              <a:latin typeface="+mj-lt"/>
            </a:rPr>
            <a:t>C</a:t>
          </a:r>
          <a:r>
            <a:rPr lang="en-US" sz="2300" b="1" dirty="0">
              <a:solidFill>
                <a:schemeClr val="bg1"/>
              </a:solidFill>
              <a:latin typeface="+mj-lt"/>
            </a:rPr>
            <a:t>onfidentiality</a:t>
          </a:r>
          <a:endParaRPr lang="en-US" sz="2300" dirty="0">
            <a:solidFill>
              <a:schemeClr val="bg1"/>
            </a:solidFill>
            <a:latin typeface="+mj-lt"/>
          </a:endParaRPr>
        </a:p>
      </dgm:t>
    </dgm:pt>
    <dgm:pt modelId="{40888F45-DB02-4E44-9784-95FA75AFD454}" type="parTrans" cxnId="{B4587728-C9A1-FA4E-82A9-D7B261438D1E}">
      <dgm:prSet/>
      <dgm:spPr/>
      <dgm:t>
        <a:bodyPr/>
        <a:lstStyle/>
        <a:p>
          <a:endParaRPr lang="en-US"/>
        </a:p>
      </dgm:t>
    </dgm:pt>
    <dgm:pt modelId="{9EB32828-026E-2046-BFE2-239970B8AE6B}" type="sibTrans" cxnId="{B4587728-C9A1-FA4E-82A9-D7B261438D1E}">
      <dgm:prSet/>
      <dgm:spPr/>
      <dgm:t>
        <a:bodyPr/>
        <a:lstStyle/>
        <a:p>
          <a:endParaRPr lang="en-US"/>
        </a:p>
      </dgm:t>
    </dgm:pt>
    <dgm:pt modelId="{09385EB0-9460-1347-8FDD-55234D987950}">
      <dgm:prSet/>
      <dgm:spPr/>
      <dgm:t>
        <a:bodyPr/>
        <a:lstStyle/>
        <a:p>
          <a:pPr rtl="0"/>
          <a:r>
            <a:rPr lang="en-US" b="1" dirty="0">
              <a:latin typeface="+mj-lt"/>
            </a:rPr>
            <a:t>Preserving authorized restrictions on information access and disclosure, including means for protecting personal privacy and proprietary information</a:t>
          </a:r>
          <a:endParaRPr lang="en-US" dirty="0">
            <a:latin typeface="+mj-lt"/>
          </a:endParaRPr>
        </a:p>
      </dgm:t>
    </dgm:pt>
    <dgm:pt modelId="{F26493AF-F02E-8446-A9F1-A3B7F982E61B}" type="parTrans" cxnId="{7E42F8D5-6F18-5749-8B3D-A47D284552A5}">
      <dgm:prSet/>
      <dgm:spPr/>
      <dgm:t>
        <a:bodyPr/>
        <a:lstStyle/>
        <a:p>
          <a:endParaRPr lang="en-US"/>
        </a:p>
      </dgm:t>
    </dgm:pt>
    <dgm:pt modelId="{EEE25363-96A6-D04E-87EE-E3BEB479E232}" type="sibTrans" cxnId="{7E42F8D5-6F18-5749-8B3D-A47D284552A5}">
      <dgm:prSet/>
      <dgm:spPr/>
      <dgm:t>
        <a:bodyPr/>
        <a:lstStyle/>
        <a:p>
          <a:endParaRPr lang="en-US"/>
        </a:p>
      </dgm:t>
    </dgm:pt>
    <dgm:pt modelId="{40063ED1-409C-FC44-A2F5-9C91C751F2EE}">
      <dgm:prSet custT="1"/>
      <dgm:spPr/>
      <dgm:t>
        <a:bodyPr/>
        <a:lstStyle/>
        <a:p>
          <a:pPr rtl="0"/>
          <a:r>
            <a:rPr lang="en-US" sz="2400" b="1" dirty="0">
              <a:solidFill>
                <a:srgbClr val="FF0000"/>
              </a:solidFill>
              <a:latin typeface="+mj-lt"/>
            </a:rPr>
            <a:t>I</a:t>
          </a:r>
          <a:r>
            <a:rPr lang="en-US" sz="2400" b="1" dirty="0">
              <a:solidFill>
                <a:schemeClr val="bg1"/>
              </a:solidFill>
              <a:latin typeface="+mj-lt"/>
            </a:rPr>
            <a:t>ntegrity</a:t>
          </a:r>
          <a:endParaRPr lang="en-US" sz="2400" dirty="0">
            <a:solidFill>
              <a:schemeClr val="bg1"/>
            </a:solidFill>
            <a:latin typeface="+mj-lt"/>
          </a:endParaRPr>
        </a:p>
      </dgm:t>
    </dgm:pt>
    <dgm:pt modelId="{63E50B16-A73A-4849-8B35-5EA33FEA9FF4}" type="parTrans" cxnId="{69B92DBC-A1A9-C44F-A377-1EE237E81319}">
      <dgm:prSet/>
      <dgm:spPr/>
      <dgm:t>
        <a:bodyPr/>
        <a:lstStyle/>
        <a:p>
          <a:endParaRPr lang="en-US"/>
        </a:p>
      </dgm:t>
    </dgm:pt>
    <dgm:pt modelId="{ABE2992F-EC88-5142-A882-07293919F130}" type="sibTrans" cxnId="{69B92DBC-A1A9-C44F-A377-1EE237E81319}">
      <dgm:prSet/>
      <dgm:spPr/>
      <dgm:t>
        <a:bodyPr/>
        <a:lstStyle/>
        <a:p>
          <a:endParaRPr lang="en-US"/>
        </a:p>
      </dgm:t>
    </dgm:pt>
    <dgm:pt modelId="{5978D22D-D756-1D49-B818-48A1EE68D56D}">
      <dgm:prSet/>
      <dgm:spPr/>
      <dgm:t>
        <a:bodyPr/>
        <a:lstStyle/>
        <a:p>
          <a:pPr rtl="0"/>
          <a:r>
            <a:rPr lang="en-US" b="1" dirty="0">
              <a:latin typeface="+mj-lt"/>
            </a:rPr>
            <a:t>Guarding against improper information modification or destruction, including ensuring information nonrepudiation and authenticity</a:t>
          </a:r>
        </a:p>
      </dgm:t>
    </dgm:pt>
    <dgm:pt modelId="{D2589990-8548-C94F-98F7-890448CBA79D}" type="parTrans" cxnId="{6FDC73AF-FBF6-2548-ABBB-22743AD94915}">
      <dgm:prSet/>
      <dgm:spPr/>
      <dgm:t>
        <a:bodyPr/>
        <a:lstStyle/>
        <a:p>
          <a:endParaRPr lang="en-US"/>
        </a:p>
      </dgm:t>
    </dgm:pt>
    <dgm:pt modelId="{474EE7B6-01C7-E643-BAED-BED2D46F783F}" type="sibTrans" cxnId="{6FDC73AF-FBF6-2548-ABBB-22743AD94915}">
      <dgm:prSet/>
      <dgm:spPr/>
      <dgm:t>
        <a:bodyPr/>
        <a:lstStyle/>
        <a:p>
          <a:endParaRPr lang="en-US"/>
        </a:p>
      </dgm:t>
    </dgm:pt>
    <dgm:pt modelId="{EADF74B9-168E-944C-B968-82B720F1C125}">
      <dgm:prSet custT="1"/>
      <dgm:spPr/>
      <dgm:t>
        <a:bodyPr/>
        <a:lstStyle/>
        <a:p>
          <a:pPr rtl="0"/>
          <a:r>
            <a:rPr lang="en-US" sz="2400" b="1" dirty="0">
              <a:solidFill>
                <a:srgbClr val="FF0000"/>
              </a:solidFill>
              <a:latin typeface="+mj-lt"/>
            </a:rPr>
            <a:t>A</a:t>
          </a:r>
          <a:r>
            <a:rPr lang="en-US" sz="2400" b="1" dirty="0">
              <a:solidFill>
                <a:schemeClr val="bg1"/>
              </a:solidFill>
              <a:latin typeface="+mj-lt"/>
            </a:rPr>
            <a:t>vailability</a:t>
          </a:r>
          <a:endParaRPr lang="en-US" sz="2400" dirty="0">
            <a:solidFill>
              <a:schemeClr val="bg1"/>
            </a:solidFill>
            <a:latin typeface="+mj-lt"/>
          </a:endParaRPr>
        </a:p>
      </dgm:t>
    </dgm:pt>
    <dgm:pt modelId="{F74FE56B-E426-A745-85F1-83912FDA8101}" type="parTrans" cxnId="{D4CB0DBA-23FB-B447-B9A7-94713C18E119}">
      <dgm:prSet/>
      <dgm:spPr/>
      <dgm:t>
        <a:bodyPr/>
        <a:lstStyle/>
        <a:p>
          <a:endParaRPr lang="en-US"/>
        </a:p>
      </dgm:t>
    </dgm:pt>
    <dgm:pt modelId="{72BFDC2A-6676-644B-B953-978D0B972DF9}" type="sibTrans" cxnId="{D4CB0DBA-23FB-B447-B9A7-94713C18E119}">
      <dgm:prSet/>
      <dgm:spPr/>
      <dgm:t>
        <a:bodyPr/>
        <a:lstStyle/>
        <a:p>
          <a:endParaRPr lang="en-US"/>
        </a:p>
      </dgm:t>
    </dgm:pt>
    <dgm:pt modelId="{6B57FDDA-8F0C-8B42-BABC-39C99BE7864F}">
      <dgm:prSet/>
      <dgm:spPr/>
      <dgm:t>
        <a:bodyPr/>
        <a:lstStyle/>
        <a:p>
          <a:pPr rtl="0"/>
          <a:r>
            <a:rPr lang="en-US" b="1" dirty="0">
              <a:latin typeface="+mj-lt"/>
            </a:rPr>
            <a:t>Ensuring timely and reliable access to and use of information</a:t>
          </a:r>
        </a:p>
      </dgm:t>
    </dgm:pt>
    <dgm:pt modelId="{B257E21D-7B0C-6A48-8CE5-DCA7C0C78347}" type="parTrans" cxnId="{43EDDF10-11C3-9542-93EF-D6E1EDFCB4D6}">
      <dgm:prSet/>
      <dgm:spPr/>
      <dgm:t>
        <a:bodyPr/>
        <a:lstStyle/>
        <a:p>
          <a:endParaRPr lang="en-US"/>
        </a:p>
      </dgm:t>
    </dgm:pt>
    <dgm:pt modelId="{D23D747C-9A87-3F48-B657-3DDC226BD5F6}" type="sibTrans" cxnId="{43EDDF10-11C3-9542-93EF-D6E1EDFCB4D6}">
      <dgm:prSet/>
      <dgm:spPr/>
      <dgm:t>
        <a:bodyPr/>
        <a:lstStyle/>
        <a:p>
          <a:endParaRPr lang="en-US"/>
        </a:p>
      </dgm:t>
    </dgm:pt>
    <dgm:pt modelId="{4FE5D1E9-ED82-0F45-86A4-7E3F6D691E65}" type="pres">
      <dgm:prSet presAssocID="{3C371172-F3D2-4A4B-9BEF-D3215B49ABA9}" presName="Name0" presStyleCnt="0">
        <dgm:presLayoutVars>
          <dgm:dir/>
          <dgm:animLvl val="lvl"/>
          <dgm:resizeHandles val="exact"/>
        </dgm:presLayoutVars>
      </dgm:prSet>
      <dgm:spPr/>
    </dgm:pt>
    <dgm:pt modelId="{E3E77CF0-4539-1549-8A27-6B602C871039}" type="pres">
      <dgm:prSet presAssocID="{CC2952DF-AC03-534F-B405-EB5CAF5DE705}" presName="composite" presStyleCnt="0"/>
      <dgm:spPr/>
    </dgm:pt>
    <dgm:pt modelId="{2669473D-5311-9F43-858A-DA4F11AAF30A}" type="pres">
      <dgm:prSet presAssocID="{CC2952DF-AC03-534F-B405-EB5CAF5DE705}" presName="parTx" presStyleLbl="node1" presStyleIdx="0" presStyleCnt="3" custScaleX="111077">
        <dgm:presLayoutVars>
          <dgm:chMax val="0"/>
          <dgm:chPref val="0"/>
          <dgm:bulletEnabled val="1"/>
        </dgm:presLayoutVars>
      </dgm:prSet>
      <dgm:spPr/>
    </dgm:pt>
    <dgm:pt modelId="{C5173CA9-CAEE-B642-8B8F-CD4B816E3BFB}" type="pres">
      <dgm:prSet presAssocID="{CC2952DF-AC03-534F-B405-EB5CAF5DE705}" presName="desTx" presStyleLbl="revTx" presStyleIdx="0" presStyleCnt="3" custScaleY="118826" custLinFactNeighborX="5402" custLinFactNeighborY="12065">
        <dgm:presLayoutVars>
          <dgm:bulletEnabled val="1"/>
        </dgm:presLayoutVars>
      </dgm:prSet>
      <dgm:spPr/>
    </dgm:pt>
    <dgm:pt modelId="{8D6DA9DC-68B9-3346-8820-35A9B4A9FB2F}" type="pres">
      <dgm:prSet presAssocID="{9EB32828-026E-2046-BFE2-239970B8AE6B}" presName="space" presStyleCnt="0"/>
      <dgm:spPr/>
    </dgm:pt>
    <dgm:pt modelId="{6EDEFE10-E2C8-1448-8A31-9FAB252E7F00}" type="pres">
      <dgm:prSet presAssocID="{40063ED1-409C-FC44-A2F5-9C91C751F2EE}" presName="composite" presStyleCnt="0"/>
      <dgm:spPr/>
    </dgm:pt>
    <dgm:pt modelId="{EC783FE8-0006-004E-9EC5-CCA2F7583147}" type="pres">
      <dgm:prSet presAssocID="{40063ED1-409C-FC44-A2F5-9C91C751F2EE}" presName="parTx" presStyleLbl="node1" presStyleIdx="1" presStyleCnt="3">
        <dgm:presLayoutVars>
          <dgm:chMax val="0"/>
          <dgm:chPref val="0"/>
          <dgm:bulletEnabled val="1"/>
        </dgm:presLayoutVars>
      </dgm:prSet>
      <dgm:spPr/>
    </dgm:pt>
    <dgm:pt modelId="{92F85E19-9F62-2146-BBFE-59F35C65EE0E}" type="pres">
      <dgm:prSet presAssocID="{40063ED1-409C-FC44-A2F5-9C91C751F2EE}" presName="desTx" presStyleLbl="revTx" presStyleIdx="1" presStyleCnt="3" custScaleY="113872" custLinFactNeighborX="5343" custLinFactNeighborY="5872">
        <dgm:presLayoutVars>
          <dgm:bulletEnabled val="1"/>
        </dgm:presLayoutVars>
      </dgm:prSet>
      <dgm:spPr/>
    </dgm:pt>
    <dgm:pt modelId="{3955E22D-6180-2644-BF8C-CF6687C98768}" type="pres">
      <dgm:prSet presAssocID="{ABE2992F-EC88-5142-A882-07293919F130}" presName="space" presStyleCnt="0"/>
      <dgm:spPr/>
    </dgm:pt>
    <dgm:pt modelId="{08E3F871-3101-EE48-8D9C-C734641FA3CF}" type="pres">
      <dgm:prSet presAssocID="{EADF74B9-168E-944C-B968-82B720F1C125}" presName="composite" presStyleCnt="0"/>
      <dgm:spPr/>
    </dgm:pt>
    <dgm:pt modelId="{FAB70A0B-6355-A049-80C7-D281E9662899}" type="pres">
      <dgm:prSet presAssocID="{EADF74B9-168E-944C-B968-82B720F1C125}" presName="parTx" presStyleLbl="node1" presStyleIdx="2" presStyleCnt="3">
        <dgm:presLayoutVars>
          <dgm:chMax val="0"/>
          <dgm:chPref val="0"/>
          <dgm:bulletEnabled val="1"/>
        </dgm:presLayoutVars>
      </dgm:prSet>
      <dgm:spPr/>
    </dgm:pt>
    <dgm:pt modelId="{2A12BD47-4BDB-3343-9554-B0171B10A11F}" type="pres">
      <dgm:prSet presAssocID="{EADF74B9-168E-944C-B968-82B720F1C125}" presName="desTx" presStyleLbl="revTx" presStyleIdx="2" presStyleCnt="3" custScaleY="113872" custLinFactNeighborX="9067" custLinFactNeighborY="8349">
        <dgm:presLayoutVars>
          <dgm:bulletEnabled val="1"/>
        </dgm:presLayoutVars>
      </dgm:prSet>
      <dgm:spPr/>
    </dgm:pt>
  </dgm:ptLst>
  <dgm:cxnLst>
    <dgm:cxn modelId="{4A7DCD0D-2283-E846-8C58-44C334E8AE5B}" type="presOf" srcId="{5978D22D-D756-1D49-B818-48A1EE68D56D}" destId="{92F85E19-9F62-2146-BBFE-59F35C65EE0E}" srcOrd="0" destOrd="0" presId="urn:microsoft.com/office/officeart/2005/8/layout/chevron1"/>
    <dgm:cxn modelId="{43EDDF10-11C3-9542-93EF-D6E1EDFCB4D6}" srcId="{EADF74B9-168E-944C-B968-82B720F1C125}" destId="{6B57FDDA-8F0C-8B42-BABC-39C99BE7864F}" srcOrd="0" destOrd="0" parTransId="{B257E21D-7B0C-6A48-8CE5-DCA7C0C78347}" sibTransId="{D23D747C-9A87-3F48-B657-3DDC226BD5F6}"/>
    <dgm:cxn modelId="{B4587728-C9A1-FA4E-82A9-D7B261438D1E}" srcId="{3C371172-F3D2-4A4B-9BEF-D3215B49ABA9}" destId="{CC2952DF-AC03-534F-B405-EB5CAF5DE705}" srcOrd="0" destOrd="0" parTransId="{40888F45-DB02-4E44-9784-95FA75AFD454}" sibTransId="{9EB32828-026E-2046-BFE2-239970B8AE6B}"/>
    <dgm:cxn modelId="{9FB9145D-8A59-724B-9FFD-3FC20702C844}" type="presOf" srcId="{6B57FDDA-8F0C-8B42-BABC-39C99BE7864F}" destId="{2A12BD47-4BDB-3343-9554-B0171B10A11F}" srcOrd="0" destOrd="0" presId="urn:microsoft.com/office/officeart/2005/8/layout/chevron1"/>
    <dgm:cxn modelId="{4D09D848-8C4A-4B41-9CBF-C5D776ECFC0F}" type="presOf" srcId="{EADF74B9-168E-944C-B968-82B720F1C125}" destId="{FAB70A0B-6355-A049-80C7-D281E9662899}" srcOrd="0" destOrd="0" presId="urn:microsoft.com/office/officeart/2005/8/layout/chevron1"/>
    <dgm:cxn modelId="{22532881-9504-FB4C-BA35-58C71CD26479}" type="presOf" srcId="{CC2952DF-AC03-534F-B405-EB5CAF5DE705}" destId="{2669473D-5311-9F43-858A-DA4F11AAF30A}" srcOrd="0" destOrd="0" presId="urn:microsoft.com/office/officeart/2005/8/layout/chevron1"/>
    <dgm:cxn modelId="{CA82DA86-47BB-D449-8178-DDF24B140840}" type="presOf" srcId="{40063ED1-409C-FC44-A2F5-9C91C751F2EE}" destId="{EC783FE8-0006-004E-9EC5-CCA2F7583147}" srcOrd="0" destOrd="0" presId="urn:microsoft.com/office/officeart/2005/8/layout/chevron1"/>
    <dgm:cxn modelId="{6FDC73AF-FBF6-2548-ABBB-22743AD94915}" srcId="{40063ED1-409C-FC44-A2F5-9C91C751F2EE}" destId="{5978D22D-D756-1D49-B818-48A1EE68D56D}" srcOrd="0" destOrd="0" parTransId="{D2589990-8548-C94F-98F7-890448CBA79D}" sibTransId="{474EE7B6-01C7-E643-BAED-BED2D46F783F}"/>
    <dgm:cxn modelId="{D4CB0DBA-23FB-B447-B9A7-94713C18E119}" srcId="{3C371172-F3D2-4A4B-9BEF-D3215B49ABA9}" destId="{EADF74B9-168E-944C-B968-82B720F1C125}" srcOrd="2" destOrd="0" parTransId="{F74FE56B-E426-A745-85F1-83912FDA8101}" sibTransId="{72BFDC2A-6676-644B-B953-978D0B972DF9}"/>
    <dgm:cxn modelId="{69B92DBC-A1A9-C44F-A377-1EE237E81319}" srcId="{3C371172-F3D2-4A4B-9BEF-D3215B49ABA9}" destId="{40063ED1-409C-FC44-A2F5-9C91C751F2EE}" srcOrd="1" destOrd="0" parTransId="{63E50B16-A73A-4849-8B35-5EA33FEA9FF4}" sibTransId="{ABE2992F-EC88-5142-A882-07293919F130}"/>
    <dgm:cxn modelId="{7E42F8D5-6F18-5749-8B3D-A47D284552A5}" srcId="{CC2952DF-AC03-534F-B405-EB5CAF5DE705}" destId="{09385EB0-9460-1347-8FDD-55234D987950}" srcOrd="0" destOrd="0" parTransId="{F26493AF-F02E-8446-A9F1-A3B7F982E61B}" sibTransId="{EEE25363-96A6-D04E-87EE-E3BEB479E232}"/>
    <dgm:cxn modelId="{639C11DB-CB03-5148-8BFA-8D382B8EB482}" type="presOf" srcId="{09385EB0-9460-1347-8FDD-55234D987950}" destId="{C5173CA9-CAEE-B642-8B8F-CD4B816E3BFB}" srcOrd="0" destOrd="0" presId="urn:microsoft.com/office/officeart/2005/8/layout/chevron1"/>
    <dgm:cxn modelId="{3F9CE1E7-332D-CC4B-84C5-BFF44CC9C6DD}" type="presOf" srcId="{3C371172-F3D2-4A4B-9BEF-D3215B49ABA9}" destId="{4FE5D1E9-ED82-0F45-86A4-7E3F6D691E65}" srcOrd="0" destOrd="0" presId="urn:microsoft.com/office/officeart/2005/8/layout/chevron1"/>
    <dgm:cxn modelId="{5EFE181E-621D-C34D-A4C9-EB4D70BAC9A6}" type="presParOf" srcId="{4FE5D1E9-ED82-0F45-86A4-7E3F6D691E65}" destId="{E3E77CF0-4539-1549-8A27-6B602C871039}" srcOrd="0" destOrd="0" presId="urn:microsoft.com/office/officeart/2005/8/layout/chevron1"/>
    <dgm:cxn modelId="{8FAE5F01-6FB4-4648-B930-80680B3C4AC7}" type="presParOf" srcId="{E3E77CF0-4539-1549-8A27-6B602C871039}" destId="{2669473D-5311-9F43-858A-DA4F11AAF30A}" srcOrd="0" destOrd="0" presId="urn:microsoft.com/office/officeart/2005/8/layout/chevron1"/>
    <dgm:cxn modelId="{0E825875-C344-2246-82F7-C020EACB7309}" type="presParOf" srcId="{E3E77CF0-4539-1549-8A27-6B602C871039}" destId="{C5173CA9-CAEE-B642-8B8F-CD4B816E3BFB}" srcOrd="1" destOrd="0" presId="urn:microsoft.com/office/officeart/2005/8/layout/chevron1"/>
    <dgm:cxn modelId="{CE21CB00-59B1-A241-B049-F10E26C951D5}" type="presParOf" srcId="{4FE5D1E9-ED82-0F45-86A4-7E3F6D691E65}" destId="{8D6DA9DC-68B9-3346-8820-35A9B4A9FB2F}" srcOrd="1" destOrd="0" presId="urn:microsoft.com/office/officeart/2005/8/layout/chevron1"/>
    <dgm:cxn modelId="{82E98A38-5084-5A44-9502-F808297D340A}" type="presParOf" srcId="{4FE5D1E9-ED82-0F45-86A4-7E3F6D691E65}" destId="{6EDEFE10-E2C8-1448-8A31-9FAB252E7F00}" srcOrd="2" destOrd="0" presId="urn:microsoft.com/office/officeart/2005/8/layout/chevron1"/>
    <dgm:cxn modelId="{DCB521BD-A995-3C4F-BF4B-312A17D00B97}" type="presParOf" srcId="{6EDEFE10-E2C8-1448-8A31-9FAB252E7F00}" destId="{EC783FE8-0006-004E-9EC5-CCA2F7583147}" srcOrd="0" destOrd="0" presId="urn:microsoft.com/office/officeart/2005/8/layout/chevron1"/>
    <dgm:cxn modelId="{1991EE75-9E7E-8043-AE1C-ECAD56CE1D57}" type="presParOf" srcId="{6EDEFE10-E2C8-1448-8A31-9FAB252E7F00}" destId="{92F85E19-9F62-2146-BBFE-59F35C65EE0E}" srcOrd="1" destOrd="0" presId="urn:microsoft.com/office/officeart/2005/8/layout/chevron1"/>
    <dgm:cxn modelId="{9D886389-57D0-9345-9CC5-9323B1229E59}" type="presParOf" srcId="{4FE5D1E9-ED82-0F45-86A4-7E3F6D691E65}" destId="{3955E22D-6180-2644-BF8C-CF6687C98768}" srcOrd="3" destOrd="0" presId="urn:microsoft.com/office/officeart/2005/8/layout/chevron1"/>
    <dgm:cxn modelId="{5EA5695A-F978-854F-B296-35219879578E}" type="presParOf" srcId="{4FE5D1E9-ED82-0F45-86A4-7E3F6D691E65}" destId="{08E3F871-3101-EE48-8D9C-C734641FA3CF}" srcOrd="4" destOrd="0" presId="urn:microsoft.com/office/officeart/2005/8/layout/chevron1"/>
    <dgm:cxn modelId="{7A500F83-B66C-864E-802A-644EA1141221}" type="presParOf" srcId="{08E3F871-3101-EE48-8D9C-C734641FA3CF}" destId="{FAB70A0B-6355-A049-80C7-D281E9662899}" srcOrd="0" destOrd="0" presId="urn:microsoft.com/office/officeart/2005/8/layout/chevron1"/>
    <dgm:cxn modelId="{3B6BDA6A-930D-BD4F-908B-EB99AD16033F}" type="presParOf" srcId="{08E3F871-3101-EE48-8D9C-C734641FA3CF}" destId="{2A12BD47-4BDB-3343-9554-B0171B10A11F}"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7936A8-7343-9D4C-92EA-663BD30E77C0}" type="doc">
      <dgm:prSet loTypeId="urn:microsoft.com/office/officeart/2005/8/layout/lProcess2" loCatId="" qsTypeId="urn:microsoft.com/office/officeart/2005/8/quickstyle/simple4" qsCatId="simple" csTypeId="urn:microsoft.com/office/officeart/2005/8/colors/accent1_2" csCatId="accent1"/>
      <dgm:spPr/>
      <dgm:t>
        <a:bodyPr/>
        <a:lstStyle/>
        <a:p>
          <a:endParaRPr lang="en-US"/>
        </a:p>
      </dgm:t>
    </dgm:pt>
    <dgm:pt modelId="{8312E624-8105-AB42-B5AB-AC53D8575E71}">
      <dgm:prSet/>
      <dgm:spPr/>
      <dgm:t>
        <a:bodyPr/>
        <a:lstStyle/>
        <a:p>
          <a:pPr rtl="0"/>
          <a:r>
            <a:rPr lang="en-US" dirty="0"/>
            <a:t>Low</a:t>
          </a:r>
        </a:p>
      </dgm:t>
    </dgm:pt>
    <dgm:pt modelId="{16EFAF7B-6BED-4044-9F37-11A7B6DCCC34}" type="parTrans" cxnId="{7280E591-DBF6-604F-9FC9-90C4E6CD06D0}">
      <dgm:prSet/>
      <dgm:spPr/>
      <dgm:t>
        <a:bodyPr/>
        <a:lstStyle/>
        <a:p>
          <a:endParaRPr lang="en-US"/>
        </a:p>
      </dgm:t>
    </dgm:pt>
    <dgm:pt modelId="{71B1BD2E-0CC4-2346-952F-A90F42DE997C}" type="sibTrans" cxnId="{7280E591-DBF6-604F-9FC9-90C4E6CD06D0}">
      <dgm:prSet/>
      <dgm:spPr/>
      <dgm:t>
        <a:bodyPr/>
        <a:lstStyle/>
        <a:p>
          <a:endParaRPr lang="en-US"/>
        </a:p>
      </dgm:t>
    </dgm:pt>
    <dgm:pt modelId="{A98F2357-88AB-454A-80EA-89460C6FD670}">
      <dgm:prSet/>
      <dgm:spPr/>
      <dgm:t>
        <a:bodyPr/>
        <a:lstStyle/>
        <a:p>
          <a:pPr rtl="0"/>
          <a:r>
            <a:rPr lang="en-US" dirty="0"/>
            <a:t>The loss could be expected to have a limited adverse effect on organizational operations, organizational assets, or individuals</a:t>
          </a:r>
        </a:p>
      </dgm:t>
    </dgm:pt>
    <dgm:pt modelId="{7F46EEF1-822D-4D40-9AED-50D32223470D}" type="parTrans" cxnId="{75D483A7-1466-904C-8978-45F3CEB4D648}">
      <dgm:prSet/>
      <dgm:spPr/>
      <dgm:t>
        <a:bodyPr/>
        <a:lstStyle/>
        <a:p>
          <a:endParaRPr lang="en-US"/>
        </a:p>
      </dgm:t>
    </dgm:pt>
    <dgm:pt modelId="{9EE85FE2-D4E7-BD4F-89BE-AE3B56109F51}" type="sibTrans" cxnId="{75D483A7-1466-904C-8978-45F3CEB4D648}">
      <dgm:prSet/>
      <dgm:spPr/>
      <dgm:t>
        <a:bodyPr/>
        <a:lstStyle/>
        <a:p>
          <a:endParaRPr lang="en-US"/>
        </a:p>
      </dgm:t>
    </dgm:pt>
    <dgm:pt modelId="{93384590-968B-FE45-9C67-B93868C930D6}">
      <dgm:prSet/>
      <dgm:spPr/>
      <dgm:t>
        <a:bodyPr/>
        <a:lstStyle/>
        <a:p>
          <a:pPr rtl="0"/>
          <a:r>
            <a:rPr lang="en-US"/>
            <a:t>Moderate</a:t>
          </a:r>
        </a:p>
      </dgm:t>
    </dgm:pt>
    <dgm:pt modelId="{BC435E07-AF29-F648-AAE9-7C124F4C08E8}" type="parTrans" cxnId="{0410967B-DB96-E04A-869F-8C20BF7661E1}">
      <dgm:prSet/>
      <dgm:spPr/>
      <dgm:t>
        <a:bodyPr/>
        <a:lstStyle/>
        <a:p>
          <a:endParaRPr lang="en-US"/>
        </a:p>
      </dgm:t>
    </dgm:pt>
    <dgm:pt modelId="{D386680E-6D62-B04A-B428-64B6CEBD5AB5}" type="sibTrans" cxnId="{0410967B-DB96-E04A-869F-8C20BF7661E1}">
      <dgm:prSet/>
      <dgm:spPr/>
      <dgm:t>
        <a:bodyPr/>
        <a:lstStyle/>
        <a:p>
          <a:endParaRPr lang="en-US"/>
        </a:p>
      </dgm:t>
    </dgm:pt>
    <dgm:pt modelId="{E5A8F5D0-6F1B-D143-A9C2-3ABA5171CECA}">
      <dgm:prSet/>
      <dgm:spPr/>
      <dgm:t>
        <a:bodyPr/>
        <a:lstStyle/>
        <a:p>
          <a:pPr rtl="0"/>
          <a:r>
            <a:rPr lang="en-US"/>
            <a:t>The loss could be expected to have a serious adverse effect on organizational operations, organizational assets, or individuals</a:t>
          </a:r>
        </a:p>
      </dgm:t>
    </dgm:pt>
    <dgm:pt modelId="{15113425-07C8-6244-8A9A-B3FB52D96842}" type="parTrans" cxnId="{643FBEF9-56C1-9F43-A187-2897A1492918}">
      <dgm:prSet/>
      <dgm:spPr/>
      <dgm:t>
        <a:bodyPr/>
        <a:lstStyle/>
        <a:p>
          <a:endParaRPr lang="en-US"/>
        </a:p>
      </dgm:t>
    </dgm:pt>
    <dgm:pt modelId="{B0B75278-7DFB-A74B-ABBA-2A3EAB5742ED}" type="sibTrans" cxnId="{643FBEF9-56C1-9F43-A187-2897A1492918}">
      <dgm:prSet/>
      <dgm:spPr/>
      <dgm:t>
        <a:bodyPr/>
        <a:lstStyle/>
        <a:p>
          <a:endParaRPr lang="en-US"/>
        </a:p>
      </dgm:t>
    </dgm:pt>
    <dgm:pt modelId="{2C845A89-971C-F545-B8EE-5D6C16A9EBD4}">
      <dgm:prSet/>
      <dgm:spPr/>
      <dgm:t>
        <a:bodyPr/>
        <a:lstStyle/>
        <a:p>
          <a:pPr rtl="0"/>
          <a:r>
            <a:rPr lang="en-US"/>
            <a:t>High</a:t>
          </a:r>
        </a:p>
      </dgm:t>
    </dgm:pt>
    <dgm:pt modelId="{8F3759B3-6967-E74C-B3B2-24CF005833A4}" type="parTrans" cxnId="{3439F120-299D-5342-B1A8-CA6BC5245E68}">
      <dgm:prSet/>
      <dgm:spPr/>
      <dgm:t>
        <a:bodyPr/>
        <a:lstStyle/>
        <a:p>
          <a:endParaRPr lang="en-US"/>
        </a:p>
      </dgm:t>
    </dgm:pt>
    <dgm:pt modelId="{761BBE1C-05FF-2646-9D16-FF6F3A5DBD90}" type="sibTrans" cxnId="{3439F120-299D-5342-B1A8-CA6BC5245E68}">
      <dgm:prSet/>
      <dgm:spPr/>
      <dgm:t>
        <a:bodyPr/>
        <a:lstStyle/>
        <a:p>
          <a:endParaRPr lang="en-US"/>
        </a:p>
      </dgm:t>
    </dgm:pt>
    <dgm:pt modelId="{5B94EEDE-2C15-1C42-AFB7-441D81661863}">
      <dgm:prSet/>
      <dgm:spPr/>
      <dgm:t>
        <a:bodyPr/>
        <a:lstStyle/>
        <a:p>
          <a:pPr rtl="0"/>
          <a:r>
            <a:rPr lang="en-US" dirty="0"/>
            <a:t>The loss could be expected to have a severe or catastrophic adverse effect on organizational operations, organizational assets, or individuals</a:t>
          </a:r>
        </a:p>
      </dgm:t>
    </dgm:pt>
    <dgm:pt modelId="{C36712F4-D1B5-F548-893A-014F0808BE7C}" type="parTrans" cxnId="{DB4004D7-1200-0F4F-BCFC-2CA457F4517A}">
      <dgm:prSet/>
      <dgm:spPr/>
      <dgm:t>
        <a:bodyPr/>
        <a:lstStyle/>
        <a:p>
          <a:endParaRPr lang="en-US"/>
        </a:p>
      </dgm:t>
    </dgm:pt>
    <dgm:pt modelId="{3B948A06-5286-1648-ABC1-844260F038A9}" type="sibTrans" cxnId="{DB4004D7-1200-0F4F-BCFC-2CA457F4517A}">
      <dgm:prSet/>
      <dgm:spPr/>
      <dgm:t>
        <a:bodyPr/>
        <a:lstStyle/>
        <a:p>
          <a:endParaRPr lang="en-US"/>
        </a:p>
      </dgm:t>
    </dgm:pt>
    <dgm:pt modelId="{92AF8465-1AE9-4446-96F4-4417503CDA5C}" type="pres">
      <dgm:prSet presAssocID="{9E7936A8-7343-9D4C-92EA-663BD30E77C0}" presName="theList" presStyleCnt="0">
        <dgm:presLayoutVars>
          <dgm:dir/>
          <dgm:animLvl val="lvl"/>
          <dgm:resizeHandles val="exact"/>
        </dgm:presLayoutVars>
      </dgm:prSet>
      <dgm:spPr/>
    </dgm:pt>
    <dgm:pt modelId="{758F86E0-731D-FF47-9D7D-393E65D6B4A5}" type="pres">
      <dgm:prSet presAssocID="{8312E624-8105-AB42-B5AB-AC53D8575E71}" presName="compNode" presStyleCnt="0"/>
      <dgm:spPr/>
    </dgm:pt>
    <dgm:pt modelId="{F93FA195-4327-FC45-98BB-247F95256495}" type="pres">
      <dgm:prSet presAssocID="{8312E624-8105-AB42-B5AB-AC53D8575E71}" presName="aNode" presStyleLbl="bgShp" presStyleIdx="0" presStyleCnt="3"/>
      <dgm:spPr/>
    </dgm:pt>
    <dgm:pt modelId="{CEEED511-2911-214F-B4F1-EBB78D9D6E69}" type="pres">
      <dgm:prSet presAssocID="{8312E624-8105-AB42-B5AB-AC53D8575E71}" presName="textNode" presStyleLbl="bgShp" presStyleIdx="0" presStyleCnt="3"/>
      <dgm:spPr/>
    </dgm:pt>
    <dgm:pt modelId="{E88AADE4-C939-854F-8E6B-FBABCD5AC878}" type="pres">
      <dgm:prSet presAssocID="{8312E624-8105-AB42-B5AB-AC53D8575E71}" presName="compChildNode" presStyleCnt="0"/>
      <dgm:spPr/>
    </dgm:pt>
    <dgm:pt modelId="{10E685E0-5B9B-7448-B7FE-7118AA573AD0}" type="pres">
      <dgm:prSet presAssocID="{8312E624-8105-AB42-B5AB-AC53D8575E71}" presName="theInnerList" presStyleCnt="0"/>
      <dgm:spPr/>
    </dgm:pt>
    <dgm:pt modelId="{D377B63E-0BF1-C641-9393-97FAB2CE8E6C}" type="pres">
      <dgm:prSet presAssocID="{A98F2357-88AB-454A-80EA-89460C6FD670}" presName="childNode" presStyleLbl="node1" presStyleIdx="0" presStyleCnt="3">
        <dgm:presLayoutVars>
          <dgm:bulletEnabled val="1"/>
        </dgm:presLayoutVars>
      </dgm:prSet>
      <dgm:spPr/>
    </dgm:pt>
    <dgm:pt modelId="{A29D7880-85D7-C840-8E90-7DB3EBDCF1B4}" type="pres">
      <dgm:prSet presAssocID="{8312E624-8105-AB42-B5AB-AC53D8575E71}" presName="aSpace" presStyleCnt="0"/>
      <dgm:spPr/>
    </dgm:pt>
    <dgm:pt modelId="{98ADFDF4-CCDA-A94C-9AEC-22FABEDF099C}" type="pres">
      <dgm:prSet presAssocID="{93384590-968B-FE45-9C67-B93868C930D6}" presName="compNode" presStyleCnt="0"/>
      <dgm:spPr/>
    </dgm:pt>
    <dgm:pt modelId="{FA9A61D8-5551-574C-B3C6-20BD94D0AF54}" type="pres">
      <dgm:prSet presAssocID="{93384590-968B-FE45-9C67-B93868C930D6}" presName="aNode" presStyleLbl="bgShp" presStyleIdx="1" presStyleCnt="3"/>
      <dgm:spPr/>
    </dgm:pt>
    <dgm:pt modelId="{61C97487-74BB-7D49-8E56-B463FCAE9E56}" type="pres">
      <dgm:prSet presAssocID="{93384590-968B-FE45-9C67-B93868C930D6}" presName="textNode" presStyleLbl="bgShp" presStyleIdx="1" presStyleCnt="3"/>
      <dgm:spPr/>
    </dgm:pt>
    <dgm:pt modelId="{398D33EF-0BF0-C348-A7C9-61DC4B497BC9}" type="pres">
      <dgm:prSet presAssocID="{93384590-968B-FE45-9C67-B93868C930D6}" presName="compChildNode" presStyleCnt="0"/>
      <dgm:spPr/>
    </dgm:pt>
    <dgm:pt modelId="{A4901B75-7B20-914C-AB32-E5AAC318A3D1}" type="pres">
      <dgm:prSet presAssocID="{93384590-968B-FE45-9C67-B93868C930D6}" presName="theInnerList" presStyleCnt="0"/>
      <dgm:spPr/>
    </dgm:pt>
    <dgm:pt modelId="{8B4ACE22-5A1F-4D4E-8F5D-638FCD7D181A}" type="pres">
      <dgm:prSet presAssocID="{E5A8F5D0-6F1B-D143-A9C2-3ABA5171CECA}" presName="childNode" presStyleLbl="node1" presStyleIdx="1" presStyleCnt="3">
        <dgm:presLayoutVars>
          <dgm:bulletEnabled val="1"/>
        </dgm:presLayoutVars>
      </dgm:prSet>
      <dgm:spPr/>
    </dgm:pt>
    <dgm:pt modelId="{4E4AED6B-CF5B-A94C-9367-3804D2C57FD6}" type="pres">
      <dgm:prSet presAssocID="{93384590-968B-FE45-9C67-B93868C930D6}" presName="aSpace" presStyleCnt="0"/>
      <dgm:spPr/>
    </dgm:pt>
    <dgm:pt modelId="{1CEB44D2-37C9-1E42-A79C-A0DA0C70FD48}" type="pres">
      <dgm:prSet presAssocID="{2C845A89-971C-F545-B8EE-5D6C16A9EBD4}" presName="compNode" presStyleCnt="0"/>
      <dgm:spPr/>
    </dgm:pt>
    <dgm:pt modelId="{E3CE9194-5F75-0B43-B7E7-D9FAA7178543}" type="pres">
      <dgm:prSet presAssocID="{2C845A89-971C-F545-B8EE-5D6C16A9EBD4}" presName="aNode" presStyleLbl="bgShp" presStyleIdx="2" presStyleCnt="3"/>
      <dgm:spPr/>
    </dgm:pt>
    <dgm:pt modelId="{24B7361E-E612-8647-80FD-B7B57AACA808}" type="pres">
      <dgm:prSet presAssocID="{2C845A89-971C-F545-B8EE-5D6C16A9EBD4}" presName="textNode" presStyleLbl="bgShp" presStyleIdx="2" presStyleCnt="3"/>
      <dgm:spPr/>
    </dgm:pt>
    <dgm:pt modelId="{9FF758B2-F498-FC4D-8BB7-91CA12354BB6}" type="pres">
      <dgm:prSet presAssocID="{2C845A89-971C-F545-B8EE-5D6C16A9EBD4}" presName="compChildNode" presStyleCnt="0"/>
      <dgm:spPr/>
    </dgm:pt>
    <dgm:pt modelId="{A3FBA880-0698-A841-B9B3-5995A8F2DB43}" type="pres">
      <dgm:prSet presAssocID="{2C845A89-971C-F545-B8EE-5D6C16A9EBD4}" presName="theInnerList" presStyleCnt="0"/>
      <dgm:spPr/>
    </dgm:pt>
    <dgm:pt modelId="{644C816D-7B3E-4542-93C8-487904F413CD}" type="pres">
      <dgm:prSet presAssocID="{5B94EEDE-2C15-1C42-AFB7-441D81661863}" presName="childNode" presStyleLbl="node1" presStyleIdx="2" presStyleCnt="3">
        <dgm:presLayoutVars>
          <dgm:bulletEnabled val="1"/>
        </dgm:presLayoutVars>
      </dgm:prSet>
      <dgm:spPr/>
    </dgm:pt>
  </dgm:ptLst>
  <dgm:cxnLst>
    <dgm:cxn modelId="{F294A108-A0A7-2146-9CEA-943E2BA91C4E}" type="presOf" srcId="{9E7936A8-7343-9D4C-92EA-663BD30E77C0}" destId="{92AF8465-1AE9-4446-96F4-4417503CDA5C}" srcOrd="0" destOrd="0" presId="urn:microsoft.com/office/officeart/2005/8/layout/lProcess2"/>
    <dgm:cxn modelId="{724E1711-60E2-C749-8BC9-620833C805DE}" type="presOf" srcId="{E5A8F5D0-6F1B-D143-A9C2-3ABA5171CECA}" destId="{8B4ACE22-5A1F-4D4E-8F5D-638FCD7D181A}" srcOrd="0" destOrd="0" presId="urn:microsoft.com/office/officeart/2005/8/layout/lProcess2"/>
    <dgm:cxn modelId="{3439F120-299D-5342-B1A8-CA6BC5245E68}" srcId="{9E7936A8-7343-9D4C-92EA-663BD30E77C0}" destId="{2C845A89-971C-F545-B8EE-5D6C16A9EBD4}" srcOrd="2" destOrd="0" parTransId="{8F3759B3-6967-E74C-B3B2-24CF005833A4}" sibTransId="{761BBE1C-05FF-2646-9D16-FF6F3A5DBD90}"/>
    <dgm:cxn modelId="{EB799A31-7524-AA4D-9156-67C1DBF692AC}" type="presOf" srcId="{5B94EEDE-2C15-1C42-AFB7-441D81661863}" destId="{644C816D-7B3E-4542-93C8-487904F413CD}" srcOrd="0" destOrd="0" presId="urn:microsoft.com/office/officeart/2005/8/layout/lProcess2"/>
    <dgm:cxn modelId="{EAAE7F3E-14EB-D44F-8E98-AEC419D0FD43}" type="presOf" srcId="{2C845A89-971C-F545-B8EE-5D6C16A9EBD4}" destId="{24B7361E-E612-8647-80FD-B7B57AACA808}" srcOrd="1" destOrd="0" presId="urn:microsoft.com/office/officeart/2005/8/layout/lProcess2"/>
    <dgm:cxn modelId="{6A240A7B-3F7A-8043-99D2-D45BB00DF0A4}" type="presOf" srcId="{93384590-968B-FE45-9C67-B93868C930D6}" destId="{61C97487-74BB-7D49-8E56-B463FCAE9E56}" srcOrd="1" destOrd="0" presId="urn:microsoft.com/office/officeart/2005/8/layout/lProcess2"/>
    <dgm:cxn modelId="{0410967B-DB96-E04A-869F-8C20BF7661E1}" srcId="{9E7936A8-7343-9D4C-92EA-663BD30E77C0}" destId="{93384590-968B-FE45-9C67-B93868C930D6}" srcOrd="1" destOrd="0" parTransId="{BC435E07-AF29-F648-AAE9-7C124F4C08E8}" sibTransId="{D386680E-6D62-B04A-B428-64B6CEBD5AB5}"/>
    <dgm:cxn modelId="{44FAD07D-C2E2-7C44-8D3B-745CB904D4FA}" type="presOf" srcId="{2C845A89-971C-F545-B8EE-5D6C16A9EBD4}" destId="{E3CE9194-5F75-0B43-B7E7-D9FAA7178543}" srcOrd="0" destOrd="0" presId="urn:microsoft.com/office/officeart/2005/8/layout/lProcess2"/>
    <dgm:cxn modelId="{CA722B8D-768C-0344-AB28-0B66ED9B79BB}" type="presOf" srcId="{8312E624-8105-AB42-B5AB-AC53D8575E71}" destId="{CEEED511-2911-214F-B4F1-EBB78D9D6E69}" srcOrd="1" destOrd="0" presId="urn:microsoft.com/office/officeart/2005/8/layout/lProcess2"/>
    <dgm:cxn modelId="{7280E591-DBF6-604F-9FC9-90C4E6CD06D0}" srcId="{9E7936A8-7343-9D4C-92EA-663BD30E77C0}" destId="{8312E624-8105-AB42-B5AB-AC53D8575E71}" srcOrd="0" destOrd="0" parTransId="{16EFAF7B-6BED-4044-9F37-11A7B6DCCC34}" sibTransId="{71B1BD2E-0CC4-2346-952F-A90F42DE997C}"/>
    <dgm:cxn modelId="{75D483A7-1466-904C-8978-45F3CEB4D648}" srcId="{8312E624-8105-AB42-B5AB-AC53D8575E71}" destId="{A98F2357-88AB-454A-80EA-89460C6FD670}" srcOrd="0" destOrd="0" parTransId="{7F46EEF1-822D-4D40-9AED-50D32223470D}" sibTransId="{9EE85FE2-D4E7-BD4F-89BE-AE3B56109F51}"/>
    <dgm:cxn modelId="{AE1855BC-6B8F-DA4E-AA22-000CB17E14A3}" type="presOf" srcId="{8312E624-8105-AB42-B5AB-AC53D8575E71}" destId="{F93FA195-4327-FC45-98BB-247F95256495}" srcOrd="0" destOrd="0" presId="urn:microsoft.com/office/officeart/2005/8/layout/lProcess2"/>
    <dgm:cxn modelId="{E393C0C4-2505-8349-9E93-E488213244EC}" type="presOf" srcId="{A98F2357-88AB-454A-80EA-89460C6FD670}" destId="{D377B63E-0BF1-C641-9393-97FAB2CE8E6C}" srcOrd="0" destOrd="0" presId="urn:microsoft.com/office/officeart/2005/8/layout/lProcess2"/>
    <dgm:cxn modelId="{DB4004D7-1200-0F4F-BCFC-2CA457F4517A}" srcId="{2C845A89-971C-F545-B8EE-5D6C16A9EBD4}" destId="{5B94EEDE-2C15-1C42-AFB7-441D81661863}" srcOrd="0" destOrd="0" parTransId="{C36712F4-D1B5-F548-893A-014F0808BE7C}" sibTransId="{3B948A06-5286-1648-ABC1-844260F038A9}"/>
    <dgm:cxn modelId="{1C52CEF3-183E-F84D-8C98-FBE6BF8C2E5B}" type="presOf" srcId="{93384590-968B-FE45-9C67-B93868C930D6}" destId="{FA9A61D8-5551-574C-B3C6-20BD94D0AF54}" srcOrd="0" destOrd="0" presId="urn:microsoft.com/office/officeart/2005/8/layout/lProcess2"/>
    <dgm:cxn modelId="{643FBEF9-56C1-9F43-A187-2897A1492918}" srcId="{93384590-968B-FE45-9C67-B93868C930D6}" destId="{E5A8F5D0-6F1B-D143-A9C2-3ABA5171CECA}" srcOrd="0" destOrd="0" parTransId="{15113425-07C8-6244-8A9A-B3FB52D96842}" sibTransId="{B0B75278-7DFB-A74B-ABBA-2A3EAB5742ED}"/>
    <dgm:cxn modelId="{15A9D208-6B44-0444-AD3B-B10B2462E64C}" type="presParOf" srcId="{92AF8465-1AE9-4446-96F4-4417503CDA5C}" destId="{758F86E0-731D-FF47-9D7D-393E65D6B4A5}" srcOrd="0" destOrd="0" presId="urn:microsoft.com/office/officeart/2005/8/layout/lProcess2"/>
    <dgm:cxn modelId="{7008EE62-2F52-BB48-889E-DDA87BB58984}" type="presParOf" srcId="{758F86E0-731D-FF47-9D7D-393E65D6B4A5}" destId="{F93FA195-4327-FC45-98BB-247F95256495}" srcOrd="0" destOrd="0" presId="urn:microsoft.com/office/officeart/2005/8/layout/lProcess2"/>
    <dgm:cxn modelId="{5407ABF2-DDAD-FC47-8018-6C46F1C1D4AC}" type="presParOf" srcId="{758F86E0-731D-FF47-9D7D-393E65D6B4A5}" destId="{CEEED511-2911-214F-B4F1-EBB78D9D6E69}" srcOrd="1" destOrd="0" presId="urn:microsoft.com/office/officeart/2005/8/layout/lProcess2"/>
    <dgm:cxn modelId="{0A556D54-8AE4-7049-A824-BBD173C35D0A}" type="presParOf" srcId="{758F86E0-731D-FF47-9D7D-393E65D6B4A5}" destId="{E88AADE4-C939-854F-8E6B-FBABCD5AC878}" srcOrd="2" destOrd="0" presId="urn:microsoft.com/office/officeart/2005/8/layout/lProcess2"/>
    <dgm:cxn modelId="{0609D723-C3C7-F046-BEA8-3F0704944A1F}" type="presParOf" srcId="{E88AADE4-C939-854F-8E6B-FBABCD5AC878}" destId="{10E685E0-5B9B-7448-B7FE-7118AA573AD0}" srcOrd="0" destOrd="0" presId="urn:microsoft.com/office/officeart/2005/8/layout/lProcess2"/>
    <dgm:cxn modelId="{B31312B4-577F-7D4B-B6AE-720AF832ACC5}" type="presParOf" srcId="{10E685E0-5B9B-7448-B7FE-7118AA573AD0}" destId="{D377B63E-0BF1-C641-9393-97FAB2CE8E6C}" srcOrd="0" destOrd="0" presId="urn:microsoft.com/office/officeart/2005/8/layout/lProcess2"/>
    <dgm:cxn modelId="{AA21A1D5-D563-8742-A58F-DC3D3A3EBF38}" type="presParOf" srcId="{92AF8465-1AE9-4446-96F4-4417503CDA5C}" destId="{A29D7880-85D7-C840-8E90-7DB3EBDCF1B4}" srcOrd="1" destOrd="0" presId="urn:microsoft.com/office/officeart/2005/8/layout/lProcess2"/>
    <dgm:cxn modelId="{EB75824E-BB23-6B4A-9AF2-65B88BF799B4}" type="presParOf" srcId="{92AF8465-1AE9-4446-96F4-4417503CDA5C}" destId="{98ADFDF4-CCDA-A94C-9AEC-22FABEDF099C}" srcOrd="2" destOrd="0" presId="urn:microsoft.com/office/officeart/2005/8/layout/lProcess2"/>
    <dgm:cxn modelId="{FF97954F-01B5-0844-BE59-6059820917D7}" type="presParOf" srcId="{98ADFDF4-CCDA-A94C-9AEC-22FABEDF099C}" destId="{FA9A61D8-5551-574C-B3C6-20BD94D0AF54}" srcOrd="0" destOrd="0" presId="urn:microsoft.com/office/officeart/2005/8/layout/lProcess2"/>
    <dgm:cxn modelId="{E89AD49E-9096-8940-A765-7C85C8ED3969}" type="presParOf" srcId="{98ADFDF4-CCDA-A94C-9AEC-22FABEDF099C}" destId="{61C97487-74BB-7D49-8E56-B463FCAE9E56}" srcOrd="1" destOrd="0" presId="urn:microsoft.com/office/officeart/2005/8/layout/lProcess2"/>
    <dgm:cxn modelId="{06CAD0F1-11F2-F447-B4F1-8B3C7F48D84B}" type="presParOf" srcId="{98ADFDF4-CCDA-A94C-9AEC-22FABEDF099C}" destId="{398D33EF-0BF0-C348-A7C9-61DC4B497BC9}" srcOrd="2" destOrd="0" presId="urn:microsoft.com/office/officeart/2005/8/layout/lProcess2"/>
    <dgm:cxn modelId="{603433AA-7F54-AB4C-8D64-283A3FFA6DA0}" type="presParOf" srcId="{398D33EF-0BF0-C348-A7C9-61DC4B497BC9}" destId="{A4901B75-7B20-914C-AB32-E5AAC318A3D1}" srcOrd="0" destOrd="0" presId="urn:microsoft.com/office/officeart/2005/8/layout/lProcess2"/>
    <dgm:cxn modelId="{327D3D4C-AC60-F141-84D8-592F4AFC3CFE}" type="presParOf" srcId="{A4901B75-7B20-914C-AB32-E5AAC318A3D1}" destId="{8B4ACE22-5A1F-4D4E-8F5D-638FCD7D181A}" srcOrd="0" destOrd="0" presId="urn:microsoft.com/office/officeart/2005/8/layout/lProcess2"/>
    <dgm:cxn modelId="{E04DE8C1-DA9C-B141-9A1C-D8AE60A456E4}" type="presParOf" srcId="{92AF8465-1AE9-4446-96F4-4417503CDA5C}" destId="{4E4AED6B-CF5B-A94C-9367-3804D2C57FD6}" srcOrd="3" destOrd="0" presId="urn:microsoft.com/office/officeart/2005/8/layout/lProcess2"/>
    <dgm:cxn modelId="{46068807-3851-6C4E-BE59-4C2F91B86DBA}" type="presParOf" srcId="{92AF8465-1AE9-4446-96F4-4417503CDA5C}" destId="{1CEB44D2-37C9-1E42-A79C-A0DA0C70FD48}" srcOrd="4" destOrd="0" presId="urn:microsoft.com/office/officeart/2005/8/layout/lProcess2"/>
    <dgm:cxn modelId="{82099A93-B872-C044-84AF-20BC997950E3}" type="presParOf" srcId="{1CEB44D2-37C9-1E42-A79C-A0DA0C70FD48}" destId="{E3CE9194-5F75-0B43-B7E7-D9FAA7178543}" srcOrd="0" destOrd="0" presId="urn:microsoft.com/office/officeart/2005/8/layout/lProcess2"/>
    <dgm:cxn modelId="{1BA34813-5481-064E-AF8B-8D557CE2CAEF}" type="presParOf" srcId="{1CEB44D2-37C9-1E42-A79C-A0DA0C70FD48}" destId="{24B7361E-E612-8647-80FD-B7B57AACA808}" srcOrd="1" destOrd="0" presId="urn:microsoft.com/office/officeart/2005/8/layout/lProcess2"/>
    <dgm:cxn modelId="{AD896EE6-D4D3-9744-B6D1-7800CCA4E967}" type="presParOf" srcId="{1CEB44D2-37C9-1E42-A79C-A0DA0C70FD48}" destId="{9FF758B2-F498-FC4D-8BB7-91CA12354BB6}" srcOrd="2" destOrd="0" presId="urn:microsoft.com/office/officeart/2005/8/layout/lProcess2"/>
    <dgm:cxn modelId="{94D36ADE-3DBF-D141-A75D-F5DB7488903D}" type="presParOf" srcId="{9FF758B2-F498-FC4D-8BB7-91CA12354BB6}" destId="{A3FBA880-0698-A841-B9B3-5995A8F2DB43}" srcOrd="0" destOrd="0" presId="urn:microsoft.com/office/officeart/2005/8/layout/lProcess2"/>
    <dgm:cxn modelId="{EFA81554-37BD-544F-AB7B-8ACE4F8ACC32}" type="presParOf" srcId="{A3FBA880-0698-A841-B9B3-5995A8F2DB43}" destId="{644C816D-7B3E-4542-93C8-487904F413CD}"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97BC31-85AF-BA43-A31D-0D15FDFBC0B1}" type="doc">
      <dgm:prSet loTypeId="urn:microsoft.com/office/officeart/2005/8/layout/target3" loCatId="" qsTypeId="urn:microsoft.com/office/officeart/2005/8/quickstyle/simple1" qsCatId="simple" csTypeId="urn:microsoft.com/office/officeart/2005/8/colors/colorful4" csCatId="colorful"/>
      <dgm:spPr/>
      <dgm:t>
        <a:bodyPr/>
        <a:lstStyle/>
        <a:p>
          <a:endParaRPr lang="en-US"/>
        </a:p>
      </dgm:t>
    </dgm:pt>
    <dgm:pt modelId="{572709AF-FBB7-5A45-B7B5-06DC2842409D}">
      <dgm:prSet/>
      <dgm:spPr/>
      <dgm:t>
        <a:bodyPr/>
        <a:lstStyle/>
        <a:p>
          <a:pPr rtl="0"/>
          <a:r>
            <a:rPr lang="en-US" b="1" dirty="0">
              <a:latin typeface="+mj-lt"/>
            </a:rPr>
            <a:t>Hardware</a:t>
          </a:r>
          <a:endParaRPr lang="en-US" dirty="0">
            <a:latin typeface="+mj-lt"/>
          </a:endParaRPr>
        </a:p>
      </dgm:t>
    </dgm:pt>
    <dgm:pt modelId="{91AA1A43-F863-1643-BA23-8E7C03BB01C4}" type="parTrans" cxnId="{37F64709-947C-5E49-A8B5-56FFCA8C77C0}">
      <dgm:prSet/>
      <dgm:spPr/>
      <dgm:t>
        <a:bodyPr/>
        <a:lstStyle/>
        <a:p>
          <a:endParaRPr lang="en-US"/>
        </a:p>
      </dgm:t>
    </dgm:pt>
    <dgm:pt modelId="{934F42DF-6D43-3648-99F4-A7D7591F8AF3}" type="sibTrans" cxnId="{37F64709-947C-5E49-A8B5-56FFCA8C77C0}">
      <dgm:prSet/>
      <dgm:spPr/>
      <dgm:t>
        <a:bodyPr/>
        <a:lstStyle/>
        <a:p>
          <a:endParaRPr lang="en-US"/>
        </a:p>
      </dgm:t>
    </dgm:pt>
    <dgm:pt modelId="{0C07AED5-0528-824B-92E9-70876C7B45EB}">
      <dgm:prSet/>
      <dgm:spPr/>
      <dgm:t>
        <a:bodyPr/>
        <a:lstStyle/>
        <a:p>
          <a:pPr rtl="0"/>
          <a:r>
            <a:rPr lang="en-US" b="1" dirty="0">
              <a:latin typeface="+mj-lt"/>
            </a:rPr>
            <a:t>Software</a:t>
          </a:r>
          <a:endParaRPr lang="en-US" dirty="0">
            <a:latin typeface="+mj-lt"/>
          </a:endParaRPr>
        </a:p>
      </dgm:t>
    </dgm:pt>
    <dgm:pt modelId="{2BE5B43F-A780-3A49-B8CF-F374BC70E49B}" type="parTrans" cxnId="{17A29D19-CAAD-EB49-AE73-27436018B85D}">
      <dgm:prSet/>
      <dgm:spPr/>
      <dgm:t>
        <a:bodyPr/>
        <a:lstStyle/>
        <a:p>
          <a:endParaRPr lang="en-US"/>
        </a:p>
      </dgm:t>
    </dgm:pt>
    <dgm:pt modelId="{2FB552A4-4540-6C46-95F0-8E55F9E25BF6}" type="sibTrans" cxnId="{17A29D19-CAAD-EB49-AE73-27436018B85D}">
      <dgm:prSet/>
      <dgm:spPr/>
      <dgm:t>
        <a:bodyPr/>
        <a:lstStyle/>
        <a:p>
          <a:endParaRPr lang="en-US"/>
        </a:p>
      </dgm:t>
    </dgm:pt>
    <dgm:pt modelId="{FE2F7B69-513D-2148-9440-9AF8C071657F}">
      <dgm:prSet/>
      <dgm:spPr/>
      <dgm:t>
        <a:bodyPr/>
        <a:lstStyle/>
        <a:p>
          <a:pPr rtl="0"/>
          <a:r>
            <a:rPr lang="en-US" b="1" dirty="0">
              <a:latin typeface="+mj-lt"/>
            </a:rPr>
            <a:t>Data</a:t>
          </a:r>
          <a:endParaRPr lang="en-US" dirty="0">
            <a:latin typeface="+mj-lt"/>
          </a:endParaRPr>
        </a:p>
      </dgm:t>
    </dgm:pt>
    <dgm:pt modelId="{F027CA4A-19F1-1A4A-A230-7ED4029CD8F0}" type="parTrans" cxnId="{5C8E6B58-66B5-8942-B4AB-A4DF11BAFD67}">
      <dgm:prSet/>
      <dgm:spPr/>
      <dgm:t>
        <a:bodyPr/>
        <a:lstStyle/>
        <a:p>
          <a:endParaRPr lang="en-US"/>
        </a:p>
      </dgm:t>
    </dgm:pt>
    <dgm:pt modelId="{8E46B7CF-F4EC-D148-BDAD-91107BF27916}" type="sibTrans" cxnId="{5C8E6B58-66B5-8942-B4AB-A4DF11BAFD67}">
      <dgm:prSet/>
      <dgm:spPr/>
      <dgm:t>
        <a:bodyPr/>
        <a:lstStyle/>
        <a:p>
          <a:endParaRPr lang="en-US"/>
        </a:p>
      </dgm:t>
    </dgm:pt>
    <dgm:pt modelId="{76DB9AEB-C055-F040-99A3-882717370FAF}">
      <dgm:prSet/>
      <dgm:spPr/>
      <dgm:t>
        <a:bodyPr/>
        <a:lstStyle/>
        <a:p>
          <a:pPr rtl="0"/>
          <a:r>
            <a:rPr lang="en-US" b="1" dirty="0">
              <a:latin typeface="+mj-lt"/>
            </a:rPr>
            <a:t>Communication facilities and networks</a:t>
          </a:r>
          <a:endParaRPr lang="en-US" dirty="0">
            <a:latin typeface="+mj-lt"/>
          </a:endParaRPr>
        </a:p>
      </dgm:t>
    </dgm:pt>
    <dgm:pt modelId="{6C5B0CF0-056F-974C-B6A0-66A56BD29CB4}" type="parTrans" cxnId="{7FD62283-BC9E-274F-953F-943D443621EE}">
      <dgm:prSet/>
      <dgm:spPr/>
      <dgm:t>
        <a:bodyPr/>
        <a:lstStyle/>
        <a:p>
          <a:endParaRPr lang="en-US"/>
        </a:p>
      </dgm:t>
    </dgm:pt>
    <dgm:pt modelId="{A24544CD-59F0-4B44-A48B-34A6051B9A73}" type="sibTrans" cxnId="{7FD62283-BC9E-274F-953F-943D443621EE}">
      <dgm:prSet/>
      <dgm:spPr/>
      <dgm:t>
        <a:bodyPr/>
        <a:lstStyle/>
        <a:p>
          <a:endParaRPr lang="en-US"/>
        </a:p>
      </dgm:t>
    </dgm:pt>
    <dgm:pt modelId="{CEF40D25-25D4-C24B-8BA5-2D452AC9C9B4}" type="pres">
      <dgm:prSet presAssocID="{8797BC31-85AF-BA43-A31D-0D15FDFBC0B1}" presName="Name0" presStyleCnt="0">
        <dgm:presLayoutVars>
          <dgm:chMax val="7"/>
          <dgm:dir/>
          <dgm:animLvl val="lvl"/>
          <dgm:resizeHandles val="exact"/>
        </dgm:presLayoutVars>
      </dgm:prSet>
      <dgm:spPr/>
    </dgm:pt>
    <dgm:pt modelId="{28DB2028-2E50-AF4F-B519-F5340D5F204A}" type="pres">
      <dgm:prSet presAssocID="{572709AF-FBB7-5A45-B7B5-06DC2842409D}" presName="circle1" presStyleLbl="node1" presStyleIdx="0" presStyleCnt="4"/>
      <dgm:spPr/>
    </dgm:pt>
    <dgm:pt modelId="{8FB99E8C-C78A-6744-A14D-06E40C3A4C35}" type="pres">
      <dgm:prSet presAssocID="{572709AF-FBB7-5A45-B7B5-06DC2842409D}" presName="space" presStyleCnt="0"/>
      <dgm:spPr/>
    </dgm:pt>
    <dgm:pt modelId="{3CE3951B-72B7-544E-8146-DFDC0DC25423}" type="pres">
      <dgm:prSet presAssocID="{572709AF-FBB7-5A45-B7B5-06DC2842409D}" presName="rect1" presStyleLbl="alignAcc1" presStyleIdx="0" presStyleCnt="4"/>
      <dgm:spPr/>
    </dgm:pt>
    <dgm:pt modelId="{6CC0D818-948E-6948-8C42-0C175817569E}" type="pres">
      <dgm:prSet presAssocID="{0C07AED5-0528-824B-92E9-70876C7B45EB}" presName="vertSpace2" presStyleLbl="node1" presStyleIdx="0" presStyleCnt="4"/>
      <dgm:spPr/>
    </dgm:pt>
    <dgm:pt modelId="{6760201D-A316-0345-912B-1C05E887BD9E}" type="pres">
      <dgm:prSet presAssocID="{0C07AED5-0528-824B-92E9-70876C7B45EB}" presName="circle2" presStyleLbl="node1" presStyleIdx="1" presStyleCnt="4"/>
      <dgm:spPr/>
    </dgm:pt>
    <dgm:pt modelId="{52B88712-AF31-824B-AA64-BE8A21574F6A}" type="pres">
      <dgm:prSet presAssocID="{0C07AED5-0528-824B-92E9-70876C7B45EB}" presName="rect2" presStyleLbl="alignAcc1" presStyleIdx="1" presStyleCnt="4"/>
      <dgm:spPr/>
    </dgm:pt>
    <dgm:pt modelId="{65A25B27-2E24-924A-B322-4A515CF3B44C}" type="pres">
      <dgm:prSet presAssocID="{FE2F7B69-513D-2148-9440-9AF8C071657F}" presName="vertSpace3" presStyleLbl="node1" presStyleIdx="1" presStyleCnt="4"/>
      <dgm:spPr/>
    </dgm:pt>
    <dgm:pt modelId="{1CEBA3CC-D570-6D48-83C0-914D39E7A3D4}" type="pres">
      <dgm:prSet presAssocID="{FE2F7B69-513D-2148-9440-9AF8C071657F}" presName="circle3" presStyleLbl="node1" presStyleIdx="2" presStyleCnt="4"/>
      <dgm:spPr/>
    </dgm:pt>
    <dgm:pt modelId="{89EB32D3-675D-0A45-AD21-BCB152A507C4}" type="pres">
      <dgm:prSet presAssocID="{FE2F7B69-513D-2148-9440-9AF8C071657F}" presName="rect3" presStyleLbl="alignAcc1" presStyleIdx="2" presStyleCnt="4"/>
      <dgm:spPr/>
    </dgm:pt>
    <dgm:pt modelId="{80B50238-96AF-3142-B9CF-7E72FFC5AB0F}" type="pres">
      <dgm:prSet presAssocID="{76DB9AEB-C055-F040-99A3-882717370FAF}" presName="vertSpace4" presStyleLbl="node1" presStyleIdx="2" presStyleCnt="4"/>
      <dgm:spPr/>
    </dgm:pt>
    <dgm:pt modelId="{202D11B4-F3BA-8F41-9371-6356E59DEDC9}" type="pres">
      <dgm:prSet presAssocID="{76DB9AEB-C055-F040-99A3-882717370FAF}" presName="circle4" presStyleLbl="node1" presStyleIdx="3" presStyleCnt="4"/>
      <dgm:spPr/>
    </dgm:pt>
    <dgm:pt modelId="{DA712420-D463-7D47-A442-9CE0363E4628}" type="pres">
      <dgm:prSet presAssocID="{76DB9AEB-C055-F040-99A3-882717370FAF}" presName="rect4" presStyleLbl="alignAcc1" presStyleIdx="3" presStyleCnt="4"/>
      <dgm:spPr/>
    </dgm:pt>
    <dgm:pt modelId="{A729BE86-33AA-4841-9EAF-BEC6AE287EA7}" type="pres">
      <dgm:prSet presAssocID="{572709AF-FBB7-5A45-B7B5-06DC2842409D}" presName="rect1ParTxNoCh" presStyleLbl="alignAcc1" presStyleIdx="3" presStyleCnt="4">
        <dgm:presLayoutVars>
          <dgm:chMax val="1"/>
          <dgm:bulletEnabled val="1"/>
        </dgm:presLayoutVars>
      </dgm:prSet>
      <dgm:spPr/>
    </dgm:pt>
    <dgm:pt modelId="{E7473E44-BB72-CC47-8CC9-60A6CA06F5BC}" type="pres">
      <dgm:prSet presAssocID="{0C07AED5-0528-824B-92E9-70876C7B45EB}" presName="rect2ParTxNoCh" presStyleLbl="alignAcc1" presStyleIdx="3" presStyleCnt="4">
        <dgm:presLayoutVars>
          <dgm:chMax val="1"/>
          <dgm:bulletEnabled val="1"/>
        </dgm:presLayoutVars>
      </dgm:prSet>
      <dgm:spPr/>
    </dgm:pt>
    <dgm:pt modelId="{78D768B8-3345-A24A-AEC8-117D2433CC40}" type="pres">
      <dgm:prSet presAssocID="{FE2F7B69-513D-2148-9440-9AF8C071657F}" presName="rect3ParTxNoCh" presStyleLbl="alignAcc1" presStyleIdx="3" presStyleCnt="4">
        <dgm:presLayoutVars>
          <dgm:chMax val="1"/>
          <dgm:bulletEnabled val="1"/>
        </dgm:presLayoutVars>
      </dgm:prSet>
      <dgm:spPr/>
    </dgm:pt>
    <dgm:pt modelId="{33E5E0D6-269F-D64A-B84F-A5C37FDA9389}" type="pres">
      <dgm:prSet presAssocID="{76DB9AEB-C055-F040-99A3-882717370FAF}" presName="rect4ParTxNoCh" presStyleLbl="alignAcc1" presStyleIdx="3" presStyleCnt="4">
        <dgm:presLayoutVars>
          <dgm:chMax val="1"/>
          <dgm:bulletEnabled val="1"/>
        </dgm:presLayoutVars>
      </dgm:prSet>
      <dgm:spPr/>
    </dgm:pt>
  </dgm:ptLst>
  <dgm:cxnLst>
    <dgm:cxn modelId="{37F64709-947C-5E49-A8B5-56FFCA8C77C0}" srcId="{8797BC31-85AF-BA43-A31D-0D15FDFBC0B1}" destId="{572709AF-FBB7-5A45-B7B5-06DC2842409D}" srcOrd="0" destOrd="0" parTransId="{91AA1A43-F863-1643-BA23-8E7C03BB01C4}" sibTransId="{934F42DF-6D43-3648-99F4-A7D7591F8AF3}"/>
    <dgm:cxn modelId="{1A1FAB0F-7D1B-FE46-9694-D0DAC3AB79E2}" type="presOf" srcId="{572709AF-FBB7-5A45-B7B5-06DC2842409D}" destId="{3CE3951B-72B7-544E-8146-DFDC0DC25423}" srcOrd="0" destOrd="0" presId="urn:microsoft.com/office/officeart/2005/8/layout/target3"/>
    <dgm:cxn modelId="{17A29D19-CAAD-EB49-AE73-27436018B85D}" srcId="{8797BC31-85AF-BA43-A31D-0D15FDFBC0B1}" destId="{0C07AED5-0528-824B-92E9-70876C7B45EB}" srcOrd="1" destOrd="0" parTransId="{2BE5B43F-A780-3A49-B8CF-F374BC70E49B}" sibTransId="{2FB552A4-4540-6C46-95F0-8E55F9E25BF6}"/>
    <dgm:cxn modelId="{1E439020-5947-354B-BABB-DFFB6B9D03C0}" type="presOf" srcId="{76DB9AEB-C055-F040-99A3-882717370FAF}" destId="{DA712420-D463-7D47-A442-9CE0363E4628}" srcOrd="0" destOrd="0" presId="urn:microsoft.com/office/officeart/2005/8/layout/target3"/>
    <dgm:cxn modelId="{338FF568-1ABC-0043-AFFE-FFC4142FDAD0}" type="presOf" srcId="{76DB9AEB-C055-F040-99A3-882717370FAF}" destId="{33E5E0D6-269F-D64A-B84F-A5C37FDA9389}" srcOrd="1" destOrd="0" presId="urn:microsoft.com/office/officeart/2005/8/layout/target3"/>
    <dgm:cxn modelId="{5C8E6B58-66B5-8942-B4AB-A4DF11BAFD67}" srcId="{8797BC31-85AF-BA43-A31D-0D15FDFBC0B1}" destId="{FE2F7B69-513D-2148-9440-9AF8C071657F}" srcOrd="2" destOrd="0" parTransId="{F027CA4A-19F1-1A4A-A230-7ED4029CD8F0}" sibTransId="{8E46B7CF-F4EC-D148-BDAD-91107BF27916}"/>
    <dgm:cxn modelId="{C5ACCD79-D843-0F43-B963-21F8156A206F}" type="presOf" srcId="{0C07AED5-0528-824B-92E9-70876C7B45EB}" destId="{52B88712-AF31-824B-AA64-BE8A21574F6A}" srcOrd="0" destOrd="0" presId="urn:microsoft.com/office/officeart/2005/8/layout/target3"/>
    <dgm:cxn modelId="{7FD62283-BC9E-274F-953F-943D443621EE}" srcId="{8797BC31-85AF-BA43-A31D-0D15FDFBC0B1}" destId="{76DB9AEB-C055-F040-99A3-882717370FAF}" srcOrd="3" destOrd="0" parTransId="{6C5B0CF0-056F-974C-B6A0-66A56BD29CB4}" sibTransId="{A24544CD-59F0-4B44-A48B-34A6051B9A73}"/>
    <dgm:cxn modelId="{446B718D-9E44-2248-8458-E33A65CEEB21}" type="presOf" srcId="{0C07AED5-0528-824B-92E9-70876C7B45EB}" destId="{E7473E44-BB72-CC47-8CC9-60A6CA06F5BC}" srcOrd="1" destOrd="0" presId="urn:microsoft.com/office/officeart/2005/8/layout/target3"/>
    <dgm:cxn modelId="{2BB3E6A4-2843-884D-B920-BCE4ED5BB4F8}" type="presOf" srcId="{572709AF-FBB7-5A45-B7B5-06DC2842409D}" destId="{A729BE86-33AA-4841-9EAF-BEC6AE287EA7}" srcOrd="1" destOrd="0" presId="urn:microsoft.com/office/officeart/2005/8/layout/target3"/>
    <dgm:cxn modelId="{04CE53E7-76C2-5947-BB43-CF357C4E8620}" type="presOf" srcId="{FE2F7B69-513D-2148-9440-9AF8C071657F}" destId="{78D768B8-3345-A24A-AEC8-117D2433CC40}" srcOrd="1" destOrd="0" presId="urn:microsoft.com/office/officeart/2005/8/layout/target3"/>
    <dgm:cxn modelId="{3A98D9F7-1AC8-CE4C-AE63-B414FDBD8471}" type="presOf" srcId="{8797BC31-85AF-BA43-A31D-0D15FDFBC0B1}" destId="{CEF40D25-25D4-C24B-8BA5-2D452AC9C9B4}" srcOrd="0" destOrd="0" presId="urn:microsoft.com/office/officeart/2005/8/layout/target3"/>
    <dgm:cxn modelId="{402494FA-BEE3-9F49-8AB9-3F2262ECE6A2}" type="presOf" srcId="{FE2F7B69-513D-2148-9440-9AF8C071657F}" destId="{89EB32D3-675D-0A45-AD21-BCB152A507C4}" srcOrd="0" destOrd="0" presId="urn:microsoft.com/office/officeart/2005/8/layout/target3"/>
    <dgm:cxn modelId="{C392B850-A5F8-D143-A266-C911A2D5FFDC}" type="presParOf" srcId="{CEF40D25-25D4-C24B-8BA5-2D452AC9C9B4}" destId="{28DB2028-2E50-AF4F-B519-F5340D5F204A}" srcOrd="0" destOrd="0" presId="urn:microsoft.com/office/officeart/2005/8/layout/target3"/>
    <dgm:cxn modelId="{49431C8A-3EB6-1047-97BC-8759108B6310}" type="presParOf" srcId="{CEF40D25-25D4-C24B-8BA5-2D452AC9C9B4}" destId="{8FB99E8C-C78A-6744-A14D-06E40C3A4C35}" srcOrd="1" destOrd="0" presId="urn:microsoft.com/office/officeart/2005/8/layout/target3"/>
    <dgm:cxn modelId="{DF247D06-B54B-F54D-81E1-8E72A26535E3}" type="presParOf" srcId="{CEF40D25-25D4-C24B-8BA5-2D452AC9C9B4}" destId="{3CE3951B-72B7-544E-8146-DFDC0DC25423}" srcOrd="2" destOrd="0" presId="urn:microsoft.com/office/officeart/2005/8/layout/target3"/>
    <dgm:cxn modelId="{DC07B8A3-F3E5-9743-A2D6-B90B1157C2DB}" type="presParOf" srcId="{CEF40D25-25D4-C24B-8BA5-2D452AC9C9B4}" destId="{6CC0D818-948E-6948-8C42-0C175817569E}" srcOrd="3" destOrd="0" presId="urn:microsoft.com/office/officeart/2005/8/layout/target3"/>
    <dgm:cxn modelId="{20482CCB-230A-BB4C-A94D-05A8FA7A8C7D}" type="presParOf" srcId="{CEF40D25-25D4-C24B-8BA5-2D452AC9C9B4}" destId="{6760201D-A316-0345-912B-1C05E887BD9E}" srcOrd="4" destOrd="0" presId="urn:microsoft.com/office/officeart/2005/8/layout/target3"/>
    <dgm:cxn modelId="{8B3A121A-16FE-5B4A-8E56-B2EF6F91CF73}" type="presParOf" srcId="{CEF40D25-25D4-C24B-8BA5-2D452AC9C9B4}" destId="{52B88712-AF31-824B-AA64-BE8A21574F6A}" srcOrd="5" destOrd="0" presId="urn:microsoft.com/office/officeart/2005/8/layout/target3"/>
    <dgm:cxn modelId="{5815CA09-51BA-654E-B498-12568C5FE0EF}" type="presParOf" srcId="{CEF40D25-25D4-C24B-8BA5-2D452AC9C9B4}" destId="{65A25B27-2E24-924A-B322-4A515CF3B44C}" srcOrd="6" destOrd="0" presId="urn:microsoft.com/office/officeart/2005/8/layout/target3"/>
    <dgm:cxn modelId="{6A4F1641-9DFB-E443-A4C1-97371A9447A1}" type="presParOf" srcId="{CEF40D25-25D4-C24B-8BA5-2D452AC9C9B4}" destId="{1CEBA3CC-D570-6D48-83C0-914D39E7A3D4}" srcOrd="7" destOrd="0" presId="urn:microsoft.com/office/officeart/2005/8/layout/target3"/>
    <dgm:cxn modelId="{0651CBF2-9AAA-1846-9D07-B995DC29C8CC}" type="presParOf" srcId="{CEF40D25-25D4-C24B-8BA5-2D452AC9C9B4}" destId="{89EB32D3-675D-0A45-AD21-BCB152A507C4}" srcOrd="8" destOrd="0" presId="urn:microsoft.com/office/officeart/2005/8/layout/target3"/>
    <dgm:cxn modelId="{644C21B9-F7C3-7346-9ED7-00B3D12858B6}" type="presParOf" srcId="{CEF40D25-25D4-C24B-8BA5-2D452AC9C9B4}" destId="{80B50238-96AF-3142-B9CF-7E72FFC5AB0F}" srcOrd="9" destOrd="0" presId="urn:microsoft.com/office/officeart/2005/8/layout/target3"/>
    <dgm:cxn modelId="{968440A4-4DB2-3642-BED9-A1E13CAE50D6}" type="presParOf" srcId="{CEF40D25-25D4-C24B-8BA5-2D452AC9C9B4}" destId="{202D11B4-F3BA-8F41-9371-6356E59DEDC9}" srcOrd="10" destOrd="0" presId="urn:microsoft.com/office/officeart/2005/8/layout/target3"/>
    <dgm:cxn modelId="{DBD9B49C-DC74-F140-A8FE-0B76C1F08FF7}" type="presParOf" srcId="{CEF40D25-25D4-C24B-8BA5-2D452AC9C9B4}" destId="{DA712420-D463-7D47-A442-9CE0363E4628}" srcOrd="11" destOrd="0" presId="urn:microsoft.com/office/officeart/2005/8/layout/target3"/>
    <dgm:cxn modelId="{FEEF5659-C68E-A046-A37B-D2FCF543B26D}" type="presParOf" srcId="{CEF40D25-25D4-C24B-8BA5-2D452AC9C9B4}" destId="{A729BE86-33AA-4841-9EAF-BEC6AE287EA7}" srcOrd="12" destOrd="0" presId="urn:microsoft.com/office/officeart/2005/8/layout/target3"/>
    <dgm:cxn modelId="{8A7A4BA0-3457-2A49-A824-07B4EA125D2E}" type="presParOf" srcId="{CEF40D25-25D4-C24B-8BA5-2D452AC9C9B4}" destId="{E7473E44-BB72-CC47-8CC9-60A6CA06F5BC}" srcOrd="13" destOrd="0" presId="urn:microsoft.com/office/officeart/2005/8/layout/target3"/>
    <dgm:cxn modelId="{ABDDA50F-972B-314F-8C3F-FC495A9E40FF}" type="presParOf" srcId="{CEF40D25-25D4-C24B-8BA5-2D452AC9C9B4}" destId="{78D768B8-3345-A24A-AEC8-117D2433CC40}" srcOrd="14" destOrd="0" presId="urn:microsoft.com/office/officeart/2005/8/layout/target3"/>
    <dgm:cxn modelId="{9A8588FC-A1EC-6D48-9467-4B40F08E8AB4}" type="presParOf" srcId="{CEF40D25-25D4-C24B-8BA5-2D452AC9C9B4}" destId="{33E5E0D6-269F-D64A-B84F-A5C37FDA9389}"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69473D-5311-9F43-858A-DA4F11AAF30A}">
      <dsp:nvSpPr>
        <dsp:cNvPr id="0" name=""/>
        <dsp:cNvSpPr/>
      </dsp:nvSpPr>
      <dsp:spPr>
        <a:xfrm>
          <a:off x="3229" y="153433"/>
          <a:ext cx="3906778" cy="1188000"/>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rtl="0">
            <a:lnSpc>
              <a:spcPct val="90000"/>
            </a:lnSpc>
            <a:spcBef>
              <a:spcPct val="0"/>
            </a:spcBef>
            <a:spcAft>
              <a:spcPct val="35000"/>
            </a:spcAft>
            <a:buNone/>
          </a:pPr>
          <a:r>
            <a:rPr lang="en-US" sz="2300" b="1" kern="1200" dirty="0">
              <a:solidFill>
                <a:srgbClr val="FF0000"/>
              </a:solidFill>
              <a:latin typeface="+mj-lt"/>
            </a:rPr>
            <a:t>C</a:t>
          </a:r>
          <a:r>
            <a:rPr lang="en-US" sz="2300" b="1" kern="1200" dirty="0">
              <a:solidFill>
                <a:schemeClr val="bg1"/>
              </a:solidFill>
              <a:latin typeface="+mj-lt"/>
            </a:rPr>
            <a:t>onfidentiality</a:t>
          </a:r>
          <a:endParaRPr lang="en-US" sz="2300" kern="1200" dirty="0">
            <a:solidFill>
              <a:schemeClr val="bg1"/>
            </a:solidFill>
            <a:latin typeface="+mj-lt"/>
          </a:endParaRPr>
        </a:p>
      </dsp:txBody>
      <dsp:txXfrm>
        <a:off x="597229" y="153433"/>
        <a:ext cx="2718778" cy="1188000"/>
      </dsp:txXfrm>
    </dsp:sp>
    <dsp:sp modelId="{C5173CA9-CAEE-B642-8B8F-CD4B816E3BFB}">
      <dsp:nvSpPr>
        <dsp:cNvPr id="0" name=""/>
        <dsp:cNvSpPr/>
      </dsp:nvSpPr>
      <dsp:spPr>
        <a:xfrm>
          <a:off x="350027" y="1410394"/>
          <a:ext cx="2813744" cy="2940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77900" rtl="0">
            <a:lnSpc>
              <a:spcPct val="90000"/>
            </a:lnSpc>
            <a:spcBef>
              <a:spcPct val="0"/>
            </a:spcBef>
            <a:spcAft>
              <a:spcPct val="15000"/>
            </a:spcAft>
            <a:buChar char="•"/>
          </a:pPr>
          <a:r>
            <a:rPr lang="en-US" sz="2200" b="1" kern="1200" dirty="0">
              <a:latin typeface="+mj-lt"/>
            </a:rPr>
            <a:t>Preserving authorized restrictions on information access and disclosure, including means for protecting personal privacy and proprietary information</a:t>
          </a:r>
          <a:endParaRPr lang="en-US" sz="2200" kern="1200" dirty="0">
            <a:latin typeface="+mj-lt"/>
          </a:endParaRPr>
        </a:p>
      </dsp:txBody>
      <dsp:txXfrm>
        <a:off x="350027" y="1410394"/>
        <a:ext cx="2813744" cy="2940943"/>
      </dsp:txXfrm>
    </dsp:sp>
    <dsp:sp modelId="{EC783FE8-0006-004E-9EC5-CCA2F7583147}">
      <dsp:nvSpPr>
        <dsp:cNvPr id="0" name=""/>
        <dsp:cNvSpPr/>
      </dsp:nvSpPr>
      <dsp:spPr>
        <a:xfrm>
          <a:off x="3694008" y="184086"/>
          <a:ext cx="3517180" cy="1188000"/>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rgbClr val="FF0000"/>
              </a:solidFill>
              <a:latin typeface="+mj-lt"/>
            </a:rPr>
            <a:t>I</a:t>
          </a:r>
          <a:r>
            <a:rPr lang="en-US" sz="2400" b="1" kern="1200" dirty="0">
              <a:solidFill>
                <a:schemeClr val="bg1"/>
              </a:solidFill>
              <a:latin typeface="+mj-lt"/>
            </a:rPr>
            <a:t>ntegrity</a:t>
          </a:r>
          <a:endParaRPr lang="en-US" sz="2400" kern="1200" dirty="0">
            <a:solidFill>
              <a:schemeClr val="bg1"/>
            </a:solidFill>
            <a:latin typeface="+mj-lt"/>
          </a:endParaRPr>
        </a:p>
      </dsp:txBody>
      <dsp:txXfrm>
        <a:off x="4288008" y="184086"/>
        <a:ext cx="2329180" cy="1188000"/>
      </dsp:txXfrm>
    </dsp:sp>
    <dsp:sp modelId="{92F85E19-9F62-2146-BBFE-59F35C65EE0E}">
      <dsp:nvSpPr>
        <dsp:cNvPr id="0" name=""/>
        <dsp:cNvSpPr/>
      </dsp:nvSpPr>
      <dsp:spPr>
        <a:xfrm>
          <a:off x="3844347" y="1494252"/>
          <a:ext cx="2813744" cy="2818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77900" rtl="0">
            <a:lnSpc>
              <a:spcPct val="90000"/>
            </a:lnSpc>
            <a:spcBef>
              <a:spcPct val="0"/>
            </a:spcBef>
            <a:spcAft>
              <a:spcPct val="15000"/>
            </a:spcAft>
            <a:buChar char="•"/>
          </a:pPr>
          <a:r>
            <a:rPr lang="en-US" sz="2200" b="1" kern="1200" dirty="0">
              <a:latin typeface="+mj-lt"/>
            </a:rPr>
            <a:t>Guarding against improper information modification or destruction, including ensuring information nonrepudiation and authenticity</a:t>
          </a:r>
        </a:p>
      </dsp:txBody>
      <dsp:txXfrm>
        <a:off x="3844347" y="1494252"/>
        <a:ext cx="2813744" cy="2818331"/>
      </dsp:txXfrm>
    </dsp:sp>
    <dsp:sp modelId="{FAB70A0B-6355-A049-80C7-D281E9662899}">
      <dsp:nvSpPr>
        <dsp:cNvPr id="0" name=""/>
        <dsp:cNvSpPr/>
      </dsp:nvSpPr>
      <dsp:spPr>
        <a:xfrm>
          <a:off x="6995189" y="184086"/>
          <a:ext cx="3517180" cy="1188000"/>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rgbClr val="FF0000"/>
              </a:solidFill>
              <a:latin typeface="+mj-lt"/>
            </a:rPr>
            <a:t>A</a:t>
          </a:r>
          <a:r>
            <a:rPr lang="en-US" sz="2400" b="1" kern="1200" dirty="0">
              <a:solidFill>
                <a:schemeClr val="bg1"/>
              </a:solidFill>
              <a:latin typeface="+mj-lt"/>
            </a:rPr>
            <a:t>vailability</a:t>
          </a:r>
          <a:endParaRPr lang="en-US" sz="2400" kern="1200" dirty="0">
            <a:solidFill>
              <a:schemeClr val="bg1"/>
            </a:solidFill>
            <a:latin typeface="+mj-lt"/>
          </a:endParaRPr>
        </a:p>
      </dsp:txBody>
      <dsp:txXfrm>
        <a:off x="7589189" y="184086"/>
        <a:ext cx="2329180" cy="1188000"/>
      </dsp:txXfrm>
    </dsp:sp>
    <dsp:sp modelId="{2A12BD47-4BDB-3343-9554-B0171B10A11F}">
      <dsp:nvSpPr>
        <dsp:cNvPr id="0" name=""/>
        <dsp:cNvSpPr/>
      </dsp:nvSpPr>
      <dsp:spPr>
        <a:xfrm>
          <a:off x="7250311" y="1533006"/>
          <a:ext cx="2813744" cy="2818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77900" rtl="0">
            <a:lnSpc>
              <a:spcPct val="90000"/>
            </a:lnSpc>
            <a:spcBef>
              <a:spcPct val="0"/>
            </a:spcBef>
            <a:spcAft>
              <a:spcPct val="15000"/>
            </a:spcAft>
            <a:buChar char="•"/>
          </a:pPr>
          <a:r>
            <a:rPr lang="en-US" sz="2200" b="1" kern="1200" dirty="0">
              <a:latin typeface="+mj-lt"/>
            </a:rPr>
            <a:t>Ensuring timely and reliable access to and use of information</a:t>
          </a:r>
        </a:p>
      </dsp:txBody>
      <dsp:txXfrm>
        <a:off x="7250311" y="1533006"/>
        <a:ext cx="2813744" cy="28183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FA195-4327-FC45-98BB-247F95256495}">
      <dsp:nvSpPr>
        <dsp:cNvPr id="0" name=""/>
        <dsp:cNvSpPr/>
      </dsp:nvSpPr>
      <dsp:spPr>
        <a:xfrm>
          <a:off x="1283" y="0"/>
          <a:ext cx="3337470"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213360" tIns="213360" rIns="213360" bIns="213360" numCol="1" spcCol="1270" anchor="ctr" anchorCtr="0">
          <a:noAutofit/>
        </a:bodyPr>
        <a:lstStyle/>
        <a:p>
          <a:pPr marL="0" lvl="0" indent="0" algn="ctr" defTabSz="2489200" rtl="0">
            <a:lnSpc>
              <a:spcPct val="90000"/>
            </a:lnSpc>
            <a:spcBef>
              <a:spcPct val="0"/>
            </a:spcBef>
            <a:spcAft>
              <a:spcPct val="35000"/>
            </a:spcAft>
            <a:buNone/>
          </a:pPr>
          <a:r>
            <a:rPr lang="en-US" sz="5600" kern="1200" dirty="0"/>
            <a:t>Low</a:t>
          </a:r>
        </a:p>
      </dsp:txBody>
      <dsp:txXfrm>
        <a:off x="1283" y="0"/>
        <a:ext cx="3337470" cy="1305401"/>
      </dsp:txXfrm>
    </dsp:sp>
    <dsp:sp modelId="{D377B63E-0BF1-C641-9393-97FAB2CE8E6C}">
      <dsp:nvSpPr>
        <dsp:cNvPr id="0" name=""/>
        <dsp:cNvSpPr/>
      </dsp:nvSpPr>
      <dsp:spPr>
        <a:xfrm>
          <a:off x="335030" y="1305401"/>
          <a:ext cx="2669976" cy="2828369"/>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rtl="0">
            <a:lnSpc>
              <a:spcPct val="90000"/>
            </a:lnSpc>
            <a:spcBef>
              <a:spcPct val="0"/>
            </a:spcBef>
            <a:spcAft>
              <a:spcPct val="35000"/>
            </a:spcAft>
            <a:buNone/>
          </a:pPr>
          <a:r>
            <a:rPr lang="en-US" sz="2100" kern="1200" dirty="0"/>
            <a:t>The loss could be expected to have a limited adverse effect on organizational operations, organizational assets, or individuals</a:t>
          </a:r>
        </a:p>
      </dsp:txBody>
      <dsp:txXfrm>
        <a:off x="413231" y="1383602"/>
        <a:ext cx="2513574" cy="2671967"/>
      </dsp:txXfrm>
    </dsp:sp>
    <dsp:sp modelId="{FA9A61D8-5551-574C-B3C6-20BD94D0AF54}">
      <dsp:nvSpPr>
        <dsp:cNvPr id="0" name=""/>
        <dsp:cNvSpPr/>
      </dsp:nvSpPr>
      <dsp:spPr>
        <a:xfrm>
          <a:off x="3589064" y="0"/>
          <a:ext cx="3337470"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213360" tIns="213360" rIns="213360" bIns="213360" numCol="1" spcCol="1270" anchor="ctr" anchorCtr="0">
          <a:noAutofit/>
        </a:bodyPr>
        <a:lstStyle/>
        <a:p>
          <a:pPr marL="0" lvl="0" indent="0" algn="ctr" defTabSz="2489200" rtl="0">
            <a:lnSpc>
              <a:spcPct val="90000"/>
            </a:lnSpc>
            <a:spcBef>
              <a:spcPct val="0"/>
            </a:spcBef>
            <a:spcAft>
              <a:spcPct val="35000"/>
            </a:spcAft>
            <a:buNone/>
          </a:pPr>
          <a:r>
            <a:rPr lang="en-US" sz="5600" kern="1200"/>
            <a:t>Moderate</a:t>
          </a:r>
        </a:p>
      </dsp:txBody>
      <dsp:txXfrm>
        <a:off x="3589064" y="0"/>
        <a:ext cx="3337470" cy="1305401"/>
      </dsp:txXfrm>
    </dsp:sp>
    <dsp:sp modelId="{8B4ACE22-5A1F-4D4E-8F5D-638FCD7D181A}">
      <dsp:nvSpPr>
        <dsp:cNvPr id="0" name=""/>
        <dsp:cNvSpPr/>
      </dsp:nvSpPr>
      <dsp:spPr>
        <a:xfrm>
          <a:off x="3922811" y="1305401"/>
          <a:ext cx="2669976" cy="2828369"/>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rtl="0">
            <a:lnSpc>
              <a:spcPct val="90000"/>
            </a:lnSpc>
            <a:spcBef>
              <a:spcPct val="0"/>
            </a:spcBef>
            <a:spcAft>
              <a:spcPct val="35000"/>
            </a:spcAft>
            <a:buNone/>
          </a:pPr>
          <a:r>
            <a:rPr lang="en-US" sz="2100" kern="1200"/>
            <a:t>The loss could be expected to have a serious adverse effect on organizational operations, organizational assets, or individuals</a:t>
          </a:r>
        </a:p>
      </dsp:txBody>
      <dsp:txXfrm>
        <a:off x="4001012" y="1383602"/>
        <a:ext cx="2513574" cy="2671967"/>
      </dsp:txXfrm>
    </dsp:sp>
    <dsp:sp modelId="{E3CE9194-5F75-0B43-B7E7-D9FAA7178543}">
      <dsp:nvSpPr>
        <dsp:cNvPr id="0" name=""/>
        <dsp:cNvSpPr/>
      </dsp:nvSpPr>
      <dsp:spPr>
        <a:xfrm>
          <a:off x="7176845" y="0"/>
          <a:ext cx="3337470"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213360" tIns="213360" rIns="213360" bIns="213360" numCol="1" spcCol="1270" anchor="ctr" anchorCtr="0">
          <a:noAutofit/>
        </a:bodyPr>
        <a:lstStyle/>
        <a:p>
          <a:pPr marL="0" lvl="0" indent="0" algn="ctr" defTabSz="2489200" rtl="0">
            <a:lnSpc>
              <a:spcPct val="90000"/>
            </a:lnSpc>
            <a:spcBef>
              <a:spcPct val="0"/>
            </a:spcBef>
            <a:spcAft>
              <a:spcPct val="35000"/>
            </a:spcAft>
            <a:buNone/>
          </a:pPr>
          <a:r>
            <a:rPr lang="en-US" sz="5600" kern="1200"/>
            <a:t>High</a:t>
          </a:r>
        </a:p>
      </dsp:txBody>
      <dsp:txXfrm>
        <a:off x="7176845" y="0"/>
        <a:ext cx="3337470" cy="1305401"/>
      </dsp:txXfrm>
    </dsp:sp>
    <dsp:sp modelId="{644C816D-7B3E-4542-93C8-487904F413CD}">
      <dsp:nvSpPr>
        <dsp:cNvPr id="0" name=""/>
        <dsp:cNvSpPr/>
      </dsp:nvSpPr>
      <dsp:spPr>
        <a:xfrm>
          <a:off x="7510592" y="1305401"/>
          <a:ext cx="2669976" cy="2828369"/>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rtl="0">
            <a:lnSpc>
              <a:spcPct val="90000"/>
            </a:lnSpc>
            <a:spcBef>
              <a:spcPct val="0"/>
            </a:spcBef>
            <a:spcAft>
              <a:spcPct val="35000"/>
            </a:spcAft>
            <a:buNone/>
          </a:pPr>
          <a:r>
            <a:rPr lang="en-US" sz="2100" kern="1200" dirty="0"/>
            <a:t>The loss could be expected to have a severe or catastrophic adverse effect on organizational operations, organizational assets, or individuals</a:t>
          </a:r>
        </a:p>
      </dsp:txBody>
      <dsp:txXfrm>
        <a:off x="7588793" y="1383602"/>
        <a:ext cx="2513574" cy="26719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B2028-2E50-AF4F-B519-F5340D5F204A}">
      <dsp:nvSpPr>
        <dsp:cNvPr id="0" name=""/>
        <dsp:cNvSpPr/>
      </dsp:nvSpPr>
      <dsp:spPr>
        <a:xfrm>
          <a:off x="0" y="0"/>
          <a:ext cx="4351338" cy="4351338"/>
        </a:xfrm>
        <a:prstGeom prst="pie">
          <a:avLst>
            <a:gd name="adj1" fmla="val 54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3951B-72B7-544E-8146-DFDC0DC25423}">
      <dsp:nvSpPr>
        <dsp:cNvPr id="0" name=""/>
        <dsp:cNvSpPr/>
      </dsp:nvSpPr>
      <dsp:spPr>
        <a:xfrm>
          <a:off x="2175669" y="0"/>
          <a:ext cx="8339931" cy="4351338"/>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en-US" sz="3700" b="1" kern="1200" dirty="0">
              <a:latin typeface="+mj-lt"/>
            </a:rPr>
            <a:t>Hardware</a:t>
          </a:r>
          <a:endParaRPr lang="en-US" sz="3700" kern="1200" dirty="0">
            <a:latin typeface="+mj-lt"/>
          </a:endParaRPr>
        </a:p>
      </dsp:txBody>
      <dsp:txXfrm>
        <a:off x="2175669" y="0"/>
        <a:ext cx="8339931" cy="924659"/>
      </dsp:txXfrm>
    </dsp:sp>
    <dsp:sp modelId="{6760201D-A316-0345-912B-1C05E887BD9E}">
      <dsp:nvSpPr>
        <dsp:cNvPr id="0" name=""/>
        <dsp:cNvSpPr/>
      </dsp:nvSpPr>
      <dsp:spPr>
        <a:xfrm>
          <a:off x="571113" y="924659"/>
          <a:ext cx="3209111" cy="3209111"/>
        </a:xfrm>
        <a:prstGeom prst="pie">
          <a:avLst>
            <a:gd name="adj1" fmla="val 5400000"/>
            <a:gd name="adj2" fmla="val 16200000"/>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B88712-AF31-824B-AA64-BE8A21574F6A}">
      <dsp:nvSpPr>
        <dsp:cNvPr id="0" name=""/>
        <dsp:cNvSpPr/>
      </dsp:nvSpPr>
      <dsp:spPr>
        <a:xfrm>
          <a:off x="2175669" y="924659"/>
          <a:ext cx="8339931" cy="3209111"/>
        </a:xfrm>
        <a:prstGeom prst="rect">
          <a:avLst/>
        </a:prstGeom>
        <a:solidFill>
          <a:schemeClr val="lt1">
            <a:alpha val="90000"/>
            <a:hueOff val="0"/>
            <a:satOff val="0"/>
            <a:lumOff val="0"/>
            <a:alphaOff val="0"/>
          </a:schemeClr>
        </a:solidFill>
        <a:ln w="12700" cap="flat" cmpd="sng" algn="ctr">
          <a:solidFill>
            <a:schemeClr val="accent4">
              <a:hueOff val="3465231"/>
              <a:satOff val="-15989"/>
              <a:lumOff val="5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en-US" sz="3700" b="1" kern="1200" dirty="0">
              <a:latin typeface="+mj-lt"/>
            </a:rPr>
            <a:t>Software</a:t>
          </a:r>
          <a:endParaRPr lang="en-US" sz="3700" kern="1200" dirty="0">
            <a:latin typeface="+mj-lt"/>
          </a:endParaRPr>
        </a:p>
      </dsp:txBody>
      <dsp:txXfrm>
        <a:off x="2175669" y="924659"/>
        <a:ext cx="8339931" cy="924659"/>
      </dsp:txXfrm>
    </dsp:sp>
    <dsp:sp modelId="{1CEBA3CC-D570-6D48-83C0-914D39E7A3D4}">
      <dsp:nvSpPr>
        <dsp:cNvPr id="0" name=""/>
        <dsp:cNvSpPr/>
      </dsp:nvSpPr>
      <dsp:spPr>
        <a:xfrm>
          <a:off x="1142226" y="1849318"/>
          <a:ext cx="2066885" cy="2066885"/>
        </a:xfrm>
        <a:prstGeom prst="pie">
          <a:avLst>
            <a:gd name="adj1" fmla="val 5400000"/>
            <a:gd name="adj2" fmla="val 16200000"/>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EB32D3-675D-0A45-AD21-BCB152A507C4}">
      <dsp:nvSpPr>
        <dsp:cNvPr id="0" name=""/>
        <dsp:cNvSpPr/>
      </dsp:nvSpPr>
      <dsp:spPr>
        <a:xfrm>
          <a:off x="2175669" y="1849318"/>
          <a:ext cx="8339931" cy="2066885"/>
        </a:xfrm>
        <a:prstGeom prst="rect">
          <a:avLst/>
        </a:prstGeom>
        <a:solidFill>
          <a:schemeClr val="lt1">
            <a:alpha val="90000"/>
            <a:hueOff val="0"/>
            <a:satOff val="0"/>
            <a:lumOff val="0"/>
            <a:alphaOff val="0"/>
          </a:schemeClr>
        </a:solidFill>
        <a:ln w="12700" cap="flat" cmpd="sng" algn="ctr">
          <a:solidFill>
            <a:schemeClr val="accent4">
              <a:hueOff val="6930461"/>
              <a:satOff val="-31979"/>
              <a:lumOff val="11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en-US" sz="3700" b="1" kern="1200" dirty="0">
              <a:latin typeface="+mj-lt"/>
            </a:rPr>
            <a:t>Data</a:t>
          </a:r>
          <a:endParaRPr lang="en-US" sz="3700" kern="1200" dirty="0">
            <a:latin typeface="+mj-lt"/>
          </a:endParaRPr>
        </a:p>
      </dsp:txBody>
      <dsp:txXfrm>
        <a:off x="2175669" y="1849318"/>
        <a:ext cx="8339931" cy="924659"/>
      </dsp:txXfrm>
    </dsp:sp>
    <dsp:sp modelId="{202D11B4-F3BA-8F41-9371-6356E59DEDC9}">
      <dsp:nvSpPr>
        <dsp:cNvPr id="0" name=""/>
        <dsp:cNvSpPr/>
      </dsp:nvSpPr>
      <dsp:spPr>
        <a:xfrm>
          <a:off x="1713339" y="2773977"/>
          <a:ext cx="924659" cy="924659"/>
        </a:xfrm>
        <a:prstGeom prst="pie">
          <a:avLst>
            <a:gd name="adj1" fmla="val 5400000"/>
            <a:gd name="adj2" fmla="val 1620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712420-D463-7D47-A442-9CE0363E4628}">
      <dsp:nvSpPr>
        <dsp:cNvPr id="0" name=""/>
        <dsp:cNvSpPr/>
      </dsp:nvSpPr>
      <dsp:spPr>
        <a:xfrm>
          <a:off x="2175669" y="2773977"/>
          <a:ext cx="8339931" cy="924659"/>
        </a:xfrm>
        <a:prstGeom prst="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en-US" sz="3700" b="1" kern="1200" dirty="0">
              <a:latin typeface="+mj-lt"/>
            </a:rPr>
            <a:t>Communication facilities and networks</a:t>
          </a:r>
          <a:endParaRPr lang="en-US" sz="3700" kern="1200" dirty="0">
            <a:latin typeface="+mj-lt"/>
          </a:endParaRPr>
        </a:p>
      </dsp:txBody>
      <dsp:txXfrm>
        <a:off x="2175669" y="2773977"/>
        <a:ext cx="8339931" cy="92465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245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245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5C26C61-5F31-47C4-9082-97355FA63596}"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kern="1200" baseline="0" dirty="0">
                <a:solidFill>
                  <a:schemeClr val="tx1"/>
                </a:solidFill>
                <a:latin typeface="Arial" pitchFamily="-107" charset="0"/>
                <a:ea typeface="+mn-ea"/>
                <a:cs typeface="+mn-cs"/>
              </a:rPr>
              <a:t>FIPS 199 provides a useful characterization of these three objectives in terms of requirements</a:t>
            </a:r>
          </a:p>
          <a:p>
            <a:r>
              <a:rPr lang="en-US" sz="1200" b="0" kern="1200" baseline="0" dirty="0">
                <a:solidFill>
                  <a:schemeClr val="tx1"/>
                </a:solidFill>
                <a:latin typeface="Arial" pitchFamily="-107" charset="0"/>
                <a:ea typeface="+mn-ea"/>
                <a:cs typeface="+mn-cs"/>
              </a:rPr>
              <a:t>and the definition of a loss of security in each category: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Confidentiality: Preserving authorized restrictions on information access</a:t>
            </a:r>
          </a:p>
          <a:p>
            <a:r>
              <a:rPr lang="en-US" sz="1200" b="0" kern="1200" baseline="0" dirty="0">
                <a:solidFill>
                  <a:schemeClr val="tx1"/>
                </a:solidFill>
                <a:latin typeface="Arial" pitchFamily="-107" charset="0"/>
                <a:ea typeface="+mn-ea"/>
                <a:cs typeface="+mn-cs"/>
              </a:rPr>
              <a:t>and disclosure, including means for protecting personal privacy and proprietary</a:t>
            </a:r>
          </a:p>
          <a:p>
            <a:r>
              <a:rPr lang="en-US" sz="1200" b="0" kern="1200" baseline="0" dirty="0">
                <a:solidFill>
                  <a:schemeClr val="tx1"/>
                </a:solidFill>
                <a:latin typeface="Arial" pitchFamily="-107" charset="0"/>
                <a:ea typeface="+mn-ea"/>
                <a:cs typeface="+mn-cs"/>
              </a:rPr>
              <a:t>information. A loss of confidentiality is the unauthorized disclosure of</a:t>
            </a:r>
          </a:p>
          <a:p>
            <a:r>
              <a:rPr lang="en-US" sz="1200" b="0" kern="1200" baseline="0" dirty="0">
                <a:solidFill>
                  <a:schemeClr val="tx1"/>
                </a:solidFill>
                <a:latin typeface="Arial" pitchFamily="-107" charset="0"/>
                <a:ea typeface="+mn-ea"/>
                <a:cs typeface="+mn-cs"/>
              </a:rPr>
              <a:t>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Integrity: Guarding against improper information modification or destruction,</a:t>
            </a:r>
          </a:p>
          <a:p>
            <a:r>
              <a:rPr lang="en-US" sz="1200" b="0" kern="1200" baseline="0" dirty="0">
                <a:solidFill>
                  <a:schemeClr val="tx1"/>
                </a:solidFill>
                <a:latin typeface="Arial" pitchFamily="-107" charset="0"/>
                <a:ea typeface="+mn-ea"/>
                <a:cs typeface="+mn-cs"/>
              </a:rPr>
              <a:t>including ensuring information non-repudiation and authenticity. A loss of</a:t>
            </a:r>
          </a:p>
          <a:p>
            <a:r>
              <a:rPr lang="en-US" sz="1200" b="0" kern="1200" baseline="0" dirty="0">
                <a:solidFill>
                  <a:schemeClr val="tx1"/>
                </a:solidFill>
                <a:latin typeface="Arial" pitchFamily="-107" charset="0"/>
                <a:ea typeface="+mn-ea"/>
                <a:cs typeface="+mn-cs"/>
              </a:rPr>
              <a:t>integrity is the unauthorized modification or destruction of 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Availability: Ensuring timely and reliable access to and use of information.</a:t>
            </a:r>
          </a:p>
          <a:p>
            <a:r>
              <a:rPr lang="en-US" sz="1200" b="0" kern="1200" baseline="0" dirty="0">
                <a:solidFill>
                  <a:schemeClr val="tx1"/>
                </a:solidFill>
                <a:latin typeface="Arial" pitchFamily="-107" charset="0"/>
                <a:ea typeface="+mn-ea"/>
                <a:cs typeface="+mn-cs"/>
              </a:rPr>
              <a:t>A loss of availability is the disruption of access to or use of information or an</a:t>
            </a:r>
          </a:p>
          <a:p>
            <a:r>
              <a:rPr lang="en-US" sz="1200" b="0" kern="1200" baseline="0" dirty="0">
                <a:solidFill>
                  <a:schemeClr val="tx1"/>
                </a:solidFill>
                <a:latin typeface="Arial" pitchFamily="-107" charset="0"/>
                <a:ea typeface="+mn-ea"/>
                <a:cs typeface="+mn-cs"/>
              </a:rPr>
              <a:t>information system.</a:t>
            </a:r>
          </a:p>
          <a:p>
            <a:endParaRPr lang="en-US" b="0" dirty="0">
              <a:latin typeface="Times New Roman" pitchFamily="-107" charset="0"/>
            </a:endParaRPr>
          </a:p>
          <a:p>
            <a:r>
              <a:rPr lang="en-US" sz="1200" b="0" kern="1200" baseline="0" dirty="0">
                <a:solidFill>
                  <a:schemeClr val="tx1"/>
                </a:solidFill>
                <a:latin typeface="Arial" pitchFamily="-107" charset="0"/>
                <a:ea typeface="+mn-ea"/>
                <a:cs typeface="+mn-cs"/>
              </a:rPr>
              <a:t>Although the use of the CIA triad to define security objectives is well established,</a:t>
            </a:r>
          </a:p>
          <a:p>
            <a:r>
              <a:rPr lang="en-US" sz="1200" b="0" kern="1200" baseline="0" dirty="0">
                <a:solidFill>
                  <a:schemeClr val="tx1"/>
                </a:solidFill>
                <a:latin typeface="Arial" pitchFamily="-107" charset="0"/>
                <a:ea typeface="+mn-ea"/>
                <a:cs typeface="+mn-cs"/>
              </a:rPr>
              <a:t>some in the security field feel that additional concepts are needed to present</a:t>
            </a:r>
          </a:p>
          <a:p>
            <a:r>
              <a:rPr lang="en-US" sz="1200" b="0" kern="1200" baseline="0" dirty="0">
                <a:solidFill>
                  <a:schemeClr val="tx1"/>
                </a:solidFill>
                <a:latin typeface="Arial" pitchFamily="-107" charset="0"/>
                <a:ea typeface="+mn-ea"/>
                <a:cs typeface="+mn-cs"/>
              </a:rPr>
              <a:t>a complete picture. Two of the most commonly mentioned are as follows: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Authenticity: The property of being genuine and being able to be verified and</a:t>
            </a:r>
          </a:p>
          <a:p>
            <a:r>
              <a:rPr lang="en-US" sz="1200" b="0" kern="1200" baseline="0" dirty="0">
                <a:solidFill>
                  <a:schemeClr val="tx1"/>
                </a:solidFill>
                <a:latin typeface="Arial" pitchFamily="-107" charset="0"/>
                <a:ea typeface="+mn-ea"/>
                <a:cs typeface="+mn-cs"/>
              </a:rPr>
              <a:t>trusted; confidence in the validity of a transmission, a message, or message</a:t>
            </a:r>
          </a:p>
          <a:p>
            <a:r>
              <a:rPr lang="en-US" sz="1200" b="0" kern="1200" baseline="0" dirty="0">
                <a:solidFill>
                  <a:schemeClr val="tx1"/>
                </a:solidFill>
                <a:latin typeface="Arial" pitchFamily="-107" charset="0"/>
                <a:ea typeface="+mn-ea"/>
                <a:cs typeface="+mn-cs"/>
              </a:rPr>
              <a:t>originator. This means verifying that users are who they say they are and that</a:t>
            </a:r>
          </a:p>
          <a:p>
            <a:r>
              <a:rPr lang="en-US" sz="1200" b="0" kern="1200" baseline="0" dirty="0">
                <a:solidFill>
                  <a:schemeClr val="tx1"/>
                </a:solidFill>
                <a:latin typeface="Arial" pitchFamily="-107" charset="0"/>
                <a:ea typeface="+mn-ea"/>
                <a:cs typeface="+mn-cs"/>
              </a:rPr>
              <a:t>each input arriving at the system came from a trusted source.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Accountability: The security goal that generates the requirement for actions</a:t>
            </a:r>
          </a:p>
          <a:p>
            <a:r>
              <a:rPr lang="en-US" sz="1200" b="0" kern="1200" baseline="0" dirty="0">
                <a:solidFill>
                  <a:schemeClr val="tx1"/>
                </a:solidFill>
                <a:latin typeface="Arial" pitchFamily="-107" charset="0"/>
                <a:ea typeface="+mn-ea"/>
                <a:cs typeface="+mn-cs"/>
              </a:rPr>
              <a:t>of an entity to be traced uniquely to that entity. This supports nonrepudiation,</a:t>
            </a:r>
          </a:p>
          <a:p>
            <a:r>
              <a:rPr lang="en-US" sz="1200" b="0" kern="1200" baseline="0" dirty="0">
                <a:solidFill>
                  <a:schemeClr val="tx1"/>
                </a:solidFill>
                <a:latin typeface="Arial" pitchFamily="-107" charset="0"/>
                <a:ea typeface="+mn-ea"/>
                <a:cs typeface="+mn-cs"/>
              </a:rPr>
              <a:t>deterrence, fault isolation, intrusion detection and prevention, and after-action</a:t>
            </a:r>
          </a:p>
          <a:p>
            <a:r>
              <a:rPr lang="en-US" sz="1200" b="0" kern="1200" baseline="0" dirty="0">
                <a:solidFill>
                  <a:schemeClr val="tx1"/>
                </a:solidFill>
                <a:latin typeface="Arial" pitchFamily="-107" charset="0"/>
                <a:ea typeface="+mn-ea"/>
                <a:cs typeface="+mn-cs"/>
              </a:rPr>
              <a:t>recovery and legal action. Because truly secure systems aren’t yet an achievable</a:t>
            </a:r>
          </a:p>
          <a:p>
            <a:r>
              <a:rPr lang="en-US" sz="1200" b="0" kern="1200" baseline="0" dirty="0">
                <a:solidFill>
                  <a:schemeClr val="tx1"/>
                </a:solidFill>
                <a:latin typeface="Arial" pitchFamily="-107" charset="0"/>
                <a:ea typeface="+mn-ea"/>
                <a:cs typeface="+mn-cs"/>
              </a:rPr>
              <a:t>goal, we must be able to trace a security breach to a responsible party. Systems</a:t>
            </a:r>
          </a:p>
          <a:p>
            <a:r>
              <a:rPr lang="en-US" sz="1200" b="0" kern="1200" baseline="0" dirty="0">
                <a:solidFill>
                  <a:schemeClr val="tx1"/>
                </a:solidFill>
                <a:latin typeface="Arial" pitchFamily="-107" charset="0"/>
                <a:ea typeface="+mn-ea"/>
                <a:cs typeface="+mn-cs"/>
              </a:rPr>
              <a:t>must keep records of their activities to permit later forensic analysis to trace</a:t>
            </a:r>
          </a:p>
          <a:p>
            <a:r>
              <a:rPr lang="en-US" sz="1200" b="0" kern="1200" baseline="0" dirty="0">
                <a:solidFill>
                  <a:schemeClr val="tx1"/>
                </a:solidFill>
                <a:latin typeface="Arial" pitchFamily="-107" charset="0"/>
                <a:ea typeface="+mn-ea"/>
                <a:cs typeface="+mn-cs"/>
              </a:rPr>
              <a:t>security breaches or to aid in transaction disputes.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Note </a:t>
            </a:r>
            <a:r>
              <a:rPr lang="en-US" sz="1200" b="0" kern="1200" baseline="0">
                <a:solidFill>
                  <a:schemeClr val="tx1"/>
                </a:solidFill>
                <a:latin typeface="Arial" pitchFamily="-107" charset="0"/>
                <a:ea typeface="+mn-ea"/>
                <a:cs typeface="+mn-cs"/>
              </a:rPr>
              <a:t>that FIPS </a:t>
            </a:r>
            <a:r>
              <a:rPr lang="en-US" sz="1200" b="0" kern="1200" baseline="0" dirty="0">
                <a:solidFill>
                  <a:schemeClr val="tx1"/>
                </a:solidFill>
                <a:latin typeface="Arial" pitchFamily="-107" charset="0"/>
                <a:ea typeface="+mn-ea"/>
                <a:cs typeface="+mn-cs"/>
              </a:rPr>
              <a:t>199 includes authenticity under integrity.</a:t>
            </a:r>
            <a:endParaRPr lang="en-US" b="0" dirty="0"/>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463298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0" i="1" kern="1200" baseline="0" dirty="0">
                <a:solidFill>
                  <a:schemeClr val="tx1"/>
                </a:solidFill>
                <a:latin typeface="Arial" pitchFamily="-107" charset="0"/>
                <a:ea typeface="+mn-ea"/>
                <a:cs typeface="+mn-cs"/>
              </a:rPr>
              <a:t>HARDWARE A major threat to computer system hardware is the threat to</a:t>
            </a:r>
          </a:p>
          <a:p>
            <a:r>
              <a:rPr lang="en-US" sz="1200" b="0" kern="1200" baseline="0" dirty="0">
                <a:solidFill>
                  <a:schemeClr val="tx1"/>
                </a:solidFill>
                <a:latin typeface="Arial" pitchFamily="-107" charset="0"/>
                <a:ea typeface="+mn-ea"/>
                <a:cs typeface="+mn-cs"/>
              </a:rPr>
              <a:t>availability. Hardware is the most vulnerable to attack and the least susceptible to</a:t>
            </a:r>
          </a:p>
          <a:p>
            <a:r>
              <a:rPr lang="en-US" sz="1200" b="0" kern="1200" baseline="0" dirty="0">
                <a:solidFill>
                  <a:schemeClr val="tx1"/>
                </a:solidFill>
                <a:latin typeface="Arial" pitchFamily="-107" charset="0"/>
                <a:ea typeface="+mn-ea"/>
                <a:cs typeface="+mn-cs"/>
              </a:rPr>
              <a:t>automated controls. Threats include accidental and deliberate damage to equipment</a:t>
            </a:r>
          </a:p>
          <a:p>
            <a:r>
              <a:rPr lang="en-US" sz="1200" b="0" kern="1200" baseline="0" dirty="0">
                <a:solidFill>
                  <a:schemeClr val="tx1"/>
                </a:solidFill>
                <a:latin typeface="Arial" pitchFamily="-107" charset="0"/>
                <a:ea typeface="+mn-ea"/>
                <a:cs typeface="+mn-cs"/>
              </a:rPr>
              <a:t>as well as theft. The proliferation of personal computers and workstations and the</a:t>
            </a:r>
          </a:p>
          <a:p>
            <a:r>
              <a:rPr lang="en-US" sz="1200" b="0" kern="1200" baseline="0" dirty="0">
                <a:solidFill>
                  <a:schemeClr val="tx1"/>
                </a:solidFill>
                <a:latin typeface="Arial" pitchFamily="-107" charset="0"/>
                <a:ea typeface="+mn-ea"/>
                <a:cs typeface="+mn-cs"/>
              </a:rPr>
              <a:t>widespread use of LANs increase the potential for losses in this area. Theft of</a:t>
            </a:r>
          </a:p>
          <a:p>
            <a:r>
              <a:rPr lang="en-US" sz="1200" b="0" kern="1200" baseline="0" dirty="0">
                <a:solidFill>
                  <a:schemeClr val="tx1"/>
                </a:solidFill>
                <a:latin typeface="Arial" pitchFamily="-107" charset="0"/>
                <a:ea typeface="+mn-ea"/>
                <a:cs typeface="+mn-cs"/>
              </a:rPr>
              <a:t>USB drives can lead to loss of confidentiality. Physical and administrative</a:t>
            </a:r>
          </a:p>
          <a:p>
            <a:r>
              <a:rPr lang="en-US" sz="1200" b="0" kern="1200" baseline="0" dirty="0">
                <a:solidFill>
                  <a:schemeClr val="tx1"/>
                </a:solidFill>
                <a:latin typeface="Arial" pitchFamily="-107" charset="0"/>
                <a:ea typeface="+mn-ea"/>
                <a:cs typeface="+mn-cs"/>
              </a:rPr>
              <a:t>security measures are needed to deal with these threats.</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SOFTWARE Software includes the operating system, utilities, and application</a:t>
            </a:r>
          </a:p>
          <a:p>
            <a:r>
              <a:rPr lang="en-US" sz="1200" b="0" kern="1200" baseline="0" dirty="0">
                <a:solidFill>
                  <a:schemeClr val="tx1"/>
                </a:solidFill>
                <a:latin typeface="Arial" pitchFamily="-107" charset="0"/>
                <a:ea typeface="+mn-ea"/>
                <a:cs typeface="+mn-cs"/>
              </a:rPr>
              <a:t>programs. A key threat to software is an attack on availability. Software, especially</a:t>
            </a:r>
          </a:p>
          <a:p>
            <a:r>
              <a:rPr lang="en-US" sz="1200" b="0" kern="1200" baseline="0" dirty="0">
                <a:solidFill>
                  <a:schemeClr val="tx1"/>
                </a:solidFill>
                <a:latin typeface="Arial" pitchFamily="-107" charset="0"/>
                <a:ea typeface="+mn-ea"/>
                <a:cs typeface="+mn-cs"/>
              </a:rPr>
              <a:t>application software, is often easy to delete. Software can also be altered or</a:t>
            </a:r>
          </a:p>
          <a:p>
            <a:r>
              <a:rPr lang="en-US" sz="1200" b="0" kern="1200" baseline="0" dirty="0">
                <a:solidFill>
                  <a:schemeClr val="tx1"/>
                </a:solidFill>
                <a:latin typeface="Arial" pitchFamily="-107" charset="0"/>
                <a:ea typeface="+mn-ea"/>
                <a:cs typeface="+mn-cs"/>
              </a:rPr>
              <a:t>damaged to render it useless. Careful software configuration management, which</a:t>
            </a:r>
          </a:p>
          <a:p>
            <a:r>
              <a:rPr lang="en-US" sz="1200" b="0" kern="1200" baseline="0" dirty="0">
                <a:solidFill>
                  <a:schemeClr val="tx1"/>
                </a:solidFill>
                <a:latin typeface="Arial" pitchFamily="-107" charset="0"/>
                <a:ea typeface="+mn-ea"/>
                <a:cs typeface="+mn-cs"/>
              </a:rPr>
              <a:t>includes making backups of the most recent version of software, can maintain high</a:t>
            </a:r>
          </a:p>
          <a:p>
            <a:r>
              <a:rPr lang="en-US" sz="1200" b="0" kern="1200" baseline="0" dirty="0">
                <a:solidFill>
                  <a:schemeClr val="tx1"/>
                </a:solidFill>
                <a:latin typeface="Arial" pitchFamily="-107" charset="0"/>
                <a:ea typeface="+mn-ea"/>
                <a:cs typeface="+mn-cs"/>
              </a:rPr>
              <a:t>availability. A more difficult problem to deal with is software modification that</a:t>
            </a:r>
          </a:p>
          <a:p>
            <a:r>
              <a:rPr lang="en-US" sz="1200" b="0" kern="1200" baseline="0" dirty="0">
                <a:solidFill>
                  <a:schemeClr val="tx1"/>
                </a:solidFill>
                <a:latin typeface="Arial" pitchFamily="-107" charset="0"/>
                <a:ea typeface="+mn-ea"/>
                <a:cs typeface="+mn-cs"/>
              </a:rPr>
              <a:t>results in a program that still functions but that behaves differently than before,</a:t>
            </a:r>
          </a:p>
          <a:p>
            <a:r>
              <a:rPr lang="en-US" sz="1200" b="0" kern="1200" baseline="0" dirty="0">
                <a:solidFill>
                  <a:schemeClr val="tx1"/>
                </a:solidFill>
                <a:latin typeface="Arial" pitchFamily="-107" charset="0"/>
                <a:ea typeface="+mn-ea"/>
                <a:cs typeface="+mn-cs"/>
              </a:rPr>
              <a:t>which is a threat to integrity/authenticity. Computer viruses and related attacks fall</a:t>
            </a:r>
          </a:p>
          <a:p>
            <a:r>
              <a:rPr lang="en-US" sz="1200" b="0" kern="1200" baseline="0" dirty="0">
                <a:solidFill>
                  <a:schemeClr val="tx1"/>
                </a:solidFill>
                <a:latin typeface="Arial" pitchFamily="-107" charset="0"/>
                <a:ea typeface="+mn-ea"/>
                <a:cs typeface="+mn-cs"/>
              </a:rPr>
              <a:t>into this category. A final problem is protection against software piracy. Although</a:t>
            </a:r>
          </a:p>
          <a:p>
            <a:r>
              <a:rPr lang="en-US" sz="1200" b="0" kern="1200" baseline="0" dirty="0">
                <a:solidFill>
                  <a:schemeClr val="tx1"/>
                </a:solidFill>
                <a:latin typeface="Arial" pitchFamily="-107" charset="0"/>
                <a:ea typeface="+mn-ea"/>
                <a:cs typeface="+mn-cs"/>
              </a:rPr>
              <a:t>certain countermeasures are available, by and large the problem of unauthorized</a:t>
            </a:r>
          </a:p>
          <a:p>
            <a:r>
              <a:rPr lang="en-US" sz="1200" b="0" kern="1200" baseline="0" dirty="0">
                <a:solidFill>
                  <a:schemeClr val="tx1"/>
                </a:solidFill>
                <a:latin typeface="Arial" pitchFamily="-107" charset="0"/>
                <a:ea typeface="+mn-ea"/>
                <a:cs typeface="+mn-cs"/>
              </a:rPr>
              <a:t>copying of software has not been solved.</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DATA Hardware and software security are typically concerns of computing center</a:t>
            </a:r>
          </a:p>
          <a:p>
            <a:r>
              <a:rPr lang="en-US" sz="1200" b="0" kern="1200" baseline="0" dirty="0">
                <a:solidFill>
                  <a:schemeClr val="tx1"/>
                </a:solidFill>
                <a:latin typeface="Arial" pitchFamily="-107" charset="0"/>
                <a:ea typeface="+mn-ea"/>
                <a:cs typeface="+mn-cs"/>
              </a:rPr>
              <a:t>professionals or individual concerns of personal computer users. A much more</a:t>
            </a:r>
          </a:p>
          <a:p>
            <a:r>
              <a:rPr lang="en-US" sz="1200" b="0" kern="1200" baseline="0" dirty="0">
                <a:solidFill>
                  <a:schemeClr val="tx1"/>
                </a:solidFill>
                <a:latin typeface="Arial" pitchFamily="-107" charset="0"/>
                <a:ea typeface="+mn-ea"/>
                <a:cs typeface="+mn-cs"/>
              </a:rPr>
              <a:t>widespread problem is data security, which involves files and other forms of data</a:t>
            </a:r>
          </a:p>
          <a:p>
            <a:r>
              <a:rPr lang="en-US" sz="1200" b="0" kern="1200" baseline="0" dirty="0">
                <a:solidFill>
                  <a:schemeClr val="tx1"/>
                </a:solidFill>
                <a:latin typeface="Arial" pitchFamily="-107" charset="0"/>
                <a:ea typeface="+mn-ea"/>
                <a:cs typeface="+mn-cs"/>
              </a:rPr>
              <a:t>controlled by individuals, groups, and business organizations.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Security concerns with respect to data are broad, encompassing availability,</a:t>
            </a:r>
          </a:p>
          <a:p>
            <a:r>
              <a:rPr lang="en-US" sz="1200" b="0" kern="1200" baseline="0" dirty="0">
                <a:solidFill>
                  <a:schemeClr val="tx1"/>
                </a:solidFill>
                <a:latin typeface="Arial" pitchFamily="-107" charset="0"/>
                <a:ea typeface="+mn-ea"/>
                <a:cs typeface="+mn-cs"/>
              </a:rPr>
              <a:t>secrecy, and integrity. In the case of availability, the concern is with the destruction</a:t>
            </a:r>
          </a:p>
          <a:p>
            <a:r>
              <a:rPr lang="en-US" sz="1200" b="0" kern="1200" baseline="0" dirty="0">
                <a:solidFill>
                  <a:schemeClr val="tx1"/>
                </a:solidFill>
                <a:latin typeface="Arial" pitchFamily="-107" charset="0"/>
                <a:ea typeface="+mn-ea"/>
                <a:cs typeface="+mn-cs"/>
              </a:rPr>
              <a:t>of data files, which can occur either accidentally or maliciously.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obvious concern with secrecy is the unauthorized reading of data files or</a:t>
            </a:r>
          </a:p>
          <a:p>
            <a:r>
              <a:rPr lang="en-US" sz="1200" b="0" kern="1200" baseline="0" dirty="0">
                <a:solidFill>
                  <a:schemeClr val="tx1"/>
                </a:solidFill>
                <a:latin typeface="Arial" pitchFamily="-107" charset="0"/>
                <a:ea typeface="+mn-ea"/>
                <a:cs typeface="+mn-cs"/>
              </a:rPr>
              <a:t>databases, and this area has been the subject of perhaps more research and effort</a:t>
            </a:r>
          </a:p>
          <a:p>
            <a:r>
              <a:rPr lang="en-US" sz="1200" b="0" kern="1200" baseline="0" dirty="0">
                <a:solidFill>
                  <a:schemeClr val="tx1"/>
                </a:solidFill>
                <a:latin typeface="Arial" pitchFamily="-107" charset="0"/>
                <a:ea typeface="+mn-ea"/>
                <a:cs typeface="+mn-cs"/>
              </a:rPr>
              <a:t>than any other area of computer security. A less obvious threat to secrecy involves</a:t>
            </a:r>
          </a:p>
          <a:p>
            <a:r>
              <a:rPr lang="en-US" sz="1200" b="0" kern="1200" baseline="0" dirty="0">
                <a:solidFill>
                  <a:schemeClr val="tx1"/>
                </a:solidFill>
                <a:latin typeface="Arial" pitchFamily="-107" charset="0"/>
                <a:ea typeface="+mn-ea"/>
                <a:cs typeface="+mn-cs"/>
              </a:rPr>
              <a:t>the analysis of data and manifests itself in the use of so-called statistical databases,</a:t>
            </a:r>
          </a:p>
          <a:p>
            <a:r>
              <a:rPr lang="en-US" sz="1200" b="0" kern="1200" baseline="0" dirty="0">
                <a:solidFill>
                  <a:schemeClr val="tx1"/>
                </a:solidFill>
                <a:latin typeface="Arial" pitchFamily="-107" charset="0"/>
                <a:ea typeface="+mn-ea"/>
                <a:cs typeface="+mn-cs"/>
              </a:rPr>
              <a:t>which provide summary or aggregate information. Presumably, the existence of</a:t>
            </a:r>
          </a:p>
          <a:p>
            <a:r>
              <a:rPr lang="en-US" sz="1200" b="0" kern="1200" baseline="0" dirty="0">
                <a:solidFill>
                  <a:schemeClr val="tx1"/>
                </a:solidFill>
                <a:latin typeface="Arial" pitchFamily="-107" charset="0"/>
                <a:ea typeface="+mn-ea"/>
                <a:cs typeface="+mn-cs"/>
              </a:rPr>
              <a:t>aggregate information does not threaten the privacy of the individuals involved.</a:t>
            </a:r>
          </a:p>
          <a:p>
            <a:r>
              <a:rPr lang="en-US" sz="1200" b="0" kern="1200" baseline="0" dirty="0">
                <a:solidFill>
                  <a:schemeClr val="tx1"/>
                </a:solidFill>
                <a:latin typeface="Arial" pitchFamily="-107" charset="0"/>
                <a:ea typeface="+mn-ea"/>
                <a:cs typeface="+mn-cs"/>
              </a:rPr>
              <a:t>However, as the use of statistical databases grows, there is an increasing potential</a:t>
            </a:r>
          </a:p>
          <a:p>
            <a:r>
              <a:rPr lang="en-US" sz="1200" b="0" kern="1200" baseline="0" dirty="0">
                <a:solidFill>
                  <a:schemeClr val="tx1"/>
                </a:solidFill>
                <a:latin typeface="Arial" pitchFamily="-107" charset="0"/>
                <a:ea typeface="+mn-ea"/>
                <a:cs typeface="+mn-cs"/>
              </a:rPr>
              <a:t>for disclosure of personal information. In essence, characteristics of constituent</a:t>
            </a:r>
          </a:p>
          <a:p>
            <a:r>
              <a:rPr lang="en-US" sz="1200" b="0" kern="1200" baseline="0" dirty="0">
                <a:solidFill>
                  <a:schemeClr val="tx1"/>
                </a:solidFill>
                <a:latin typeface="Arial" pitchFamily="-107" charset="0"/>
                <a:ea typeface="+mn-ea"/>
                <a:cs typeface="+mn-cs"/>
              </a:rPr>
              <a:t>individuals may be identified through careful analysis. For example, if one table</a:t>
            </a:r>
          </a:p>
          <a:p>
            <a:r>
              <a:rPr lang="en-US" sz="1200" b="0" kern="1200" baseline="0" dirty="0">
                <a:solidFill>
                  <a:schemeClr val="tx1"/>
                </a:solidFill>
                <a:latin typeface="Arial" pitchFamily="-107" charset="0"/>
                <a:ea typeface="+mn-ea"/>
                <a:cs typeface="+mn-cs"/>
              </a:rPr>
              <a:t>records the aggregate of the incomes of respondents A, B, C, and D and another</a:t>
            </a:r>
          </a:p>
          <a:p>
            <a:r>
              <a:rPr lang="en-US" sz="1200" b="0" kern="1200" baseline="0" dirty="0">
                <a:solidFill>
                  <a:schemeClr val="tx1"/>
                </a:solidFill>
                <a:latin typeface="Arial" pitchFamily="-107" charset="0"/>
                <a:ea typeface="+mn-ea"/>
                <a:cs typeface="+mn-cs"/>
              </a:rPr>
              <a:t>records the aggregate of the incomes of A, B, C, D, and E, the difference between</a:t>
            </a:r>
          </a:p>
          <a:p>
            <a:r>
              <a:rPr lang="en-US" sz="1200" b="0" kern="1200" baseline="0" dirty="0">
                <a:solidFill>
                  <a:schemeClr val="tx1"/>
                </a:solidFill>
                <a:latin typeface="Arial" pitchFamily="-107" charset="0"/>
                <a:ea typeface="+mn-ea"/>
                <a:cs typeface="+mn-cs"/>
              </a:rPr>
              <a:t>the two aggregates would be the income of E. This problem is exacerbated by the</a:t>
            </a:r>
          </a:p>
          <a:p>
            <a:r>
              <a:rPr lang="en-US" sz="1200" b="0" kern="1200" baseline="0" dirty="0">
                <a:solidFill>
                  <a:schemeClr val="tx1"/>
                </a:solidFill>
                <a:latin typeface="Arial" pitchFamily="-107" charset="0"/>
                <a:ea typeface="+mn-ea"/>
                <a:cs typeface="+mn-cs"/>
              </a:rPr>
              <a:t>increasing desire to combine data sets. In many cases, matching several sets of data</a:t>
            </a:r>
          </a:p>
          <a:p>
            <a:r>
              <a:rPr lang="en-US" sz="1200" b="0" kern="1200" baseline="0" dirty="0">
                <a:solidFill>
                  <a:schemeClr val="tx1"/>
                </a:solidFill>
                <a:latin typeface="Arial" pitchFamily="-107" charset="0"/>
                <a:ea typeface="+mn-ea"/>
                <a:cs typeface="+mn-cs"/>
              </a:rPr>
              <a:t>for consistency at different levels of aggregation requires access to individual units.</a:t>
            </a:r>
          </a:p>
          <a:p>
            <a:r>
              <a:rPr lang="en-US" sz="1200" b="0" kern="1200" baseline="0" dirty="0">
                <a:solidFill>
                  <a:schemeClr val="tx1"/>
                </a:solidFill>
                <a:latin typeface="Arial" pitchFamily="-107" charset="0"/>
                <a:ea typeface="+mn-ea"/>
                <a:cs typeface="+mn-cs"/>
              </a:rPr>
              <a:t>Thus, the individual units, which are the subject of privacy concerns, are available at</a:t>
            </a:r>
          </a:p>
          <a:p>
            <a:r>
              <a:rPr lang="en-US" sz="1200" b="0" kern="1200" baseline="0" dirty="0">
                <a:solidFill>
                  <a:schemeClr val="tx1"/>
                </a:solidFill>
                <a:latin typeface="Arial" pitchFamily="-107" charset="0"/>
                <a:ea typeface="+mn-ea"/>
                <a:cs typeface="+mn-cs"/>
              </a:rPr>
              <a:t>various stages in the processing of data sets.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Finally, data integrity is a major concern in most installations. Modifications</a:t>
            </a:r>
          </a:p>
          <a:p>
            <a:r>
              <a:rPr lang="en-US" sz="1200" b="0" kern="1200" baseline="0" dirty="0">
                <a:solidFill>
                  <a:schemeClr val="tx1"/>
                </a:solidFill>
                <a:latin typeface="Arial" pitchFamily="-107" charset="0"/>
                <a:ea typeface="+mn-ea"/>
                <a:cs typeface="+mn-cs"/>
              </a:rPr>
              <a:t>to data files can have consequences ranging from minor to disastrous.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4020852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D2DD98-C3D2-9845-827A-3B6506878082}" type="slidenum">
              <a:rPr lang="en-AU"/>
              <a:pPr/>
              <a:t>29</a:t>
            </a:fld>
            <a:endParaRPr lang="en-AU" dirty="0"/>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sz="1200" b="0" i="1" kern="1200" baseline="0" dirty="0">
                <a:solidFill>
                  <a:schemeClr val="tx1"/>
                </a:solidFill>
                <a:latin typeface="Arial" pitchFamily="-107" charset="0"/>
                <a:ea typeface="+mn-ea"/>
                <a:cs typeface="+mn-cs"/>
              </a:rPr>
              <a:t>Network security attacks can be classified</a:t>
            </a:r>
          </a:p>
          <a:p>
            <a:r>
              <a:rPr lang="en-US" sz="1200" b="0" kern="1200" baseline="0" dirty="0">
                <a:solidFill>
                  <a:schemeClr val="tx1"/>
                </a:solidFill>
                <a:latin typeface="Arial" pitchFamily="-107" charset="0"/>
                <a:ea typeface="+mn-ea"/>
                <a:cs typeface="+mn-cs"/>
              </a:rPr>
              <a:t>as </a:t>
            </a:r>
            <a:r>
              <a:rPr lang="en-US" sz="1200" b="0" i="1" kern="1200" baseline="0" dirty="0">
                <a:solidFill>
                  <a:schemeClr val="tx1"/>
                </a:solidFill>
                <a:latin typeface="Arial" pitchFamily="-107" charset="0"/>
                <a:ea typeface="+mn-ea"/>
                <a:cs typeface="+mn-cs"/>
              </a:rPr>
              <a:t>passive attacks and active attacks . A passive attack attempts to learn or make</a:t>
            </a:r>
          </a:p>
          <a:p>
            <a:r>
              <a:rPr lang="en-US" sz="1200" b="0" kern="1200" baseline="0" dirty="0">
                <a:solidFill>
                  <a:schemeClr val="tx1"/>
                </a:solidFill>
                <a:latin typeface="Arial" pitchFamily="-107" charset="0"/>
                <a:ea typeface="+mn-ea"/>
                <a:cs typeface="+mn-cs"/>
              </a:rPr>
              <a:t>use of information from the system but does not affect system resources. An active</a:t>
            </a:r>
          </a:p>
          <a:p>
            <a:r>
              <a:rPr lang="en-US" sz="1200" b="0" kern="1200" baseline="0" dirty="0">
                <a:solidFill>
                  <a:schemeClr val="tx1"/>
                </a:solidFill>
                <a:latin typeface="Arial" pitchFamily="-107" charset="0"/>
                <a:ea typeface="+mn-ea"/>
                <a:cs typeface="+mn-cs"/>
              </a:rPr>
              <a:t>attack attempts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Passive attacks </a:t>
            </a:r>
            <a:r>
              <a:rPr lang="en-US" sz="1200" b="0" kern="1200" baseline="0" dirty="0">
                <a:solidFill>
                  <a:schemeClr val="tx1"/>
                </a:solidFill>
                <a:latin typeface="Arial" pitchFamily="-107" charset="0"/>
                <a:ea typeface="+mn-ea"/>
                <a:cs typeface="+mn-cs"/>
              </a:rPr>
              <a:t>are in the nature of eavesdropping on, or monitoring of,</a:t>
            </a:r>
          </a:p>
          <a:p>
            <a:r>
              <a:rPr lang="en-US" sz="1200" b="0" kern="1200" baseline="0" dirty="0">
                <a:solidFill>
                  <a:schemeClr val="tx1"/>
                </a:solidFill>
                <a:latin typeface="Arial" pitchFamily="-107" charset="0"/>
                <a:ea typeface="+mn-ea"/>
                <a:cs typeface="+mn-cs"/>
              </a:rPr>
              <a:t>transmissions. The goal of the attacker is to obtain information that is being transmitted.</a:t>
            </a:r>
          </a:p>
          <a:p>
            <a:r>
              <a:rPr lang="en-US" sz="1200" b="0" kern="1200" baseline="0" dirty="0">
                <a:solidFill>
                  <a:schemeClr val="tx1"/>
                </a:solidFill>
                <a:latin typeface="Arial" pitchFamily="-107" charset="0"/>
                <a:ea typeface="+mn-ea"/>
                <a:cs typeface="+mn-cs"/>
              </a:rPr>
              <a:t>Two types of passive attacks are release of message contents and traffic</a:t>
            </a:r>
          </a:p>
          <a:p>
            <a:r>
              <a:rPr lang="en-US" sz="1200" b="0" kern="1200" baseline="0" dirty="0">
                <a:solidFill>
                  <a:schemeClr val="tx1"/>
                </a:solidFill>
                <a:latin typeface="Arial" pitchFamily="-107" charset="0"/>
                <a:ea typeface="+mn-ea"/>
                <a:cs typeface="+mn-cs"/>
              </a:rPr>
              <a:t>analysis.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a:t>
            </a:r>
            <a:r>
              <a:rPr lang="en-US" sz="1200" b="1" kern="1200" baseline="0" dirty="0">
                <a:solidFill>
                  <a:schemeClr val="tx1"/>
                </a:solidFill>
                <a:latin typeface="Arial" pitchFamily="-107" charset="0"/>
                <a:ea typeface="+mn-ea"/>
                <a:cs typeface="+mn-cs"/>
              </a:rPr>
              <a:t>release of message contents </a:t>
            </a:r>
            <a:r>
              <a:rPr lang="en-US" sz="1200" b="0" kern="1200" baseline="0" dirty="0">
                <a:solidFill>
                  <a:schemeClr val="tx1"/>
                </a:solidFill>
                <a:latin typeface="Arial" pitchFamily="-107" charset="0"/>
                <a:ea typeface="+mn-ea"/>
                <a:cs typeface="+mn-cs"/>
              </a:rPr>
              <a:t>is easily understood. A telephone conversation,</a:t>
            </a:r>
          </a:p>
          <a:p>
            <a:r>
              <a:rPr lang="en-US" sz="1200" b="0" kern="1200" baseline="0" dirty="0">
                <a:solidFill>
                  <a:schemeClr val="tx1"/>
                </a:solidFill>
                <a:latin typeface="Arial" pitchFamily="-107" charset="0"/>
                <a:ea typeface="+mn-ea"/>
                <a:cs typeface="+mn-cs"/>
              </a:rPr>
              <a:t>an electronic mail message, and a transferred file may contain sensitive or</a:t>
            </a:r>
          </a:p>
          <a:p>
            <a:r>
              <a:rPr lang="en-US" sz="1200" b="0" kern="1200" baseline="0" dirty="0">
                <a:solidFill>
                  <a:schemeClr val="tx1"/>
                </a:solidFill>
                <a:latin typeface="Arial" pitchFamily="-107" charset="0"/>
                <a:ea typeface="+mn-ea"/>
                <a:cs typeface="+mn-cs"/>
              </a:rPr>
              <a:t>confidential information. We would like to prevent an opponent from learning the</a:t>
            </a:r>
          </a:p>
          <a:p>
            <a:r>
              <a:rPr lang="en-US" sz="1200" b="0" kern="1200" baseline="0" dirty="0">
                <a:solidFill>
                  <a:schemeClr val="tx1"/>
                </a:solidFill>
                <a:latin typeface="Arial" pitchFamily="-107" charset="0"/>
                <a:ea typeface="+mn-ea"/>
                <a:cs typeface="+mn-cs"/>
              </a:rPr>
              <a:t>contents of these transmissions.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second type of passive attack, </a:t>
            </a:r>
            <a:r>
              <a:rPr lang="en-US" sz="1200" b="1" kern="1200" baseline="0" dirty="0">
                <a:solidFill>
                  <a:schemeClr val="tx1"/>
                </a:solidFill>
                <a:latin typeface="Arial" pitchFamily="-107" charset="0"/>
                <a:ea typeface="+mn-ea"/>
                <a:cs typeface="+mn-cs"/>
              </a:rPr>
              <a:t>traffic analysis </a:t>
            </a:r>
            <a:r>
              <a:rPr lang="en-US" sz="1200" b="0" kern="1200" baseline="0" dirty="0">
                <a:solidFill>
                  <a:schemeClr val="tx1"/>
                </a:solidFill>
                <a:latin typeface="Arial" pitchFamily="-107" charset="0"/>
                <a:ea typeface="+mn-ea"/>
                <a:cs typeface="+mn-cs"/>
              </a:rPr>
              <a:t>, is subtler. Suppose that we</a:t>
            </a:r>
          </a:p>
          <a:p>
            <a:r>
              <a:rPr lang="en-US" sz="1200" b="0" kern="1200" baseline="0" dirty="0">
                <a:solidFill>
                  <a:schemeClr val="tx1"/>
                </a:solidFill>
                <a:latin typeface="Arial" pitchFamily="-107" charset="0"/>
                <a:ea typeface="+mn-ea"/>
                <a:cs typeface="+mn-cs"/>
              </a:rPr>
              <a:t>had a way of masking the contents of messages or other information traffic so that</a:t>
            </a:r>
          </a:p>
          <a:p>
            <a:r>
              <a:rPr lang="en-US" sz="1200" b="0" kern="1200" baseline="0" dirty="0">
                <a:solidFill>
                  <a:schemeClr val="tx1"/>
                </a:solidFill>
                <a:latin typeface="Arial" pitchFamily="-107" charset="0"/>
                <a:ea typeface="+mn-ea"/>
                <a:cs typeface="+mn-cs"/>
              </a:rPr>
              <a:t>opponents, even if they captured the message, could not extract the information</a:t>
            </a:r>
          </a:p>
          <a:p>
            <a:r>
              <a:rPr lang="en-US" sz="1200" b="0" kern="1200" baseline="0" dirty="0">
                <a:solidFill>
                  <a:schemeClr val="tx1"/>
                </a:solidFill>
                <a:latin typeface="Arial" pitchFamily="-107" charset="0"/>
                <a:ea typeface="+mn-ea"/>
                <a:cs typeface="+mn-cs"/>
              </a:rPr>
              <a:t>from the message. The common technique for masking contents is encryption. If we</a:t>
            </a:r>
          </a:p>
          <a:p>
            <a:r>
              <a:rPr lang="en-US" sz="1200" b="0" kern="1200" baseline="0" dirty="0">
                <a:solidFill>
                  <a:schemeClr val="tx1"/>
                </a:solidFill>
                <a:latin typeface="Arial" pitchFamily="-107" charset="0"/>
                <a:ea typeface="+mn-ea"/>
                <a:cs typeface="+mn-cs"/>
              </a:rPr>
              <a:t>had encryption protection in place, an opponent might still be able to observe the</a:t>
            </a:r>
          </a:p>
          <a:p>
            <a:r>
              <a:rPr lang="en-US" sz="1200" b="0" kern="1200" baseline="0" dirty="0">
                <a:solidFill>
                  <a:schemeClr val="tx1"/>
                </a:solidFill>
                <a:latin typeface="Arial" pitchFamily="-107" charset="0"/>
                <a:ea typeface="+mn-ea"/>
                <a:cs typeface="+mn-cs"/>
              </a:rPr>
              <a:t>pattern of these messages. The opponent could determine the location and identity</a:t>
            </a:r>
          </a:p>
          <a:p>
            <a:r>
              <a:rPr lang="en-US" sz="1200" b="0" kern="1200" baseline="0" dirty="0">
                <a:solidFill>
                  <a:schemeClr val="tx1"/>
                </a:solidFill>
                <a:latin typeface="Arial" pitchFamily="-107" charset="0"/>
                <a:ea typeface="+mn-ea"/>
                <a:cs typeface="+mn-cs"/>
              </a:rPr>
              <a:t>of communicating hosts and could observe the frequency and length of messages</a:t>
            </a:r>
          </a:p>
          <a:p>
            <a:r>
              <a:rPr lang="en-US" sz="1200" b="0" kern="1200" baseline="0" dirty="0">
                <a:solidFill>
                  <a:schemeClr val="tx1"/>
                </a:solidFill>
                <a:latin typeface="Arial" pitchFamily="-107" charset="0"/>
                <a:ea typeface="+mn-ea"/>
                <a:cs typeface="+mn-cs"/>
              </a:rPr>
              <a:t>being exchanged. This information might be useful in guessing the nature of the</a:t>
            </a:r>
          </a:p>
          <a:p>
            <a:r>
              <a:rPr lang="en-US" sz="1200" b="0" kern="1200" baseline="0" dirty="0">
                <a:solidFill>
                  <a:schemeClr val="tx1"/>
                </a:solidFill>
                <a:latin typeface="Arial" pitchFamily="-107" charset="0"/>
                <a:ea typeface="+mn-ea"/>
                <a:cs typeface="+mn-cs"/>
              </a:rPr>
              <a:t>communication that was taking place.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Passive attacks are very difficult to detect because they do not involve any</a:t>
            </a:r>
          </a:p>
          <a:p>
            <a:r>
              <a:rPr lang="en-US" sz="1200" b="0" kern="1200" baseline="0" dirty="0">
                <a:solidFill>
                  <a:schemeClr val="tx1"/>
                </a:solidFill>
                <a:latin typeface="Arial" pitchFamily="-107" charset="0"/>
                <a:ea typeface="+mn-ea"/>
                <a:cs typeface="+mn-cs"/>
              </a:rPr>
              <a:t>alteration of the data. Typically, the message traffic is sent and received in an</a:t>
            </a:r>
          </a:p>
          <a:p>
            <a:r>
              <a:rPr lang="en-US" sz="1200" b="0" kern="1200" baseline="0" dirty="0">
                <a:solidFill>
                  <a:schemeClr val="tx1"/>
                </a:solidFill>
                <a:latin typeface="Arial" pitchFamily="-107" charset="0"/>
                <a:ea typeface="+mn-ea"/>
                <a:cs typeface="+mn-cs"/>
              </a:rPr>
              <a:t>apparently normal fashion and neither the sender nor receiver is aware that a</a:t>
            </a:r>
          </a:p>
          <a:p>
            <a:r>
              <a:rPr lang="en-US" sz="1200" b="0" kern="1200" baseline="0" dirty="0">
                <a:solidFill>
                  <a:schemeClr val="tx1"/>
                </a:solidFill>
                <a:latin typeface="Arial" pitchFamily="-107" charset="0"/>
                <a:ea typeface="+mn-ea"/>
                <a:cs typeface="+mn-cs"/>
              </a:rPr>
              <a:t>third party has read the messages or observed the traffic pattern. However, it is</a:t>
            </a:r>
          </a:p>
          <a:p>
            <a:r>
              <a:rPr lang="en-US" sz="1200" b="0" kern="1200" baseline="0" dirty="0">
                <a:solidFill>
                  <a:schemeClr val="tx1"/>
                </a:solidFill>
                <a:latin typeface="Arial" pitchFamily="-107" charset="0"/>
                <a:ea typeface="+mn-ea"/>
                <a:cs typeface="+mn-cs"/>
              </a:rPr>
              <a:t>feasible to prevent the success of these attacks, usually by means of encryption.</a:t>
            </a:r>
          </a:p>
          <a:p>
            <a:r>
              <a:rPr lang="en-US" sz="1200" b="0" kern="1200" baseline="0" dirty="0">
                <a:solidFill>
                  <a:schemeClr val="tx1"/>
                </a:solidFill>
                <a:latin typeface="Arial" pitchFamily="-107" charset="0"/>
                <a:ea typeface="+mn-ea"/>
                <a:cs typeface="+mn-cs"/>
              </a:rPr>
              <a:t>Thus, the emphasis in dealing with passive attacks is on prevention rather than</a:t>
            </a:r>
          </a:p>
          <a:p>
            <a:r>
              <a:rPr lang="en-US" sz="1200" b="0" kern="1200" baseline="0" dirty="0">
                <a:solidFill>
                  <a:schemeClr val="tx1"/>
                </a:solidFill>
                <a:latin typeface="Arial" pitchFamily="-107" charset="0"/>
                <a:ea typeface="+mn-ea"/>
                <a:cs typeface="+mn-cs"/>
              </a:rPr>
              <a:t>detection.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Active attacks</a:t>
            </a:r>
            <a:r>
              <a:rPr lang="en-US" sz="1200" b="0" kern="1200" baseline="0" dirty="0">
                <a:solidFill>
                  <a:schemeClr val="tx1"/>
                </a:solidFill>
                <a:latin typeface="Arial" pitchFamily="-107" charset="0"/>
                <a:ea typeface="+mn-ea"/>
                <a:cs typeface="+mn-cs"/>
              </a:rPr>
              <a:t> involve some modification of the data stream or the creation</a:t>
            </a:r>
          </a:p>
          <a:p>
            <a:r>
              <a:rPr lang="en-US" sz="1200" b="0" kern="1200" baseline="0" dirty="0">
                <a:solidFill>
                  <a:schemeClr val="tx1"/>
                </a:solidFill>
                <a:latin typeface="Arial" pitchFamily="-107" charset="0"/>
                <a:ea typeface="+mn-ea"/>
                <a:cs typeface="+mn-cs"/>
              </a:rPr>
              <a:t>of a false stream and can be subdivided into four categories: replay, masquerade,</a:t>
            </a:r>
          </a:p>
          <a:p>
            <a:r>
              <a:rPr lang="en-US" sz="1200" b="0" kern="1200" baseline="0" dirty="0">
                <a:solidFill>
                  <a:schemeClr val="tx1"/>
                </a:solidFill>
                <a:latin typeface="Arial" pitchFamily="-107" charset="0"/>
                <a:ea typeface="+mn-ea"/>
                <a:cs typeface="+mn-cs"/>
              </a:rPr>
              <a:t>modification of messages, and denial of service.</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Replay</a:t>
            </a:r>
            <a:r>
              <a:rPr lang="en-US" sz="1200" b="0" kern="1200" baseline="0" dirty="0">
                <a:solidFill>
                  <a:schemeClr val="tx1"/>
                </a:solidFill>
                <a:latin typeface="Arial" pitchFamily="-107" charset="0"/>
                <a:ea typeface="+mn-ea"/>
                <a:cs typeface="+mn-cs"/>
              </a:rPr>
              <a:t> involves the passive capture of a data unit and its subsequent retransmission</a:t>
            </a:r>
          </a:p>
          <a:p>
            <a:r>
              <a:rPr lang="en-US" sz="1200" b="0" kern="1200" baseline="0" dirty="0">
                <a:solidFill>
                  <a:schemeClr val="tx1"/>
                </a:solidFill>
                <a:latin typeface="Arial" pitchFamily="-107" charset="0"/>
                <a:ea typeface="+mn-ea"/>
                <a:cs typeface="+mn-cs"/>
              </a:rPr>
              <a:t>to produce an unauthorized effect.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a:t>
            </a:r>
            <a:r>
              <a:rPr lang="en-US" sz="1200" b="1" kern="1200" baseline="0" dirty="0">
                <a:solidFill>
                  <a:schemeClr val="tx1"/>
                </a:solidFill>
                <a:latin typeface="Arial" pitchFamily="-107" charset="0"/>
                <a:ea typeface="+mn-ea"/>
                <a:cs typeface="+mn-cs"/>
              </a:rPr>
              <a:t>masquerade</a:t>
            </a:r>
            <a:r>
              <a:rPr lang="en-US" sz="1200" b="0" kern="1200" baseline="0" dirty="0">
                <a:solidFill>
                  <a:schemeClr val="tx1"/>
                </a:solidFill>
                <a:latin typeface="Arial" pitchFamily="-107" charset="0"/>
                <a:ea typeface="+mn-ea"/>
                <a:cs typeface="+mn-cs"/>
              </a:rPr>
              <a:t> takes place when one entity pretends to be a different entity. A</a:t>
            </a:r>
          </a:p>
          <a:p>
            <a:r>
              <a:rPr lang="en-US" sz="1200" b="0" kern="1200" baseline="0" dirty="0">
                <a:solidFill>
                  <a:schemeClr val="tx1"/>
                </a:solidFill>
                <a:latin typeface="Arial" pitchFamily="-107" charset="0"/>
                <a:ea typeface="+mn-ea"/>
                <a:cs typeface="+mn-cs"/>
              </a:rPr>
              <a:t>masquerade attack usually includes one of the other forms of active attack. For example,</a:t>
            </a:r>
          </a:p>
          <a:p>
            <a:r>
              <a:rPr lang="en-US" sz="1200" b="0" kern="1200" baseline="0" dirty="0">
                <a:solidFill>
                  <a:schemeClr val="tx1"/>
                </a:solidFill>
                <a:latin typeface="Arial" pitchFamily="-107" charset="0"/>
                <a:ea typeface="+mn-ea"/>
                <a:cs typeface="+mn-cs"/>
              </a:rPr>
              <a:t>authentication sequences can be captured and replayed after a valid authentication</a:t>
            </a:r>
          </a:p>
          <a:p>
            <a:r>
              <a:rPr lang="en-US" sz="1200" b="0" kern="1200" baseline="0" dirty="0">
                <a:solidFill>
                  <a:schemeClr val="tx1"/>
                </a:solidFill>
                <a:latin typeface="Arial" pitchFamily="-107" charset="0"/>
                <a:ea typeface="+mn-ea"/>
                <a:cs typeface="+mn-cs"/>
              </a:rPr>
              <a:t>sequence has taken place, thus enabling an authorized entity with few privileges</a:t>
            </a:r>
          </a:p>
          <a:p>
            <a:r>
              <a:rPr lang="en-US" sz="1200" b="0" kern="1200" baseline="0" dirty="0">
                <a:solidFill>
                  <a:schemeClr val="tx1"/>
                </a:solidFill>
                <a:latin typeface="Arial" pitchFamily="-107" charset="0"/>
                <a:ea typeface="+mn-ea"/>
                <a:cs typeface="+mn-cs"/>
              </a:rPr>
              <a:t>to obtain extra privileges by impersonating an entity that has those privileges.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Modification of messages simply means that some portion of a legitimate</a:t>
            </a:r>
          </a:p>
          <a:p>
            <a:r>
              <a:rPr lang="en-US" sz="1200" b="0" kern="1200" baseline="0" dirty="0">
                <a:solidFill>
                  <a:schemeClr val="tx1"/>
                </a:solidFill>
                <a:latin typeface="Arial" pitchFamily="-107" charset="0"/>
                <a:ea typeface="+mn-ea"/>
                <a:cs typeface="+mn-cs"/>
              </a:rPr>
              <a:t>message is altered, or that messages are delayed or reordered, to produce an</a:t>
            </a:r>
          </a:p>
          <a:p>
            <a:r>
              <a:rPr lang="en-US" sz="1200" b="0" kern="1200" baseline="0" dirty="0">
                <a:solidFill>
                  <a:schemeClr val="tx1"/>
                </a:solidFill>
                <a:latin typeface="Arial" pitchFamily="-107" charset="0"/>
                <a:ea typeface="+mn-ea"/>
                <a:cs typeface="+mn-cs"/>
              </a:rPr>
              <a:t>unauthorized effect. For example, a message stating, “Allow John Smith to read</a:t>
            </a:r>
          </a:p>
          <a:p>
            <a:r>
              <a:rPr lang="en-US" sz="1200" b="0" kern="1200" baseline="0" dirty="0">
                <a:solidFill>
                  <a:schemeClr val="tx1"/>
                </a:solidFill>
                <a:latin typeface="Arial" pitchFamily="-107" charset="0"/>
                <a:ea typeface="+mn-ea"/>
                <a:cs typeface="+mn-cs"/>
              </a:rPr>
              <a:t>confidential file accounts” is modified to say, “Allow Fred Brown to read confidential</a:t>
            </a:r>
          </a:p>
          <a:p>
            <a:r>
              <a:rPr lang="en-US" sz="1200" b="0" kern="1200" baseline="0" dirty="0">
                <a:solidFill>
                  <a:schemeClr val="tx1"/>
                </a:solidFill>
                <a:latin typeface="Arial" pitchFamily="-107" charset="0"/>
                <a:ea typeface="+mn-ea"/>
                <a:cs typeface="+mn-cs"/>
              </a:rPr>
              <a:t>file accounts.”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denial of service prevents or inhibits the normal use or management of</a:t>
            </a:r>
          </a:p>
          <a:p>
            <a:r>
              <a:rPr lang="en-US" sz="1200" b="0" kern="1200" baseline="0" dirty="0">
                <a:solidFill>
                  <a:schemeClr val="tx1"/>
                </a:solidFill>
                <a:latin typeface="Arial" pitchFamily="-107" charset="0"/>
                <a:ea typeface="+mn-ea"/>
                <a:cs typeface="+mn-cs"/>
              </a:rPr>
              <a:t>communications facilities. This attack may have a specific target; for example, an</a:t>
            </a:r>
          </a:p>
          <a:p>
            <a:r>
              <a:rPr lang="en-US" sz="1200" b="0" kern="1200" baseline="0" dirty="0">
                <a:solidFill>
                  <a:schemeClr val="tx1"/>
                </a:solidFill>
                <a:latin typeface="Arial" pitchFamily="-107" charset="0"/>
                <a:ea typeface="+mn-ea"/>
                <a:cs typeface="+mn-cs"/>
              </a:rPr>
              <a:t>entity may suppress all messages directed to a particular destination (e.g., the security</a:t>
            </a:r>
          </a:p>
          <a:p>
            <a:r>
              <a:rPr lang="en-US" sz="1200" b="0" kern="1200" baseline="0" dirty="0">
                <a:solidFill>
                  <a:schemeClr val="tx1"/>
                </a:solidFill>
                <a:latin typeface="Arial" pitchFamily="-107" charset="0"/>
                <a:ea typeface="+mn-ea"/>
                <a:cs typeface="+mn-cs"/>
              </a:rPr>
              <a:t>audit service). Another form of service denial is the disruption of an entire network,</a:t>
            </a:r>
          </a:p>
          <a:p>
            <a:r>
              <a:rPr lang="en-US" sz="1200" b="0" kern="1200" baseline="0" dirty="0">
                <a:solidFill>
                  <a:schemeClr val="tx1"/>
                </a:solidFill>
                <a:latin typeface="Arial" pitchFamily="-107" charset="0"/>
                <a:ea typeface="+mn-ea"/>
                <a:cs typeface="+mn-cs"/>
              </a:rPr>
              <a:t>either by disabling the network or by overloading it with messages so as to degrade</a:t>
            </a:r>
          </a:p>
          <a:p>
            <a:r>
              <a:rPr lang="en-US" sz="1200" b="0" kern="1200" baseline="0" dirty="0">
                <a:solidFill>
                  <a:schemeClr val="tx1"/>
                </a:solidFill>
                <a:latin typeface="Arial" pitchFamily="-107" charset="0"/>
                <a:ea typeface="+mn-ea"/>
                <a:cs typeface="+mn-cs"/>
              </a:rPr>
              <a:t>performance.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Active attacks present the opposite characteristics of passive attacks. Whereas</a:t>
            </a:r>
          </a:p>
          <a:p>
            <a:r>
              <a:rPr lang="en-US" sz="1200" b="0" kern="1200" baseline="0" dirty="0">
                <a:solidFill>
                  <a:schemeClr val="tx1"/>
                </a:solidFill>
                <a:latin typeface="Arial" pitchFamily="-107" charset="0"/>
                <a:ea typeface="+mn-ea"/>
                <a:cs typeface="+mn-cs"/>
              </a:rPr>
              <a:t>passive attacks are difficult to detect, measures are available to prevent their</a:t>
            </a:r>
          </a:p>
          <a:p>
            <a:r>
              <a:rPr lang="en-US" sz="1200" b="0" kern="1200" baseline="0" dirty="0">
                <a:solidFill>
                  <a:schemeClr val="tx1"/>
                </a:solidFill>
                <a:latin typeface="Arial" pitchFamily="-107" charset="0"/>
                <a:ea typeface="+mn-ea"/>
                <a:cs typeface="+mn-cs"/>
              </a:rPr>
              <a:t>success. On the other hand, it is quite difficult to prevent active attacks absolutely,</a:t>
            </a:r>
          </a:p>
          <a:p>
            <a:r>
              <a:rPr lang="en-US" sz="1200" b="0" kern="1200" baseline="0" dirty="0">
                <a:solidFill>
                  <a:schemeClr val="tx1"/>
                </a:solidFill>
                <a:latin typeface="Arial" pitchFamily="-107" charset="0"/>
                <a:ea typeface="+mn-ea"/>
                <a:cs typeface="+mn-cs"/>
              </a:rPr>
              <a:t>because to do so would require physical protection of all communications facilities</a:t>
            </a:r>
          </a:p>
          <a:p>
            <a:r>
              <a:rPr lang="en-US" sz="1200" b="0" kern="1200" baseline="0" dirty="0">
                <a:solidFill>
                  <a:schemeClr val="tx1"/>
                </a:solidFill>
                <a:latin typeface="Arial" pitchFamily="-107" charset="0"/>
                <a:ea typeface="+mn-ea"/>
                <a:cs typeface="+mn-cs"/>
              </a:rPr>
              <a:t>and paths at all times. Instead, the goal is to detect them and to recover from any</a:t>
            </a:r>
          </a:p>
          <a:p>
            <a:r>
              <a:rPr lang="en-US" sz="1200" b="0" kern="1200" baseline="0" dirty="0">
                <a:solidFill>
                  <a:schemeClr val="tx1"/>
                </a:solidFill>
                <a:latin typeface="Arial" pitchFamily="-107" charset="0"/>
                <a:ea typeface="+mn-ea"/>
                <a:cs typeface="+mn-cs"/>
              </a:rPr>
              <a:t>disruption or delays caused by them. Because the detection has a deterrent effect, it</a:t>
            </a:r>
          </a:p>
          <a:p>
            <a:r>
              <a:rPr lang="en-US" sz="1200" b="0" kern="1200" baseline="0" dirty="0">
                <a:solidFill>
                  <a:schemeClr val="tx1"/>
                </a:solidFill>
                <a:latin typeface="Arial" pitchFamily="-107" charset="0"/>
                <a:ea typeface="+mn-ea"/>
                <a:cs typeface="+mn-cs"/>
              </a:rPr>
              <a:t>may also contribute to prevention.</a:t>
            </a:r>
            <a:endParaRPr lang="en-US" b="0" dirty="0">
              <a:latin typeface="Times New Roman" pitchFamily="-107" charset="0"/>
            </a:endParaRPr>
          </a:p>
        </p:txBody>
      </p:sp>
    </p:spTree>
    <p:extLst>
      <p:ext uri="{BB962C8B-B14F-4D97-AF65-F5344CB8AC3E}">
        <p14:creationId xmlns:p14="http://schemas.microsoft.com/office/powerpoint/2010/main" val="511831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277499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1529344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3995800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493946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991962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1036727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3163547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2936271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We use three levels of impact on organizations or</a:t>
            </a:r>
          </a:p>
          <a:p>
            <a:r>
              <a:rPr lang="en-US" sz="1200" b="0" i="0" u="none" strike="noStrike" kern="1200" baseline="0" dirty="0">
                <a:solidFill>
                  <a:schemeClr val="tx1"/>
                </a:solidFill>
                <a:latin typeface="Arial" pitchFamily="-107" charset="0"/>
                <a:ea typeface="+mn-ea"/>
                <a:cs typeface="+mn-cs"/>
              </a:rPr>
              <a:t>individuals should there be a breach of security (i.e., a loss of confidentiality, integrity,</a:t>
            </a:r>
          </a:p>
          <a:p>
            <a:r>
              <a:rPr lang="en-US" sz="1200" b="0" i="0" u="none" strike="noStrike" kern="1200" baseline="0" dirty="0">
                <a:solidFill>
                  <a:schemeClr val="tx1"/>
                </a:solidFill>
                <a:latin typeface="Arial" pitchFamily="-107" charset="0"/>
                <a:ea typeface="+mn-ea"/>
                <a:cs typeface="+mn-cs"/>
              </a:rPr>
              <a:t>or availability). These levels are defined in FIPS 199:</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Low:  The loss could be expected to have a limited adverse effect on organizational</a:t>
            </a:r>
          </a:p>
          <a:p>
            <a:r>
              <a:rPr lang="en-US" sz="1200" b="0" i="0" u="none" strike="noStrike" kern="1200" baseline="0" dirty="0">
                <a:solidFill>
                  <a:schemeClr val="tx1"/>
                </a:solidFill>
                <a:latin typeface="Arial" pitchFamily="-107" charset="0"/>
                <a:ea typeface="+mn-ea"/>
                <a:cs typeface="+mn-cs"/>
              </a:rPr>
              <a:t>operations, organizational assets, or individuals. A limited adverse effect</a:t>
            </a:r>
          </a:p>
          <a:p>
            <a:r>
              <a:rPr lang="en-US" sz="1200" b="0" i="0" u="none" strike="noStrike" kern="1200" baseline="0" dirty="0">
                <a:solidFill>
                  <a:schemeClr val="tx1"/>
                </a:solidFill>
                <a:latin typeface="Arial" pitchFamily="-107" charset="0"/>
                <a:ea typeface="+mn-ea"/>
                <a:cs typeface="+mn-cs"/>
              </a:rPr>
              <a:t>means that, for example, the loss of confidentiality, integrity, or availability</a:t>
            </a:r>
          </a:p>
          <a:p>
            <a:r>
              <a:rPr lang="en-US" sz="1200" b="0" i="0" u="none" strike="noStrike" kern="1200" baseline="0" dirty="0">
                <a:solidFill>
                  <a:schemeClr val="tx1"/>
                </a:solidFill>
                <a:latin typeface="Arial" pitchFamily="-107" charset="0"/>
                <a:ea typeface="+mn-ea"/>
                <a:cs typeface="+mn-cs"/>
              </a:rPr>
              <a:t>might (</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degradation in mission capability to an extent and duration</a:t>
            </a:r>
          </a:p>
          <a:p>
            <a:r>
              <a:rPr lang="en-US" sz="1200" b="0" i="0" u="none" strike="noStrike" kern="1200" baseline="0" dirty="0">
                <a:solidFill>
                  <a:schemeClr val="tx1"/>
                </a:solidFill>
                <a:latin typeface="Arial" pitchFamily="-107" charset="0"/>
                <a:ea typeface="+mn-ea"/>
                <a:cs typeface="+mn-cs"/>
              </a:rPr>
              <a:t>that the organization is able to perform its primary functions, but the effectiveness</a:t>
            </a:r>
          </a:p>
          <a:p>
            <a:r>
              <a:rPr lang="en-US" sz="1200" b="0" i="0" u="none" strike="noStrike" kern="1200" baseline="0" dirty="0">
                <a:solidFill>
                  <a:schemeClr val="tx1"/>
                </a:solidFill>
                <a:latin typeface="Arial" pitchFamily="-107" charset="0"/>
                <a:ea typeface="+mn-ea"/>
                <a:cs typeface="+mn-cs"/>
              </a:rPr>
              <a:t>of the functions is noticeably reduced; (ii) result in minor damage to</a:t>
            </a:r>
          </a:p>
          <a:p>
            <a:r>
              <a:rPr lang="en-US" sz="1200" b="0" i="0" u="none" strike="noStrike" kern="1200" baseline="0" dirty="0">
                <a:solidFill>
                  <a:schemeClr val="tx1"/>
                </a:solidFill>
                <a:latin typeface="Arial" pitchFamily="-107" charset="0"/>
                <a:ea typeface="+mn-ea"/>
                <a:cs typeface="+mn-cs"/>
              </a:rPr>
              <a:t>organizational assets; (iii) result in minor financial loss; or (iv) result in minor</a:t>
            </a:r>
          </a:p>
          <a:p>
            <a:r>
              <a:rPr lang="en-US" sz="1200" b="0" i="0" u="none" strike="noStrike" kern="1200" baseline="0" dirty="0">
                <a:solidFill>
                  <a:schemeClr val="tx1"/>
                </a:solidFill>
                <a:latin typeface="Arial" pitchFamily="-107" charset="0"/>
                <a:ea typeface="+mn-ea"/>
                <a:cs typeface="+mn-cs"/>
              </a:rPr>
              <a:t>harm to individuals.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Moderate:  The loss could be expected to have a serious adverse effect on</a:t>
            </a:r>
          </a:p>
          <a:p>
            <a:r>
              <a:rPr lang="en-US" sz="1200" b="0" i="0" u="none" strike="noStrike" kern="1200" baseline="0" dirty="0">
                <a:solidFill>
                  <a:schemeClr val="tx1"/>
                </a:solidFill>
                <a:latin typeface="Arial" pitchFamily="-107" charset="0"/>
                <a:ea typeface="+mn-ea"/>
                <a:cs typeface="+mn-cs"/>
              </a:rPr>
              <a:t>organizational operations, organizational assets, or individuals. A serious</a:t>
            </a:r>
          </a:p>
          <a:p>
            <a:r>
              <a:rPr lang="en-US" sz="1200" b="0" i="0" u="none" strike="noStrike" kern="1200" baseline="0" dirty="0">
                <a:solidFill>
                  <a:schemeClr val="tx1"/>
                </a:solidFill>
                <a:latin typeface="Arial" pitchFamily="-107" charset="0"/>
                <a:ea typeface="+mn-ea"/>
                <a:cs typeface="+mn-cs"/>
              </a:rPr>
              <a:t>adverse effect means that, for example, the loss might (</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significant</a:t>
            </a:r>
          </a:p>
          <a:p>
            <a:r>
              <a:rPr lang="en-US" sz="1200" b="0" i="0" u="none" strike="noStrike" kern="1200" baseline="0" dirty="0">
                <a:solidFill>
                  <a:schemeClr val="tx1"/>
                </a:solidFill>
                <a:latin typeface="Arial" pitchFamily="-107" charset="0"/>
                <a:ea typeface="+mn-ea"/>
                <a:cs typeface="+mn-cs"/>
              </a:rPr>
              <a:t>degradation in mission capability to an extent and duration that the organization</a:t>
            </a:r>
          </a:p>
          <a:p>
            <a:r>
              <a:rPr lang="en-US" sz="1200" b="0" i="0" u="none" strike="noStrike" kern="1200" baseline="0" dirty="0">
                <a:solidFill>
                  <a:schemeClr val="tx1"/>
                </a:solidFill>
                <a:latin typeface="Arial" pitchFamily="-107" charset="0"/>
                <a:ea typeface="+mn-ea"/>
                <a:cs typeface="+mn-cs"/>
              </a:rPr>
              <a:t>is able to perform its primary functions, but the effectiveness of the functions</a:t>
            </a:r>
          </a:p>
          <a:p>
            <a:r>
              <a:rPr lang="en-US" sz="1200" b="0" i="0" u="none" strike="noStrike" kern="1200" baseline="0" dirty="0">
                <a:solidFill>
                  <a:schemeClr val="tx1"/>
                </a:solidFill>
                <a:latin typeface="Arial" pitchFamily="-107" charset="0"/>
                <a:ea typeface="+mn-ea"/>
                <a:cs typeface="+mn-cs"/>
              </a:rPr>
              <a:t>is significantly reduced; (ii) result in significant damage to organizational</a:t>
            </a:r>
          </a:p>
          <a:p>
            <a:r>
              <a:rPr lang="en-US" sz="1200" b="0" i="0" u="none" strike="noStrike" kern="1200" baseline="0" dirty="0">
                <a:solidFill>
                  <a:schemeClr val="tx1"/>
                </a:solidFill>
                <a:latin typeface="Arial" pitchFamily="-107" charset="0"/>
                <a:ea typeface="+mn-ea"/>
                <a:cs typeface="+mn-cs"/>
              </a:rPr>
              <a:t>assets; (iii) result in significant financial loss; or (iv) result in significant harm</a:t>
            </a:r>
          </a:p>
          <a:p>
            <a:r>
              <a:rPr lang="en-US" sz="1200" b="0" i="0" u="none" strike="noStrike" kern="1200" baseline="0" dirty="0">
                <a:solidFill>
                  <a:schemeClr val="tx1"/>
                </a:solidFill>
                <a:latin typeface="Arial" pitchFamily="-107" charset="0"/>
                <a:ea typeface="+mn-ea"/>
                <a:cs typeface="+mn-cs"/>
              </a:rPr>
              <a:t>to individuals that does not involve loss of life or serious, life-threatening</a:t>
            </a:r>
          </a:p>
          <a:p>
            <a:r>
              <a:rPr lang="en-US" sz="1200" b="0" i="0" u="none" strike="noStrike" kern="1200" baseline="0" dirty="0">
                <a:solidFill>
                  <a:schemeClr val="tx1"/>
                </a:solidFill>
                <a:latin typeface="Arial" pitchFamily="-107" charset="0"/>
                <a:ea typeface="+mn-ea"/>
                <a:cs typeface="+mn-cs"/>
              </a:rPr>
              <a:t>injuries.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High:  The loss could be expected to have a severe or catastrophic adverse</a:t>
            </a:r>
          </a:p>
          <a:p>
            <a:r>
              <a:rPr lang="en-US" sz="1200" b="0" i="0" u="none" strike="noStrike" kern="1200" baseline="0" dirty="0">
                <a:solidFill>
                  <a:schemeClr val="tx1"/>
                </a:solidFill>
                <a:latin typeface="Arial" pitchFamily="-107" charset="0"/>
                <a:ea typeface="+mn-ea"/>
                <a:cs typeface="+mn-cs"/>
              </a:rPr>
              <a:t>effect on organizational operations, organizational assets, or individuals. A</a:t>
            </a:r>
          </a:p>
          <a:p>
            <a:r>
              <a:rPr lang="en-US" sz="1200" b="0" i="0" u="none" strike="noStrike" kern="1200" baseline="0" dirty="0">
                <a:solidFill>
                  <a:schemeClr val="tx1"/>
                </a:solidFill>
                <a:latin typeface="Arial" pitchFamily="-107" charset="0"/>
                <a:ea typeface="+mn-ea"/>
                <a:cs typeface="+mn-cs"/>
              </a:rPr>
              <a:t>severe or catastrophic adverse effect means that, for example, the loss might</a:t>
            </a:r>
          </a:p>
          <a:p>
            <a:r>
              <a:rPr lang="en-US" sz="1200" b="0" i="0" u="none" strike="noStrike" kern="1200" baseline="0" dirty="0">
                <a:solidFill>
                  <a:schemeClr val="tx1"/>
                </a:solidFill>
                <a:latin typeface="Arial" pitchFamily="-107" charset="0"/>
                <a:ea typeface="+mn-ea"/>
                <a:cs typeface="+mn-cs"/>
              </a:rPr>
              <a:t>(</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severe degradation in or loss of mission capability to an extent</a:t>
            </a:r>
          </a:p>
          <a:p>
            <a:r>
              <a:rPr lang="en-US" sz="1200" b="0" i="0" u="none" strike="noStrike" kern="1200" baseline="0" dirty="0">
                <a:solidFill>
                  <a:schemeClr val="tx1"/>
                </a:solidFill>
                <a:latin typeface="Arial" pitchFamily="-107" charset="0"/>
                <a:ea typeface="+mn-ea"/>
                <a:cs typeface="+mn-cs"/>
              </a:rPr>
              <a:t>and duration that the organization is not able to perform one or more of its</a:t>
            </a:r>
          </a:p>
          <a:p>
            <a:r>
              <a:rPr lang="en-US" sz="1200" b="0" i="0" u="none" strike="noStrike" kern="1200" baseline="0" dirty="0">
                <a:solidFill>
                  <a:schemeClr val="tx1"/>
                </a:solidFill>
                <a:latin typeface="Arial" pitchFamily="-107" charset="0"/>
                <a:ea typeface="+mn-ea"/>
                <a:cs typeface="+mn-cs"/>
              </a:rPr>
              <a:t>primary functions; (ii) result in major damage to organizational assets; (iii)</a:t>
            </a:r>
          </a:p>
          <a:p>
            <a:r>
              <a:rPr lang="en-US" sz="1200" b="0" i="0" u="none" strike="noStrike" kern="1200" baseline="0" dirty="0">
                <a:solidFill>
                  <a:schemeClr val="tx1"/>
                </a:solidFill>
                <a:latin typeface="Arial" pitchFamily="-107" charset="0"/>
                <a:ea typeface="+mn-ea"/>
                <a:cs typeface="+mn-cs"/>
              </a:rPr>
              <a:t>result in major financial loss; or (iv) result in severe or catastrophic harm to</a:t>
            </a:r>
          </a:p>
          <a:p>
            <a:r>
              <a:rPr lang="en-US" sz="1200" b="0" i="0" u="none" strike="noStrike" kern="1200" baseline="0" dirty="0">
                <a:solidFill>
                  <a:schemeClr val="tx1"/>
                </a:solidFill>
                <a:latin typeface="Arial" pitchFamily="-107" charset="0"/>
                <a:ea typeface="+mn-ea"/>
                <a:cs typeface="+mn-cs"/>
              </a:rPr>
              <a:t>individuals involving loss of life or serious life-threatening injuries.</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1846691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38</a:t>
            </a:fld>
            <a:endParaRPr lang="en-AU" dirty="0"/>
          </a:p>
        </p:txBody>
      </p:sp>
    </p:spTree>
    <p:extLst>
      <p:ext uri="{BB962C8B-B14F-4D97-AF65-F5344CB8AC3E}">
        <p14:creationId xmlns:p14="http://schemas.microsoft.com/office/powerpoint/2010/main" val="21895951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39</a:t>
            </a:fld>
            <a:endParaRPr lang="en-AU" dirty="0"/>
          </a:p>
        </p:txBody>
      </p:sp>
    </p:spTree>
    <p:extLst>
      <p:ext uri="{BB962C8B-B14F-4D97-AF65-F5344CB8AC3E}">
        <p14:creationId xmlns:p14="http://schemas.microsoft.com/office/powerpoint/2010/main" val="1261926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40</a:t>
            </a:fld>
            <a:endParaRPr lang="en-AU" dirty="0"/>
          </a:p>
        </p:txBody>
      </p:sp>
    </p:spTree>
    <p:extLst>
      <p:ext uri="{BB962C8B-B14F-4D97-AF65-F5344CB8AC3E}">
        <p14:creationId xmlns:p14="http://schemas.microsoft.com/office/powerpoint/2010/main" val="3284537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41</a:t>
            </a:fld>
            <a:endParaRPr lang="en-AU" dirty="0"/>
          </a:p>
        </p:txBody>
      </p:sp>
    </p:spTree>
    <p:extLst>
      <p:ext uri="{BB962C8B-B14F-4D97-AF65-F5344CB8AC3E}">
        <p14:creationId xmlns:p14="http://schemas.microsoft.com/office/powerpoint/2010/main" val="1238639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42</a:t>
            </a:fld>
            <a:endParaRPr lang="en-AU" dirty="0"/>
          </a:p>
        </p:txBody>
      </p:sp>
    </p:spTree>
    <p:extLst>
      <p:ext uri="{BB962C8B-B14F-4D97-AF65-F5344CB8AC3E}">
        <p14:creationId xmlns:p14="http://schemas.microsoft.com/office/powerpoint/2010/main" val="801033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43</a:t>
            </a:fld>
            <a:endParaRPr lang="en-AU" dirty="0"/>
          </a:p>
        </p:txBody>
      </p:sp>
    </p:spTree>
    <p:extLst>
      <p:ext uri="{BB962C8B-B14F-4D97-AF65-F5344CB8AC3E}">
        <p14:creationId xmlns:p14="http://schemas.microsoft.com/office/powerpoint/2010/main" val="6762438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44</a:t>
            </a:fld>
            <a:endParaRPr lang="en-AU" dirty="0"/>
          </a:p>
        </p:txBody>
      </p:sp>
    </p:spTree>
    <p:extLst>
      <p:ext uri="{BB962C8B-B14F-4D97-AF65-F5344CB8AC3E}">
        <p14:creationId xmlns:p14="http://schemas.microsoft.com/office/powerpoint/2010/main" val="31827680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45</a:t>
            </a:fld>
            <a:endParaRPr lang="en-AU" dirty="0"/>
          </a:p>
        </p:txBody>
      </p:sp>
    </p:spTree>
    <p:extLst>
      <p:ext uri="{BB962C8B-B14F-4D97-AF65-F5344CB8AC3E}">
        <p14:creationId xmlns:p14="http://schemas.microsoft.com/office/powerpoint/2010/main" val="28043876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46</a:t>
            </a:fld>
            <a:endParaRPr lang="en-AU" dirty="0"/>
          </a:p>
        </p:txBody>
      </p:sp>
    </p:spTree>
    <p:extLst>
      <p:ext uri="{BB962C8B-B14F-4D97-AF65-F5344CB8AC3E}">
        <p14:creationId xmlns:p14="http://schemas.microsoft.com/office/powerpoint/2010/main" val="593113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47</a:t>
            </a:fld>
            <a:endParaRPr lang="en-AU" dirty="0"/>
          </a:p>
        </p:txBody>
      </p:sp>
    </p:spTree>
    <p:extLst>
      <p:ext uri="{BB962C8B-B14F-4D97-AF65-F5344CB8AC3E}">
        <p14:creationId xmlns:p14="http://schemas.microsoft.com/office/powerpoint/2010/main" val="1904501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The assets of a computer system can be categorized as follows: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Hardware:  Including computer systems and other data processing, data storage,</a:t>
            </a:r>
          </a:p>
          <a:p>
            <a:r>
              <a:rPr lang="en-US" sz="1200" b="0" i="0" u="none" strike="noStrike" kern="1200" baseline="0" dirty="0">
                <a:solidFill>
                  <a:schemeClr val="tx1"/>
                </a:solidFill>
                <a:latin typeface="Arial" pitchFamily="-107" charset="0"/>
                <a:ea typeface="+mn-ea"/>
                <a:cs typeface="+mn-cs"/>
              </a:rPr>
              <a:t>and data communications devices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Software:  Including the operating system, system utilities, and applications.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Data:  Including files and databases, as well as security-related data, such as</a:t>
            </a:r>
          </a:p>
          <a:p>
            <a:r>
              <a:rPr lang="en-US" sz="1200" b="0" i="0" u="none" strike="noStrike" kern="1200" baseline="0" dirty="0">
                <a:solidFill>
                  <a:schemeClr val="tx1"/>
                </a:solidFill>
                <a:latin typeface="Arial" pitchFamily="-107" charset="0"/>
                <a:ea typeface="+mn-ea"/>
                <a:cs typeface="+mn-cs"/>
              </a:rPr>
              <a:t>password files.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Communication facilities and networks:  Local and wide area network</a:t>
            </a:r>
          </a:p>
          <a:p>
            <a:r>
              <a:rPr lang="en-US" sz="1200" b="0" i="0" u="none" strike="noStrike" kern="1200" baseline="0" dirty="0">
                <a:solidFill>
                  <a:schemeClr val="tx1"/>
                </a:solidFill>
                <a:latin typeface="Arial" pitchFamily="-107" charset="0"/>
                <a:ea typeface="+mn-ea"/>
                <a:cs typeface="+mn-cs"/>
              </a:rPr>
              <a:t>communication links, bridges, routers, and so on.</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34687919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Despite years of research and development, it has not been possible to develop</a:t>
            </a:r>
          </a:p>
          <a:p>
            <a:r>
              <a:rPr lang="en-US" sz="1200" b="0" i="0" u="none" strike="noStrike" kern="1200" baseline="0" dirty="0">
                <a:solidFill>
                  <a:schemeClr val="tx1"/>
                </a:solidFill>
                <a:latin typeface="Arial" pitchFamily="-107" charset="0"/>
                <a:ea typeface="+mn-ea"/>
                <a:cs typeface="+mn-cs"/>
              </a:rPr>
              <a:t>security design and implementation techniques that systematically exclude security</a:t>
            </a:r>
          </a:p>
          <a:p>
            <a:r>
              <a:rPr lang="en-US" sz="1200" b="0" i="0" u="none" strike="noStrike" kern="1200" baseline="0" dirty="0">
                <a:solidFill>
                  <a:schemeClr val="tx1"/>
                </a:solidFill>
                <a:latin typeface="Arial" pitchFamily="-107" charset="0"/>
                <a:ea typeface="+mn-ea"/>
                <a:cs typeface="+mn-cs"/>
              </a:rPr>
              <a:t>flaws and prevent all unauthorized actions. In the absence of such foolproof techniques,</a:t>
            </a:r>
          </a:p>
          <a:p>
            <a:r>
              <a:rPr lang="en-US" sz="1200" b="0" i="0" u="none" strike="noStrike" kern="1200" baseline="0" dirty="0">
                <a:solidFill>
                  <a:schemeClr val="tx1"/>
                </a:solidFill>
                <a:latin typeface="Arial" pitchFamily="-107" charset="0"/>
                <a:ea typeface="+mn-ea"/>
                <a:cs typeface="+mn-cs"/>
              </a:rPr>
              <a:t>it is useful to have a set of widely agreed design principles that can guide</a:t>
            </a:r>
          </a:p>
          <a:p>
            <a:r>
              <a:rPr lang="en-US" sz="1200" b="0" i="0" u="none" strike="noStrike" kern="1200" baseline="0" dirty="0">
                <a:solidFill>
                  <a:schemeClr val="tx1"/>
                </a:solidFill>
                <a:latin typeface="Arial" pitchFamily="-107" charset="0"/>
                <a:ea typeface="+mn-ea"/>
                <a:cs typeface="+mn-cs"/>
              </a:rPr>
              <a:t>the development of protection mechanisms. The National Centers of Academic</a:t>
            </a:r>
          </a:p>
          <a:p>
            <a:r>
              <a:rPr lang="en-US" sz="1200" b="0" i="0" u="none" strike="noStrike" kern="1200" baseline="0" dirty="0">
                <a:solidFill>
                  <a:schemeClr val="tx1"/>
                </a:solidFill>
                <a:latin typeface="Arial" pitchFamily="-107" charset="0"/>
                <a:ea typeface="+mn-ea"/>
                <a:cs typeface="+mn-cs"/>
              </a:rPr>
              <a:t>Excellence in Information Assurance/Cyber Defense, which is jointly sponsored by</a:t>
            </a:r>
          </a:p>
          <a:p>
            <a:r>
              <a:rPr lang="en-US" sz="1200" b="0" i="0" u="none" strike="noStrike" kern="1200" baseline="0" dirty="0">
                <a:solidFill>
                  <a:schemeClr val="tx1"/>
                </a:solidFill>
                <a:latin typeface="Arial" pitchFamily="-107" charset="0"/>
                <a:ea typeface="+mn-ea"/>
                <a:cs typeface="+mn-cs"/>
              </a:rPr>
              <a:t>the U.S. National Security Agency and the U. S. Department of Homeland Security,</a:t>
            </a:r>
          </a:p>
          <a:p>
            <a:r>
              <a:rPr lang="en-US" sz="1200" b="0" i="0" u="none" strike="noStrike" kern="1200" baseline="0" dirty="0">
                <a:solidFill>
                  <a:schemeClr val="tx1"/>
                </a:solidFill>
                <a:latin typeface="Arial" pitchFamily="-107" charset="0"/>
                <a:ea typeface="+mn-ea"/>
                <a:cs typeface="+mn-cs"/>
              </a:rPr>
              <a:t>list the following as fundamental security design principles [NCAE13]:</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Economy of mechanism</a:t>
            </a:r>
          </a:p>
          <a:p>
            <a:r>
              <a:rPr lang="en-US" sz="1200" b="0" i="0" u="none" strike="noStrike" kern="1200" baseline="0" dirty="0">
                <a:solidFill>
                  <a:schemeClr val="tx1"/>
                </a:solidFill>
                <a:latin typeface="Arial" pitchFamily="-107" charset="0"/>
                <a:ea typeface="+mn-ea"/>
                <a:cs typeface="+mn-cs"/>
              </a:rPr>
              <a:t>• Fail-safe defaults</a:t>
            </a:r>
          </a:p>
          <a:p>
            <a:r>
              <a:rPr lang="en-US" sz="1200" b="0" i="0" u="none" strike="noStrike" kern="1200" baseline="0" dirty="0">
                <a:solidFill>
                  <a:schemeClr val="tx1"/>
                </a:solidFill>
                <a:latin typeface="Arial" pitchFamily="-107" charset="0"/>
                <a:ea typeface="+mn-ea"/>
                <a:cs typeface="+mn-cs"/>
              </a:rPr>
              <a:t>• Complete mediation</a:t>
            </a:r>
          </a:p>
          <a:p>
            <a:r>
              <a:rPr lang="en-US" sz="1200" b="0" i="0" u="none" strike="noStrike" kern="1200" baseline="0" dirty="0">
                <a:solidFill>
                  <a:schemeClr val="tx1"/>
                </a:solidFill>
                <a:latin typeface="Arial" pitchFamily="-107" charset="0"/>
                <a:ea typeface="+mn-ea"/>
                <a:cs typeface="+mn-cs"/>
              </a:rPr>
              <a:t>• Open design</a:t>
            </a:r>
          </a:p>
          <a:p>
            <a:r>
              <a:rPr lang="en-US" sz="1200" b="0" i="0" u="none" strike="noStrike" kern="1200" baseline="0" dirty="0">
                <a:solidFill>
                  <a:schemeClr val="tx1"/>
                </a:solidFill>
                <a:latin typeface="Arial" pitchFamily="-107" charset="0"/>
                <a:ea typeface="+mn-ea"/>
                <a:cs typeface="+mn-cs"/>
              </a:rPr>
              <a:t>• Separation of privilege</a:t>
            </a:r>
          </a:p>
          <a:p>
            <a:r>
              <a:rPr lang="en-US" sz="1200" b="0" i="0" u="none" strike="noStrike" kern="1200" baseline="0" dirty="0">
                <a:solidFill>
                  <a:schemeClr val="tx1"/>
                </a:solidFill>
                <a:latin typeface="Arial" pitchFamily="-107" charset="0"/>
                <a:ea typeface="+mn-ea"/>
                <a:cs typeface="+mn-cs"/>
              </a:rPr>
              <a:t>• Least privilege</a:t>
            </a:r>
          </a:p>
          <a:p>
            <a:r>
              <a:rPr lang="en-US" sz="1200" b="0" i="0" u="none" strike="noStrike" kern="1200" baseline="0" dirty="0">
                <a:solidFill>
                  <a:schemeClr val="tx1"/>
                </a:solidFill>
                <a:latin typeface="Arial" pitchFamily="-107" charset="0"/>
                <a:ea typeface="+mn-ea"/>
                <a:cs typeface="+mn-cs"/>
              </a:rPr>
              <a:t>• Least common mechanism</a:t>
            </a:r>
          </a:p>
          <a:p>
            <a:r>
              <a:rPr lang="en-US" sz="1200" b="0" i="0" u="none" strike="noStrike" kern="1200" baseline="0" dirty="0">
                <a:solidFill>
                  <a:schemeClr val="tx1"/>
                </a:solidFill>
                <a:latin typeface="Arial" pitchFamily="-107" charset="0"/>
                <a:ea typeface="+mn-ea"/>
                <a:cs typeface="+mn-cs"/>
              </a:rPr>
              <a:t>• Psychological acceptability</a:t>
            </a:r>
          </a:p>
          <a:p>
            <a:r>
              <a:rPr lang="en-US" sz="1200" b="0" i="0" u="none" strike="noStrike" kern="1200" baseline="0" dirty="0">
                <a:solidFill>
                  <a:schemeClr val="tx1"/>
                </a:solidFill>
                <a:latin typeface="Arial" pitchFamily="-107" charset="0"/>
                <a:ea typeface="+mn-ea"/>
                <a:cs typeface="+mn-cs"/>
              </a:rPr>
              <a:t>• Isolation</a:t>
            </a:r>
          </a:p>
          <a:p>
            <a:r>
              <a:rPr lang="en-US" sz="1200" b="0" i="0" u="none" strike="noStrike" kern="1200" baseline="0" dirty="0">
                <a:solidFill>
                  <a:schemeClr val="tx1"/>
                </a:solidFill>
                <a:latin typeface="Arial" pitchFamily="-107" charset="0"/>
                <a:ea typeface="+mn-ea"/>
                <a:cs typeface="+mn-cs"/>
              </a:rPr>
              <a:t>• Encapsulation</a:t>
            </a:r>
          </a:p>
          <a:p>
            <a:r>
              <a:rPr lang="en-US" sz="1200" b="0" i="0" u="none" strike="noStrike" kern="1200" baseline="0" dirty="0">
                <a:solidFill>
                  <a:schemeClr val="tx1"/>
                </a:solidFill>
                <a:latin typeface="Arial" pitchFamily="-107" charset="0"/>
                <a:ea typeface="+mn-ea"/>
                <a:cs typeface="+mn-cs"/>
              </a:rPr>
              <a:t>• Modularity</a:t>
            </a:r>
          </a:p>
          <a:p>
            <a:r>
              <a:rPr lang="en-US" sz="1200" b="0" i="0" u="none" strike="noStrike" kern="1200" baseline="0" dirty="0">
                <a:solidFill>
                  <a:schemeClr val="tx1"/>
                </a:solidFill>
                <a:latin typeface="Arial" pitchFamily="-107" charset="0"/>
                <a:ea typeface="+mn-ea"/>
                <a:cs typeface="+mn-cs"/>
              </a:rPr>
              <a:t>• Layering</a:t>
            </a:r>
          </a:p>
          <a:p>
            <a:r>
              <a:rPr lang="en-US" sz="1200" b="0" i="0" u="none" strike="noStrike" kern="1200" baseline="0" dirty="0">
                <a:solidFill>
                  <a:schemeClr val="tx1"/>
                </a:solidFill>
                <a:latin typeface="Arial" pitchFamily="-107" charset="0"/>
                <a:ea typeface="+mn-ea"/>
                <a:cs typeface="+mn-cs"/>
              </a:rPr>
              <a:t>• Least astonishment</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The first eight listed principles were first proposed in [SALT75] and have withstood</a:t>
            </a:r>
          </a:p>
          <a:p>
            <a:r>
              <a:rPr lang="en-US" sz="1200" kern="1200" dirty="0">
                <a:solidFill>
                  <a:schemeClr val="tx1"/>
                </a:solidFill>
                <a:effectLst/>
                <a:latin typeface="Arial" pitchFamily="-107" charset="0"/>
                <a:ea typeface="+mn-ea"/>
                <a:cs typeface="+mn-cs"/>
              </a:rPr>
              <a:t>the test of time.</a:t>
            </a: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48</a:t>
            </a:fld>
            <a:endParaRPr lang="en-AU" dirty="0"/>
          </a:p>
        </p:txBody>
      </p:sp>
    </p:spTree>
    <p:extLst>
      <p:ext uri="{BB962C8B-B14F-4D97-AF65-F5344CB8AC3E}">
        <p14:creationId xmlns:p14="http://schemas.microsoft.com/office/powerpoint/2010/main" val="8714138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An attack surface consists of the reachable and exploitable vulnerabilities in a system</a:t>
            </a:r>
          </a:p>
          <a:p>
            <a:r>
              <a:rPr lang="en-US" sz="1200" b="0" i="0" u="none" strike="noStrike" kern="1200" baseline="0" dirty="0">
                <a:solidFill>
                  <a:schemeClr val="tx1"/>
                </a:solidFill>
                <a:latin typeface="Arial" pitchFamily="-107" charset="0"/>
                <a:ea typeface="+mn-ea"/>
                <a:cs typeface="+mn-cs"/>
              </a:rPr>
              <a:t>[BELL16, MANA11, HOWA03]. Examples of attack surfaces are the following:</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Open ports on outward facing Web and other servers, and code listening on</a:t>
            </a:r>
          </a:p>
          <a:p>
            <a:r>
              <a:rPr lang="en-US" sz="1200" b="0" i="0" u="none" strike="noStrike" kern="1200" baseline="0" dirty="0">
                <a:solidFill>
                  <a:schemeClr val="tx1"/>
                </a:solidFill>
                <a:latin typeface="Arial" pitchFamily="-107" charset="0"/>
                <a:ea typeface="+mn-ea"/>
                <a:cs typeface="+mn-cs"/>
              </a:rPr>
              <a:t>those ports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Services available on the inside of a firewall</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Code that processes incoming data, email, XML, office documents, and industry-specific</a:t>
            </a:r>
          </a:p>
          <a:p>
            <a:r>
              <a:rPr lang="en-US" sz="1200" b="0" i="0" u="none" strike="noStrike" kern="1200" baseline="0" dirty="0">
                <a:solidFill>
                  <a:schemeClr val="tx1"/>
                </a:solidFill>
                <a:latin typeface="Arial" pitchFamily="-107" charset="0"/>
                <a:ea typeface="+mn-ea"/>
                <a:cs typeface="+mn-cs"/>
              </a:rPr>
              <a:t>custom data exchange formats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Interfaces, SQL, and Web forms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An employee with access to sensitive information vulnerable to a social engineering</a:t>
            </a:r>
          </a:p>
          <a:p>
            <a:r>
              <a:rPr lang="en-US" sz="1200" b="0" i="0" u="none" strike="noStrike" kern="1200" baseline="0" dirty="0">
                <a:solidFill>
                  <a:schemeClr val="tx1"/>
                </a:solidFill>
                <a:latin typeface="Arial" pitchFamily="-107" charset="0"/>
                <a:ea typeface="+mn-ea"/>
                <a:cs typeface="+mn-cs"/>
              </a:rPr>
              <a:t>attack</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62</a:t>
            </a:fld>
            <a:endParaRPr lang="en-AU" dirty="0"/>
          </a:p>
        </p:txBody>
      </p:sp>
    </p:spTree>
    <p:extLst>
      <p:ext uri="{BB962C8B-B14F-4D97-AF65-F5344CB8AC3E}">
        <p14:creationId xmlns:p14="http://schemas.microsoft.com/office/powerpoint/2010/main" val="3906316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An attack tree is a branching, hierarchical data structure that represents a set of</a:t>
            </a:r>
          </a:p>
          <a:p>
            <a:r>
              <a:rPr lang="en-US" sz="1200" b="0" i="0" u="none" strike="noStrike" kern="1200" baseline="0" dirty="0">
                <a:solidFill>
                  <a:schemeClr val="tx1"/>
                </a:solidFill>
                <a:latin typeface="Arial" pitchFamily="-107" charset="0"/>
                <a:ea typeface="+mn-ea"/>
                <a:cs typeface="+mn-cs"/>
              </a:rPr>
              <a:t>potential techniques for exploiting security vulnerabilities [MAUW05, MOOR01,</a:t>
            </a:r>
          </a:p>
          <a:p>
            <a:r>
              <a:rPr lang="en-US" sz="1200" b="0" i="0" u="none" strike="noStrike" kern="1200" baseline="0" dirty="0">
                <a:solidFill>
                  <a:schemeClr val="tx1"/>
                </a:solidFill>
                <a:latin typeface="Arial" pitchFamily="-107" charset="0"/>
                <a:ea typeface="+mn-ea"/>
                <a:cs typeface="+mn-cs"/>
              </a:rPr>
              <a:t>SCHN99]. The security incident that is the goal of the attack is represented as the</a:t>
            </a:r>
          </a:p>
          <a:p>
            <a:r>
              <a:rPr lang="en-US" sz="1200" b="0" i="0" u="none" strike="noStrike" kern="1200" baseline="0" dirty="0">
                <a:solidFill>
                  <a:schemeClr val="tx1"/>
                </a:solidFill>
                <a:latin typeface="Arial" pitchFamily="-107" charset="0"/>
                <a:ea typeface="+mn-ea"/>
                <a:cs typeface="+mn-cs"/>
              </a:rPr>
              <a:t>root node of the tree, and the ways that an attacker could reach that goal are iteratively</a:t>
            </a:r>
          </a:p>
          <a:p>
            <a:r>
              <a:rPr lang="en-US" sz="1200" b="0" i="0" u="none" strike="noStrike" kern="1200" baseline="0" dirty="0">
                <a:solidFill>
                  <a:schemeClr val="tx1"/>
                </a:solidFill>
                <a:latin typeface="Arial" pitchFamily="-107" charset="0"/>
                <a:ea typeface="+mn-ea"/>
                <a:cs typeface="+mn-cs"/>
              </a:rPr>
              <a:t>and incrementally represented as branches and </a:t>
            </a:r>
            <a:r>
              <a:rPr lang="en-US" sz="1200" b="0" i="0" u="none" strike="noStrike" kern="1200" baseline="0" dirty="0" err="1">
                <a:solidFill>
                  <a:schemeClr val="tx1"/>
                </a:solidFill>
                <a:latin typeface="Arial" pitchFamily="-107" charset="0"/>
                <a:ea typeface="+mn-ea"/>
                <a:cs typeface="+mn-cs"/>
              </a:rPr>
              <a:t>subnodes</a:t>
            </a:r>
            <a:r>
              <a:rPr lang="en-US" sz="1200" b="0" i="0" u="none" strike="noStrike" kern="1200" baseline="0" dirty="0">
                <a:solidFill>
                  <a:schemeClr val="tx1"/>
                </a:solidFill>
                <a:latin typeface="Arial" pitchFamily="-107" charset="0"/>
                <a:ea typeface="+mn-ea"/>
                <a:cs typeface="+mn-cs"/>
              </a:rPr>
              <a:t> of the tree. Each</a:t>
            </a:r>
          </a:p>
          <a:p>
            <a:r>
              <a:rPr lang="en-US" sz="1200" b="0" i="0" u="none" strike="noStrike" kern="1200" baseline="0" dirty="0" err="1">
                <a:solidFill>
                  <a:schemeClr val="tx1"/>
                </a:solidFill>
                <a:latin typeface="Arial" pitchFamily="-107" charset="0"/>
                <a:ea typeface="+mn-ea"/>
                <a:cs typeface="+mn-cs"/>
              </a:rPr>
              <a:t>subnode</a:t>
            </a:r>
            <a:r>
              <a:rPr lang="en-US" sz="1200" b="0" i="0" u="none" strike="noStrike" kern="1200" baseline="0" dirty="0">
                <a:solidFill>
                  <a:schemeClr val="tx1"/>
                </a:solidFill>
                <a:latin typeface="Arial" pitchFamily="-107" charset="0"/>
                <a:ea typeface="+mn-ea"/>
                <a:cs typeface="+mn-cs"/>
              </a:rPr>
              <a:t> defines a </a:t>
            </a:r>
            <a:r>
              <a:rPr lang="en-US" sz="1200" b="0" i="0" u="none" strike="noStrike" kern="1200" baseline="0" dirty="0" err="1">
                <a:solidFill>
                  <a:schemeClr val="tx1"/>
                </a:solidFill>
                <a:latin typeface="Arial" pitchFamily="-107" charset="0"/>
                <a:ea typeface="+mn-ea"/>
                <a:cs typeface="+mn-cs"/>
              </a:rPr>
              <a:t>subgoal</a:t>
            </a:r>
            <a:r>
              <a:rPr lang="en-US" sz="1200" b="0" i="0" u="none" strike="noStrike" kern="1200" baseline="0" dirty="0">
                <a:solidFill>
                  <a:schemeClr val="tx1"/>
                </a:solidFill>
                <a:latin typeface="Arial" pitchFamily="-107" charset="0"/>
                <a:ea typeface="+mn-ea"/>
                <a:cs typeface="+mn-cs"/>
              </a:rPr>
              <a:t>, and each </a:t>
            </a:r>
            <a:r>
              <a:rPr lang="en-US" sz="1200" b="0" i="0" u="none" strike="noStrike" kern="1200" baseline="0" dirty="0" err="1">
                <a:solidFill>
                  <a:schemeClr val="tx1"/>
                </a:solidFill>
                <a:latin typeface="Arial" pitchFamily="-107" charset="0"/>
                <a:ea typeface="+mn-ea"/>
                <a:cs typeface="+mn-cs"/>
              </a:rPr>
              <a:t>subgoal</a:t>
            </a:r>
            <a:r>
              <a:rPr lang="en-US" sz="1200" b="0" i="0" u="none" strike="noStrike" kern="1200" baseline="0" dirty="0">
                <a:solidFill>
                  <a:schemeClr val="tx1"/>
                </a:solidFill>
                <a:latin typeface="Arial" pitchFamily="-107" charset="0"/>
                <a:ea typeface="+mn-ea"/>
                <a:cs typeface="+mn-cs"/>
              </a:rPr>
              <a:t> may have its own set of further </a:t>
            </a:r>
            <a:r>
              <a:rPr lang="en-US" sz="1200" b="0" i="0" u="none" strike="noStrike" kern="1200" baseline="0" dirty="0" err="1">
                <a:solidFill>
                  <a:schemeClr val="tx1"/>
                </a:solidFill>
                <a:latin typeface="Arial" pitchFamily="-107" charset="0"/>
                <a:ea typeface="+mn-ea"/>
                <a:cs typeface="+mn-cs"/>
              </a:rPr>
              <a:t>subgoals</a:t>
            </a:r>
            <a:r>
              <a:rPr lang="en-US" sz="1200" b="0" i="0" u="none" strike="noStrike" kern="1200" baseline="0" dirty="0">
                <a:solidFill>
                  <a:schemeClr val="tx1"/>
                </a:solidFill>
                <a:latin typeface="Arial" pitchFamily="-107" charset="0"/>
                <a:ea typeface="+mn-ea"/>
                <a:cs typeface="+mn-cs"/>
              </a:rPr>
              <a:t>,</a:t>
            </a:r>
          </a:p>
          <a:p>
            <a:r>
              <a:rPr lang="en-US" sz="1200" b="0" i="0" u="none" strike="noStrike" kern="1200" baseline="0" dirty="0">
                <a:solidFill>
                  <a:schemeClr val="tx1"/>
                </a:solidFill>
                <a:latin typeface="Arial" pitchFamily="-107" charset="0"/>
                <a:ea typeface="+mn-ea"/>
                <a:cs typeface="+mn-cs"/>
              </a:rPr>
              <a:t>etc. The final nodes on the paths outward from the root, i.e., the leaf nodes,</a:t>
            </a:r>
          </a:p>
          <a:p>
            <a:r>
              <a:rPr lang="en-US" sz="1200" b="0" i="0" u="none" strike="noStrike" kern="1200" baseline="0" dirty="0">
                <a:solidFill>
                  <a:schemeClr val="tx1"/>
                </a:solidFill>
                <a:latin typeface="Arial" pitchFamily="-107" charset="0"/>
                <a:ea typeface="+mn-ea"/>
                <a:cs typeface="+mn-cs"/>
              </a:rPr>
              <a:t>represent different ways to initiate an attack. Each node other than a leaf is either</a:t>
            </a:r>
          </a:p>
          <a:p>
            <a:r>
              <a:rPr lang="en-US" sz="1200" b="0" i="0" u="none" strike="noStrike" kern="1200" baseline="0" dirty="0">
                <a:solidFill>
                  <a:schemeClr val="tx1"/>
                </a:solidFill>
                <a:latin typeface="Arial" pitchFamily="-107" charset="0"/>
                <a:ea typeface="+mn-ea"/>
                <a:cs typeface="+mn-cs"/>
              </a:rPr>
              <a:t>an AND-node or an OR-node. To achieve the goal represented by an AND-node,</a:t>
            </a:r>
          </a:p>
          <a:p>
            <a:r>
              <a:rPr lang="en-US" sz="1200" b="0" i="0" u="none" strike="noStrike" kern="1200" baseline="0" dirty="0">
                <a:solidFill>
                  <a:schemeClr val="tx1"/>
                </a:solidFill>
                <a:latin typeface="Arial" pitchFamily="-107" charset="0"/>
                <a:ea typeface="+mn-ea"/>
                <a:cs typeface="+mn-cs"/>
              </a:rPr>
              <a:t>the </a:t>
            </a:r>
            <a:r>
              <a:rPr lang="en-US" sz="1200" b="0" i="0" u="none" strike="noStrike" kern="1200" baseline="0" dirty="0" err="1">
                <a:solidFill>
                  <a:schemeClr val="tx1"/>
                </a:solidFill>
                <a:latin typeface="Arial" pitchFamily="-107" charset="0"/>
                <a:ea typeface="+mn-ea"/>
                <a:cs typeface="+mn-cs"/>
              </a:rPr>
              <a:t>subgoals</a:t>
            </a:r>
            <a:r>
              <a:rPr lang="en-US" sz="1200" b="0" i="0" u="none" strike="noStrike" kern="1200" baseline="0" dirty="0">
                <a:solidFill>
                  <a:schemeClr val="tx1"/>
                </a:solidFill>
                <a:latin typeface="Arial" pitchFamily="-107" charset="0"/>
                <a:ea typeface="+mn-ea"/>
                <a:cs typeface="+mn-cs"/>
              </a:rPr>
              <a:t> represented by all of that node’s </a:t>
            </a:r>
            <a:r>
              <a:rPr lang="en-US" sz="1200" b="0" i="0" u="none" strike="noStrike" kern="1200" baseline="0" dirty="0" err="1">
                <a:solidFill>
                  <a:schemeClr val="tx1"/>
                </a:solidFill>
                <a:latin typeface="Arial" pitchFamily="-107" charset="0"/>
                <a:ea typeface="+mn-ea"/>
                <a:cs typeface="+mn-cs"/>
              </a:rPr>
              <a:t>subnodes</a:t>
            </a:r>
            <a:r>
              <a:rPr lang="en-US" sz="1200" b="0" i="0" u="none" strike="noStrike" kern="1200" baseline="0" dirty="0">
                <a:solidFill>
                  <a:schemeClr val="tx1"/>
                </a:solidFill>
                <a:latin typeface="Arial" pitchFamily="-107" charset="0"/>
                <a:ea typeface="+mn-ea"/>
                <a:cs typeface="+mn-cs"/>
              </a:rPr>
              <a:t> must be achieved; and for</a:t>
            </a:r>
          </a:p>
          <a:p>
            <a:r>
              <a:rPr lang="en-US" sz="1200" b="0" i="0" u="none" strike="noStrike" kern="1200" baseline="0" dirty="0">
                <a:solidFill>
                  <a:schemeClr val="tx1"/>
                </a:solidFill>
                <a:latin typeface="Arial" pitchFamily="-107" charset="0"/>
                <a:ea typeface="+mn-ea"/>
                <a:cs typeface="+mn-cs"/>
              </a:rPr>
              <a:t>an OR-node, at least one of the </a:t>
            </a:r>
            <a:r>
              <a:rPr lang="en-US" sz="1200" b="0" i="0" u="none" strike="noStrike" kern="1200" baseline="0" dirty="0" err="1">
                <a:solidFill>
                  <a:schemeClr val="tx1"/>
                </a:solidFill>
                <a:latin typeface="Arial" pitchFamily="-107" charset="0"/>
                <a:ea typeface="+mn-ea"/>
                <a:cs typeface="+mn-cs"/>
              </a:rPr>
              <a:t>subgoals</a:t>
            </a:r>
            <a:r>
              <a:rPr lang="en-US" sz="1200" b="0" i="0" u="none" strike="noStrike" kern="1200" baseline="0" dirty="0">
                <a:solidFill>
                  <a:schemeClr val="tx1"/>
                </a:solidFill>
                <a:latin typeface="Arial" pitchFamily="-107" charset="0"/>
                <a:ea typeface="+mn-ea"/>
                <a:cs typeface="+mn-cs"/>
              </a:rPr>
              <a:t> must be achieved. Branches can be labeled</a:t>
            </a:r>
          </a:p>
          <a:p>
            <a:r>
              <a:rPr lang="en-US" sz="1200" b="0" i="0" u="none" strike="noStrike" kern="1200" baseline="0" dirty="0">
                <a:solidFill>
                  <a:schemeClr val="tx1"/>
                </a:solidFill>
                <a:latin typeface="Arial" pitchFamily="-107" charset="0"/>
                <a:ea typeface="+mn-ea"/>
                <a:cs typeface="+mn-cs"/>
              </a:rPr>
              <a:t>with values representing difficulty, cost, or other attack attributes, so that alternative</a:t>
            </a:r>
          </a:p>
          <a:p>
            <a:r>
              <a:rPr lang="en-US" sz="1200" b="0" i="0" u="none" strike="noStrike" kern="1200" baseline="0" dirty="0">
                <a:solidFill>
                  <a:schemeClr val="tx1"/>
                </a:solidFill>
                <a:latin typeface="Arial" pitchFamily="-107" charset="0"/>
                <a:ea typeface="+mn-ea"/>
                <a:cs typeface="+mn-cs"/>
              </a:rPr>
              <a:t>attacks can be compared.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The motivation for the use of attack trees is to effectively exploit the information</a:t>
            </a:r>
          </a:p>
          <a:p>
            <a:r>
              <a:rPr lang="en-US" sz="1200" b="0" i="0" u="none" strike="noStrike" kern="1200" baseline="0" dirty="0">
                <a:solidFill>
                  <a:schemeClr val="tx1"/>
                </a:solidFill>
                <a:latin typeface="Arial" pitchFamily="-107" charset="0"/>
                <a:ea typeface="+mn-ea"/>
                <a:cs typeface="+mn-cs"/>
              </a:rPr>
              <a:t>available on attack patterns. Organizations such as CERT publish security</a:t>
            </a:r>
          </a:p>
          <a:p>
            <a:r>
              <a:rPr lang="en-US" sz="1200" b="0" i="0" u="none" strike="noStrike" kern="1200" baseline="0" dirty="0">
                <a:solidFill>
                  <a:schemeClr val="tx1"/>
                </a:solidFill>
                <a:latin typeface="Arial" pitchFamily="-107" charset="0"/>
                <a:ea typeface="+mn-ea"/>
                <a:cs typeface="+mn-cs"/>
              </a:rPr>
              <a:t>advisories that have enabled the development of a body of knowledge about both</a:t>
            </a:r>
          </a:p>
          <a:p>
            <a:r>
              <a:rPr lang="en-US" sz="1200" b="0" i="0" u="none" strike="noStrike" kern="1200" baseline="0" dirty="0">
                <a:solidFill>
                  <a:schemeClr val="tx1"/>
                </a:solidFill>
                <a:latin typeface="Arial" pitchFamily="-107" charset="0"/>
                <a:ea typeface="+mn-ea"/>
                <a:cs typeface="+mn-cs"/>
              </a:rPr>
              <a:t>general attack strategies and specific attack patterns. Security analysts can use the</a:t>
            </a:r>
          </a:p>
          <a:p>
            <a:r>
              <a:rPr lang="en-US" sz="1200" b="0" i="0" u="none" strike="noStrike" kern="1200" baseline="0" dirty="0">
                <a:solidFill>
                  <a:schemeClr val="tx1"/>
                </a:solidFill>
                <a:latin typeface="Arial" pitchFamily="-107" charset="0"/>
                <a:ea typeface="+mn-ea"/>
                <a:cs typeface="+mn-cs"/>
              </a:rPr>
              <a:t>attack tree to document security attacks in a structured form that reveals key vulnerabilities.</a:t>
            </a:r>
          </a:p>
          <a:p>
            <a:r>
              <a:rPr lang="en-US" sz="1200" b="0" i="0" u="none" strike="noStrike" kern="1200" baseline="0" dirty="0">
                <a:solidFill>
                  <a:schemeClr val="tx1"/>
                </a:solidFill>
                <a:latin typeface="Arial" pitchFamily="-107" charset="0"/>
                <a:ea typeface="+mn-ea"/>
                <a:cs typeface="+mn-cs"/>
              </a:rPr>
              <a:t>The attack tree can guide both the design of systems and applications,</a:t>
            </a:r>
          </a:p>
          <a:p>
            <a:r>
              <a:rPr lang="en-US" sz="1200" b="0" i="0" u="none" strike="noStrike" kern="1200" baseline="0" dirty="0">
                <a:solidFill>
                  <a:schemeClr val="tx1"/>
                </a:solidFill>
                <a:latin typeface="Arial" pitchFamily="-107" charset="0"/>
                <a:ea typeface="+mn-ea"/>
                <a:cs typeface="+mn-cs"/>
              </a:rPr>
              <a:t>and the choice and strength of countermeasures.</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 Figure 1.5, based on a figure in [DIMI07], is an example of an attack tree analysis</a:t>
            </a:r>
          </a:p>
          <a:p>
            <a:r>
              <a:rPr lang="en-US" sz="1200" kern="1200" dirty="0">
                <a:solidFill>
                  <a:schemeClr val="tx1"/>
                </a:solidFill>
                <a:effectLst/>
                <a:latin typeface="Arial" pitchFamily="-107" charset="0"/>
                <a:ea typeface="+mn-ea"/>
                <a:cs typeface="+mn-cs"/>
              </a:rPr>
              <a:t>for an Internet banking authentication application. The root of the tree is the objective</a:t>
            </a:r>
          </a:p>
          <a:p>
            <a:r>
              <a:rPr lang="en-US" sz="1200" kern="1200" dirty="0">
                <a:solidFill>
                  <a:schemeClr val="tx1"/>
                </a:solidFill>
                <a:effectLst/>
                <a:latin typeface="Arial" pitchFamily="-107" charset="0"/>
                <a:ea typeface="+mn-ea"/>
                <a:cs typeface="+mn-cs"/>
              </a:rPr>
              <a:t>of the attacker, which is to compromise a user’s account. The shaded boxes on the tree</a:t>
            </a:r>
          </a:p>
          <a:p>
            <a:r>
              <a:rPr lang="en-US" sz="1200" kern="1200" dirty="0">
                <a:solidFill>
                  <a:schemeClr val="tx1"/>
                </a:solidFill>
                <a:effectLst/>
                <a:latin typeface="Arial" pitchFamily="-107" charset="0"/>
                <a:ea typeface="+mn-ea"/>
                <a:cs typeface="+mn-cs"/>
              </a:rPr>
              <a:t>are the leaf nodes, which represent events that comprise the attacks. The white boxes</a:t>
            </a:r>
          </a:p>
          <a:p>
            <a:r>
              <a:rPr lang="en-US" sz="1200" kern="1200" dirty="0">
                <a:solidFill>
                  <a:schemeClr val="tx1"/>
                </a:solidFill>
                <a:effectLst/>
                <a:latin typeface="Arial" pitchFamily="-107" charset="0"/>
                <a:ea typeface="+mn-ea"/>
                <a:cs typeface="+mn-cs"/>
              </a:rPr>
              <a:t>are categories which consist of one or more specific attack events (leaf nodes). Note</a:t>
            </a:r>
          </a:p>
          <a:p>
            <a:r>
              <a:rPr lang="en-US" sz="1200" kern="1200" dirty="0">
                <a:solidFill>
                  <a:schemeClr val="tx1"/>
                </a:solidFill>
                <a:effectLst/>
                <a:latin typeface="Arial" pitchFamily="-107" charset="0"/>
                <a:ea typeface="+mn-ea"/>
                <a:cs typeface="+mn-cs"/>
              </a:rPr>
              <a:t>that in this tree, all the nodes other than leaf nodes are OR-nodes. The analysis used</a:t>
            </a:r>
          </a:p>
          <a:p>
            <a:r>
              <a:rPr lang="en-US" sz="1200" kern="1200" dirty="0">
                <a:solidFill>
                  <a:schemeClr val="tx1"/>
                </a:solidFill>
                <a:effectLst/>
                <a:latin typeface="Arial" pitchFamily="-107" charset="0"/>
                <a:ea typeface="+mn-ea"/>
                <a:cs typeface="+mn-cs"/>
              </a:rPr>
              <a:t>to generate this tree considered the three components involved in authentication: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User terminal and user (UT/U):</a:t>
            </a:r>
            <a:r>
              <a:rPr lang="en-US" sz="1200" kern="1200" dirty="0">
                <a:solidFill>
                  <a:schemeClr val="tx1"/>
                </a:solidFill>
                <a:effectLst/>
                <a:latin typeface="Arial" pitchFamily="-107" charset="0"/>
                <a:ea typeface="+mn-ea"/>
                <a:cs typeface="+mn-cs"/>
              </a:rPr>
              <a:t>  These attacks target the user equipment,</a:t>
            </a:r>
          </a:p>
          <a:p>
            <a:r>
              <a:rPr lang="en-US" sz="1200" kern="1200" dirty="0">
                <a:solidFill>
                  <a:schemeClr val="tx1"/>
                </a:solidFill>
                <a:effectLst/>
                <a:latin typeface="Arial" pitchFamily="-107" charset="0"/>
                <a:ea typeface="+mn-ea"/>
                <a:cs typeface="+mn-cs"/>
              </a:rPr>
              <a:t>including the tokens that may be involved, such as smartcards or other password</a:t>
            </a:r>
          </a:p>
          <a:p>
            <a:r>
              <a:rPr lang="en-US" sz="1200" kern="1200" dirty="0">
                <a:solidFill>
                  <a:schemeClr val="tx1"/>
                </a:solidFill>
                <a:effectLst/>
                <a:latin typeface="Arial" pitchFamily="-107" charset="0"/>
                <a:ea typeface="+mn-ea"/>
                <a:cs typeface="+mn-cs"/>
              </a:rPr>
              <a:t>generators, as well as the actions of the user.</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Communications channel (CC)</a:t>
            </a:r>
            <a:r>
              <a:rPr lang="en-US" sz="1200" kern="1200" dirty="0">
                <a:solidFill>
                  <a:schemeClr val="tx1"/>
                </a:solidFill>
                <a:effectLst/>
                <a:latin typeface="Arial" pitchFamily="-107" charset="0"/>
                <a:ea typeface="+mn-ea"/>
                <a:cs typeface="+mn-cs"/>
              </a:rPr>
              <a:t>:  This type of attack focuses on communication</a:t>
            </a:r>
          </a:p>
          <a:p>
            <a:r>
              <a:rPr lang="en-US" sz="1200" kern="1200" dirty="0">
                <a:solidFill>
                  <a:schemeClr val="tx1"/>
                </a:solidFill>
                <a:effectLst/>
                <a:latin typeface="Arial" pitchFamily="-107" charset="0"/>
                <a:ea typeface="+mn-ea"/>
                <a:cs typeface="+mn-cs"/>
              </a:rPr>
              <a:t>links.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Internet banking server (IBS):</a:t>
            </a:r>
            <a:r>
              <a:rPr lang="en-US" sz="1200" kern="1200" dirty="0">
                <a:solidFill>
                  <a:schemeClr val="tx1"/>
                </a:solidFill>
                <a:effectLst/>
                <a:latin typeface="Arial" pitchFamily="-107" charset="0"/>
                <a:ea typeface="+mn-ea"/>
                <a:cs typeface="+mn-cs"/>
              </a:rPr>
              <a:t>  These types of attacks are offline attack against</a:t>
            </a:r>
          </a:p>
          <a:p>
            <a:r>
              <a:rPr lang="en-US" sz="1200" kern="1200" dirty="0">
                <a:solidFill>
                  <a:schemeClr val="tx1"/>
                </a:solidFill>
                <a:effectLst/>
                <a:latin typeface="Arial" pitchFamily="-107" charset="0"/>
                <a:ea typeface="+mn-ea"/>
                <a:cs typeface="+mn-cs"/>
              </a:rPr>
              <a:t>the servers that host the Internet banking application.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Five overall attack strategies can be identified, each of which exploits one or</a:t>
            </a:r>
          </a:p>
          <a:p>
            <a:r>
              <a:rPr lang="en-US" sz="1200" kern="1200" dirty="0">
                <a:solidFill>
                  <a:schemeClr val="tx1"/>
                </a:solidFill>
                <a:effectLst/>
                <a:latin typeface="Arial" pitchFamily="-107" charset="0"/>
                <a:ea typeface="+mn-ea"/>
                <a:cs typeface="+mn-cs"/>
              </a:rPr>
              <a:t>more of the three components. The five strategies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User credential compromise:</a:t>
            </a:r>
            <a:r>
              <a:rPr lang="en-US" sz="1200" kern="1200" dirty="0">
                <a:solidFill>
                  <a:schemeClr val="tx1"/>
                </a:solidFill>
                <a:effectLst/>
                <a:latin typeface="Arial" pitchFamily="-107" charset="0"/>
                <a:ea typeface="+mn-ea"/>
                <a:cs typeface="+mn-cs"/>
              </a:rPr>
              <a:t>  This strategy can be used against many elements</a:t>
            </a:r>
          </a:p>
          <a:p>
            <a:r>
              <a:rPr lang="en-US" sz="1200" kern="1200" dirty="0">
                <a:solidFill>
                  <a:schemeClr val="tx1"/>
                </a:solidFill>
                <a:effectLst/>
                <a:latin typeface="Arial" pitchFamily="-107" charset="0"/>
                <a:ea typeface="+mn-ea"/>
                <a:cs typeface="+mn-cs"/>
              </a:rPr>
              <a:t>of the attack surface. There are procedural attacks, such as monitoring a user’s</a:t>
            </a:r>
          </a:p>
          <a:p>
            <a:r>
              <a:rPr lang="en-US" sz="1200" kern="1200" dirty="0">
                <a:solidFill>
                  <a:schemeClr val="tx1"/>
                </a:solidFill>
                <a:effectLst/>
                <a:latin typeface="Arial" pitchFamily="-107" charset="0"/>
                <a:ea typeface="+mn-ea"/>
                <a:cs typeface="+mn-cs"/>
              </a:rPr>
              <a:t>action to observe a PIN or other credential, or theft of the user’s token or</a:t>
            </a:r>
          </a:p>
          <a:p>
            <a:r>
              <a:rPr lang="en-US" sz="1200" kern="1200" dirty="0">
                <a:solidFill>
                  <a:schemeClr val="tx1"/>
                </a:solidFill>
                <a:effectLst/>
                <a:latin typeface="Arial" pitchFamily="-107" charset="0"/>
                <a:ea typeface="+mn-ea"/>
                <a:cs typeface="+mn-cs"/>
              </a:rPr>
              <a:t>handwritten notes. An adversary may also compromise token information using</a:t>
            </a:r>
          </a:p>
          <a:p>
            <a:r>
              <a:rPr lang="en-US" sz="1200" kern="1200" dirty="0">
                <a:solidFill>
                  <a:schemeClr val="tx1"/>
                </a:solidFill>
                <a:effectLst/>
                <a:latin typeface="Arial" pitchFamily="-107" charset="0"/>
                <a:ea typeface="+mn-ea"/>
                <a:cs typeface="+mn-cs"/>
              </a:rPr>
              <a:t>a variety of token attack tools, such as hacking the smartcard or using a brute</a:t>
            </a:r>
          </a:p>
          <a:p>
            <a:r>
              <a:rPr lang="en-US" sz="1200" kern="1200" dirty="0">
                <a:solidFill>
                  <a:schemeClr val="tx1"/>
                </a:solidFill>
                <a:effectLst/>
                <a:latin typeface="Arial" pitchFamily="-107" charset="0"/>
                <a:ea typeface="+mn-ea"/>
                <a:cs typeface="+mn-cs"/>
              </a:rPr>
              <a:t>force approach to guess the PIN. Another possible strategy is to embed malicious</a:t>
            </a:r>
          </a:p>
          <a:p>
            <a:r>
              <a:rPr lang="en-US" sz="1200" kern="1200" dirty="0">
                <a:solidFill>
                  <a:schemeClr val="tx1"/>
                </a:solidFill>
                <a:effectLst/>
                <a:latin typeface="Arial" pitchFamily="-107" charset="0"/>
                <a:ea typeface="+mn-ea"/>
                <a:cs typeface="+mn-cs"/>
              </a:rPr>
              <a:t>software to compromise the user’s login and password. An adversary may</a:t>
            </a:r>
          </a:p>
          <a:p>
            <a:r>
              <a:rPr lang="en-US" sz="1200" kern="1200" dirty="0">
                <a:solidFill>
                  <a:schemeClr val="tx1"/>
                </a:solidFill>
                <a:effectLst/>
                <a:latin typeface="Arial" pitchFamily="-107" charset="0"/>
                <a:ea typeface="+mn-ea"/>
                <a:cs typeface="+mn-cs"/>
              </a:rPr>
              <a:t>also attempt to obtain credential information via the communication channel</a:t>
            </a:r>
          </a:p>
          <a:p>
            <a:r>
              <a:rPr lang="en-US" sz="1200" kern="1200" dirty="0">
                <a:solidFill>
                  <a:schemeClr val="tx1"/>
                </a:solidFill>
                <a:effectLst/>
                <a:latin typeface="Arial" pitchFamily="-107" charset="0"/>
                <a:ea typeface="+mn-ea"/>
                <a:cs typeface="+mn-cs"/>
              </a:rPr>
              <a:t>(sniffing). Finally, an adversary may use various means to engage in communication</a:t>
            </a:r>
          </a:p>
          <a:p>
            <a:r>
              <a:rPr lang="en-US" sz="1200" kern="1200" dirty="0">
                <a:solidFill>
                  <a:schemeClr val="tx1"/>
                </a:solidFill>
                <a:effectLst/>
                <a:latin typeface="Arial" pitchFamily="-107" charset="0"/>
                <a:ea typeface="+mn-ea"/>
                <a:cs typeface="+mn-cs"/>
              </a:rPr>
              <a:t>with the target user, as shown in Figure 1.5.</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Injection of commands</a:t>
            </a:r>
            <a:r>
              <a:rPr lang="en-US" sz="1200" kern="1200" dirty="0">
                <a:solidFill>
                  <a:schemeClr val="tx1"/>
                </a:solidFill>
                <a:effectLst/>
                <a:latin typeface="Arial" pitchFamily="-107" charset="0"/>
                <a:ea typeface="+mn-ea"/>
                <a:cs typeface="+mn-cs"/>
              </a:rPr>
              <a:t>:  In this type of attack, the attacker is able to intercept</a:t>
            </a:r>
          </a:p>
          <a:p>
            <a:r>
              <a:rPr lang="en-US" sz="1200" kern="1200" dirty="0">
                <a:solidFill>
                  <a:schemeClr val="tx1"/>
                </a:solidFill>
                <a:effectLst/>
                <a:latin typeface="Arial" pitchFamily="-107" charset="0"/>
                <a:ea typeface="+mn-ea"/>
                <a:cs typeface="+mn-cs"/>
              </a:rPr>
              <a:t>communication between the UT and the IBS. Various schemes can be used to</a:t>
            </a:r>
          </a:p>
          <a:p>
            <a:r>
              <a:rPr lang="en-US" sz="1200" kern="1200" dirty="0">
                <a:solidFill>
                  <a:schemeClr val="tx1"/>
                </a:solidFill>
                <a:effectLst/>
                <a:latin typeface="Arial" pitchFamily="-107" charset="0"/>
                <a:ea typeface="+mn-ea"/>
                <a:cs typeface="+mn-cs"/>
              </a:rPr>
              <a:t>be able to impersonate the valid user and so gain access to the banking system.</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User credential guessing</a:t>
            </a:r>
            <a:r>
              <a:rPr lang="en-US" sz="1200" kern="1200" dirty="0">
                <a:solidFill>
                  <a:schemeClr val="tx1"/>
                </a:solidFill>
                <a:effectLst/>
                <a:latin typeface="Arial" pitchFamily="-107" charset="0"/>
                <a:ea typeface="+mn-ea"/>
                <a:cs typeface="+mn-cs"/>
              </a:rPr>
              <a:t>:  It is reported in [HILT06] that brute force</a:t>
            </a:r>
          </a:p>
          <a:p>
            <a:r>
              <a:rPr lang="en-US" sz="1200" kern="1200" dirty="0">
                <a:solidFill>
                  <a:schemeClr val="tx1"/>
                </a:solidFill>
                <a:effectLst/>
                <a:latin typeface="Arial" pitchFamily="-107" charset="0"/>
                <a:ea typeface="+mn-ea"/>
                <a:cs typeface="+mn-cs"/>
              </a:rPr>
              <a:t>attacks against some banking authentication schemes are feasible by sending</a:t>
            </a:r>
          </a:p>
          <a:p>
            <a:r>
              <a:rPr lang="en-US" sz="1200" kern="1200" dirty="0">
                <a:solidFill>
                  <a:schemeClr val="tx1"/>
                </a:solidFill>
                <a:effectLst/>
                <a:latin typeface="Arial" pitchFamily="-107" charset="0"/>
                <a:ea typeface="+mn-ea"/>
                <a:cs typeface="+mn-cs"/>
              </a:rPr>
              <a:t>random</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usernames and passwords. The attack mechanism is based on</a:t>
            </a:r>
          </a:p>
          <a:p>
            <a:r>
              <a:rPr lang="en-US" sz="1200" kern="1200" dirty="0">
                <a:solidFill>
                  <a:schemeClr val="tx1"/>
                </a:solidFill>
                <a:effectLst/>
                <a:latin typeface="Arial" pitchFamily="-107" charset="0"/>
                <a:ea typeface="+mn-ea"/>
                <a:cs typeface="+mn-cs"/>
              </a:rPr>
              <a:t>distributed zombie</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personal computers, hosting automated programs for</a:t>
            </a:r>
          </a:p>
          <a:p>
            <a:r>
              <a:rPr lang="en-US" sz="1200" kern="1200" dirty="0">
                <a:solidFill>
                  <a:schemeClr val="tx1"/>
                </a:solidFill>
                <a:effectLst/>
                <a:latin typeface="Arial" pitchFamily="-107" charset="0"/>
                <a:ea typeface="+mn-ea"/>
                <a:cs typeface="+mn-cs"/>
              </a:rPr>
              <a:t>username- or password-based calculation.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Security policy violation</a:t>
            </a:r>
            <a:r>
              <a:rPr lang="en-US" sz="1200" kern="1200" dirty="0">
                <a:solidFill>
                  <a:schemeClr val="tx1"/>
                </a:solidFill>
                <a:effectLst/>
                <a:latin typeface="Arial" pitchFamily="-107" charset="0"/>
                <a:ea typeface="+mn-ea"/>
                <a:cs typeface="+mn-cs"/>
              </a:rPr>
              <a:t>:  For example, violating the bank’s security policy in</a:t>
            </a:r>
          </a:p>
          <a:p>
            <a:r>
              <a:rPr lang="en-US" sz="1200" kern="1200" dirty="0">
                <a:solidFill>
                  <a:schemeClr val="tx1"/>
                </a:solidFill>
                <a:effectLst/>
                <a:latin typeface="Arial" pitchFamily="-107" charset="0"/>
                <a:ea typeface="+mn-ea"/>
                <a:cs typeface="+mn-cs"/>
              </a:rPr>
              <a:t>combination with weak access control and logging mechanisms, an employee</a:t>
            </a:r>
          </a:p>
          <a:p>
            <a:r>
              <a:rPr lang="en-US" sz="1200" kern="1200" dirty="0">
                <a:solidFill>
                  <a:schemeClr val="tx1"/>
                </a:solidFill>
                <a:effectLst/>
                <a:latin typeface="Arial" pitchFamily="-107" charset="0"/>
                <a:ea typeface="+mn-ea"/>
                <a:cs typeface="+mn-cs"/>
              </a:rPr>
              <a:t>may cause an internal security incident and expose a customer’s account.</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 of known authenticated session</a:t>
            </a:r>
            <a:r>
              <a:rPr lang="en-US" sz="1200" kern="1200" dirty="0">
                <a:solidFill>
                  <a:schemeClr val="tx1"/>
                </a:solidFill>
                <a:effectLst/>
                <a:latin typeface="Arial" pitchFamily="-107" charset="0"/>
                <a:ea typeface="+mn-ea"/>
                <a:cs typeface="+mn-cs"/>
              </a:rPr>
              <a:t>:  This type of attack persuades or forces the</a:t>
            </a:r>
          </a:p>
          <a:p>
            <a:r>
              <a:rPr lang="en-US" sz="1200" kern="1200" dirty="0">
                <a:solidFill>
                  <a:schemeClr val="tx1"/>
                </a:solidFill>
                <a:effectLst/>
                <a:latin typeface="Arial" pitchFamily="-107" charset="0"/>
                <a:ea typeface="+mn-ea"/>
                <a:cs typeface="+mn-cs"/>
              </a:rPr>
              <a:t>user to connect to the IBS with a preset session ID. Once the user authenticates</a:t>
            </a:r>
          </a:p>
          <a:p>
            <a:r>
              <a:rPr lang="en-US" sz="1200" kern="1200" dirty="0">
                <a:solidFill>
                  <a:schemeClr val="tx1"/>
                </a:solidFill>
                <a:effectLst/>
                <a:latin typeface="Arial" pitchFamily="-107" charset="0"/>
                <a:ea typeface="+mn-ea"/>
                <a:cs typeface="+mn-cs"/>
              </a:rPr>
              <a:t>to the server, the attacker may utilize the known session ID to send packets to</a:t>
            </a:r>
          </a:p>
          <a:p>
            <a:r>
              <a:rPr lang="en-US" sz="1200" kern="1200" dirty="0">
                <a:solidFill>
                  <a:schemeClr val="tx1"/>
                </a:solidFill>
                <a:effectLst/>
                <a:latin typeface="Arial" pitchFamily="-107" charset="0"/>
                <a:ea typeface="+mn-ea"/>
                <a:cs typeface="+mn-cs"/>
              </a:rPr>
              <a:t>the IBS, spoofing the user’s identity.</a:t>
            </a:r>
            <a:endParaRPr lang="en-US" sz="1200" b="0" i="0" u="none" strike="noStrike" kern="1200" baseline="0" dirty="0">
              <a:solidFill>
                <a:schemeClr val="tx1"/>
              </a:solidFill>
              <a:latin typeface="Arial" pitchFamily="-107" charset="0"/>
              <a:ea typeface="+mn-ea"/>
              <a:cs typeface="+mn-cs"/>
            </a:endParaRP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Figure 1.5 provides a thorough view of the different types of attacks on an</a:t>
            </a:r>
          </a:p>
          <a:p>
            <a:r>
              <a:rPr lang="en-US" sz="1200" b="0" i="0" u="none" strike="noStrike" kern="1200" baseline="0" dirty="0">
                <a:solidFill>
                  <a:schemeClr val="tx1"/>
                </a:solidFill>
                <a:latin typeface="Arial" pitchFamily="-107" charset="0"/>
                <a:ea typeface="+mn-ea"/>
                <a:cs typeface="+mn-cs"/>
              </a:rPr>
              <a:t>Internet banking authentication application. Using this tree as a starting point, security</a:t>
            </a:r>
          </a:p>
          <a:p>
            <a:r>
              <a:rPr lang="en-US" sz="1200" b="0" i="0" u="none" strike="noStrike" kern="1200" baseline="0" dirty="0">
                <a:solidFill>
                  <a:schemeClr val="tx1"/>
                </a:solidFill>
                <a:latin typeface="Arial" pitchFamily="-107" charset="0"/>
                <a:ea typeface="+mn-ea"/>
                <a:cs typeface="+mn-cs"/>
              </a:rPr>
              <a:t>analysts can assess the risk of each attack and, using the design principles outlined</a:t>
            </a:r>
          </a:p>
          <a:p>
            <a:r>
              <a:rPr lang="en-US" sz="1200" b="0" i="0" u="none" strike="noStrike" kern="1200" baseline="0" dirty="0">
                <a:solidFill>
                  <a:schemeClr val="tx1"/>
                </a:solidFill>
                <a:latin typeface="Arial" pitchFamily="-107" charset="0"/>
                <a:ea typeface="+mn-ea"/>
                <a:cs typeface="+mn-cs"/>
              </a:rPr>
              <a:t>in the preceding section, design a comprehensive security facility. [DIMO07]</a:t>
            </a:r>
          </a:p>
          <a:p>
            <a:r>
              <a:rPr lang="en-US" sz="1200" b="0" i="0" u="none" strike="noStrike" kern="1200" baseline="0" dirty="0">
                <a:solidFill>
                  <a:schemeClr val="tx1"/>
                </a:solidFill>
                <a:latin typeface="Arial" pitchFamily="-107" charset="0"/>
                <a:ea typeface="+mn-ea"/>
                <a:cs typeface="+mn-cs"/>
              </a:rPr>
              <a:t>provides a good account of the results of this design effort.</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67</a:t>
            </a:fld>
            <a:endParaRPr lang="en-AU" dirty="0"/>
          </a:p>
        </p:txBody>
      </p:sp>
    </p:spTree>
    <p:extLst>
      <p:ext uri="{BB962C8B-B14F-4D97-AF65-F5344CB8AC3E}">
        <p14:creationId xmlns:p14="http://schemas.microsoft.com/office/powerpoint/2010/main" val="16813477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Many of the security techniques and applications described in this book have been</a:t>
            </a:r>
          </a:p>
          <a:p>
            <a:r>
              <a:rPr lang="en-US" sz="1200" kern="1200" dirty="0">
                <a:solidFill>
                  <a:schemeClr val="tx1"/>
                </a:solidFill>
                <a:effectLst/>
                <a:latin typeface="Arial" pitchFamily="-107" charset="0"/>
                <a:ea typeface="+mn-ea"/>
                <a:cs typeface="+mn-cs"/>
              </a:rPr>
              <a:t>specified as standards. Additionally, standards have been developed to cover management</a:t>
            </a:r>
          </a:p>
          <a:p>
            <a:r>
              <a:rPr lang="en-US" sz="1200" kern="1200" dirty="0">
                <a:solidFill>
                  <a:schemeClr val="tx1"/>
                </a:solidFill>
                <a:effectLst/>
                <a:latin typeface="Arial" pitchFamily="-107" charset="0"/>
                <a:ea typeface="+mn-ea"/>
                <a:cs typeface="+mn-cs"/>
              </a:rPr>
              <a:t>practices and the overall architecture of security mechanisms and services.</a:t>
            </a:r>
          </a:p>
          <a:p>
            <a:r>
              <a:rPr lang="en-US" sz="1200" kern="1200" dirty="0">
                <a:solidFill>
                  <a:schemeClr val="tx1"/>
                </a:solidFill>
                <a:effectLst/>
                <a:latin typeface="Arial" pitchFamily="-107" charset="0"/>
                <a:ea typeface="+mn-ea"/>
                <a:cs typeface="+mn-cs"/>
              </a:rPr>
              <a:t>Throughout this book, we will describe the most important standards in use or that</a:t>
            </a:r>
          </a:p>
          <a:p>
            <a:r>
              <a:rPr lang="en-US" sz="1200" kern="1200" dirty="0">
                <a:solidFill>
                  <a:schemeClr val="tx1"/>
                </a:solidFill>
                <a:effectLst/>
                <a:latin typeface="Arial" pitchFamily="-107" charset="0"/>
                <a:ea typeface="+mn-ea"/>
                <a:cs typeface="+mn-cs"/>
              </a:rPr>
              <a:t>are being developed for various aspects of computer security. Various organizations</a:t>
            </a:r>
          </a:p>
          <a:p>
            <a:r>
              <a:rPr lang="en-US" sz="1200" kern="1200" dirty="0">
                <a:solidFill>
                  <a:schemeClr val="tx1"/>
                </a:solidFill>
                <a:effectLst/>
                <a:latin typeface="Arial" pitchFamily="-107" charset="0"/>
                <a:ea typeface="+mn-ea"/>
                <a:cs typeface="+mn-cs"/>
              </a:rPr>
              <a:t>have been involved in the development or promotion of these standards. The most</a:t>
            </a:r>
          </a:p>
          <a:p>
            <a:r>
              <a:rPr lang="en-US" sz="1200" kern="1200" dirty="0">
                <a:solidFill>
                  <a:schemeClr val="tx1"/>
                </a:solidFill>
                <a:effectLst/>
                <a:latin typeface="Arial" pitchFamily="-107" charset="0"/>
                <a:ea typeface="+mn-ea"/>
                <a:cs typeface="+mn-cs"/>
              </a:rPr>
              <a:t>important (in the current context) of these organizations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National Institute of Standards and Technology</a:t>
            </a:r>
            <a:r>
              <a:rPr lang="en-US" sz="1200" kern="1200" dirty="0">
                <a:solidFill>
                  <a:schemeClr val="tx1"/>
                </a:solidFill>
                <a:effectLst/>
                <a:latin typeface="Arial" pitchFamily="-107" charset="0"/>
                <a:ea typeface="+mn-ea"/>
                <a:cs typeface="+mn-cs"/>
              </a:rPr>
              <a:t>:  NIST is a U.S. federal agency</a:t>
            </a:r>
          </a:p>
          <a:p>
            <a:r>
              <a:rPr lang="en-US" sz="1200" kern="1200" dirty="0">
                <a:solidFill>
                  <a:schemeClr val="tx1"/>
                </a:solidFill>
                <a:effectLst/>
                <a:latin typeface="Arial" pitchFamily="-107" charset="0"/>
                <a:ea typeface="+mn-ea"/>
                <a:cs typeface="+mn-cs"/>
              </a:rPr>
              <a:t>that deals with measurement science, standards, and technology related to U.S.</a:t>
            </a:r>
          </a:p>
          <a:p>
            <a:r>
              <a:rPr lang="en-US" sz="1200" kern="1200" dirty="0">
                <a:solidFill>
                  <a:schemeClr val="tx1"/>
                </a:solidFill>
                <a:effectLst/>
                <a:latin typeface="Arial" pitchFamily="-107" charset="0"/>
                <a:ea typeface="+mn-ea"/>
                <a:cs typeface="+mn-cs"/>
              </a:rPr>
              <a:t>government use and to the promotion of U.S. private sector innovation. Despite</a:t>
            </a:r>
          </a:p>
          <a:p>
            <a:r>
              <a:rPr lang="en-US" sz="1200" kern="1200" dirty="0">
                <a:solidFill>
                  <a:schemeClr val="tx1"/>
                </a:solidFill>
                <a:effectLst/>
                <a:latin typeface="Arial" pitchFamily="-107" charset="0"/>
                <a:ea typeface="+mn-ea"/>
                <a:cs typeface="+mn-cs"/>
              </a:rPr>
              <a:t>its national scope, NIST Federal Information Processing Standards (FIPS) and</a:t>
            </a:r>
          </a:p>
          <a:p>
            <a:r>
              <a:rPr lang="en-US" sz="1200" kern="1200" dirty="0">
                <a:solidFill>
                  <a:schemeClr val="tx1"/>
                </a:solidFill>
                <a:effectLst/>
                <a:latin typeface="Arial" pitchFamily="-107" charset="0"/>
                <a:ea typeface="+mn-ea"/>
                <a:cs typeface="+mn-cs"/>
              </a:rPr>
              <a:t>Special Publications (SP) have a worldwide impact.</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 Internet Society</a:t>
            </a:r>
            <a:r>
              <a:rPr lang="en-US" sz="1200" kern="1200" dirty="0">
                <a:solidFill>
                  <a:schemeClr val="tx1"/>
                </a:solidFill>
                <a:effectLst/>
                <a:latin typeface="Arial" pitchFamily="-107" charset="0"/>
                <a:ea typeface="+mn-ea"/>
                <a:cs typeface="+mn-cs"/>
              </a:rPr>
              <a:t>: ISOC is a professional membership society with worldwide</a:t>
            </a:r>
          </a:p>
          <a:p>
            <a:r>
              <a:rPr lang="en-US" sz="1200" kern="1200" dirty="0">
                <a:solidFill>
                  <a:schemeClr val="tx1"/>
                </a:solidFill>
                <a:effectLst/>
                <a:latin typeface="Arial" pitchFamily="-107" charset="0"/>
                <a:ea typeface="+mn-ea"/>
                <a:cs typeface="+mn-cs"/>
              </a:rPr>
              <a:t>organizational and individual membership. It provides leadership in addressing</a:t>
            </a:r>
          </a:p>
          <a:p>
            <a:r>
              <a:rPr lang="en-US" sz="1200" kern="1200" dirty="0">
                <a:solidFill>
                  <a:schemeClr val="tx1"/>
                </a:solidFill>
                <a:effectLst/>
                <a:latin typeface="Arial" pitchFamily="-107" charset="0"/>
                <a:ea typeface="+mn-ea"/>
                <a:cs typeface="+mn-cs"/>
              </a:rPr>
              <a:t>issues that confront the future of the Internet, and is the organization home</a:t>
            </a:r>
          </a:p>
          <a:p>
            <a:r>
              <a:rPr lang="en-US" sz="1200" kern="1200" dirty="0">
                <a:solidFill>
                  <a:schemeClr val="tx1"/>
                </a:solidFill>
                <a:effectLst/>
                <a:latin typeface="Arial" pitchFamily="-107" charset="0"/>
                <a:ea typeface="+mn-ea"/>
                <a:cs typeface="+mn-cs"/>
              </a:rPr>
              <a:t>for the groups responsible for Internet infrastructure standards, including the</a:t>
            </a:r>
          </a:p>
          <a:p>
            <a:r>
              <a:rPr lang="en-US" sz="1200" kern="1200" dirty="0">
                <a:solidFill>
                  <a:schemeClr val="tx1"/>
                </a:solidFill>
                <a:effectLst/>
                <a:latin typeface="Arial" pitchFamily="-107" charset="0"/>
                <a:ea typeface="+mn-ea"/>
                <a:cs typeface="+mn-cs"/>
              </a:rPr>
              <a:t>Internet Engineering Task Force (IETF) and the Internet Architecture Board</a:t>
            </a:r>
          </a:p>
          <a:p>
            <a:r>
              <a:rPr lang="en-US" sz="1200" kern="1200" dirty="0">
                <a:solidFill>
                  <a:schemeClr val="tx1"/>
                </a:solidFill>
                <a:effectLst/>
                <a:latin typeface="Arial" pitchFamily="-107" charset="0"/>
                <a:ea typeface="+mn-ea"/>
                <a:cs typeface="+mn-cs"/>
              </a:rPr>
              <a:t>(IAB). These organizations develop Internet standards and related specifications,</a:t>
            </a:r>
          </a:p>
          <a:p>
            <a:r>
              <a:rPr lang="en-US" sz="1200" kern="1200" dirty="0">
                <a:solidFill>
                  <a:schemeClr val="tx1"/>
                </a:solidFill>
                <a:effectLst/>
                <a:latin typeface="Arial" pitchFamily="-107" charset="0"/>
                <a:ea typeface="+mn-ea"/>
                <a:cs typeface="+mn-cs"/>
              </a:rPr>
              <a:t>all of which are published as Requests for Comments (RFCs).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ITU-T</a:t>
            </a:r>
            <a:r>
              <a:rPr lang="en-US" sz="1200" kern="1200" dirty="0">
                <a:solidFill>
                  <a:schemeClr val="tx1"/>
                </a:solidFill>
                <a:effectLst/>
                <a:latin typeface="Arial" pitchFamily="-107" charset="0"/>
                <a:ea typeface="+mn-ea"/>
                <a:cs typeface="+mn-cs"/>
              </a:rPr>
              <a:t>: The International Telecommunication Union (ITU) is a United Nations</a:t>
            </a:r>
          </a:p>
          <a:p>
            <a:r>
              <a:rPr lang="en-US" sz="1200" kern="1200" dirty="0">
                <a:solidFill>
                  <a:schemeClr val="tx1"/>
                </a:solidFill>
                <a:effectLst/>
                <a:latin typeface="Arial" pitchFamily="-107" charset="0"/>
                <a:ea typeface="+mn-ea"/>
                <a:cs typeface="+mn-cs"/>
              </a:rPr>
              <a:t>agency in which governments and the private sector coordinate global telecom</a:t>
            </a:r>
          </a:p>
          <a:p>
            <a:r>
              <a:rPr lang="en-US" sz="1200" kern="1200" dirty="0">
                <a:solidFill>
                  <a:schemeClr val="tx1"/>
                </a:solidFill>
                <a:effectLst/>
                <a:latin typeface="Arial" pitchFamily="-107" charset="0"/>
                <a:ea typeface="+mn-ea"/>
                <a:cs typeface="+mn-cs"/>
              </a:rPr>
              <a:t>networks and services. The ITU Telecommunication Standardization Sector</a:t>
            </a:r>
          </a:p>
          <a:p>
            <a:r>
              <a:rPr lang="en-US" sz="1200" kern="1200" dirty="0">
                <a:solidFill>
                  <a:schemeClr val="tx1"/>
                </a:solidFill>
                <a:effectLst/>
                <a:latin typeface="Arial" pitchFamily="-107" charset="0"/>
                <a:ea typeface="+mn-ea"/>
                <a:cs typeface="+mn-cs"/>
              </a:rPr>
              <a:t>(ITU-T) is one of the three sectors of the ITU. ITU-T’s mission is the production</a:t>
            </a:r>
          </a:p>
          <a:p>
            <a:r>
              <a:rPr lang="en-US" sz="1200" kern="1200" dirty="0">
                <a:solidFill>
                  <a:schemeClr val="tx1"/>
                </a:solidFill>
                <a:effectLst/>
                <a:latin typeface="Arial" pitchFamily="-107" charset="0"/>
                <a:ea typeface="+mn-ea"/>
                <a:cs typeface="+mn-cs"/>
              </a:rPr>
              <a:t>of standards covering all fields of telecommunications. ITU-T standards</a:t>
            </a:r>
          </a:p>
          <a:p>
            <a:r>
              <a:rPr lang="en-US" sz="1200" kern="1200" dirty="0">
                <a:solidFill>
                  <a:schemeClr val="tx1"/>
                </a:solidFill>
                <a:effectLst/>
                <a:latin typeface="Arial" pitchFamily="-107" charset="0"/>
                <a:ea typeface="+mn-ea"/>
                <a:cs typeface="+mn-cs"/>
              </a:rPr>
              <a:t>are referred to as Recommendations.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ISO:</a:t>
            </a:r>
            <a:r>
              <a:rPr lang="en-US" sz="1200" kern="1200" dirty="0">
                <a:solidFill>
                  <a:schemeClr val="tx1"/>
                </a:solidFill>
                <a:effectLst/>
                <a:latin typeface="Arial" pitchFamily="-107" charset="0"/>
                <a:ea typeface="+mn-ea"/>
                <a:cs typeface="+mn-cs"/>
              </a:rPr>
              <a:t> The International Organization for Standardization (ISO) is a worldwide</a:t>
            </a:r>
          </a:p>
          <a:p>
            <a:r>
              <a:rPr lang="en-US" sz="1200" kern="1200" dirty="0">
                <a:solidFill>
                  <a:schemeClr val="tx1"/>
                </a:solidFill>
                <a:effectLst/>
                <a:latin typeface="Arial" pitchFamily="-107" charset="0"/>
                <a:ea typeface="+mn-ea"/>
                <a:cs typeface="+mn-cs"/>
              </a:rPr>
              <a:t>federation of national standards bodies from more than 140 countries. ISO is a</a:t>
            </a:r>
          </a:p>
          <a:p>
            <a:r>
              <a:rPr lang="en-US" sz="1200" kern="1200" dirty="0">
                <a:solidFill>
                  <a:schemeClr val="tx1"/>
                </a:solidFill>
                <a:effectLst/>
                <a:latin typeface="Arial" pitchFamily="-107" charset="0"/>
                <a:ea typeface="+mn-ea"/>
                <a:cs typeface="+mn-cs"/>
              </a:rPr>
              <a:t>nongovernmental organization that promotes the development of standardization</a:t>
            </a:r>
          </a:p>
          <a:p>
            <a:r>
              <a:rPr lang="en-US" sz="1200" kern="1200" dirty="0">
                <a:solidFill>
                  <a:schemeClr val="tx1"/>
                </a:solidFill>
                <a:effectLst/>
                <a:latin typeface="Arial" pitchFamily="-107" charset="0"/>
                <a:ea typeface="+mn-ea"/>
                <a:cs typeface="+mn-cs"/>
              </a:rPr>
              <a:t>and related activities with a view to facilitating the international exchange</a:t>
            </a:r>
          </a:p>
          <a:p>
            <a:r>
              <a:rPr lang="en-US" sz="1200" kern="1200" dirty="0">
                <a:solidFill>
                  <a:schemeClr val="tx1"/>
                </a:solidFill>
                <a:effectLst/>
                <a:latin typeface="Arial" pitchFamily="-107" charset="0"/>
                <a:ea typeface="+mn-ea"/>
                <a:cs typeface="+mn-cs"/>
              </a:rPr>
              <a:t>of goods and services, and to developing cooperation in the spheres of intellectual,</a:t>
            </a:r>
          </a:p>
          <a:p>
            <a:r>
              <a:rPr lang="en-US" sz="1200" kern="1200" dirty="0">
                <a:solidFill>
                  <a:schemeClr val="tx1"/>
                </a:solidFill>
                <a:effectLst/>
                <a:latin typeface="Arial" pitchFamily="-107" charset="0"/>
                <a:ea typeface="+mn-ea"/>
                <a:cs typeface="+mn-cs"/>
              </a:rPr>
              <a:t>scientific, technological, and economic activity. ISO’s work results in</a:t>
            </a:r>
          </a:p>
          <a:p>
            <a:r>
              <a:rPr lang="en-US" sz="1200" kern="1200" dirty="0">
                <a:solidFill>
                  <a:schemeClr val="tx1"/>
                </a:solidFill>
                <a:effectLst/>
                <a:latin typeface="Arial" pitchFamily="-107" charset="0"/>
                <a:ea typeface="+mn-ea"/>
                <a:cs typeface="+mn-cs"/>
              </a:rPr>
              <a:t>international agreements that are published as International Standards.</a:t>
            </a:r>
          </a:p>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73</a:t>
            </a:fld>
            <a:endParaRPr lang="en-AU" dirty="0"/>
          </a:p>
        </p:txBody>
      </p:sp>
    </p:spTree>
    <p:extLst>
      <p:ext uri="{BB962C8B-B14F-4D97-AF65-F5344CB8AC3E}">
        <p14:creationId xmlns:p14="http://schemas.microsoft.com/office/powerpoint/2010/main" val="13287535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Many of the security techniques and applications described in this book have been</a:t>
            </a:r>
          </a:p>
          <a:p>
            <a:r>
              <a:rPr lang="en-US" sz="1200" kern="1200" dirty="0">
                <a:solidFill>
                  <a:schemeClr val="tx1"/>
                </a:solidFill>
                <a:effectLst/>
                <a:latin typeface="Arial" pitchFamily="-107" charset="0"/>
                <a:ea typeface="+mn-ea"/>
                <a:cs typeface="+mn-cs"/>
              </a:rPr>
              <a:t>specified as standards. Additionally, standards have been developed to cover management</a:t>
            </a:r>
          </a:p>
          <a:p>
            <a:r>
              <a:rPr lang="en-US" sz="1200" kern="1200" dirty="0">
                <a:solidFill>
                  <a:schemeClr val="tx1"/>
                </a:solidFill>
                <a:effectLst/>
                <a:latin typeface="Arial" pitchFamily="-107" charset="0"/>
                <a:ea typeface="+mn-ea"/>
                <a:cs typeface="+mn-cs"/>
              </a:rPr>
              <a:t>practices and the overall architecture of security mechanisms and services.</a:t>
            </a:r>
          </a:p>
          <a:p>
            <a:r>
              <a:rPr lang="en-US" sz="1200" kern="1200" dirty="0">
                <a:solidFill>
                  <a:schemeClr val="tx1"/>
                </a:solidFill>
                <a:effectLst/>
                <a:latin typeface="Arial" pitchFamily="-107" charset="0"/>
                <a:ea typeface="+mn-ea"/>
                <a:cs typeface="+mn-cs"/>
              </a:rPr>
              <a:t>Throughout this book, we will describe the most important standards in use or that</a:t>
            </a:r>
          </a:p>
          <a:p>
            <a:r>
              <a:rPr lang="en-US" sz="1200" kern="1200" dirty="0">
                <a:solidFill>
                  <a:schemeClr val="tx1"/>
                </a:solidFill>
                <a:effectLst/>
                <a:latin typeface="Arial" pitchFamily="-107" charset="0"/>
                <a:ea typeface="+mn-ea"/>
                <a:cs typeface="+mn-cs"/>
              </a:rPr>
              <a:t>are being developed for various aspects of computer security. Various organizations</a:t>
            </a:r>
          </a:p>
          <a:p>
            <a:r>
              <a:rPr lang="en-US" sz="1200" kern="1200" dirty="0">
                <a:solidFill>
                  <a:schemeClr val="tx1"/>
                </a:solidFill>
                <a:effectLst/>
                <a:latin typeface="Arial" pitchFamily="-107" charset="0"/>
                <a:ea typeface="+mn-ea"/>
                <a:cs typeface="+mn-cs"/>
              </a:rPr>
              <a:t>have been involved in the development or promotion of these standards. The most</a:t>
            </a:r>
          </a:p>
          <a:p>
            <a:r>
              <a:rPr lang="en-US" sz="1200" kern="1200" dirty="0">
                <a:solidFill>
                  <a:schemeClr val="tx1"/>
                </a:solidFill>
                <a:effectLst/>
                <a:latin typeface="Arial" pitchFamily="-107" charset="0"/>
                <a:ea typeface="+mn-ea"/>
                <a:cs typeface="+mn-cs"/>
              </a:rPr>
              <a:t>important (in the current context) of these organizations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National Institute of Standards and Technology</a:t>
            </a:r>
            <a:r>
              <a:rPr lang="en-US" sz="1200" kern="1200" dirty="0">
                <a:solidFill>
                  <a:schemeClr val="tx1"/>
                </a:solidFill>
                <a:effectLst/>
                <a:latin typeface="Arial" pitchFamily="-107" charset="0"/>
                <a:ea typeface="+mn-ea"/>
                <a:cs typeface="+mn-cs"/>
              </a:rPr>
              <a:t>:  NIST is a U.S. federal agency</a:t>
            </a:r>
          </a:p>
          <a:p>
            <a:r>
              <a:rPr lang="en-US" sz="1200" kern="1200" dirty="0">
                <a:solidFill>
                  <a:schemeClr val="tx1"/>
                </a:solidFill>
                <a:effectLst/>
                <a:latin typeface="Arial" pitchFamily="-107" charset="0"/>
                <a:ea typeface="+mn-ea"/>
                <a:cs typeface="+mn-cs"/>
              </a:rPr>
              <a:t>that deals with measurement science, standards, and technology related to U.S.</a:t>
            </a:r>
          </a:p>
          <a:p>
            <a:r>
              <a:rPr lang="en-US" sz="1200" kern="1200" dirty="0">
                <a:solidFill>
                  <a:schemeClr val="tx1"/>
                </a:solidFill>
                <a:effectLst/>
                <a:latin typeface="Arial" pitchFamily="-107" charset="0"/>
                <a:ea typeface="+mn-ea"/>
                <a:cs typeface="+mn-cs"/>
              </a:rPr>
              <a:t>government use and to the promotion of U.S. private sector innovation. Despite</a:t>
            </a:r>
          </a:p>
          <a:p>
            <a:r>
              <a:rPr lang="en-US" sz="1200" kern="1200" dirty="0">
                <a:solidFill>
                  <a:schemeClr val="tx1"/>
                </a:solidFill>
                <a:effectLst/>
                <a:latin typeface="Arial" pitchFamily="-107" charset="0"/>
                <a:ea typeface="+mn-ea"/>
                <a:cs typeface="+mn-cs"/>
              </a:rPr>
              <a:t>its national scope, NIST Federal Information Processing Standards (FIPS) and</a:t>
            </a:r>
          </a:p>
          <a:p>
            <a:r>
              <a:rPr lang="en-US" sz="1200" kern="1200" dirty="0">
                <a:solidFill>
                  <a:schemeClr val="tx1"/>
                </a:solidFill>
                <a:effectLst/>
                <a:latin typeface="Arial" pitchFamily="-107" charset="0"/>
                <a:ea typeface="+mn-ea"/>
                <a:cs typeface="+mn-cs"/>
              </a:rPr>
              <a:t>Special Publications (SP) have a worldwide impact.</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 Internet Society</a:t>
            </a:r>
            <a:r>
              <a:rPr lang="en-US" sz="1200" kern="1200" dirty="0">
                <a:solidFill>
                  <a:schemeClr val="tx1"/>
                </a:solidFill>
                <a:effectLst/>
                <a:latin typeface="Arial" pitchFamily="-107" charset="0"/>
                <a:ea typeface="+mn-ea"/>
                <a:cs typeface="+mn-cs"/>
              </a:rPr>
              <a:t>: ISOC is a professional membership society with worldwide</a:t>
            </a:r>
          </a:p>
          <a:p>
            <a:r>
              <a:rPr lang="en-US" sz="1200" kern="1200" dirty="0">
                <a:solidFill>
                  <a:schemeClr val="tx1"/>
                </a:solidFill>
                <a:effectLst/>
                <a:latin typeface="Arial" pitchFamily="-107" charset="0"/>
                <a:ea typeface="+mn-ea"/>
                <a:cs typeface="+mn-cs"/>
              </a:rPr>
              <a:t>organizational and individual membership. It provides leadership in addressing</a:t>
            </a:r>
          </a:p>
          <a:p>
            <a:r>
              <a:rPr lang="en-US" sz="1200" kern="1200" dirty="0">
                <a:solidFill>
                  <a:schemeClr val="tx1"/>
                </a:solidFill>
                <a:effectLst/>
                <a:latin typeface="Arial" pitchFamily="-107" charset="0"/>
                <a:ea typeface="+mn-ea"/>
                <a:cs typeface="+mn-cs"/>
              </a:rPr>
              <a:t>issues that confront the future of the Internet, and is the organization home</a:t>
            </a:r>
          </a:p>
          <a:p>
            <a:r>
              <a:rPr lang="en-US" sz="1200" kern="1200" dirty="0">
                <a:solidFill>
                  <a:schemeClr val="tx1"/>
                </a:solidFill>
                <a:effectLst/>
                <a:latin typeface="Arial" pitchFamily="-107" charset="0"/>
                <a:ea typeface="+mn-ea"/>
                <a:cs typeface="+mn-cs"/>
              </a:rPr>
              <a:t>for the groups responsible for Internet infrastructure standards, including the</a:t>
            </a:r>
          </a:p>
          <a:p>
            <a:r>
              <a:rPr lang="en-US" sz="1200" kern="1200" dirty="0">
                <a:solidFill>
                  <a:schemeClr val="tx1"/>
                </a:solidFill>
                <a:effectLst/>
                <a:latin typeface="Arial" pitchFamily="-107" charset="0"/>
                <a:ea typeface="+mn-ea"/>
                <a:cs typeface="+mn-cs"/>
              </a:rPr>
              <a:t>Internet Engineering Task Force (IETF) and the Internet Architecture Board</a:t>
            </a:r>
          </a:p>
          <a:p>
            <a:r>
              <a:rPr lang="en-US" sz="1200" kern="1200" dirty="0">
                <a:solidFill>
                  <a:schemeClr val="tx1"/>
                </a:solidFill>
                <a:effectLst/>
                <a:latin typeface="Arial" pitchFamily="-107" charset="0"/>
                <a:ea typeface="+mn-ea"/>
                <a:cs typeface="+mn-cs"/>
              </a:rPr>
              <a:t>(IAB). These organizations develop Internet standards and related specifications,</a:t>
            </a:r>
          </a:p>
          <a:p>
            <a:r>
              <a:rPr lang="en-US" sz="1200" kern="1200" dirty="0">
                <a:solidFill>
                  <a:schemeClr val="tx1"/>
                </a:solidFill>
                <a:effectLst/>
                <a:latin typeface="Arial" pitchFamily="-107" charset="0"/>
                <a:ea typeface="+mn-ea"/>
                <a:cs typeface="+mn-cs"/>
              </a:rPr>
              <a:t>all of which are published as Requests for Comments (RFCs).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ITU-T</a:t>
            </a:r>
            <a:r>
              <a:rPr lang="en-US" sz="1200" kern="1200" dirty="0">
                <a:solidFill>
                  <a:schemeClr val="tx1"/>
                </a:solidFill>
                <a:effectLst/>
                <a:latin typeface="Arial" pitchFamily="-107" charset="0"/>
                <a:ea typeface="+mn-ea"/>
                <a:cs typeface="+mn-cs"/>
              </a:rPr>
              <a:t>: The International Telecommunication Union (ITU) is a United Nations</a:t>
            </a:r>
          </a:p>
          <a:p>
            <a:r>
              <a:rPr lang="en-US" sz="1200" kern="1200" dirty="0">
                <a:solidFill>
                  <a:schemeClr val="tx1"/>
                </a:solidFill>
                <a:effectLst/>
                <a:latin typeface="Arial" pitchFamily="-107" charset="0"/>
                <a:ea typeface="+mn-ea"/>
                <a:cs typeface="+mn-cs"/>
              </a:rPr>
              <a:t>agency in which governments and the private sector coordinate global telecom</a:t>
            </a:r>
          </a:p>
          <a:p>
            <a:r>
              <a:rPr lang="en-US" sz="1200" kern="1200" dirty="0">
                <a:solidFill>
                  <a:schemeClr val="tx1"/>
                </a:solidFill>
                <a:effectLst/>
                <a:latin typeface="Arial" pitchFamily="-107" charset="0"/>
                <a:ea typeface="+mn-ea"/>
                <a:cs typeface="+mn-cs"/>
              </a:rPr>
              <a:t>networks and services. The ITU Telecommunication Standardization Sector</a:t>
            </a:r>
          </a:p>
          <a:p>
            <a:r>
              <a:rPr lang="en-US" sz="1200" kern="1200" dirty="0">
                <a:solidFill>
                  <a:schemeClr val="tx1"/>
                </a:solidFill>
                <a:effectLst/>
                <a:latin typeface="Arial" pitchFamily="-107" charset="0"/>
                <a:ea typeface="+mn-ea"/>
                <a:cs typeface="+mn-cs"/>
              </a:rPr>
              <a:t>(ITU-T) is one of the three sectors of the ITU. ITU-T’s mission is the production</a:t>
            </a:r>
          </a:p>
          <a:p>
            <a:r>
              <a:rPr lang="en-US" sz="1200" kern="1200" dirty="0">
                <a:solidFill>
                  <a:schemeClr val="tx1"/>
                </a:solidFill>
                <a:effectLst/>
                <a:latin typeface="Arial" pitchFamily="-107" charset="0"/>
                <a:ea typeface="+mn-ea"/>
                <a:cs typeface="+mn-cs"/>
              </a:rPr>
              <a:t>of standards covering all fields of telecommunications. ITU-T standards</a:t>
            </a:r>
          </a:p>
          <a:p>
            <a:r>
              <a:rPr lang="en-US" sz="1200" kern="1200" dirty="0">
                <a:solidFill>
                  <a:schemeClr val="tx1"/>
                </a:solidFill>
                <a:effectLst/>
                <a:latin typeface="Arial" pitchFamily="-107" charset="0"/>
                <a:ea typeface="+mn-ea"/>
                <a:cs typeface="+mn-cs"/>
              </a:rPr>
              <a:t>are referred to as Recommendations.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ISO:</a:t>
            </a:r>
            <a:r>
              <a:rPr lang="en-US" sz="1200" kern="1200" dirty="0">
                <a:solidFill>
                  <a:schemeClr val="tx1"/>
                </a:solidFill>
                <a:effectLst/>
                <a:latin typeface="Arial" pitchFamily="-107" charset="0"/>
                <a:ea typeface="+mn-ea"/>
                <a:cs typeface="+mn-cs"/>
              </a:rPr>
              <a:t> The International Organization for Standardization (ISO) is a worldwide</a:t>
            </a:r>
          </a:p>
          <a:p>
            <a:r>
              <a:rPr lang="en-US" sz="1200" kern="1200" dirty="0">
                <a:solidFill>
                  <a:schemeClr val="tx1"/>
                </a:solidFill>
                <a:effectLst/>
                <a:latin typeface="Arial" pitchFamily="-107" charset="0"/>
                <a:ea typeface="+mn-ea"/>
                <a:cs typeface="+mn-cs"/>
              </a:rPr>
              <a:t>federation of national standards bodies from more than 140 countries. ISO is a</a:t>
            </a:r>
          </a:p>
          <a:p>
            <a:r>
              <a:rPr lang="en-US" sz="1200" kern="1200" dirty="0">
                <a:solidFill>
                  <a:schemeClr val="tx1"/>
                </a:solidFill>
                <a:effectLst/>
                <a:latin typeface="Arial" pitchFamily="-107" charset="0"/>
                <a:ea typeface="+mn-ea"/>
                <a:cs typeface="+mn-cs"/>
              </a:rPr>
              <a:t>nongovernmental organization that promotes the development of standardization</a:t>
            </a:r>
          </a:p>
          <a:p>
            <a:r>
              <a:rPr lang="en-US" sz="1200" kern="1200" dirty="0">
                <a:solidFill>
                  <a:schemeClr val="tx1"/>
                </a:solidFill>
                <a:effectLst/>
                <a:latin typeface="Arial" pitchFamily="-107" charset="0"/>
                <a:ea typeface="+mn-ea"/>
                <a:cs typeface="+mn-cs"/>
              </a:rPr>
              <a:t>and related activities with a view to facilitating the international exchange</a:t>
            </a:r>
          </a:p>
          <a:p>
            <a:r>
              <a:rPr lang="en-US" sz="1200" kern="1200" dirty="0">
                <a:solidFill>
                  <a:schemeClr val="tx1"/>
                </a:solidFill>
                <a:effectLst/>
                <a:latin typeface="Arial" pitchFamily="-107" charset="0"/>
                <a:ea typeface="+mn-ea"/>
                <a:cs typeface="+mn-cs"/>
              </a:rPr>
              <a:t>of goods and services, and to developing cooperation in the spheres of intellectual,</a:t>
            </a:r>
          </a:p>
          <a:p>
            <a:r>
              <a:rPr lang="en-US" sz="1200" kern="1200" dirty="0">
                <a:solidFill>
                  <a:schemeClr val="tx1"/>
                </a:solidFill>
                <a:effectLst/>
                <a:latin typeface="Arial" pitchFamily="-107" charset="0"/>
                <a:ea typeface="+mn-ea"/>
                <a:cs typeface="+mn-cs"/>
              </a:rPr>
              <a:t>scientific, technological, and economic activity. ISO’s work results in</a:t>
            </a:r>
          </a:p>
          <a:p>
            <a:r>
              <a:rPr lang="en-US" sz="1200" kern="1200" dirty="0">
                <a:solidFill>
                  <a:schemeClr val="tx1"/>
                </a:solidFill>
                <a:effectLst/>
                <a:latin typeface="Arial" pitchFamily="-107" charset="0"/>
                <a:ea typeface="+mn-ea"/>
                <a:cs typeface="+mn-cs"/>
              </a:rPr>
              <a:t>international agreements that are published as International Standards.</a:t>
            </a:r>
          </a:p>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74</a:t>
            </a:fld>
            <a:endParaRPr lang="en-AU" dirty="0"/>
          </a:p>
        </p:txBody>
      </p:sp>
    </p:spTree>
    <p:extLst>
      <p:ext uri="{BB962C8B-B14F-4D97-AF65-F5344CB8AC3E}">
        <p14:creationId xmlns:p14="http://schemas.microsoft.com/office/powerpoint/2010/main" val="29448742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Many of the security techniques and applications described in this book have been</a:t>
            </a:r>
          </a:p>
          <a:p>
            <a:r>
              <a:rPr lang="en-US" sz="1200" kern="1200" dirty="0">
                <a:solidFill>
                  <a:schemeClr val="tx1"/>
                </a:solidFill>
                <a:effectLst/>
                <a:latin typeface="Arial" pitchFamily="-107" charset="0"/>
                <a:ea typeface="+mn-ea"/>
                <a:cs typeface="+mn-cs"/>
              </a:rPr>
              <a:t>specified as standards. Additionally, standards have been developed to cover management</a:t>
            </a:r>
          </a:p>
          <a:p>
            <a:r>
              <a:rPr lang="en-US" sz="1200" kern="1200" dirty="0">
                <a:solidFill>
                  <a:schemeClr val="tx1"/>
                </a:solidFill>
                <a:effectLst/>
                <a:latin typeface="Arial" pitchFamily="-107" charset="0"/>
                <a:ea typeface="+mn-ea"/>
                <a:cs typeface="+mn-cs"/>
              </a:rPr>
              <a:t>practices and the overall architecture of security mechanisms and services.</a:t>
            </a:r>
          </a:p>
          <a:p>
            <a:r>
              <a:rPr lang="en-US" sz="1200" kern="1200" dirty="0">
                <a:solidFill>
                  <a:schemeClr val="tx1"/>
                </a:solidFill>
                <a:effectLst/>
                <a:latin typeface="Arial" pitchFamily="-107" charset="0"/>
                <a:ea typeface="+mn-ea"/>
                <a:cs typeface="+mn-cs"/>
              </a:rPr>
              <a:t>Throughout this book, we will describe the most important standards in use or that</a:t>
            </a:r>
          </a:p>
          <a:p>
            <a:r>
              <a:rPr lang="en-US" sz="1200" kern="1200" dirty="0">
                <a:solidFill>
                  <a:schemeClr val="tx1"/>
                </a:solidFill>
                <a:effectLst/>
                <a:latin typeface="Arial" pitchFamily="-107" charset="0"/>
                <a:ea typeface="+mn-ea"/>
                <a:cs typeface="+mn-cs"/>
              </a:rPr>
              <a:t>are being developed for various aspects of computer security. Various organizations</a:t>
            </a:r>
          </a:p>
          <a:p>
            <a:r>
              <a:rPr lang="en-US" sz="1200" kern="1200" dirty="0">
                <a:solidFill>
                  <a:schemeClr val="tx1"/>
                </a:solidFill>
                <a:effectLst/>
                <a:latin typeface="Arial" pitchFamily="-107" charset="0"/>
                <a:ea typeface="+mn-ea"/>
                <a:cs typeface="+mn-cs"/>
              </a:rPr>
              <a:t>have been involved in the development or promotion of these standards. The most</a:t>
            </a:r>
          </a:p>
          <a:p>
            <a:r>
              <a:rPr lang="en-US" sz="1200" kern="1200" dirty="0">
                <a:solidFill>
                  <a:schemeClr val="tx1"/>
                </a:solidFill>
                <a:effectLst/>
                <a:latin typeface="Arial" pitchFamily="-107" charset="0"/>
                <a:ea typeface="+mn-ea"/>
                <a:cs typeface="+mn-cs"/>
              </a:rPr>
              <a:t>important (in the current context) of these organizations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National Institute of Standards and Technology</a:t>
            </a:r>
            <a:r>
              <a:rPr lang="en-US" sz="1200" kern="1200" dirty="0">
                <a:solidFill>
                  <a:schemeClr val="tx1"/>
                </a:solidFill>
                <a:effectLst/>
                <a:latin typeface="Arial" pitchFamily="-107" charset="0"/>
                <a:ea typeface="+mn-ea"/>
                <a:cs typeface="+mn-cs"/>
              </a:rPr>
              <a:t>:  NIST is a U.S. federal agency</a:t>
            </a:r>
          </a:p>
          <a:p>
            <a:r>
              <a:rPr lang="en-US" sz="1200" kern="1200" dirty="0">
                <a:solidFill>
                  <a:schemeClr val="tx1"/>
                </a:solidFill>
                <a:effectLst/>
                <a:latin typeface="Arial" pitchFamily="-107" charset="0"/>
                <a:ea typeface="+mn-ea"/>
                <a:cs typeface="+mn-cs"/>
              </a:rPr>
              <a:t>that deals with measurement science, standards, and technology related to U.S.</a:t>
            </a:r>
          </a:p>
          <a:p>
            <a:r>
              <a:rPr lang="en-US" sz="1200" kern="1200" dirty="0">
                <a:solidFill>
                  <a:schemeClr val="tx1"/>
                </a:solidFill>
                <a:effectLst/>
                <a:latin typeface="Arial" pitchFamily="-107" charset="0"/>
                <a:ea typeface="+mn-ea"/>
                <a:cs typeface="+mn-cs"/>
              </a:rPr>
              <a:t>government use and to the promotion of U.S. private sector innovation. Despite</a:t>
            </a:r>
          </a:p>
          <a:p>
            <a:r>
              <a:rPr lang="en-US" sz="1200" kern="1200" dirty="0">
                <a:solidFill>
                  <a:schemeClr val="tx1"/>
                </a:solidFill>
                <a:effectLst/>
                <a:latin typeface="Arial" pitchFamily="-107" charset="0"/>
                <a:ea typeface="+mn-ea"/>
                <a:cs typeface="+mn-cs"/>
              </a:rPr>
              <a:t>its national scope, NIST Federal Information Processing Standards (FIPS) and</a:t>
            </a:r>
          </a:p>
          <a:p>
            <a:r>
              <a:rPr lang="en-US" sz="1200" kern="1200" dirty="0">
                <a:solidFill>
                  <a:schemeClr val="tx1"/>
                </a:solidFill>
                <a:effectLst/>
                <a:latin typeface="Arial" pitchFamily="-107" charset="0"/>
                <a:ea typeface="+mn-ea"/>
                <a:cs typeface="+mn-cs"/>
              </a:rPr>
              <a:t>Special Publications (SP) have a worldwide impact.</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 Internet Society</a:t>
            </a:r>
            <a:r>
              <a:rPr lang="en-US" sz="1200" kern="1200" dirty="0">
                <a:solidFill>
                  <a:schemeClr val="tx1"/>
                </a:solidFill>
                <a:effectLst/>
                <a:latin typeface="Arial" pitchFamily="-107" charset="0"/>
                <a:ea typeface="+mn-ea"/>
                <a:cs typeface="+mn-cs"/>
              </a:rPr>
              <a:t>: ISOC is a professional membership society with worldwide</a:t>
            </a:r>
          </a:p>
          <a:p>
            <a:r>
              <a:rPr lang="en-US" sz="1200" kern="1200" dirty="0">
                <a:solidFill>
                  <a:schemeClr val="tx1"/>
                </a:solidFill>
                <a:effectLst/>
                <a:latin typeface="Arial" pitchFamily="-107" charset="0"/>
                <a:ea typeface="+mn-ea"/>
                <a:cs typeface="+mn-cs"/>
              </a:rPr>
              <a:t>organizational and individual membership. It provides leadership in addressing</a:t>
            </a:r>
          </a:p>
          <a:p>
            <a:r>
              <a:rPr lang="en-US" sz="1200" kern="1200" dirty="0">
                <a:solidFill>
                  <a:schemeClr val="tx1"/>
                </a:solidFill>
                <a:effectLst/>
                <a:latin typeface="Arial" pitchFamily="-107" charset="0"/>
                <a:ea typeface="+mn-ea"/>
                <a:cs typeface="+mn-cs"/>
              </a:rPr>
              <a:t>issues that confront the future of the Internet, and is the organization home</a:t>
            </a:r>
          </a:p>
          <a:p>
            <a:r>
              <a:rPr lang="en-US" sz="1200" kern="1200" dirty="0">
                <a:solidFill>
                  <a:schemeClr val="tx1"/>
                </a:solidFill>
                <a:effectLst/>
                <a:latin typeface="Arial" pitchFamily="-107" charset="0"/>
                <a:ea typeface="+mn-ea"/>
                <a:cs typeface="+mn-cs"/>
              </a:rPr>
              <a:t>for the groups responsible for Internet infrastructure standards, including the</a:t>
            </a:r>
          </a:p>
          <a:p>
            <a:r>
              <a:rPr lang="en-US" sz="1200" kern="1200" dirty="0">
                <a:solidFill>
                  <a:schemeClr val="tx1"/>
                </a:solidFill>
                <a:effectLst/>
                <a:latin typeface="Arial" pitchFamily="-107" charset="0"/>
                <a:ea typeface="+mn-ea"/>
                <a:cs typeface="+mn-cs"/>
              </a:rPr>
              <a:t>Internet Engineering Task Force (IETF) and the Internet Architecture Board</a:t>
            </a:r>
          </a:p>
          <a:p>
            <a:r>
              <a:rPr lang="en-US" sz="1200" kern="1200" dirty="0">
                <a:solidFill>
                  <a:schemeClr val="tx1"/>
                </a:solidFill>
                <a:effectLst/>
                <a:latin typeface="Arial" pitchFamily="-107" charset="0"/>
                <a:ea typeface="+mn-ea"/>
                <a:cs typeface="+mn-cs"/>
              </a:rPr>
              <a:t>(IAB). These organizations develop Internet standards and related specifications,</a:t>
            </a:r>
          </a:p>
          <a:p>
            <a:r>
              <a:rPr lang="en-US" sz="1200" kern="1200" dirty="0">
                <a:solidFill>
                  <a:schemeClr val="tx1"/>
                </a:solidFill>
                <a:effectLst/>
                <a:latin typeface="Arial" pitchFamily="-107" charset="0"/>
                <a:ea typeface="+mn-ea"/>
                <a:cs typeface="+mn-cs"/>
              </a:rPr>
              <a:t>all of which are published as Requests for Comments (RFCs).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ITU-T</a:t>
            </a:r>
            <a:r>
              <a:rPr lang="en-US" sz="1200" kern="1200" dirty="0">
                <a:solidFill>
                  <a:schemeClr val="tx1"/>
                </a:solidFill>
                <a:effectLst/>
                <a:latin typeface="Arial" pitchFamily="-107" charset="0"/>
                <a:ea typeface="+mn-ea"/>
                <a:cs typeface="+mn-cs"/>
              </a:rPr>
              <a:t>: The International Telecommunication Union (ITU) is a United Nations</a:t>
            </a:r>
          </a:p>
          <a:p>
            <a:r>
              <a:rPr lang="en-US" sz="1200" kern="1200" dirty="0">
                <a:solidFill>
                  <a:schemeClr val="tx1"/>
                </a:solidFill>
                <a:effectLst/>
                <a:latin typeface="Arial" pitchFamily="-107" charset="0"/>
                <a:ea typeface="+mn-ea"/>
                <a:cs typeface="+mn-cs"/>
              </a:rPr>
              <a:t>agency in which governments and the private sector coordinate global telecom</a:t>
            </a:r>
          </a:p>
          <a:p>
            <a:r>
              <a:rPr lang="en-US" sz="1200" kern="1200" dirty="0">
                <a:solidFill>
                  <a:schemeClr val="tx1"/>
                </a:solidFill>
                <a:effectLst/>
                <a:latin typeface="Arial" pitchFamily="-107" charset="0"/>
                <a:ea typeface="+mn-ea"/>
                <a:cs typeface="+mn-cs"/>
              </a:rPr>
              <a:t>networks and services. The ITU Telecommunication Standardization Sector</a:t>
            </a:r>
          </a:p>
          <a:p>
            <a:r>
              <a:rPr lang="en-US" sz="1200" kern="1200" dirty="0">
                <a:solidFill>
                  <a:schemeClr val="tx1"/>
                </a:solidFill>
                <a:effectLst/>
                <a:latin typeface="Arial" pitchFamily="-107" charset="0"/>
                <a:ea typeface="+mn-ea"/>
                <a:cs typeface="+mn-cs"/>
              </a:rPr>
              <a:t>(ITU-T) is one of the three sectors of the ITU. ITU-T’s mission is the production</a:t>
            </a:r>
          </a:p>
          <a:p>
            <a:r>
              <a:rPr lang="en-US" sz="1200" kern="1200" dirty="0">
                <a:solidFill>
                  <a:schemeClr val="tx1"/>
                </a:solidFill>
                <a:effectLst/>
                <a:latin typeface="Arial" pitchFamily="-107" charset="0"/>
                <a:ea typeface="+mn-ea"/>
                <a:cs typeface="+mn-cs"/>
              </a:rPr>
              <a:t>of standards covering all fields of telecommunications. ITU-T standards</a:t>
            </a:r>
          </a:p>
          <a:p>
            <a:r>
              <a:rPr lang="en-US" sz="1200" kern="1200" dirty="0">
                <a:solidFill>
                  <a:schemeClr val="tx1"/>
                </a:solidFill>
                <a:effectLst/>
                <a:latin typeface="Arial" pitchFamily="-107" charset="0"/>
                <a:ea typeface="+mn-ea"/>
                <a:cs typeface="+mn-cs"/>
              </a:rPr>
              <a:t>are referred to as Recommendations.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ISO:</a:t>
            </a:r>
            <a:r>
              <a:rPr lang="en-US" sz="1200" kern="1200" dirty="0">
                <a:solidFill>
                  <a:schemeClr val="tx1"/>
                </a:solidFill>
                <a:effectLst/>
                <a:latin typeface="Arial" pitchFamily="-107" charset="0"/>
                <a:ea typeface="+mn-ea"/>
                <a:cs typeface="+mn-cs"/>
              </a:rPr>
              <a:t> The International Organization for Standardization (ISO) is a worldwide</a:t>
            </a:r>
          </a:p>
          <a:p>
            <a:r>
              <a:rPr lang="en-US" sz="1200" kern="1200" dirty="0">
                <a:solidFill>
                  <a:schemeClr val="tx1"/>
                </a:solidFill>
                <a:effectLst/>
                <a:latin typeface="Arial" pitchFamily="-107" charset="0"/>
                <a:ea typeface="+mn-ea"/>
                <a:cs typeface="+mn-cs"/>
              </a:rPr>
              <a:t>federation of national standards bodies from more than 140 countries. ISO is a</a:t>
            </a:r>
          </a:p>
          <a:p>
            <a:r>
              <a:rPr lang="en-US" sz="1200" kern="1200" dirty="0">
                <a:solidFill>
                  <a:schemeClr val="tx1"/>
                </a:solidFill>
                <a:effectLst/>
                <a:latin typeface="Arial" pitchFamily="-107" charset="0"/>
                <a:ea typeface="+mn-ea"/>
                <a:cs typeface="+mn-cs"/>
              </a:rPr>
              <a:t>nongovernmental organization that promotes the development of standardization</a:t>
            </a:r>
          </a:p>
          <a:p>
            <a:r>
              <a:rPr lang="en-US" sz="1200" kern="1200" dirty="0">
                <a:solidFill>
                  <a:schemeClr val="tx1"/>
                </a:solidFill>
                <a:effectLst/>
                <a:latin typeface="Arial" pitchFamily="-107" charset="0"/>
                <a:ea typeface="+mn-ea"/>
                <a:cs typeface="+mn-cs"/>
              </a:rPr>
              <a:t>and related activities with a view to facilitating the international exchange</a:t>
            </a:r>
          </a:p>
          <a:p>
            <a:r>
              <a:rPr lang="en-US" sz="1200" kern="1200" dirty="0">
                <a:solidFill>
                  <a:schemeClr val="tx1"/>
                </a:solidFill>
                <a:effectLst/>
                <a:latin typeface="Arial" pitchFamily="-107" charset="0"/>
                <a:ea typeface="+mn-ea"/>
                <a:cs typeface="+mn-cs"/>
              </a:rPr>
              <a:t>of goods and services, and to developing cooperation in the spheres of intellectual,</a:t>
            </a:r>
          </a:p>
          <a:p>
            <a:r>
              <a:rPr lang="en-US" sz="1200" kern="1200" dirty="0">
                <a:solidFill>
                  <a:schemeClr val="tx1"/>
                </a:solidFill>
                <a:effectLst/>
                <a:latin typeface="Arial" pitchFamily="-107" charset="0"/>
                <a:ea typeface="+mn-ea"/>
                <a:cs typeface="+mn-cs"/>
              </a:rPr>
              <a:t>scientific, technological, and economic activity. ISO’s work results in</a:t>
            </a:r>
          </a:p>
          <a:p>
            <a:r>
              <a:rPr lang="en-US" sz="1200" kern="1200" dirty="0">
                <a:solidFill>
                  <a:schemeClr val="tx1"/>
                </a:solidFill>
                <a:effectLst/>
                <a:latin typeface="Arial" pitchFamily="-107" charset="0"/>
                <a:ea typeface="+mn-ea"/>
                <a:cs typeface="+mn-cs"/>
              </a:rPr>
              <a:t>international agreements that are published as International Standards.</a:t>
            </a:r>
          </a:p>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75</a:t>
            </a:fld>
            <a:endParaRPr lang="en-AU" dirty="0"/>
          </a:p>
        </p:txBody>
      </p:sp>
    </p:spTree>
    <p:extLst>
      <p:ext uri="{BB962C8B-B14F-4D97-AF65-F5344CB8AC3E}">
        <p14:creationId xmlns:p14="http://schemas.microsoft.com/office/powerpoint/2010/main" val="22666279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Many of the security techniques and applications described in this book have been</a:t>
            </a:r>
          </a:p>
          <a:p>
            <a:r>
              <a:rPr lang="en-US" sz="1200" kern="1200" dirty="0">
                <a:solidFill>
                  <a:schemeClr val="tx1"/>
                </a:solidFill>
                <a:effectLst/>
                <a:latin typeface="Arial" pitchFamily="-107" charset="0"/>
                <a:ea typeface="+mn-ea"/>
                <a:cs typeface="+mn-cs"/>
              </a:rPr>
              <a:t>specified as standards. Additionally, standards have been developed to cover management</a:t>
            </a:r>
          </a:p>
          <a:p>
            <a:r>
              <a:rPr lang="en-US" sz="1200" kern="1200" dirty="0">
                <a:solidFill>
                  <a:schemeClr val="tx1"/>
                </a:solidFill>
                <a:effectLst/>
                <a:latin typeface="Arial" pitchFamily="-107" charset="0"/>
                <a:ea typeface="+mn-ea"/>
                <a:cs typeface="+mn-cs"/>
              </a:rPr>
              <a:t>practices and the overall architecture of security mechanisms and services.</a:t>
            </a:r>
          </a:p>
          <a:p>
            <a:r>
              <a:rPr lang="en-US" sz="1200" kern="1200" dirty="0">
                <a:solidFill>
                  <a:schemeClr val="tx1"/>
                </a:solidFill>
                <a:effectLst/>
                <a:latin typeface="Arial" pitchFamily="-107" charset="0"/>
                <a:ea typeface="+mn-ea"/>
                <a:cs typeface="+mn-cs"/>
              </a:rPr>
              <a:t>Throughout this book, we will describe the most important standards in use or that</a:t>
            </a:r>
          </a:p>
          <a:p>
            <a:r>
              <a:rPr lang="en-US" sz="1200" kern="1200" dirty="0">
                <a:solidFill>
                  <a:schemeClr val="tx1"/>
                </a:solidFill>
                <a:effectLst/>
                <a:latin typeface="Arial" pitchFamily="-107" charset="0"/>
                <a:ea typeface="+mn-ea"/>
                <a:cs typeface="+mn-cs"/>
              </a:rPr>
              <a:t>are being developed for various aspects of computer security. Various organizations</a:t>
            </a:r>
          </a:p>
          <a:p>
            <a:r>
              <a:rPr lang="en-US" sz="1200" kern="1200" dirty="0">
                <a:solidFill>
                  <a:schemeClr val="tx1"/>
                </a:solidFill>
                <a:effectLst/>
                <a:latin typeface="Arial" pitchFamily="-107" charset="0"/>
                <a:ea typeface="+mn-ea"/>
                <a:cs typeface="+mn-cs"/>
              </a:rPr>
              <a:t>have been involved in the development or promotion of these standards. The most</a:t>
            </a:r>
          </a:p>
          <a:p>
            <a:r>
              <a:rPr lang="en-US" sz="1200" kern="1200" dirty="0">
                <a:solidFill>
                  <a:schemeClr val="tx1"/>
                </a:solidFill>
                <a:effectLst/>
                <a:latin typeface="Arial" pitchFamily="-107" charset="0"/>
                <a:ea typeface="+mn-ea"/>
                <a:cs typeface="+mn-cs"/>
              </a:rPr>
              <a:t>important (in the current context) of these organizations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National Institute of Standards and Technology</a:t>
            </a:r>
            <a:r>
              <a:rPr lang="en-US" sz="1200" kern="1200" dirty="0">
                <a:solidFill>
                  <a:schemeClr val="tx1"/>
                </a:solidFill>
                <a:effectLst/>
                <a:latin typeface="Arial" pitchFamily="-107" charset="0"/>
                <a:ea typeface="+mn-ea"/>
                <a:cs typeface="+mn-cs"/>
              </a:rPr>
              <a:t>:  NIST is a U.S. federal agency</a:t>
            </a:r>
          </a:p>
          <a:p>
            <a:r>
              <a:rPr lang="en-US" sz="1200" kern="1200" dirty="0">
                <a:solidFill>
                  <a:schemeClr val="tx1"/>
                </a:solidFill>
                <a:effectLst/>
                <a:latin typeface="Arial" pitchFamily="-107" charset="0"/>
                <a:ea typeface="+mn-ea"/>
                <a:cs typeface="+mn-cs"/>
              </a:rPr>
              <a:t>that deals with measurement science, standards, and technology related to U.S.</a:t>
            </a:r>
          </a:p>
          <a:p>
            <a:r>
              <a:rPr lang="en-US" sz="1200" kern="1200" dirty="0">
                <a:solidFill>
                  <a:schemeClr val="tx1"/>
                </a:solidFill>
                <a:effectLst/>
                <a:latin typeface="Arial" pitchFamily="-107" charset="0"/>
                <a:ea typeface="+mn-ea"/>
                <a:cs typeface="+mn-cs"/>
              </a:rPr>
              <a:t>government use and to the promotion of U.S. private sector innovation. Despite</a:t>
            </a:r>
          </a:p>
          <a:p>
            <a:r>
              <a:rPr lang="en-US" sz="1200" kern="1200" dirty="0">
                <a:solidFill>
                  <a:schemeClr val="tx1"/>
                </a:solidFill>
                <a:effectLst/>
                <a:latin typeface="Arial" pitchFamily="-107" charset="0"/>
                <a:ea typeface="+mn-ea"/>
                <a:cs typeface="+mn-cs"/>
              </a:rPr>
              <a:t>its national scope, NIST Federal Information Processing Standards (FIPS) and</a:t>
            </a:r>
          </a:p>
          <a:p>
            <a:r>
              <a:rPr lang="en-US" sz="1200" kern="1200" dirty="0">
                <a:solidFill>
                  <a:schemeClr val="tx1"/>
                </a:solidFill>
                <a:effectLst/>
                <a:latin typeface="Arial" pitchFamily="-107" charset="0"/>
                <a:ea typeface="+mn-ea"/>
                <a:cs typeface="+mn-cs"/>
              </a:rPr>
              <a:t>Special Publications (SP) have a worldwide impact.</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 Internet Society</a:t>
            </a:r>
            <a:r>
              <a:rPr lang="en-US" sz="1200" kern="1200" dirty="0">
                <a:solidFill>
                  <a:schemeClr val="tx1"/>
                </a:solidFill>
                <a:effectLst/>
                <a:latin typeface="Arial" pitchFamily="-107" charset="0"/>
                <a:ea typeface="+mn-ea"/>
                <a:cs typeface="+mn-cs"/>
              </a:rPr>
              <a:t>: ISOC is a professional membership society with worldwide</a:t>
            </a:r>
          </a:p>
          <a:p>
            <a:r>
              <a:rPr lang="en-US" sz="1200" kern="1200" dirty="0">
                <a:solidFill>
                  <a:schemeClr val="tx1"/>
                </a:solidFill>
                <a:effectLst/>
                <a:latin typeface="Arial" pitchFamily="-107" charset="0"/>
                <a:ea typeface="+mn-ea"/>
                <a:cs typeface="+mn-cs"/>
              </a:rPr>
              <a:t>organizational and individual membership. It provides leadership in addressing</a:t>
            </a:r>
          </a:p>
          <a:p>
            <a:r>
              <a:rPr lang="en-US" sz="1200" kern="1200" dirty="0">
                <a:solidFill>
                  <a:schemeClr val="tx1"/>
                </a:solidFill>
                <a:effectLst/>
                <a:latin typeface="Arial" pitchFamily="-107" charset="0"/>
                <a:ea typeface="+mn-ea"/>
                <a:cs typeface="+mn-cs"/>
              </a:rPr>
              <a:t>issues that confront the future of the Internet, and is the organization home</a:t>
            </a:r>
          </a:p>
          <a:p>
            <a:r>
              <a:rPr lang="en-US" sz="1200" kern="1200" dirty="0">
                <a:solidFill>
                  <a:schemeClr val="tx1"/>
                </a:solidFill>
                <a:effectLst/>
                <a:latin typeface="Arial" pitchFamily="-107" charset="0"/>
                <a:ea typeface="+mn-ea"/>
                <a:cs typeface="+mn-cs"/>
              </a:rPr>
              <a:t>for the groups responsible for Internet infrastructure standards, including the</a:t>
            </a:r>
          </a:p>
          <a:p>
            <a:r>
              <a:rPr lang="en-US" sz="1200" kern="1200" dirty="0">
                <a:solidFill>
                  <a:schemeClr val="tx1"/>
                </a:solidFill>
                <a:effectLst/>
                <a:latin typeface="Arial" pitchFamily="-107" charset="0"/>
                <a:ea typeface="+mn-ea"/>
                <a:cs typeface="+mn-cs"/>
              </a:rPr>
              <a:t>Internet Engineering Task Force (IETF) and the Internet Architecture Board</a:t>
            </a:r>
          </a:p>
          <a:p>
            <a:r>
              <a:rPr lang="en-US" sz="1200" kern="1200" dirty="0">
                <a:solidFill>
                  <a:schemeClr val="tx1"/>
                </a:solidFill>
                <a:effectLst/>
                <a:latin typeface="Arial" pitchFamily="-107" charset="0"/>
                <a:ea typeface="+mn-ea"/>
                <a:cs typeface="+mn-cs"/>
              </a:rPr>
              <a:t>(IAB). These organizations develop Internet standards and related specifications,</a:t>
            </a:r>
          </a:p>
          <a:p>
            <a:r>
              <a:rPr lang="en-US" sz="1200" kern="1200" dirty="0">
                <a:solidFill>
                  <a:schemeClr val="tx1"/>
                </a:solidFill>
                <a:effectLst/>
                <a:latin typeface="Arial" pitchFamily="-107" charset="0"/>
                <a:ea typeface="+mn-ea"/>
                <a:cs typeface="+mn-cs"/>
              </a:rPr>
              <a:t>all of which are published as Requests for Comments (RFCs).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ITU-T</a:t>
            </a:r>
            <a:r>
              <a:rPr lang="en-US" sz="1200" kern="1200" dirty="0">
                <a:solidFill>
                  <a:schemeClr val="tx1"/>
                </a:solidFill>
                <a:effectLst/>
                <a:latin typeface="Arial" pitchFamily="-107" charset="0"/>
                <a:ea typeface="+mn-ea"/>
                <a:cs typeface="+mn-cs"/>
              </a:rPr>
              <a:t>: The International Telecommunication Union (ITU) is a United Nations</a:t>
            </a:r>
          </a:p>
          <a:p>
            <a:r>
              <a:rPr lang="en-US" sz="1200" kern="1200" dirty="0">
                <a:solidFill>
                  <a:schemeClr val="tx1"/>
                </a:solidFill>
                <a:effectLst/>
                <a:latin typeface="Arial" pitchFamily="-107" charset="0"/>
                <a:ea typeface="+mn-ea"/>
                <a:cs typeface="+mn-cs"/>
              </a:rPr>
              <a:t>agency in which governments and the private sector coordinate global telecom</a:t>
            </a:r>
          </a:p>
          <a:p>
            <a:r>
              <a:rPr lang="en-US" sz="1200" kern="1200" dirty="0">
                <a:solidFill>
                  <a:schemeClr val="tx1"/>
                </a:solidFill>
                <a:effectLst/>
                <a:latin typeface="Arial" pitchFamily="-107" charset="0"/>
                <a:ea typeface="+mn-ea"/>
                <a:cs typeface="+mn-cs"/>
              </a:rPr>
              <a:t>networks and services. The ITU Telecommunication Standardization Sector</a:t>
            </a:r>
          </a:p>
          <a:p>
            <a:r>
              <a:rPr lang="en-US" sz="1200" kern="1200" dirty="0">
                <a:solidFill>
                  <a:schemeClr val="tx1"/>
                </a:solidFill>
                <a:effectLst/>
                <a:latin typeface="Arial" pitchFamily="-107" charset="0"/>
                <a:ea typeface="+mn-ea"/>
                <a:cs typeface="+mn-cs"/>
              </a:rPr>
              <a:t>(ITU-T) is one of the three sectors of the ITU. ITU-T’s mission is the production</a:t>
            </a:r>
          </a:p>
          <a:p>
            <a:r>
              <a:rPr lang="en-US" sz="1200" kern="1200" dirty="0">
                <a:solidFill>
                  <a:schemeClr val="tx1"/>
                </a:solidFill>
                <a:effectLst/>
                <a:latin typeface="Arial" pitchFamily="-107" charset="0"/>
                <a:ea typeface="+mn-ea"/>
                <a:cs typeface="+mn-cs"/>
              </a:rPr>
              <a:t>of standards covering all fields of telecommunications. ITU-T standards</a:t>
            </a:r>
          </a:p>
          <a:p>
            <a:r>
              <a:rPr lang="en-US" sz="1200" kern="1200" dirty="0">
                <a:solidFill>
                  <a:schemeClr val="tx1"/>
                </a:solidFill>
                <a:effectLst/>
                <a:latin typeface="Arial" pitchFamily="-107" charset="0"/>
                <a:ea typeface="+mn-ea"/>
                <a:cs typeface="+mn-cs"/>
              </a:rPr>
              <a:t>are referred to as Recommendations.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ISO:</a:t>
            </a:r>
            <a:r>
              <a:rPr lang="en-US" sz="1200" kern="1200" dirty="0">
                <a:solidFill>
                  <a:schemeClr val="tx1"/>
                </a:solidFill>
                <a:effectLst/>
                <a:latin typeface="Arial" pitchFamily="-107" charset="0"/>
                <a:ea typeface="+mn-ea"/>
                <a:cs typeface="+mn-cs"/>
              </a:rPr>
              <a:t> The International Organization for Standardization (ISO) is a worldwide</a:t>
            </a:r>
          </a:p>
          <a:p>
            <a:r>
              <a:rPr lang="en-US" sz="1200" kern="1200" dirty="0">
                <a:solidFill>
                  <a:schemeClr val="tx1"/>
                </a:solidFill>
                <a:effectLst/>
                <a:latin typeface="Arial" pitchFamily="-107" charset="0"/>
                <a:ea typeface="+mn-ea"/>
                <a:cs typeface="+mn-cs"/>
              </a:rPr>
              <a:t>federation of national standards bodies from more than 140 countries. ISO is a</a:t>
            </a:r>
          </a:p>
          <a:p>
            <a:r>
              <a:rPr lang="en-US" sz="1200" kern="1200" dirty="0">
                <a:solidFill>
                  <a:schemeClr val="tx1"/>
                </a:solidFill>
                <a:effectLst/>
                <a:latin typeface="Arial" pitchFamily="-107" charset="0"/>
                <a:ea typeface="+mn-ea"/>
                <a:cs typeface="+mn-cs"/>
              </a:rPr>
              <a:t>nongovernmental organization that promotes the development of standardization</a:t>
            </a:r>
          </a:p>
          <a:p>
            <a:r>
              <a:rPr lang="en-US" sz="1200" kern="1200" dirty="0">
                <a:solidFill>
                  <a:schemeClr val="tx1"/>
                </a:solidFill>
                <a:effectLst/>
                <a:latin typeface="Arial" pitchFamily="-107" charset="0"/>
                <a:ea typeface="+mn-ea"/>
                <a:cs typeface="+mn-cs"/>
              </a:rPr>
              <a:t>and related activities with a view to facilitating the international exchange</a:t>
            </a:r>
          </a:p>
          <a:p>
            <a:r>
              <a:rPr lang="en-US" sz="1200" kern="1200" dirty="0">
                <a:solidFill>
                  <a:schemeClr val="tx1"/>
                </a:solidFill>
                <a:effectLst/>
                <a:latin typeface="Arial" pitchFamily="-107" charset="0"/>
                <a:ea typeface="+mn-ea"/>
                <a:cs typeface="+mn-cs"/>
              </a:rPr>
              <a:t>of goods and services, and to developing cooperation in the spheres of intellectual,</a:t>
            </a:r>
          </a:p>
          <a:p>
            <a:r>
              <a:rPr lang="en-US" sz="1200" kern="1200" dirty="0">
                <a:solidFill>
                  <a:schemeClr val="tx1"/>
                </a:solidFill>
                <a:effectLst/>
                <a:latin typeface="Arial" pitchFamily="-107" charset="0"/>
                <a:ea typeface="+mn-ea"/>
                <a:cs typeface="+mn-cs"/>
              </a:rPr>
              <a:t>scientific, technological, and economic activity. ISO’s work results in</a:t>
            </a:r>
          </a:p>
          <a:p>
            <a:r>
              <a:rPr lang="en-US" sz="1200" kern="1200" dirty="0">
                <a:solidFill>
                  <a:schemeClr val="tx1"/>
                </a:solidFill>
                <a:effectLst/>
                <a:latin typeface="Arial" pitchFamily="-107" charset="0"/>
                <a:ea typeface="+mn-ea"/>
                <a:cs typeface="+mn-cs"/>
              </a:rPr>
              <a:t>international agreements that are published as International Standards.</a:t>
            </a:r>
          </a:p>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76</a:t>
            </a:fld>
            <a:endParaRPr lang="en-AU" dirty="0"/>
          </a:p>
        </p:txBody>
      </p:sp>
    </p:spTree>
    <p:extLst>
      <p:ext uri="{BB962C8B-B14F-4D97-AF65-F5344CB8AC3E}">
        <p14:creationId xmlns:p14="http://schemas.microsoft.com/office/powerpoint/2010/main" val="6604768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Many of the security techniques and applications described in this book have been</a:t>
            </a:r>
          </a:p>
          <a:p>
            <a:r>
              <a:rPr lang="en-US" sz="1200" kern="1200" dirty="0">
                <a:solidFill>
                  <a:schemeClr val="tx1"/>
                </a:solidFill>
                <a:effectLst/>
                <a:latin typeface="Arial" pitchFamily="-107" charset="0"/>
                <a:ea typeface="+mn-ea"/>
                <a:cs typeface="+mn-cs"/>
              </a:rPr>
              <a:t>specified as standards. Additionally, standards have been developed to cover management</a:t>
            </a:r>
          </a:p>
          <a:p>
            <a:r>
              <a:rPr lang="en-US" sz="1200" kern="1200" dirty="0">
                <a:solidFill>
                  <a:schemeClr val="tx1"/>
                </a:solidFill>
                <a:effectLst/>
                <a:latin typeface="Arial" pitchFamily="-107" charset="0"/>
                <a:ea typeface="+mn-ea"/>
                <a:cs typeface="+mn-cs"/>
              </a:rPr>
              <a:t>practices and the overall architecture of security mechanisms and services.</a:t>
            </a:r>
          </a:p>
          <a:p>
            <a:r>
              <a:rPr lang="en-US" sz="1200" kern="1200" dirty="0">
                <a:solidFill>
                  <a:schemeClr val="tx1"/>
                </a:solidFill>
                <a:effectLst/>
                <a:latin typeface="Arial" pitchFamily="-107" charset="0"/>
                <a:ea typeface="+mn-ea"/>
                <a:cs typeface="+mn-cs"/>
              </a:rPr>
              <a:t>Throughout this book, we will describe the most important standards in use or that</a:t>
            </a:r>
          </a:p>
          <a:p>
            <a:r>
              <a:rPr lang="en-US" sz="1200" kern="1200" dirty="0">
                <a:solidFill>
                  <a:schemeClr val="tx1"/>
                </a:solidFill>
                <a:effectLst/>
                <a:latin typeface="Arial" pitchFamily="-107" charset="0"/>
                <a:ea typeface="+mn-ea"/>
                <a:cs typeface="+mn-cs"/>
              </a:rPr>
              <a:t>are being developed for various aspects of computer security. Various organizations</a:t>
            </a:r>
          </a:p>
          <a:p>
            <a:r>
              <a:rPr lang="en-US" sz="1200" kern="1200" dirty="0">
                <a:solidFill>
                  <a:schemeClr val="tx1"/>
                </a:solidFill>
                <a:effectLst/>
                <a:latin typeface="Arial" pitchFamily="-107" charset="0"/>
                <a:ea typeface="+mn-ea"/>
                <a:cs typeface="+mn-cs"/>
              </a:rPr>
              <a:t>have been involved in the development or promotion of these standards. The most</a:t>
            </a:r>
          </a:p>
          <a:p>
            <a:r>
              <a:rPr lang="en-US" sz="1200" kern="1200" dirty="0">
                <a:solidFill>
                  <a:schemeClr val="tx1"/>
                </a:solidFill>
                <a:effectLst/>
                <a:latin typeface="Arial" pitchFamily="-107" charset="0"/>
                <a:ea typeface="+mn-ea"/>
                <a:cs typeface="+mn-cs"/>
              </a:rPr>
              <a:t>important (in the current context) of these organizations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National Institute of Standards and Technology</a:t>
            </a:r>
            <a:r>
              <a:rPr lang="en-US" sz="1200" kern="1200" dirty="0">
                <a:solidFill>
                  <a:schemeClr val="tx1"/>
                </a:solidFill>
                <a:effectLst/>
                <a:latin typeface="Arial" pitchFamily="-107" charset="0"/>
                <a:ea typeface="+mn-ea"/>
                <a:cs typeface="+mn-cs"/>
              </a:rPr>
              <a:t>:  NIST is a U.S. federal agency</a:t>
            </a:r>
          </a:p>
          <a:p>
            <a:r>
              <a:rPr lang="en-US" sz="1200" kern="1200" dirty="0">
                <a:solidFill>
                  <a:schemeClr val="tx1"/>
                </a:solidFill>
                <a:effectLst/>
                <a:latin typeface="Arial" pitchFamily="-107" charset="0"/>
                <a:ea typeface="+mn-ea"/>
                <a:cs typeface="+mn-cs"/>
              </a:rPr>
              <a:t>that deals with measurement science, standards, and technology related to U.S.</a:t>
            </a:r>
          </a:p>
          <a:p>
            <a:r>
              <a:rPr lang="en-US" sz="1200" kern="1200" dirty="0">
                <a:solidFill>
                  <a:schemeClr val="tx1"/>
                </a:solidFill>
                <a:effectLst/>
                <a:latin typeface="Arial" pitchFamily="-107" charset="0"/>
                <a:ea typeface="+mn-ea"/>
                <a:cs typeface="+mn-cs"/>
              </a:rPr>
              <a:t>government use and to the promotion of U.S. private sector innovation. Despite</a:t>
            </a:r>
          </a:p>
          <a:p>
            <a:r>
              <a:rPr lang="en-US" sz="1200" kern="1200" dirty="0">
                <a:solidFill>
                  <a:schemeClr val="tx1"/>
                </a:solidFill>
                <a:effectLst/>
                <a:latin typeface="Arial" pitchFamily="-107" charset="0"/>
                <a:ea typeface="+mn-ea"/>
                <a:cs typeface="+mn-cs"/>
              </a:rPr>
              <a:t>its national scope, NIST Federal Information Processing Standards (FIPS) and</a:t>
            </a:r>
          </a:p>
          <a:p>
            <a:r>
              <a:rPr lang="en-US" sz="1200" kern="1200" dirty="0">
                <a:solidFill>
                  <a:schemeClr val="tx1"/>
                </a:solidFill>
                <a:effectLst/>
                <a:latin typeface="Arial" pitchFamily="-107" charset="0"/>
                <a:ea typeface="+mn-ea"/>
                <a:cs typeface="+mn-cs"/>
              </a:rPr>
              <a:t>Special Publications (SP) have a worldwide impact.</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 Internet Society</a:t>
            </a:r>
            <a:r>
              <a:rPr lang="en-US" sz="1200" kern="1200" dirty="0">
                <a:solidFill>
                  <a:schemeClr val="tx1"/>
                </a:solidFill>
                <a:effectLst/>
                <a:latin typeface="Arial" pitchFamily="-107" charset="0"/>
                <a:ea typeface="+mn-ea"/>
                <a:cs typeface="+mn-cs"/>
              </a:rPr>
              <a:t>: ISOC is a professional membership society with worldwide</a:t>
            </a:r>
          </a:p>
          <a:p>
            <a:r>
              <a:rPr lang="en-US" sz="1200" kern="1200" dirty="0">
                <a:solidFill>
                  <a:schemeClr val="tx1"/>
                </a:solidFill>
                <a:effectLst/>
                <a:latin typeface="Arial" pitchFamily="-107" charset="0"/>
                <a:ea typeface="+mn-ea"/>
                <a:cs typeface="+mn-cs"/>
              </a:rPr>
              <a:t>organizational and individual membership. It provides leadership in addressing</a:t>
            </a:r>
          </a:p>
          <a:p>
            <a:r>
              <a:rPr lang="en-US" sz="1200" kern="1200" dirty="0">
                <a:solidFill>
                  <a:schemeClr val="tx1"/>
                </a:solidFill>
                <a:effectLst/>
                <a:latin typeface="Arial" pitchFamily="-107" charset="0"/>
                <a:ea typeface="+mn-ea"/>
                <a:cs typeface="+mn-cs"/>
              </a:rPr>
              <a:t>issues that confront the future of the Internet, and is the organization home</a:t>
            </a:r>
          </a:p>
          <a:p>
            <a:r>
              <a:rPr lang="en-US" sz="1200" kern="1200" dirty="0">
                <a:solidFill>
                  <a:schemeClr val="tx1"/>
                </a:solidFill>
                <a:effectLst/>
                <a:latin typeface="Arial" pitchFamily="-107" charset="0"/>
                <a:ea typeface="+mn-ea"/>
                <a:cs typeface="+mn-cs"/>
              </a:rPr>
              <a:t>for the groups responsible for Internet infrastructure standards, including the</a:t>
            </a:r>
          </a:p>
          <a:p>
            <a:r>
              <a:rPr lang="en-US" sz="1200" kern="1200" dirty="0">
                <a:solidFill>
                  <a:schemeClr val="tx1"/>
                </a:solidFill>
                <a:effectLst/>
                <a:latin typeface="Arial" pitchFamily="-107" charset="0"/>
                <a:ea typeface="+mn-ea"/>
                <a:cs typeface="+mn-cs"/>
              </a:rPr>
              <a:t>Internet Engineering Task Force (IETF) and the Internet Architecture Board</a:t>
            </a:r>
          </a:p>
          <a:p>
            <a:r>
              <a:rPr lang="en-US" sz="1200" kern="1200" dirty="0">
                <a:solidFill>
                  <a:schemeClr val="tx1"/>
                </a:solidFill>
                <a:effectLst/>
                <a:latin typeface="Arial" pitchFamily="-107" charset="0"/>
                <a:ea typeface="+mn-ea"/>
                <a:cs typeface="+mn-cs"/>
              </a:rPr>
              <a:t>(IAB). These organizations develop Internet standards and related specifications,</a:t>
            </a:r>
          </a:p>
          <a:p>
            <a:r>
              <a:rPr lang="en-US" sz="1200" kern="1200" dirty="0">
                <a:solidFill>
                  <a:schemeClr val="tx1"/>
                </a:solidFill>
                <a:effectLst/>
                <a:latin typeface="Arial" pitchFamily="-107" charset="0"/>
                <a:ea typeface="+mn-ea"/>
                <a:cs typeface="+mn-cs"/>
              </a:rPr>
              <a:t>all of which are published as Requests for Comments (RFCs).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ITU-T</a:t>
            </a:r>
            <a:r>
              <a:rPr lang="en-US" sz="1200" kern="1200" dirty="0">
                <a:solidFill>
                  <a:schemeClr val="tx1"/>
                </a:solidFill>
                <a:effectLst/>
                <a:latin typeface="Arial" pitchFamily="-107" charset="0"/>
                <a:ea typeface="+mn-ea"/>
                <a:cs typeface="+mn-cs"/>
              </a:rPr>
              <a:t>: The International Telecommunication Union (ITU) is a United Nations</a:t>
            </a:r>
          </a:p>
          <a:p>
            <a:r>
              <a:rPr lang="en-US" sz="1200" kern="1200" dirty="0">
                <a:solidFill>
                  <a:schemeClr val="tx1"/>
                </a:solidFill>
                <a:effectLst/>
                <a:latin typeface="Arial" pitchFamily="-107" charset="0"/>
                <a:ea typeface="+mn-ea"/>
                <a:cs typeface="+mn-cs"/>
              </a:rPr>
              <a:t>agency in which governments and the private sector coordinate global telecom</a:t>
            </a:r>
          </a:p>
          <a:p>
            <a:r>
              <a:rPr lang="en-US" sz="1200" kern="1200" dirty="0">
                <a:solidFill>
                  <a:schemeClr val="tx1"/>
                </a:solidFill>
                <a:effectLst/>
                <a:latin typeface="Arial" pitchFamily="-107" charset="0"/>
                <a:ea typeface="+mn-ea"/>
                <a:cs typeface="+mn-cs"/>
              </a:rPr>
              <a:t>networks and services. The ITU Telecommunication Standardization Sector</a:t>
            </a:r>
          </a:p>
          <a:p>
            <a:r>
              <a:rPr lang="en-US" sz="1200" kern="1200" dirty="0">
                <a:solidFill>
                  <a:schemeClr val="tx1"/>
                </a:solidFill>
                <a:effectLst/>
                <a:latin typeface="Arial" pitchFamily="-107" charset="0"/>
                <a:ea typeface="+mn-ea"/>
                <a:cs typeface="+mn-cs"/>
              </a:rPr>
              <a:t>(ITU-T) is one of the three sectors of the ITU. ITU-T’s mission is the production</a:t>
            </a:r>
          </a:p>
          <a:p>
            <a:r>
              <a:rPr lang="en-US" sz="1200" kern="1200" dirty="0">
                <a:solidFill>
                  <a:schemeClr val="tx1"/>
                </a:solidFill>
                <a:effectLst/>
                <a:latin typeface="Arial" pitchFamily="-107" charset="0"/>
                <a:ea typeface="+mn-ea"/>
                <a:cs typeface="+mn-cs"/>
              </a:rPr>
              <a:t>of standards covering all fields of telecommunications. ITU-T standards</a:t>
            </a:r>
          </a:p>
          <a:p>
            <a:r>
              <a:rPr lang="en-US" sz="1200" kern="1200" dirty="0">
                <a:solidFill>
                  <a:schemeClr val="tx1"/>
                </a:solidFill>
                <a:effectLst/>
                <a:latin typeface="Arial" pitchFamily="-107" charset="0"/>
                <a:ea typeface="+mn-ea"/>
                <a:cs typeface="+mn-cs"/>
              </a:rPr>
              <a:t>are referred to as Recommendations.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ISO:</a:t>
            </a:r>
            <a:r>
              <a:rPr lang="en-US" sz="1200" kern="1200" dirty="0">
                <a:solidFill>
                  <a:schemeClr val="tx1"/>
                </a:solidFill>
                <a:effectLst/>
                <a:latin typeface="Arial" pitchFamily="-107" charset="0"/>
                <a:ea typeface="+mn-ea"/>
                <a:cs typeface="+mn-cs"/>
              </a:rPr>
              <a:t> The International Organization for Standardization (ISO) is a worldwide</a:t>
            </a:r>
          </a:p>
          <a:p>
            <a:r>
              <a:rPr lang="en-US" sz="1200" kern="1200" dirty="0">
                <a:solidFill>
                  <a:schemeClr val="tx1"/>
                </a:solidFill>
                <a:effectLst/>
                <a:latin typeface="Arial" pitchFamily="-107" charset="0"/>
                <a:ea typeface="+mn-ea"/>
                <a:cs typeface="+mn-cs"/>
              </a:rPr>
              <a:t>federation of national standards bodies from more than 140 countries. ISO is a</a:t>
            </a:r>
          </a:p>
          <a:p>
            <a:r>
              <a:rPr lang="en-US" sz="1200" kern="1200" dirty="0">
                <a:solidFill>
                  <a:schemeClr val="tx1"/>
                </a:solidFill>
                <a:effectLst/>
                <a:latin typeface="Arial" pitchFamily="-107" charset="0"/>
                <a:ea typeface="+mn-ea"/>
                <a:cs typeface="+mn-cs"/>
              </a:rPr>
              <a:t>nongovernmental organization that promotes the development of standardization</a:t>
            </a:r>
          </a:p>
          <a:p>
            <a:r>
              <a:rPr lang="en-US" sz="1200" kern="1200" dirty="0">
                <a:solidFill>
                  <a:schemeClr val="tx1"/>
                </a:solidFill>
                <a:effectLst/>
                <a:latin typeface="Arial" pitchFamily="-107" charset="0"/>
                <a:ea typeface="+mn-ea"/>
                <a:cs typeface="+mn-cs"/>
              </a:rPr>
              <a:t>and related activities with a view to facilitating the international exchange</a:t>
            </a:r>
          </a:p>
          <a:p>
            <a:r>
              <a:rPr lang="en-US" sz="1200" kern="1200" dirty="0">
                <a:solidFill>
                  <a:schemeClr val="tx1"/>
                </a:solidFill>
                <a:effectLst/>
                <a:latin typeface="Arial" pitchFamily="-107" charset="0"/>
                <a:ea typeface="+mn-ea"/>
                <a:cs typeface="+mn-cs"/>
              </a:rPr>
              <a:t>of goods and services, and to developing cooperation in the spheres of intellectual,</a:t>
            </a:r>
          </a:p>
          <a:p>
            <a:r>
              <a:rPr lang="en-US" sz="1200" kern="1200" dirty="0">
                <a:solidFill>
                  <a:schemeClr val="tx1"/>
                </a:solidFill>
                <a:effectLst/>
                <a:latin typeface="Arial" pitchFamily="-107" charset="0"/>
                <a:ea typeface="+mn-ea"/>
                <a:cs typeface="+mn-cs"/>
              </a:rPr>
              <a:t>scientific, technological, and economic activity. ISO’s work results in</a:t>
            </a:r>
          </a:p>
          <a:p>
            <a:r>
              <a:rPr lang="en-US" sz="1200" kern="1200" dirty="0">
                <a:solidFill>
                  <a:schemeClr val="tx1"/>
                </a:solidFill>
                <a:effectLst/>
                <a:latin typeface="Arial" pitchFamily="-107" charset="0"/>
                <a:ea typeface="+mn-ea"/>
                <a:cs typeface="+mn-cs"/>
              </a:rPr>
              <a:t>international agreements that are published as International Standards.</a:t>
            </a:r>
          </a:p>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77</a:t>
            </a:fld>
            <a:endParaRPr lang="en-AU" dirty="0"/>
          </a:p>
        </p:txBody>
      </p:sp>
    </p:spTree>
    <p:extLst>
      <p:ext uri="{BB962C8B-B14F-4D97-AF65-F5344CB8AC3E}">
        <p14:creationId xmlns:p14="http://schemas.microsoft.com/office/powerpoint/2010/main" val="40403743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pPr/>
              <a:t>78</a:t>
            </a:fld>
            <a:endParaRPr lang="en-AU" dirty="0"/>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1 summary.</a:t>
            </a:r>
          </a:p>
        </p:txBody>
      </p:sp>
    </p:spTree>
    <p:extLst>
      <p:ext uri="{BB962C8B-B14F-4D97-AF65-F5344CB8AC3E}">
        <p14:creationId xmlns:p14="http://schemas.microsoft.com/office/powerpoint/2010/main" val="166803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BC7B0-2B08-E347-A0EA-F7E788F3AE61}" type="slidenum">
              <a:rPr lang="en-AU"/>
              <a:pPr/>
              <a:t>20</a:t>
            </a:fld>
            <a:endParaRPr lang="en-AU" dirty="0"/>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Figure 1.2, based on [CCPS12a], shows the relationship among some of these terms.</a:t>
            </a:r>
          </a:p>
          <a:p>
            <a:endParaRPr lang="en-US" i="1" dirty="0">
              <a:latin typeface="Times New Roman" pitchFamily="-107" charset="0"/>
            </a:endParaRPr>
          </a:p>
          <a:p>
            <a:r>
              <a:rPr lang="en-US" sz="1200" b="0" i="0" u="none" strike="noStrike" kern="1200" baseline="0" dirty="0">
                <a:solidFill>
                  <a:schemeClr val="tx1"/>
                </a:solidFill>
                <a:latin typeface="Arial" pitchFamily="-107" charset="0"/>
                <a:ea typeface="+mn-ea"/>
                <a:cs typeface="+mn-cs"/>
              </a:rPr>
              <a:t> We start with the concept of a system resource , or asset , that users and owners wish to protect.</a:t>
            </a:r>
            <a:endParaRPr lang="en-US" i="0" dirty="0">
              <a:latin typeface="Times New Roman" pitchFamily="-107" charset="0"/>
            </a:endParaRPr>
          </a:p>
        </p:txBody>
      </p:sp>
    </p:spTree>
    <p:extLst>
      <p:ext uri="{BB962C8B-B14F-4D97-AF65-F5344CB8AC3E}">
        <p14:creationId xmlns:p14="http://schemas.microsoft.com/office/powerpoint/2010/main" val="330371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0" kern="1200" baseline="0" dirty="0">
                <a:solidFill>
                  <a:schemeClr val="tx1"/>
                </a:solidFill>
                <a:latin typeface="Arial" pitchFamily="-107" charset="0"/>
                <a:ea typeface="+mn-ea"/>
                <a:cs typeface="+mn-cs"/>
              </a:rPr>
              <a:t>We now introduce some terminology that will be useful throughout the book, relying</a:t>
            </a:r>
          </a:p>
          <a:p>
            <a:r>
              <a:rPr lang="en-US" sz="1200" i="0" kern="1200" baseline="0" dirty="0">
                <a:solidFill>
                  <a:schemeClr val="tx1"/>
                </a:solidFill>
                <a:latin typeface="Arial" pitchFamily="-107" charset="0"/>
                <a:ea typeface="+mn-ea"/>
                <a:cs typeface="+mn-cs"/>
              </a:rPr>
              <a:t>on RFC 2828, Internet Security Glossary .  Table 1.1 defines terms.</a:t>
            </a:r>
            <a:endParaRPr lang="en-US" i="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4125172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5B399-E414-264B-AC2B-BBCB3C6C6795}" type="slidenum">
              <a:rPr lang="en-AU"/>
              <a:pPr/>
              <a:t>24</a:t>
            </a:fld>
            <a:endParaRPr lang="en-AU" dirty="0"/>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In the context of security, our concern is with the vulnerabilities of system</a:t>
            </a:r>
          </a:p>
          <a:p>
            <a:r>
              <a:rPr lang="en-US" sz="1200" b="0" kern="1200" baseline="0" dirty="0">
                <a:solidFill>
                  <a:schemeClr val="tx1"/>
                </a:solidFill>
                <a:latin typeface="Arial" pitchFamily="-107" charset="0"/>
                <a:ea typeface="+mn-ea"/>
                <a:cs typeface="+mn-cs"/>
              </a:rPr>
              <a:t>resources. [NRC02] lists the following general categories of vulnerabilities of a</a:t>
            </a:r>
          </a:p>
          <a:p>
            <a:r>
              <a:rPr lang="en-US" sz="1200" b="0" kern="1200" baseline="0" dirty="0">
                <a:solidFill>
                  <a:schemeClr val="tx1"/>
                </a:solidFill>
                <a:latin typeface="Arial" pitchFamily="-107" charset="0"/>
                <a:ea typeface="+mn-ea"/>
                <a:cs typeface="+mn-cs"/>
              </a:rPr>
              <a:t>computer system or network asset: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a:t>
            </a:r>
            <a:r>
              <a:rPr lang="en-US" sz="1200" kern="1200" dirty="0">
                <a:solidFill>
                  <a:schemeClr val="tx1"/>
                </a:solidFill>
                <a:effectLst/>
                <a:latin typeface="Arial" pitchFamily="-107" charset="0"/>
                <a:ea typeface="+mn-ea"/>
                <a:cs typeface="+mn-cs"/>
              </a:rPr>
              <a:t>system can be corrupted , so it does the wrong thing or gives wrong answers.</a:t>
            </a:r>
          </a:p>
          <a:p>
            <a:r>
              <a:rPr lang="en-US" sz="1200" kern="1200" dirty="0">
                <a:solidFill>
                  <a:schemeClr val="tx1"/>
                </a:solidFill>
                <a:effectLst/>
                <a:latin typeface="Arial" pitchFamily="-107" charset="0"/>
                <a:ea typeface="+mn-ea"/>
                <a:cs typeface="+mn-cs"/>
              </a:rPr>
              <a:t>For example, stored data values may differ from what they should be because</a:t>
            </a:r>
          </a:p>
          <a:p>
            <a:r>
              <a:rPr lang="en-US" sz="1200" kern="1200" dirty="0">
                <a:solidFill>
                  <a:schemeClr val="tx1"/>
                </a:solidFill>
                <a:effectLst/>
                <a:latin typeface="Arial" pitchFamily="-107" charset="0"/>
                <a:ea typeface="+mn-ea"/>
                <a:cs typeface="+mn-cs"/>
              </a:rPr>
              <a:t>they have been improperly modified.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system can become leaky . For example, someone who should not have access to</a:t>
            </a:r>
          </a:p>
          <a:p>
            <a:r>
              <a:rPr lang="en-US" sz="1200" b="0" kern="1200" baseline="0" dirty="0">
                <a:solidFill>
                  <a:schemeClr val="tx1"/>
                </a:solidFill>
                <a:latin typeface="Arial" pitchFamily="-107" charset="0"/>
                <a:ea typeface="+mn-ea"/>
                <a:cs typeface="+mn-cs"/>
              </a:rPr>
              <a:t>some or all of the information available through the network obtains such</a:t>
            </a:r>
          </a:p>
          <a:p>
            <a:r>
              <a:rPr lang="en-US" sz="1200" b="0" kern="1200" baseline="0" dirty="0">
                <a:solidFill>
                  <a:schemeClr val="tx1"/>
                </a:solidFill>
                <a:latin typeface="Arial" pitchFamily="-107" charset="0"/>
                <a:ea typeface="+mn-ea"/>
                <a:cs typeface="+mn-cs"/>
              </a:rPr>
              <a:t>access.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system can become unavailable or very slow. That is, using the system or network</a:t>
            </a:r>
          </a:p>
          <a:p>
            <a:r>
              <a:rPr lang="en-US" sz="1200" b="0" kern="1200" baseline="0" dirty="0">
                <a:solidFill>
                  <a:schemeClr val="tx1"/>
                </a:solidFill>
                <a:latin typeface="Arial" pitchFamily="-107" charset="0"/>
                <a:ea typeface="+mn-ea"/>
                <a:cs typeface="+mn-cs"/>
              </a:rPr>
              <a:t>becomes impossible or impractical.</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These three general types of vulnerability correspond to the concepts of integrity,</a:t>
            </a:r>
          </a:p>
          <a:p>
            <a:r>
              <a:rPr lang="en-US" sz="1200" b="0" kern="1200" baseline="0" dirty="0">
                <a:solidFill>
                  <a:schemeClr val="tx1"/>
                </a:solidFill>
                <a:latin typeface="Arial" pitchFamily="-107" charset="0"/>
                <a:ea typeface="+mn-ea"/>
                <a:cs typeface="+mn-cs"/>
              </a:rPr>
              <a:t>confidentiality, and availability, enumerated earlier in this section.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Corresponding to the various types of vulnerabilities to a system resource are</a:t>
            </a:r>
          </a:p>
          <a:p>
            <a:r>
              <a:rPr lang="en-US" sz="1200" b="1" kern="1200" baseline="0" dirty="0">
                <a:solidFill>
                  <a:schemeClr val="tx1"/>
                </a:solidFill>
                <a:latin typeface="Arial" pitchFamily="-107" charset="0"/>
                <a:ea typeface="+mn-ea"/>
                <a:cs typeface="+mn-cs"/>
              </a:rPr>
              <a:t>threats</a:t>
            </a:r>
            <a:r>
              <a:rPr lang="en-US" sz="1200" b="0" kern="1200" baseline="0" dirty="0">
                <a:solidFill>
                  <a:schemeClr val="tx1"/>
                </a:solidFill>
                <a:latin typeface="Arial" pitchFamily="-107" charset="0"/>
                <a:ea typeface="+mn-ea"/>
                <a:cs typeface="+mn-cs"/>
              </a:rPr>
              <a:t> that are capable of exploiting those vulnerabilities. A threat represents a</a:t>
            </a:r>
          </a:p>
          <a:p>
            <a:r>
              <a:rPr lang="en-US" sz="1200" b="0" kern="1200" baseline="0" dirty="0">
                <a:solidFill>
                  <a:schemeClr val="tx1"/>
                </a:solidFill>
                <a:latin typeface="Arial" pitchFamily="-107" charset="0"/>
                <a:ea typeface="+mn-ea"/>
                <a:cs typeface="+mn-cs"/>
              </a:rPr>
              <a:t>potential security harm to an asset. An </a:t>
            </a:r>
            <a:r>
              <a:rPr lang="en-US" sz="1200" b="1" kern="1200" baseline="0" dirty="0">
                <a:solidFill>
                  <a:schemeClr val="tx1"/>
                </a:solidFill>
                <a:latin typeface="Arial" pitchFamily="-107" charset="0"/>
                <a:ea typeface="+mn-ea"/>
                <a:cs typeface="+mn-cs"/>
              </a:rPr>
              <a:t>attack</a:t>
            </a:r>
            <a:r>
              <a:rPr lang="en-US" sz="1200" b="0" kern="1200" baseline="0" dirty="0">
                <a:solidFill>
                  <a:schemeClr val="tx1"/>
                </a:solidFill>
                <a:latin typeface="Arial" pitchFamily="-107" charset="0"/>
                <a:ea typeface="+mn-ea"/>
                <a:cs typeface="+mn-cs"/>
              </a:rPr>
              <a:t> is a threat that is carried out (threat</a:t>
            </a:r>
          </a:p>
          <a:p>
            <a:r>
              <a:rPr lang="en-US" sz="1200" b="0" kern="1200" baseline="0" dirty="0">
                <a:solidFill>
                  <a:schemeClr val="tx1"/>
                </a:solidFill>
                <a:latin typeface="Arial" pitchFamily="-107" charset="0"/>
                <a:ea typeface="+mn-ea"/>
                <a:cs typeface="+mn-cs"/>
              </a:rPr>
              <a:t>action) and, if successful, leads to an undesirable violation of security, or threat</a:t>
            </a:r>
          </a:p>
          <a:p>
            <a:r>
              <a:rPr lang="en-US" sz="1200" b="0" kern="1200" baseline="0" dirty="0">
                <a:solidFill>
                  <a:schemeClr val="tx1"/>
                </a:solidFill>
                <a:latin typeface="Arial" pitchFamily="-107" charset="0"/>
                <a:ea typeface="+mn-ea"/>
                <a:cs typeface="+mn-cs"/>
              </a:rPr>
              <a:t>consequence. The agent carrying out the attack is referred to as an attacker, or</a:t>
            </a:r>
          </a:p>
          <a:p>
            <a:r>
              <a:rPr lang="en-US" sz="1200" b="1" kern="1200" baseline="0" dirty="0">
                <a:solidFill>
                  <a:schemeClr val="tx1"/>
                </a:solidFill>
                <a:latin typeface="Arial" pitchFamily="-107" charset="0"/>
                <a:ea typeface="+mn-ea"/>
                <a:cs typeface="+mn-cs"/>
              </a:rPr>
              <a:t>threat agent </a:t>
            </a:r>
            <a:r>
              <a:rPr lang="en-US" sz="1200" b="0" kern="1200" baseline="0" dirty="0">
                <a:solidFill>
                  <a:schemeClr val="tx1"/>
                </a:solidFill>
                <a:latin typeface="Arial" pitchFamily="-107" charset="0"/>
                <a:ea typeface="+mn-ea"/>
                <a:cs typeface="+mn-cs"/>
              </a:rPr>
              <a:t>. We can distinguish two types of attacks: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Active attack</a:t>
            </a:r>
            <a:r>
              <a:rPr lang="en-US" sz="1200" b="0" kern="1200" baseline="0" dirty="0">
                <a:solidFill>
                  <a:schemeClr val="tx1"/>
                </a:solidFill>
                <a:latin typeface="Arial" pitchFamily="-107" charset="0"/>
                <a:ea typeface="+mn-ea"/>
                <a:cs typeface="+mn-cs"/>
              </a:rPr>
              <a:t>: An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Passive attack: </a:t>
            </a:r>
            <a:r>
              <a:rPr lang="en-US" sz="1200" b="0" kern="1200" baseline="0" dirty="0">
                <a:solidFill>
                  <a:schemeClr val="tx1"/>
                </a:solidFill>
                <a:latin typeface="Arial" pitchFamily="-107" charset="0"/>
                <a:ea typeface="+mn-ea"/>
                <a:cs typeface="+mn-cs"/>
              </a:rPr>
              <a:t>An attempt to learn or make use of information from the</a:t>
            </a:r>
          </a:p>
          <a:p>
            <a:r>
              <a:rPr lang="en-US" sz="1200" b="0" kern="1200" baseline="0" dirty="0">
                <a:solidFill>
                  <a:schemeClr val="tx1"/>
                </a:solidFill>
                <a:latin typeface="Arial" pitchFamily="-107" charset="0"/>
                <a:ea typeface="+mn-ea"/>
                <a:cs typeface="+mn-cs"/>
              </a:rPr>
              <a:t>system that does not affect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We can also classify attacks based on the origin of the attack:</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Inside attack</a:t>
            </a:r>
            <a:r>
              <a:rPr lang="en-US" sz="1200" b="0" kern="1200" baseline="0" dirty="0">
                <a:solidFill>
                  <a:schemeClr val="tx1"/>
                </a:solidFill>
                <a:latin typeface="Arial" pitchFamily="-107" charset="0"/>
                <a:ea typeface="+mn-ea"/>
                <a:cs typeface="+mn-cs"/>
              </a:rPr>
              <a:t>: Initiated by an entity inside the security perimeter (an “insider”).</a:t>
            </a:r>
          </a:p>
          <a:p>
            <a:r>
              <a:rPr lang="en-US" sz="1200" b="0" kern="1200" baseline="0" dirty="0">
                <a:solidFill>
                  <a:schemeClr val="tx1"/>
                </a:solidFill>
                <a:latin typeface="Arial" pitchFamily="-107" charset="0"/>
                <a:ea typeface="+mn-ea"/>
                <a:cs typeface="+mn-cs"/>
              </a:rPr>
              <a:t>The insider is authorized to access system resources but uses them in a way not</a:t>
            </a:r>
          </a:p>
          <a:p>
            <a:r>
              <a:rPr lang="en-US" sz="1200" b="0" kern="1200" baseline="0" dirty="0">
                <a:solidFill>
                  <a:schemeClr val="tx1"/>
                </a:solidFill>
                <a:latin typeface="Arial" pitchFamily="-107" charset="0"/>
                <a:ea typeface="+mn-ea"/>
                <a:cs typeface="+mn-cs"/>
              </a:rPr>
              <a:t>approved by those who granted the authorization.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Outside attack</a:t>
            </a:r>
            <a:r>
              <a:rPr lang="en-US" sz="1200" b="0" kern="1200" baseline="0" dirty="0">
                <a:solidFill>
                  <a:schemeClr val="tx1"/>
                </a:solidFill>
                <a:latin typeface="Arial" pitchFamily="-107" charset="0"/>
                <a:ea typeface="+mn-ea"/>
                <a:cs typeface="+mn-cs"/>
              </a:rPr>
              <a:t>: Initiated from outside the perimeter, by an unauthorized or</a:t>
            </a:r>
          </a:p>
          <a:p>
            <a:r>
              <a:rPr lang="en-US" sz="1200" b="0" kern="1200" baseline="0" dirty="0">
                <a:solidFill>
                  <a:schemeClr val="tx1"/>
                </a:solidFill>
                <a:latin typeface="Arial" pitchFamily="-107" charset="0"/>
                <a:ea typeface="+mn-ea"/>
                <a:cs typeface="+mn-cs"/>
              </a:rPr>
              <a:t>illegitimate user of the system (an “outsider”). On the Internet, potential</a:t>
            </a:r>
          </a:p>
          <a:p>
            <a:r>
              <a:rPr lang="en-US" sz="1200" b="0" kern="1200" baseline="0" dirty="0">
                <a:solidFill>
                  <a:schemeClr val="tx1"/>
                </a:solidFill>
                <a:latin typeface="Arial" pitchFamily="-107" charset="0"/>
                <a:ea typeface="+mn-ea"/>
                <a:cs typeface="+mn-cs"/>
              </a:rPr>
              <a:t>outside attackers range from amateur pranksters to organized criminals, international</a:t>
            </a:r>
          </a:p>
          <a:p>
            <a:r>
              <a:rPr lang="en-US" sz="1200" b="0" kern="1200" baseline="0" dirty="0">
                <a:solidFill>
                  <a:schemeClr val="tx1"/>
                </a:solidFill>
                <a:latin typeface="Arial" pitchFamily="-107" charset="0"/>
                <a:ea typeface="+mn-ea"/>
                <a:cs typeface="+mn-cs"/>
              </a:rPr>
              <a:t>terrorists, and hostile governments.</a:t>
            </a:r>
            <a:endParaRPr lang="en-US" b="0" dirty="0">
              <a:latin typeface="Times New Roman" pitchFamily="-107" charset="0"/>
            </a:endParaRPr>
          </a:p>
        </p:txBody>
      </p:sp>
    </p:spTree>
    <p:extLst>
      <p:ext uri="{BB962C8B-B14F-4D97-AF65-F5344CB8AC3E}">
        <p14:creationId xmlns:p14="http://schemas.microsoft.com/office/powerpoint/2010/main" val="3810528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25</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Finally, a countermeasure is any means taken to deal with a security attack.</a:t>
            </a:r>
          </a:p>
          <a:p>
            <a:r>
              <a:rPr lang="en-US" sz="1200" b="0" kern="1200" baseline="0" dirty="0">
                <a:solidFill>
                  <a:schemeClr val="tx1"/>
                </a:solidFill>
                <a:latin typeface="Arial" pitchFamily="-107" charset="0"/>
                <a:ea typeface="+mn-ea"/>
                <a:cs typeface="+mn-cs"/>
              </a:rPr>
              <a:t>Ideally, a countermeasure can be devised to prevent a particular type of attack from</a:t>
            </a:r>
          </a:p>
          <a:p>
            <a:r>
              <a:rPr lang="en-US" sz="1200" b="0" kern="1200" baseline="0" dirty="0">
                <a:solidFill>
                  <a:schemeClr val="tx1"/>
                </a:solidFill>
                <a:latin typeface="Arial" pitchFamily="-107" charset="0"/>
                <a:ea typeface="+mn-ea"/>
                <a:cs typeface="+mn-cs"/>
              </a:rPr>
              <a:t>succeeding. When prevention is not possible, or fails in some instance, the goal is to</a:t>
            </a:r>
          </a:p>
          <a:p>
            <a:r>
              <a:rPr lang="en-US" sz="1200" b="0" kern="1200" baseline="0" dirty="0">
                <a:solidFill>
                  <a:schemeClr val="tx1"/>
                </a:solidFill>
                <a:latin typeface="Arial" pitchFamily="-107" charset="0"/>
                <a:ea typeface="+mn-ea"/>
                <a:cs typeface="+mn-cs"/>
              </a:rPr>
              <a:t>detect the attack and then recover from the effects of the attack. A countermeasure</a:t>
            </a:r>
          </a:p>
          <a:p>
            <a:r>
              <a:rPr lang="en-US" sz="1200" b="0" kern="1200" baseline="0" dirty="0">
                <a:solidFill>
                  <a:schemeClr val="tx1"/>
                </a:solidFill>
                <a:latin typeface="Arial" pitchFamily="-107" charset="0"/>
                <a:ea typeface="+mn-ea"/>
                <a:cs typeface="+mn-cs"/>
              </a:rPr>
              <a:t>may itself introduce new vulnerabilities. In any case, residual vulnerabilities</a:t>
            </a:r>
          </a:p>
          <a:p>
            <a:r>
              <a:rPr lang="en-US" sz="1200" b="0" kern="1200" baseline="0" dirty="0">
                <a:solidFill>
                  <a:schemeClr val="tx1"/>
                </a:solidFill>
                <a:latin typeface="Arial" pitchFamily="-107" charset="0"/>
                <a:ea typeface="+mn-ea"/>
                <a:cs typeface="+mn-cs"/>
              </a:rPr>
              <a:t>may remain after the imposition of countermeasures. Such vulnerabilities may be</a:t>
            </a:r>
          </a:p>
          <a:p>
            <a:r>
              <a:rPr lang="en-US" sz="1200" b="0" kern="1200" baseline="0" dirty="0">
                <a:solidFill>
                  <a:schemeClr val="tx1"/>
                </a:solidFill>
                <a:latin typeface="Arial" pitchFamily="-107" charset="0"/>
                <a:ea typeface="+mn-ea"/>
                <a:cs typeface="+mn-cs"/>
              </a:rPr>
              <a:t>exploited by threat agents representing a residual level of risk to the assets. Owners</a:t>
            </a:r>
          </a:p>
          <a:p>
            <a:r>
              <a:rPr lang="en-US" sz="1200" b="0" kern="1200" baseline="0" dirty="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p:txBody>
      </p:sp>
    </p:spTree>
    <p:extLst>
      <p:ext uri="{BB962C8B-B14F-4D97-AF65-F5344CB8AC3E}">
        <p14:creationId xmlns:p14="http://schemas.microsoft.com/office/powerpoint/2010/main" val="578300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8801FA-0133-8A4A-BEE2-53979B4BB46F}" type="slidenum">
              <a:rPr lang="en-AU"/>
              <a:pPr/>
              <a:t>26</a:t>
            </a:fld>
            <a:endParaRPr lang="en-AU" dirty="0"/>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Table 1.2 , based on RFC 4949, describes four kinds of threat consequences and lists</a:t>
            </a:r>
          </a:p>
          <a:p>
            <a:r>
              <a:rPr lang="en-US" sz="1200" b="0" kern="1200" baseline="0" dirty="0">
                <a:solidFill>
                  <a:schemeClr val="tx1"/>
                </a:solidFill>
                <a:latin typeface="Arial" pitchFamily="-107" charset="0"/>
                <a:ea typeface="+mn-ea"/>
                <a:cs typeface="+mn-cs"/>
              </a:rPr>
              <a:t>the kinds of attacks that result in each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Unauthorized disclosure is a threat to confidentiality. The following types of</a:t>
            </a:r>
          </a:p>
          <a:p>
            <a:r>
              <a:rPr lang="en-US" sz="1200" b="0" kern="1200" baseline="0" dirty="0">
                <a:solidFill>
                  <a:schemeClr val="tx1"/>
                </a:solidFill>
                <a:latin typeface="Arial" pitchFamily="-107" charset="0"/>
                <a:ea typeface="+mn-ea"/>
                <a:cs typeface="+mn-cs"/>
              </a:rPr>
              <a:t>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Exposure: This can be deliberate, as when an insider intentionally releases</a:t>
            </a:r>
          </a:p>
          <a:p>
            <a:r>
              <a:rPr lang="en-US" sz="1200" b="0" kern="1200" baseline="0" dirty="0">
                <a:solidFill>
                  <a:schemeClr val="tx1"/>
                </a:solidFill>
                <a:latin typeface="Arial" pitchFamily="-107" charset="0"/>
                <a:ea typeface="+mn-ea"/>
                <a:cs typeface="+mn-cs"/>
              </a:rPr>
              <a:t>sensitive information, such as credit card numbers, to an outsider. It can also</a:t>
            </a:r>
          </a:p>
          <a:p>
            <a:r>
              <a:rPr lang="en-US" sz="1200" b="0" kern="1200" baseline="0" dirty="0">
                <a:solidFill>
                  <a:schemeClr val="tx1"/>
                </a:solidFill>
                <a:latin typeface="Arial" pitchFamily="-107" charset="0"/>
                <a:ea typeface="+mn-ea"/>
                <a:cs typeface="+mn-cs"/>
              </a:rPr>
              <a:t>be the result of a human, hardware, or software error, which results in an entity</a:t>
            </a:r>
          </a:p>
          <a:p>
            <a:r>
              <a:rPr lang="en-US" sz="1200" b="0" kern="1200" baseline="0" dirty="0">
                <a:solidFill>
                  <a:schemeClr val="tx1"/>
                </a:solidFill>
                <a:latin typeface="Arial" pitchFamily="-107" charset="0"/>
                <a:ea typeface="+mn-ea"/>
                <a:cs typeface="+mn-cs"/>
              </a:rPr>
              <a:t>gaining unauthorized knowledge of sensitive data. There have been numerous</a:t>
            </a:r>
          </a:p>
          <a:p>
            <a:r>
              <a:rPr lang="en-US" sz="1200" b="0" kern="1200" baseline="0" dirty="0">
                <a:solidFill>
                  <a:schemeClr val="tx1"/>
                </a:solidFill>
                <a:latin typeface="Arial" pitchFamily="-107" charset="0"/>
                <a:ea typeface="+mn-ea"/>
                <a:cs typeface="+mn-cs"/>
              </a:rPr>
              <a:t>instances of this, such as universities accidentally posting student confidential</a:t>
            </a:r>
          </a:p>
          <a:p>
            <a:r>
              <a:rPr lang="en-US" sz="1200" b="0" kern="1200" baseline="0" dirty="0">
                <a:solidFill>
                  <a:schemeClr val="tx1"/>
                </a:solidFill>
                <a:latin typeface="Arial" pitchFamily="-107" charset="0"/>
                <a:ea typeface="+mn-ea"/>
                <a:cs typeface="+mn-cs"/>
              </a:rPr>
              <a:t>information on the Web.</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Interception: Interception is a common attack in the context of communications.</a:t>
            </a:r>
          </a:p>
          <a:p>
            <a:r>
              <a:rPr lang="en-US" sz="1200" b="0" kern="1200" baseline="0" dirty="0">
                <a:solidFill>
                  <a:schemeClr val="tx1"/>
                </a:solidFill>
                <a:latin typeface="Arial" pitchFamily="-107" charset="0"/>
                <a:ea typeface="+mn-ea"/>
                <a:cs typeface="+mn-cs"/>
              </a:rPr>
              <a:t>On a shared local area network (LAN), such as a wireless LAN or a</a:t>
            </a:r>
          </a:p>
          <a:p>
            <a:r>
              <a:rPr lang="en-US" sz="1200" b="0" kern="1200" baseline="0" dirty="0">
                <a:solidFill>
                  <a:schemeClr val="tx1"/>
                </a:solidFill>
                <a:latin typeface="Arial" pitchFamily="-107" charset="0"/>
                <a:ea typeface="+mn-ea"/>
                <a:cs typeface="+mn-cs"/>
              </a:rPr>
              <a:t>broadcast Ethernet, any device attached to the LAN can receive a copy of</a:t>
            </a:r>
          </a:p>
          <a:p>
            <a:r>
              <a:rPr lang="en-US" sz="1200" b="0" kern="1200" baseline="0" dirty="0">
                <a:solidFill>
                  <a:schemeClr val="tx1"/>
                </a:solidFill>
                <a:latin typeface="Arial" pitchFamily="-107" charset="0"/>
                <a:ea typeface="+mn-ea"/>
                <a:cs typeface="+mn-cs"/>
              </a:rPr>
              <a:t>packets intended for another device. On the Internet, a determined hacker</a:t>
            </a:r>
          </a:p>
          <a:p>
            <a:r>
              <a:rPr lang="en-US" sz="1200" b="0" kern="1200" baseline="0" dirty="0">
                <a:solidFill>
                  <a:schemeClr val="tx1"/>
                </a:solidFill>
                <a:latin typeface="Arial" pitchFamily="-107" charset="0"/>
                <a:ea typeface="+mn-ea"/>
                <a:cs typeface="+mn-cs"/>
              </a:rPr>
              <a:t>can gain access to e-mail traffic and other data transfers. All of these situations</a:t>
            </a:r>
          </a:p>
          <a:p>
            <a:r>
              <a:rPr lang="en-US" sz="1200" b="0" kern="1200" baseline="0" dirty="0">
                <a:solidFill>
                  <a:schemeClr val="tx1"/>
                </a:solidFill>
                <a:latin typeface="Arial" pitchFamily="-107" charset="0"/>
                <a:ea typeface="+mn-ea"/>
                <a:cs typeface="+mn-cs"/>
              </a:rPr>
              <a:t>create the potential for unauthorized access to data.</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Inference: An example of inference is known as traffic analysis, in which an</a:t>
            </a:r>
          </a:p>
          <a:p>
            <a:r>
              <a:rPr lang="en-US" sz="1200" b="0" kern="1200" baseline="0" dirty="0">
                <a:solidFill>
                  <a:schemeClr val="tx1"/>
                </a:solidFill>
                <a:latin typeface="Arial" pitchFamily="-107" charset="0"/>
                <a:ea typeface="+mn-ea"/>
                <a:cs typeface="+mn-cs"/>
              </a:rPr>
              <a:t>adversary is able to gain information from observing the pattern of traffic on</a:t>
            </a:r>
          </a:p>
          <a:p>
            <a:r>
              <a:rPr lang="en-US" sz="1200" b="0" kern="1200" baseline="0" dirty="0">
                <a:solidFill>
                  <a:schemeClr val="tx1"/>
                </a:solidFill>
                <a:latin typeface="Arial" pitchFamily="-107" charset="0"/>
                <a:ea typeface="+mn-ea"/>
                <a:cs typeface="+mn-cs"/>
              </a:rPr>
              <a:t>a network, such as the amount of traffic between particular pairs of hosts on</a:t>
            </a:r>
          </a:p>
          <a:p>
            <a:r>
              <a:rPr lang="en-US" sz="1200" b="0" kern="1200" baseline="0" dirty="0">
                <a:solidFill>
                  <a:schemeClr val="tx1"/>
                </a:solidFill>
                <a:latin typeface="Arial" pitchFamily="-107" charset="0"/>
                <a:ea typeface="+mn-ea"/>
                <a:cs typeface="+mn-cs"/>
              </a:rPr>
              <a:t>the network. Another example is the inference of detailed information from</a:t>
            </a:r>
          </a:p>
          <a:p>
            <a:r>
              <a:rPr lang="en-US" sz="1200" b="0" kern="1200" baseline="0" dirty="0">
                <a:solidFill>
                  <a:schemeClr val="tx1"/>
                </a:solidFill>
                <a:latin typeface="Arial" pitchFamily="-107" charset="0"/>
                <a:ea typeface="+mn-ea"/>
                <a:cs typeface="+mn-cs"/>
              </a:rPr>
              <a:t>a database by a user who has only limited access; this is accomplished by</a:t>
            </a:r>
          </a:p>
          <a:p>
            <a:r>
              <a:rPr lang="en-US" sz="1200" b="0" kern="1200" baseline="0" dirty="0">
                <a:solidFill>
                  <a:schemeClr val="tx1"/>
                </a:solidFill>
                <a:latin typeface="Arial" pitchFamily="-107" charset="0"/>
                <a:ea typeface="+mn-ea"/>
                <a:cs typeface="+mn-cs"/>
              </a:rPr>
              <a:t>repeated queries whose combined results enable inference.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Intrusion: An example of intrusion is an adversary gaining unauthorized</a:t>
            </a:r>
          </a:p>
          <a:p>
            <a:r>
              <a:rPr lang="en-US" sz="1200" b="0" kern="1200" baseline="0" dirty="0">
                <a:solidFill>
                  <a:schemeClr val="tx1"/>
                </a:solidFill>
                <a:latin typeface="Arial" pitchFamily="-107" charset="0"/>
                <a:ea typeface="+mn-ea"/>
                <a:cs typeface="+mn-cs"/>
              </a:rPr>
              <a:t>access to sensitive data by overcoming the system’s access control protections.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Deception is a threat to either system integrity or data integrity. The following</a:t>
            </a:r>
          </a:p>
          <a:p>
            <a:r>
              <a:rPr lang="en-US" sz="1200" b="0" kern="1200" baseline="0" dirty="0">
                <a:solidFill>
                  <a:schemeClr val="tx1"/>
                </a:solidFill>
                <a:latin typeface="Arial" pitchFamily="-107" charset="0"/>
                <a:ea typeface="+mn-ea"/>
                <a:cs typeface="+mn-cs"/>
              </a:rPr>
              <a:t>types of 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Masquerade: One example of masquerade is an attempt by an unauthorized</a:t>
            </a:r>
          </a:p>
          <a:p>
            <a:r>
              <a:rPr lang="en-US" sz="1200" b="0" kern="1200" baseline="0" dirty="0">
                <a:solidFill>
                  <a:schemeClr val="tx1"/>
                </a:solidFill>
                <a:latin typeface="Arial" pitchFamily="-107" charset="0"/>
                <a:ea typeface="+mn-ea"/>
                <a:cs typeface="+mn-cs"/>
              </a:rPr>
              <a:t>user to gain access to a system by posing as an authorized user; this could</a:t>
            </a:r>
          </a:p>
          <a:p>
            <a:r>
              <a:rPr lang="en-US" sz="1200" b="0" kern="1200" baseline="0" dirty="0">
                <a:solidFill>
                  <a:schemeClr val="tx1"/>
                </a:solidFill>
                <a:latin typeface="Arial" pitchFamily="-107" charset="0"/>
                <a:ea typeface="+mn-ea"/>
                <a:cs typeface="+mn-cs"/>
              </a:rPr>
              <a:t>happen if the unauthorized user has learned another user’s logon ID and</a:t>
            </a:r>
          </a:p>
          <a:p>
            <a:r>
              <a:rPr lang="en-US" sz="1200" b="0" kern="1200" baseline="0" dirty="0">
                <a:solidFill>
                  <a:schemeClr val="tx1"/>
                </a:solidFill>
                <a:latin typeface="Arial" pitchFamily="-107" charset="0"/>
                <a:ea typeface="+mn-ea"/>
                <a:cs typeface="+mn-cs"/>
              </a:rPr>
              <a:t>password. Another example is malicious logic, such as a Trojan horse, that</a:t>
            </a:r>
          </a:p>
          <a:p>
            <a:r>
              <a:rPr lang="en-US" sz="1200" b="0" kern="1200" baseline="0" dirty="0">
                <a:solidFill>
                  <a:schemeClr val="tx1"/>
                </a:solidFill>
                <a:latin typeface="Arial" pitchFamily="-107" charset="0"/>
                <a:ea typeface="+mn-ea"/>
                <a:cs typeface="+mn-cs"/>
              </a:rPr>
              <a:t>appears to perform a useful or desirable function but actually gains unauthorized</a:t>
            </a:r>
          </a:p>
          <a:p>
            <a:r>
              <a:rPr lang="en-US" sz="1200" b="0" kern="1200" baseline="0" dirty="0">
                <a:solidFill>
                  <a:schemeClr val="tx1"/>
                </a:solidFill>
                <a:latin typeface="Arial" pitchFamily="-107" charset="0"/>
                <a:ea typeface="+mn-ea"/>
                <a:cs typeface="+mn-cs"/>
              </a:rPr>
              <a:t>access to system resources or tricks a user into executing other malicious</a:t>
            </a:r>
          </a:p>
          <a:p>
            <a:r>
              <a:rPr lang="en-US" sz="1200" b="0" kern="1200" baseline="0" dirty="0">
                <a:solidFill>
                  <a:schemeClr val="tx1"/>
                </a:solidFill>
                <a:latin typeface="Arial" pitchFamily="-107" charset="0"/>
                <a:ea typeface="+mn-ea"/>
                <a:cs typeface="+mn-cs"/>
              </a:rPr>
              <a:t>logic.</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Falsification: This refers to the altering or replacing of valid data or the introduction</a:t>
            </a:r>
          </a:p>
          <a:p>
            <a:r>
              <a:rPr lang="en-US" sz="1200" b="0" kern="1200" baseline="0" dirty="0">
                <a:solidFill>
                  <a:schemeClr val="tx1"/>
                </a:solidFill>
                <a:latin typeface="Arial" pitchFamily="-107" charset="0"/>
                <a:ea typeface="+mn-ea"/>
                <a:cs typeface="+mn-cs"/>
              </a:rPr>
              <a:t>of false data into a file or database. For example, a student may alter</a:t>
            </a:r>
          </a:p>
          <a:p>
            <a:r>
              <a:rPr lang="en-US" sz="1200" b="0" kern="1200" baseline="0" dirty="0">
                <a:solidFill>
                  <a:schemeClr val="tx1"/>
                </a:solidFill>
                <a:latin typeface="Arial" pitchFamily="-107" charset="0"/>
                <a:ea typeface="+mn-ea"/>
                <a:cs typeface="+mn-cs"/>
              </a:rPr>
              <a:t>his or her grades on a school database.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Repudiation: In this case, a user either denies sending data or a user denies</a:t>
            </a:r>
          </a:p>
          <a:p>
            <a:r>
              <a:rPr lang="en-US" sz="1200" b="0" kern="1200" baseline="0" dirty="0">
                <a:solidFill>
                  <a:schemeClr val="tx1"/>
                </a:solidFill>
                <a:latin typeface="Arial" pitchFamily="-107" charset="0"/>
                <a:ea typeface="+mn-ea"/>
                <a:cs typeface="+mn-cs"/>
              </a:rPr>
              <a:t>receiving or possessing the data.</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Disruption is a threat to availability or system integrity. The following types of</a:t>
            </a:r>
          </a:p>
          <a:p>
            <a:r>
              <a:rPr lang="en-US" sz="1200" b="0" kern="1200" baseline="0" dirty="0">
                <a:solidFill>
                  <a:schemeClr val="tx1"/>
                </a:solidFill>
                <a:latin typeface="Arial" pitchFamily="-107" charset="0"/>
                <a:ea typeface="+mn-ea"/>
                <a:cs typeface="+mn-cs"/>
              </a:rPr>
              <a:t>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Incapacitation: This is an attack on system availability. This could occur as a</a:t>
            </a:r>
          </a:p>
          <a:p>
            <a:r>
              <a:rPr lang="en-US" sz="1200" b="0" kern="1200" baseline="0" dirty="0">
                <a:solidFill>
                  <a:schemeClr val="tx1"/>
                </a:solidFill>
                <a:latin typeface="Arial" pitchFamily="-107" charset="0"/>
                <a:ea typeface="+mn-ea"/>
                <a:cs typeface="+mn-cs"/>
              </a:rPr>
              <a:t>result of physical destruction of or damage to system hardware. More typically,</a:t>
            </a:r>
          </a:p>
          <a:p>
            <a:r>
              <a:rPr lang="en-US" sz="1200" b="0" kern="1200" baseline="0" dirty="0">
                <a:solidFill>
                  <a:schemeClr val="tx1"/>
                </a:solidFill>
                <a:latin typeface="Arial" pitchFamily="-107" charset="0"/>
                <a:ea typeface="+mn-ea"/>
                <a:cs typeface="+mn-cs"/>
              </a:rPr>
              <a:t>malicious software, such as Trojan horses, viruses, or worms, could operate in</a:t>
            </a:r>
          </a:p>
          <a:p>
            <a:r>
              <a:rPr lang="en-US" sz="1200" b="0" kern="1200" baseline="0" dirty="0">
                <a:solidFill>
                  <a:schemeClr val="tx1"/>
                </a:solidFill>
                <a:latin typeface="Arial" pitchFamily="-107" charset="0"/>
                <a:ea typeface="+mn-ea"/>
                <a:cs typeface="+mn-cs"/>
              </a:rPr>
              <a:t>such a way as to disable a system or some of its services.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Corruption: This is an attack on system integrity. Malicious software in this</a:t>
            </a:r>
          </a:p>
          <a:p>
            <a:r>
              <a:rPr lang="en-US" sz="1200" b="0" kern="1200" baseline="0" dirty="0">
                <a:solidFill>
                  <a:schemeClr val="tx1"/>
                </a:solidFill>
                <a:latin typeface="Arial" pitchFamily="-107" charset="0"/>
                <a:ea typeface="+mn-ea"/>
                <a:cs typeface="+mn-cs"/>
              </a:rPr>
              <a:t>context could operate in such a way that system resources or services function</a:t>
            </a:r>
          </a:p>
          <a:p>
            <a:r>
              <a:rPr lang="en-US" sz="1200" b="0" kern="1200" baseline="0" dirty="0">
                <a:solidFill>
                  <a:schemeClr val="tx1"/>
                </a:solidFill>
                <a:latin typeface="Arial" pitchFamily="-107" charset="0"/>
                <a:ea typeface="+mn-ea"/>
                <a:cs typeface="+mn-cs"/>
              </a:rPr>
              <a:t>in an unintended manner. Or a user could gain unauthorized access to a system</a:t>
            </a:r>
          </a:p>
          <a:p>
            <a:r>
              <a:rPr lang="en-US" sz="1200" b="0" kern="1200" baseline="0" dirty="0">
                <a:solidFill>
                  <a:schemeClr val="tx1"/>
                </a:solidFill>
                <a:latin typeface="Arial" pitchFamily="-107" charset="0"/>
                <a:ea typeface="+mn-ea"/>
                <a:cs typeface="+mn-cs"/>
              </a:rPr>
              <a:t>and modify some of its functions. An example of the latter is a user placing</a:t>
            </a:r>
          </a:p>
          <a:p>
            <a:r>
              <a:rPr lang="en-US" sz="1200" b="0" kern="1200" baseline="0" dirty="0">
                <a:solidFill>
                  <a:schemeClr val="tx1"/>
                </a:solidFill>
                <a:latin typeface="Arial" pitchFamily="-107" charset="0"/>
                <a:ea typeface="+mn-ea"/>
                <a:cs typeface="+mn-cs"/>
              </a:rPr>
              <a:t>backdoor logic in the system to provide subsequent access to a system and its</a:t>
            </a:r>
          </a:p>
          <a:p>
            <a:r>
              <a:rPr lang="en-US" sz="1200" b="0" kern="1200" baseline="0" dirty="0">
                <a:solidFill>
                  <a:schemeClr val="tx1"/>
                </a:solidFill>
                <a:latin typeface="Arial" pitchFamily="-107" charset="0"/>
                <a:ea typeface="+mn-ea"/>
                <a:cs typeface="+mn-cs"/>
              </a:rPr>
              <a:t>resources by other than the usual procedure.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Obstruction: One way to obstruct system operation is to interfere with communications</a:t>
            </a:r>
          </a:p>
          <a:p>
            <a:r>
              <a:rPr lang="en-US" sz="1200" b="0" kern="1200" baseline="0" dirty="0">
                <a:solidFill>
                  <a:schemeClr val="tx1"/>
                </a:solidFill>
                <a:latin typeface="Arial" pitchFamily="-107" charset="0"/>
                <a:ea typeface="+mn-ea"/>
                <a:cs typeface="+mn-cs"/>
              </a:rPr>
              <a:t>by disabling communication links or altering communication</a:t>
            </a:r>
          </a:p>
          <a:p>
            <a:r>
              <a:rPr lang="en-US" sz="1200" b="0" kern="1200" baseline="0" dirty="0">
                <a:solidFill>
                  <a:schemeClr val="tx1"/>
                </a:solidFill>
                <a:latin typeface="Arial" pitchFamily="-107" charset="0"/>
                <a:ea typeface="+mn-ea"/>
                <a:cs typeface="+mn-cs"/>
              </a:rPr>
              <a:t>control information. Another way is to overload the system by placing excess</a:t>
            </a:r>
          </a:p>
          <a:p>
            <a:r>
              <a:rPr lang="en-US" sz="1200" b="0" kern="1200" baseline="0" dirty="0">
                <a:solidFill>
                  <a:schemeClr val="tx1"/>
                </a:solidFill>
                <a:latin typeface="Arial" pitchFamily="-107" charset="0"/>
                <a:ea typeface="+mn-ea"/>
                <a:cs typeface="+mn-cs"/>
              </a:rPr>
              <a:t>burden on communication traffic or processing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Usurpation is a threat to system integrity. The following types of attacks can</a:t>
            </a:r>
          </a:p>
          <a:p>
            <a:r>
              <a:rPr lang="en-US" sz="1200" b="0" kern="1200" baseline="0" dirty="0">
                <a:solidFill>
                  <a:schemeClr val="tx1"/>
                </a:solidFill>
                <a:latin typeface="Arial" pitchFamily="-107" charset="0"/>
                <a:ea typeface="+mn-ea"/>
                <a:cs typeface="+mn-cs"/>
              </a:rPr>
              <a:t>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Misappropriation: This can include theft of service. An example is a distributed</a:t>
            </a:r>
          </a:p>
          <a:p>
            <a:r>
              <a:rPr lang="en-US" sz="1200" b="0" kern="1200" baseline="0" dirty="0">
                <a:solidFill>
                  <a:schemeClr val="tx1"/>
                </a:solidFill>
                <a:latin typeface="Arial" pitchFamily="-107" charset="0"/>
                <a:ea typeface="+mn-ea"/>
                <a:cs typeface="+mn-cs"/>
              </a:rPr>
              <a:t>denial of service attack, when malicious software is installed on a number of hosts</a:t>
            </a:r>
          </a:p>
          <a:p>
            <a:r>
              <a:rPr lang="en-US" sz="1200" b="0" kern="1200" baseline="0" dirty="0">
                <a:solidFill>
                  <a:schemeClr val="tx1"/>
                </a:solidFill>
                <a:latin typeface="Arial" pitchFamily="-107" charset="0"/>
                <a:ea typeface="+mn-ea"/>
                <a:cs typeface="+mn-cs"/>
              </a:rPr>
              <a:t>to be used as platforms to launch traffic at a target host. In this case, the malicious</a:t>
            </a:r>
          </a:p>
          <a:p>
            <a:r>
              <a:rPr lang="en-US" sz="1200" b="0" kern="1200" baseline="0" dirty="0">
                <a:solidFill>
                  <a:schemeClr val="tx1"/>
                </a:solidFill>
                <a:latin typeface="Arial" pitchFamily="-107" charset="0"/>
                <a:ea typeface="+mn-ea"/>
                <a:cs typeface="+mn-cs"/>
              </a:rPr>
              <a:t>software makes unauthorized use of processor and operating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Misuse: Misuse can occur by means of either malicious logic or a hacker that</a:t>
            </a:r>
          </a:p>
          <a:p>
            <a:r>
              <a:rPr lang="en-US" sz="1200" b="0" kern="1200" baseline="0" dirty="0">
                <a:solidFill>
                  <a:schemeClr val="tx1"/>
                </a:solidFill>
                <a:latin typeface="Arial" pitchFamily="-107" charset="0"/>
                <a:ea typeface="+mn-ea"/>
                <a:cs typeface="+mn-cs"/>
              </a:rPr>
              <a:t>has gained unauthorized access to a system. In either case, security functions</a:t>
            </a:r>
          </a:p>
          <a:p>
            <a:r>
              <a:rPr lang="en-US" sz="1200" b="0" kern="1200" baseline="0" dirty="0">
                <a:solidFill>
                  <a:schemeClr val="tx1"/>
                </a:solidFill>
                <a:latin typeface="Arial" pitchFamily="-107" charset="0"/>
                <a:ea typeface="+mn-ea"/>
                <a:cs typeface="+mn-cs"/>
              </a:rPr>
              <a:t>can be disabled or thwarted.</a:t>
            </a:r>
            <a:endParaRPr lang="en-US" b="0" dirty="0">
              <a:latin typeface="Times New Roman" pitchFamily="-107" charset="0"/>
            </a:endParaRPr>
          </a:p>
        </p:txBody>
      </p:sp>
    </p:spTree>
    <p:extLst>
      <p:ext uri="{BB962C8B-B14F-4D97-AF65-F5344CB8AC3E}">
        <p14:creationId xmlns:p14="http://schemas.microsoft.com/office/powerpoint/2010/main" val="2218833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5436AE-FBEF-584F-A2E9-D4AAD9D18AFE}" type="slidenum">
              <a:rPr lang="en-AU"/>
              <a:pPr/>
              <a:t>27</a:t>
            </a:fld>
            <a:endParaRPr lang="en-AU" dirty="0"/>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sz="1200" kern="1200" baseline="0" dirty="0">
                <a:solidFill>
                  <a:schemeClr val="tx1"/>
                </a:solidFill>
                <a:latin typeface="Arial" pitchFamily="-107" charset="0"/>
                <a:ea typeface="+mn-ea"/>
                <a:cs typeface="+mn-cs"/>
              </a:rPr>
              <a:t>The assets of a computer system can be categorized as hardware, software, data,</a:t>
            </a:r>
          </a:p>
          <a:p>
            <a:r>
              <a:rPr lang="en-US" sz="1200" kern="1200" baseline="0" dirty="0">
                <a:solidFill>
                  <a:schemeClr val="tx1"/>
                </a:solidFill>
                <a:latin typeface="Arial" pitchFamily="-107" charset="0"/>
                <a:ea typeface="+mn-ea"/>
                <a:cs typeface="+mn-cs"/>
              </a:rPr>
              <a:t>and communication lines and networks. In this subsection, we briefly describe these</a:t>
            </a:r>
          </a:p>
          <a:p>
            <a:r>
              <a:rPr lang="en-US" sz="1200" kern="1200" baseline="0" dirty="0">
                <a:solidFill>
                  <a:schemeClr val="tx1"/>
                </a:solidFill>
                <a:latin typeface="Arial" pitchFamily="-107" charset="0"/>
                <a:ea typeface="+mn-ea"/>
                <a:cs typeface="+mn-cs"/>
              </a:rPr>
              <a:t>four categories and relate these to the concepts of integrity, confidentiality, and</a:t>
            </a:r>
          </a:p>
          <a:p>
            <a:r>
              <a:rPr lang="en-US" sz="1200" kern="1200" baseline="0" dirty="0">
                <a:solidFill>
                  <a:schemeClr val="tx1"/>
                </a:solidFill>
                <a:latin typeface="Arial" pitchFamily="-107" charset="0"/>
                <a:ea typeface="+mn-ea"/>
                <a:cs typeface="+mn-cs"/>
              </a:rPr>
              <a:t>availability introduced in Section 1.1 (see Figure 1.3 and Table 1.3 ).</a:t>
            </a:r>
          </a:p>
          <a:p>
            <a:endParaRPr lang="en-US" sz="1200" kern="1200" baseline="0" dirty="0">
              <a:solidFill>
                <a:schemeClr val="tx1"/>
              </a:solidFill>
              <a:latin typeface="Arial" pitchFamily="-107" charset="0"/>
              <a:ea typeface="+mn-ea"/>
              <a:cs typeface="+mn-cs"/>
            </a:endParaRPr>
          </a:p>
          <a:p>
            <a:endParaRPr lang="en-US" dirty="0">
              <a:latin typeface="Times New Roman" pitchFamily="-107" charset="0"/>
            </a:endParaRPr>
          </a:p>
        </p:txBody>
      </p:sp>
    </p:spTree>
    <p:extLst>
      <p:ext uri="{BB962C8B-B14F-4D97-AF65-F5344CB8AC3E}">
        <p14:creationId xmlns:p14="http://schemas.microsoft.com/office/powerpoint/2010/main" val="17894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8179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75833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715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69001760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888156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95442132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19012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3187423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35219033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764835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91577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21C75E21-BEE4-4CF1-8A21-EACBB0756E63}" type="slidenum">
              <a:rPr lang="en-US" altLang="zh-TW" smtClean="0"/>
              <a:pPr/>
              <a:t>‹#›</a:t>
            </a:fld>
            <a:endParaRPr lang="en-US" altLang="zh-TW"/>
          </a:p>
        </p:txBody>
      </p:sp>
    </p:spTree>
    <p:extLst>
      <p:ext uri="{BB962C8B-B14F-4D97-AF65-F5344CB8AC3E}">
        <p14:creationId xmlns:p14="http://schemas.microsoft.com/office/powerpoint/2010/main" val="2002578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62210891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4438826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01028946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2308370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9637015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08112198"/>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4746202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151476454"/>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24928686"/>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4114160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76862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3313668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52582442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571763939"/>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0750462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25045551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905019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920291167"/>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724587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40365615"/>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76590279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C4051CCB-DE00-4AB8-A2F3-F6180568AB4B}" type="slidenum">
              <a:rPr lang="en-US" altLang="zh-TW" smtClean="0"/>
              <a:pPr/>
              <a:t>‹#›</a:t>
            </a:fld>
            <a:endParaRPr lang="en-US" altLang="zh-TW"/>
          </a:p>
        </p:txBody>
      </p:sp>
    </p:spTree>
    <p:extLst>
      <p:ext uri="{BB962C8B-B14F-4D97-AF65-F5344CB8AC3E}">
        <p14:creationId xmlns:p14="http://schemas.microsoft.com/office/powerpoint/2010/main" val="15909429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23019031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908688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826195864"/>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814511616"/>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01730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352036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BE093F-740F-2B40-9952-A828B8BE9ABC}" type="slidenum">
              <a:rPr lang="en-US" smtClean="0"/>
              <a:pPr/>
              <a:t>‹#›</a:t>
            </a:fld>
            <a:endParaRPr lang="en-US" dirty="0"/>
          </a:p>
        </p:txBody>
      </p:sp>
    </p:spTree>
    <p:extLst>
      <p:ext uri="{BB962C8B-B14F-4D97-AF65-F5344CB8AC3E}">
        <p14:creationId xmlns:p14="http://schemas.microsoft.com/office/powerpoint/2010/main" val="21638585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45223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5DF91A-7C92-3743-8A2E-356816C55239}" type="slidenum">
              <a:rPr lang="en-US" smtClean="0"/>
              <a:pPr/>
              <a:t>‹#›</a:t>
            </a:fld>
            <a:endParaRPr lang="en-US" dirty="0"/>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759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2A39D077-81B7-49AF-BDB3-D40E5AC4638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08176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75936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8769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BABDBC93-0F08-4AB7-8D83-38ED83DBEB96}" type="slidenum">
              <a:rPr lang="en-US" altLang="zh-TW" smtClean="0"/>
              <a:pPr/>
              <a:t>‹#›</a:t>
            </a:fld>
            <a:endParaRPr lang="en-US" altLang="zh-TW"/>
          </a:p>
        </p:txBody>
      </p:sp>
    </p:spTree>
    <p:extLst>
      <p:ext uri="{BB962C8B-B14F-4D97-AF65-F5344CB8AC3E}">
        <p14:creationId xmlns:p14="http://schemas.microsoft.com/office/powerpoint/2010/main" val="31544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8851742D-6054-4A72-BE3D-513F6E111B3B}" type="slidenum">
              <a:rPr lang="en-US" altLang="zh-TW" smtClean="0"/>
              <a:pPr/>
              <a:t>‹#›</a:t>
            </a:fld>
            <a:endParaRPr lang="en-US" altLang="zh-TW"/>
          </a:p>
        </p:txBody>
      </p:sp>
    </p:spTree>
    <p:extLst>
      <p:ext uri="{BB962C8B-B14F-4D97-AF65-F5344CB8AC3E}">
        <p14:creationId xmlns:p14="http://schemas.microsoft.com/office/powerpoint/2010/main" val="55137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theme" Target="../theme/theme4.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6673022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837"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1284340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228273526"/>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34501388"/>
      </p:ext>
    </p:extLst>
  </p:cSld>
  <p:clrMap bg1="lt1" tx1="dk1" bg2="lt2" tx2="dk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67" r:id="rId6"/>
    <p:sldLayoutId id="2147484068" r:id="rId7"/>
    <p:sldLayoutId id="2147484069" r:id="rId8"/>
    <p:sldLayoutId id="2147484070" r:id="rId9"/>
    <p:sldLayoutId id="2147484071" r:id="rId10"/>
    <p:sldLayoutId id="2147484072" r:id="rId11"/>
    <p:sldLayoutId id="2147484073" r:id="rId12"/>
    <p:sldLayoutId id="2147484074" r:id="rId13"/>
    <p:sldLayoutId id="2147484075"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3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3" Type="http://schemas.openxmlformats.org/officeDocument/2006/relationships/hyperlink" Target="https://zh.wikipedia.org/wiki/%E9%87%8D%E6%94%BE%E6%94%BB%E5%87%BB" TargetMode="External"/><Relationship Id="rId2" Type="http://schemas.openxmlformats.org/officeDocument/2006/relationships/notesSlide" Target="../notesSlides/notesSlide11.xml"/><Relationship Id="rId1" Type="http://schemas.openxmlformats.org/officeDocument/2006/relationships/slideLayout" Target="../slideLayouts/slideLayout47.xml"/><Relationship Id="rId4" Type="http://schemas.openxmlformats.org/officeDocument/2006/relationships/hyperlink" Target="https://zh.wikipedia.org/wiki/%E9%98%BB%E6%96%B7%E6%9C%8D%E5%8B%99%E6%94%BB%E6%93%8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4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6.xml"/></Relationships>
</file>

<file path=ppt/slides/_rels/slide78.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slide" Target="slide71.xml"/><Relationship Id="rId3" Type="http://schemas.openxmlformats.org/officeDocument/2006/relationships/slide" Target="slide5.xml"/><Relationship Id="rId7" Type="http://schemas.openxmlformats.org/officeDocument/2006/relationships/slide" Target="slide28.xml"/><Relationship Id="rId12" Type="http://schemas.openxmlformats.org/officeDocument/2006/relationships/slide" Target="slide69.xml"/><Relationship Id="rId2" Type="http://schemas.openxmlformats.org/officeDocument/2006/relationships/notesSlide" Target="../notesSlides/notesSlide38.xml"/><Relationship Id="rId1" Type="http://schemas.openxmlformats.org/officeDocument/2006/relationships/slideLayout" Target="../slideLayouts/slideLayout38.xml"/><Relationship Id="rId6" Type="http://schemas.openxmlformats.org/officeDocument/2006/relationships/slide" Target="slide26.xml"/><Relationship Id="rId11" Type="http://schemas.openxmlformats.org/officeDocument/2006/relationships/slide" Target="slide66.xml"/><Relationship Id="rId5" Type="http://schemas.openxmlformats.org/officeDocument/2006/relationships/slide" Target="slide18.xml"/><Relationship Id="rId15" Type="http://schemas.openxmlformats.org/officeDocument/2006/relationships/slide" Target="slide73.xml"/><Relationship Id="rId10" Type="http://schemas.openxmlformats.org/officeDocument/2006/relationships/slide" Target="slide62.xml"/><Relationship Id="rId4" Type="http://schemas.openxmlformats.org/officeDocument/2006/relationships/slide" Target="slide14.xml"/><Relationship Id="rId9" Type="http://schemas.openxmlformats.org/officeDocument/2006/relationships/slide" Target="slide48.xml"/><Relationship Id="rId14" Type="http://schemas.openxmlformats.org/officeDocument/2006/relationships/slide" Target="slide72.xml"/></Relationships>
</file>

<file path=ppt/slides/_rels/slide79.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9.xml"/><Relationship Id="rId7" Type="http://schemas.openxmlformats.org/officeDocument/2006/relationships/slide" Target="slide71.xml"/><Relationship Id="rId2" Type="http://schemas.openxmlformats.org/officeDocument/2006/relationships/slide" Target="slide5.xml"/><Relationship Id="rId1" Type="http://schemas.openxmlformats.org/officeDocument/2006/relationships/slideLayout" Target="../slideLayouts/slideLayout36.xml"/><Relationship Id="rId6" Type="http://schemas.openxmlformats.org/officeDocument/2006/relationships/slide" Target="slide69.xml"/><Relationship Id="rId5" Type="http://schemas.openxmlformats.org/officeDocument/2006/relationships/slide" Target="slide48.xml"/><Relationship Id="rId4" Type="http://schemas.openxmlformats.org/officeDocument/2006/relationships/slide" Target="slide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TW" altLang="en-US" dirty="0"/>
              <a:t>資訊安全 </a:t>
            </a:r>
            <a:r>
              <a:rPr lang="en-US" altLang="zh-TW" dirty="0"/>
              <a:t>Chapter 1</a:t>
            </a:r>
            <a:br>
              <a:rPr lang="en-US" altLang="zh-TW" dirty="0"/>
            </a:br>
            <a:r>
              <a:rPr lang="en-US" altLang="zh-TW" dirty="0"/>
              <a:t>Overview </a:t>
            </a:r>
            <a:r>
              <a:rPr lang="zh-TW" altLang="en-US" dirty="0"/>
              <a:t>概述</a:t>
            </a:r>
          </a:p>
        </p:txBody>
      </p:sp>
      <p:sp>
        <p:nvSpPr>
          <p:cNvPr id="2051" name="Rectangle 3"/>
          <p:cNvSpPr>
            <a:spLocks noGrp="1" noChangeArrowheads="1"/>
          </p:cNvSpPr>
          <p:nvPr>
            <p:ph type="subTitle" idx="1"/>
          </p:nvPr>
        </p:nvSpPr>
        <p:spPr/>
        <p:txBody>
          <a:bodyPr/>
          <a:lstStyle/>
          <a:p>
            <a:r>
              <a:rPr lang="en-US" altLang="zh-TW" dirty="0"/>
              <a:t>Joseph Deng</a:t>
            </a:r>
            <a:endParaRPr lang="zh-TW" altLang="en-US" dirty="0"/>
          </a:p>
          <a:p>
            <a:r>
              <a:rPr lang="en-US" altLang="zh-TW" dirty="0"/>
              <a:t>josephdeng@g2.usc.edu.tw</a:t>
            </a:r>
          </a:p>
        </p:txBody>
      </p:sp>
      <p:sp>
        <p:nvSpPr>
          <p:cNvPr id="6" name="Rectangle 16"/>
          <p:cNvSpPr>
            <a:spLocks noGrp="1" noChangeArrowheads="1"/>
          </p:cNvSpPr>
          <p:nvPr>
            <p:ph type="sldNum" sz="quarter" idx="12"/>
          </p:nvPr>
        </p:nvSpPr>
        <p:spPr/>
        <p:txBody>
          <a:bodyPr/>
          <a:lstStyle/>
          <a:p>
            <a:fld id="{206ADF68-3803-4CF3-9916-FA3C4404E545}" type="slidenum">
              <a:rPr lang="en-US" altLang="zh-TW"/>
              <a:pPr/>
              <a:t>1</a:t>
            </a:fld>
            <a:endParaRPr lang="en-US" altLang="zh-TW"/>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584977-8003-4018-8CB5-A4DBD9195FB0}"/>
              </a:ext>
            </a:extLst>
          </p:cNvPr>
          <p:cNvSpPr>
            <a:spLocks noGrp="1"/>
          </p:cNvSpPr>
          <p:nvPr>
            <p:ph type="title"/>
          </p:nvPr>
        </p:nvSpPr>
        <p:spPr/>
        <p:txBody>
          <a:bodyPr/>
          <a:lstStyle/>
          <a:p>
            <a:r>
              <a:rPr lang="en-US" altLang="zh-TW" dirty="0"/>
              <a:t>Availability </a:t>
            </a:r>
            <a:r>
              <a:rPr lang="zh-TW" altLang="en-US" dirty="0"/>
              <a:t>可得</a:t>
            </a:r>
          </a:p>
        </p:txBody>
      </p:sp>
      <p:sp>
        <p:nvSpPr>
          <p:cNvPr id="3" name="內容版面配置區 2">
            <a:extLst>
              <a:ext uri="{FF2B5EF4-FFF2-40B4-BE49-F238E27FC236}">
                <a16:creationId xmlns:a16="http://schemas.microsoft.com/office/drawing/2014/main" id="{E2036CB1-3978-44AF-8204-E5BD82D48215}"/>
              </a:ext>
            </a:extLst>
          </p:cNvPr>
          <p:cNvSpPr>
            <a:spLocks noGrp="1"/>
          </p:cNvSpPr>
          <p:nvPr>
            <p:ph idx="1"/>
          </p:nvPr>
        </p:nvSpPr>
        <p:spPr/>
        <p:txBody>
          <a:bodyPr/>
          <a:lstStyle/>
          <a:p>
            <a:r>
              <a:rPr lang="en-US" altLang="zh-TW" sz="2800" b="0" kern="1200" baseline="0" dirty="0">
                <a:solidFill>
                  <a:schemeClr val="tx1"/>
                </a:solidFill>
                <a:latin typeface="Arial" pitchFamily="-107" charset="0"/>
                <a:ea typeface="+mn-ea"/>
                <a:cs typeface="+mn-cs"/>
              </a:rPr>
              <a:t>Ensuring timely and reliable access to and use of information. </a:t>
            </a:r>
            <a:r>
              <a:rPr lang="zh-TW" altLang="en-US" sz="2800" b="0" kern="1200" baseline="0" dirty="0">
                <a:solidFill>
                  <a:schemeClr val="tx1"/>
                </a:solidFill>
                <a:latin typeface="Arial" pitchFamily="-107" charset="0"/>
                <a:ea typeface="+mn-ea"/>
                <a:cs typeface="+mn-cs"/>
              </a:rPr>
              <a:t>隨時想要就能取得</a:t>
            </a:r>
            <a:endParaRPr lang="en-US" altLang="zh-TW" sz="2800" b="0" kern="1200" baseline="0" dirty="0">
              <a:solidFill>
                <a:schemeClr val="tx1"/>
              </a:solidFill>
              <a:latin typeface="Arial" pitchFamily="-107" charset="0"/>
              <a:ea typeface="+mn-ea"/>
              <a:cs typeface="+mn-cs"/>
            </a:endParaRPr>
          </a:p>
          <a:p>
            <a:r>
              <a:rPr lang="en-US" altLang="zh-TW" sz="2800" b="0" kern="1200" baseline="0" dirty="0">
                <a:solidFill>
                  <a:schemeClr val="tx1"/>
                </a:solidFill>
                <a:latin typeface="Arial" pitchFamily="-107" charset="0"/>
                <a:ea typeface="+mn-ea"/>
                <a:cs typeface="+mn-cs"/>
              </a:rPr>
              <a:t>A loss of availability is the disruption of access to or use of information or an information system.</a:t>
            </a:r>
          </a:p>
          <a:p>
            <a:endParaRPr lang="zh-TW" altLang="en-US" dirty="0"/>
          </a:p>
        </p:txBody>
      </p:sp>
      <p:sp>
        <p:nvSpPr>
          <p:cNvPr id="4" name="投影片編號版面配置區 3">
            <a:extLst>
              <a:ext uri="{FF2B5EF4-FFF2-40B4-BE49-F238E27FC236}">
                <a16:creationId xmlns:a16="http://schemas.microsoft.com/office/drawing/2014/main" id="{04393FF6-2E15-4864-8623-60C03FA69F62}"/>
              </a:ext>
            </a:extLst>
          </p:cNvPr>
          <p:cNvSpPr>
            <a:spLocks noGrp="1"/>
          </p:cNvSpPr>
          <p:nvPr>
            <p:ph type="sldNum" sz="quarter" idx="12"/>
          </p:nvPr>
        </p:nvSpPr>
        <p:spPr/>
        <p:txBody>
          <a:bodyPr/>
          <a:lstStyle/>
          <a:p>
            <a:fld id="{06AFB70A-E524-49E4-8F5C-48BFBE4381EC}" type="slidenum">
              <a:rPr lang="en-US" altLang="zh-TW" smtClean="0"/>
              <a:pPr/>
              <a:t>10</a:t>
            </a:fld>
            <a:endParaRPr lang="en-US" altLang="zh-TW"/>
          </a:p>
        </p:txBody>
      </p:sp>
    </p:spTree>
    <p:extLst>
      <p:ext uri="{BB962C8B-B14F-4D97-AF65-F5344CB8AC3E}">
        <p14:creationId xmlns:p14="http://schemas.microsoft.com/office/powerpoint/2010/main" val="2186610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880261-F8B6-4CA3-BC57-B173823A8EFC}"/>
              </a:ext>
            </a:extLst>
          </p:cNvPr>
          <p:cNvSpPr>
            <a:spLocks noGrp="1"/>
          </p:cNvSpPr>
          <p:nvPr>
            <p:ph type="title"/>
          </p:nvPr>
        </p:nvSpPr>
        <p:spPr/>
        <p:txBody>
          <a:bodyPr/>
          <a:lstStyle/>
          <a:p>
            <a:r>
              <a:rPr lang="en-US" altLang="zh-TW" dirty="0"/>
              <a:t>Authenticity </a:t>
            </a:r>
            <a:r>
              <a:rPr lang="zh-TW" altLang="en-US" dirty="0"/>
              <a:t>真實</a:t>
            </a:r>
          </a:p>
        </p:txBody>
      </p:sp>
      <p:sp>
        <p:nvSpPr>
          <p:cNvPr id="3" name="內容版面配置區 2">
            <a:extLst>
              <a:ext uri="{FF2B5EF4-FFF2-40B4-BE49-F238E27FC236}">
                <a16:creationId xmlns:a16="http://schemas.microsoft.com/office/drawing/2014/main" id="{46E3BCE8-4E8C-4FCA-AA00-12F0AE71F836}"/>
              </a:ext>
            </a:extLst>
          </p:cNvPr>
          <p:cNvSpPr>
            <a:spLocks noGrp="1"/>
          </p:cNvSpPr>
          <p:nvPr>
            <p:ph idx="1"/>
          </p:nvPr>
        </p:nvSpPr>
        <p:spPr/>
        <p:txBody>
          <a:bodyPr/>
          <a:lstStyle/>
          <a:p>
            <a:r>
              <a:rPr lang="en-US" altLang="zh-TW" sz="2800" b="0" kern="1200" baseline="0" dirty="0">
                <a:solidFill>
                  <a:schemeClr val="tx1"/>
                </a:solidFill>
                <a:latin typeface="Arial" pitchFamily="-107" charset="0"/>
                <a:ea typeface="+mn-ea"/>
                <a:cs typeface="+mn-cs"/>
              </a:rPr>
              <a:t>The property of being genuine and being able to be verified and trusted; confidence in the validity of a transmission, a message, or message originator. </a:t>
            </a:r>
            <a:r>
              <a:rPr lang="zh-TW" altLang="en-US" sz="2800" b="0" kern="1200" baseline="0" dirty="0">
                <a:solidFill>
                  <a:schemeClr val="tx1"/>
                </a:solidFill>
                <a:latin typeface="Arial" pitchFamily="-107" charset="0"/>
                <a:ea typeface="+mn-ea"/>
                <a:cs typeface="+mn-cs"/>
              </a:rPr>
              <a:t>真品、可驗證</a:t>
            </a:r>
            <a:endParaRPr lang="en-US" altLang="zh-TW" sz="2800" b="0" kern="1200" baseline="0" dirty="0">
              <a:solidFill>
                <a:schemeClr val="tx1"/>
              </a:solidFill>
              <a:latin typeface="Arial" pitchFamily="-107" charset="0"/>
              <a:ea typeface="+mn-ea"/>
              <a:cs typeface="+mn-cs"/>
            </a:endParaRPr>
          </a:p>
          <a:p>
            <a:r>
              <a:rPr lang="en-US" altLang="zh-TW" sz="2800" b="0" kern="1200" baseline="0" dirty="0">
                <a:solidFill>
                  <a:schemeClr val="tx1"/>
                </a:solidFill>
                <a:latin typeface="Arial" pitchFamily="-107" charset="0"/>
                <a:ea typeface="+mn-ea"/>
                <a:cs typeface="+mn-cs"/>
              </a:rPr>
              <a:t>This means verifying that users are who they say they are and that each input arriving at the system came from a trusted source. </a:t>
            </a:r>
            <a:r>
              <a:rPr lang="zh-TW" altLang="en-US" sz="2800" b="0" kern="1200" baseline="0" dirty="0">
                <a:solidFill>
                  <a:schemeClr val="tx1"/>
                </a:solidFill>
                <a:latin typeface="Arial" pitchFamily="-107" charset="0"/>
                <a:ea typeface="+mn-ea"/>
                <a:cs typeface="+mn-cs"/>
              </a:rPr>
              <a:t>可信任的來源</a:t>
            </a:r>
            <a:endParaRPr lang="zh-TW" altLang="en-US" dirty="0"/>
          </a:p>
        </p:txBody>
      </p:sp>
      <p:sp>
        <p:nvSpPr>
          <p:cNvPr id="4" name="投影片編號版面配置區 3">
            <a:extLst>
              <a:ext uri="{FF2B5EF4-FFF2-40B4-BE49-F238E27FC236}">
                <a16:creationId xmlns:a16="http://schemas.microsoft.com/office/drawing/2014/main" id="{0DD211F0-1618-4684-8B7B-540965C70864}"/>
              </a:ext>
            </a:extLst>
          </p:cNvPr>
          <p:cNvSpPr>
            <a:spLocks noGrp="1"/>
          </p:cNvSpPr>
          <p:nvPr>
            <p:ph type="sldNum" sz="quarter" idx="12"/>
          </p:nvPr>
        </p:nvSpPr>
        <p:spPr/>
        <p:txBody>
          <a:bodyPr/>
          <a:lstStyle/>
          <a:p>
            <a:fld id="{06AFB70A-E524-49E4-8F5C-48BFBE4381EC}" type="slidenum">
              <a:rPr lang="en-US" altLang="zh-TW" smtClean="0"/>
              <a:pPr/>
              <a:t>11</a:t>
            </a:fld>
            <a:endParaRPr lang="en-US" altLang="zh-TW"/>
          </a:p>
        </p:txBody>
      </p:sp>
    </p:spTree>
    <p:extLst>
      <p:ext uri="{BB962C8B-B14F-4D97-AF65-F5344CB8AC3E}">
        <p14:creationId xmlns:p14="http://schemas.microsoft.com/office/powerpoint/2010/main" val="325288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C9372A-D234-46EF-AACF-0E04F5853FC8}"/>
              </a:ext>
            </a:extLst>
          </p:cNvPr>
          <p:cNvSpPr>
            <a:spLocks noGrp="1"/>
          </p:cNvSpPr>
          <p:nvPr>
            <p:ph type="title"/>
          </p:nvPr>
        </p:nvSpPr>
        <p:spPr/>
        <p:txBody>
          <a:bodyPr/>
          <a:lstStyle/>
          <a:p>
            <a:r>
              <a:rPr lang="en-US" altLang="zh-TW" dirty="0"/>
              <a:t>Accountability </a:t>
            </a:r>
            <a:r>
              <a:rPr lang="zh-TW" altLang="en-US" dirty="0"/>
              <a:t>當責</a:t>
            </a:r>
          </a:p>
        </p:txBody>
      </p:sp>
      <p:sp>
        <p:nvSpPr>
          <p:cNvPr id="3" name="內容版面配置區 2">
            <a:extLst>
              <a:ext uri="{FF2B5EF4-FFF2-40B4-BE49-F238E27FC236}">
                <a16:creationId xmlns:a16="http://schemas.microsoft.com/office/drawing/2014/main" id="{C41F85AC-4488-4929-800A-994FFC2E2677}"/>
              </a:ext>
            </a:extLst>
          </p:cNvPr>
          <p:cNvSpPr>
            <a:spLocks noGrp="1"/>
          </p:cNvSpPr>
          <p:nvPr>
            <p:ph idx="1"/>
          </p:nvPr>
        </p:nvSpPr>
        <p:spPr/>
        <p:txBody>
          <a:bodyPr>
            <a:normAutofit/>
          </a:bodyPr>
          <a:lstStyle/>
          <a:p>
            <a:r>
              <a:rPr lang="en-US" altLang="zh-TW" sz="2800" b="0" kern="1200" baseline="0" dirty="0">
                <a:solidFill>
                  <a:schemeClr val="tx1"/>
                </a:solidFill>
                <a:latin typeface="Arial" pitchFamily="-107" charset="0"/>
                <a:ea typeface="+mn-ea"/>
                <a:cs typeface="+mn-cs"/>
              </a:rPr>
              <a:t>The security goal that generates the requirement for actions of an entity to be traced uniquely to that entity</a:t>
            </a:r>
            <a:r>
              <a:rPr lang="en-US" altLang="zh-TW" sz="2800" b="0" kern="1200" baseline="0">
                <a:solidFill>
                  <a:schemeClr val="tx1"/>
                </a:solidFill>
                <a:latin typeface="Arial" pitchFamily="-107" charset="0"/>
                <a:ea typeface="+mn-ea"/>
                <a:cs typeface="+mn-cs"/>
              </a:rPr>
              <a:t>. </a:t>
            </a:r>
            <a:r>
              <a:rPr lang="zh-TW" altLang="en-US" sz="2800" b="0" kern="1200" baseline="0">
                <a:solidFill>
                  <a:schemeClr val="tx1"/>
                </a:solidFill>
                <a:latin typeface="Arial" pitchFamily="-107" charset="0"/>
                <a:ea typeface="+mn-ea"/>
                <a:cs typeface="+mn-cs"/>
              </a:rPr>
              <a:t>追溯</a:t>
            </a:r>
            <a:endParaRPr lang="en-US" altLang="zh-TW" sz="2800" b="0" kern="1200" baseline="0" dirty="0">
              <a:solidFill>
                <a:schemeClr val="tx1"/>
              </a:solidFill>
              <a:latin typeface="Arial" pitchFamily="-107" charset="0"/>
              <a:ea typeface="+mn-ea"/>
              <a:cs typeface="+mn-cs"/>
            </a:endParaRPr>
          </a:p>
          <a:p>
            <a:r>
              <a:rPr lang="en-US" altLang="zh-TW" sz="2800" b="0" kern="1200" baseline="0" dirty="0">
                <a:solidFill>
                  <a:schemeClr val="tx1"/>
                </a:solidFill>
                <a:latin typeface="Arial" pitchFamily="-107" charset="0"/>
                <a:ea typeface="+mn-ea"/>
                <a:cs typeface="+mn-cs"/>
              </a:rPr>
              <a:t>This supports nonrepudiation, deterrence, fault isolation, intrusion detection and prevention, and after-action recovery and legal action. </a:t>
            </a:r>
            <a:r>
              <a:rPr lang="zh-TW" altLang="en-US" sz="2800" b="0" kern="1200" baseline="0" dirty="0">
                <a:solidFill>
                  <a:schemeClr val="tx1"/>
                </a:solidFill>
                <a:latin typeface="Arial" pitchFamily="-107" charset="0"/>
                <a:ea typeface="+mn-ea"/>
                <a:cs typeface="+mn-cs"/>
              </a:rPr>
              <a:t>不能抵賴</a:t>
            </a:r>
            <a:endParaRPr lang="en-US" altLang="zh-TW" sz="2800" b="0" kern="1200" baseline="0" dirty="0">
              <a:solidFill>
                <a:schemeClr val="tx1"/>
              </a:solidFill>
              <a:latin typeface="Arial" pitchFamily="-107" charset="0"/>
              <a:ea typeface="+mn-ea"/>
              <a:cs typeface="+mn-cs"/>
            </a:endParaRPr>
          </a:p>
          <a:p>
            <a:r>
              <a:rPr lang="en-US" altLang="zh-TW" sz="2800" b="0" kern="1200" baseline="0" dirty="0">
                <a:solidFill>
                  <a:schemeClr val="tx1"/>
                </a:solidFill>
                <a:latin typeface="Arial" pitchFamily="-107" charset="0"/>
                <a:ea typeface="+mn-ea"/>
                <a:cs typeface="+mn-cs"/>
              </a:rPr>
              <a:t>Because truly secure systems aren’t yet an achievable goal, we must be able to trace a security breach to a responsible party. </a:t>
            </a:r>
          </a:p>
          <a:p>
            <a:r>
              <a:rPr lang="en-US" altLang="zh-TW" sz="2800" b="0" kern="1200" baseline="0" dirty="0">
                <a:solidFill>
                  <a:schemeClr val="tx1"/>
                </a:solidFill>
                <a:latin typeface="Arial" pitchFamily="-107" charset="0"/>
                <a:ea typeface="+mn-ea"/>
                <a:cs typeface="+mn-cs"/>
              </a:rPr>
              <a:t>Systems must keep records of their activities to permit later forensic analysis to trace security breaches or to aid in transaction disputes. </a:t>
            </a:r>
            <a:r>
              <a:rPr lang="zh-TW" altLang="en-US" sz="2800" b="0" kern="1200" baseline="0" dirty="0">
                <a:solidFill>
                  <a:schemeClr val="tx1"/>
                </a:solidFill>
                <a:latin typeface="Arial" pitchFamily="-107" charset="0"/>
                <a:ea typeface="+mn-ea"/>
                <a:cs typeface="+mn-cs"/>
              </a:rPr>
              <a:t>鑑識</a:t>
            </a:r>
            <a:endParaRPr lang="en-US" altLang="zh-TW" sz="2800" b="0" kern="1200" baseline="0" dirty="0">
              <a:solidFill>
                <a:schemeClr val="tx1"/>
              </a:solidFill>
              <a:latin typeface="Arial" pitchFamily="-107" charset="0"/>
              <a:ea typeface="+mn-ea"/>
              <a:cs typeface="+mn-cs"/>
            </a:endParaRPr>
          </a:p>
          <a:p>
            <a:endParaRPr lang="zh-TW" altLang="en-US" dirty="0"/>
          </a:p>
        </p:txBody>
      </p:sp>
      <p:sp>
        <p:nvSpPr>
          <p:cNvPr id="4" name="投影片編號版面配置區 3">
            <a:extLst>
              <a:ext uri="{FF2B5EF4-FFF2-40B4-BE49-F238E27FC236}">
                <a16:creationId xmlns:a16="http://schemas.microsoft.com/office/drawing/2014/main" id="{20A386C6-7181-465B-9F6D-B6D1C65A13C3}"/>
              </a:ext>
            </a:extLst>
          </p:cNvPr>
          <p:cNvSpPr>
            <a:spLocks noGrp="1"/>
          </p:cNvSpPr>
          <p:nvPr>
            <p:ph type="sldNum" sz="quarter" idx="12"/>
          </p:nvPr>
        </p:nvSpPr>
        <p:spPr/>
        <p:txBody>
          <a:bodyPr/>
          <a:lstStyle/>
          <a:p>
            <a:fld id="{06AFB70A-E524-49E4-8F5C-48BFBE4381EC}" type="slidenum">
              <a:rPr lang="en-US" altLang="zh-TW" smtClean="0"/>
              <a:pPr/>
              <a:t>12</a:t>
            </a:fld>
            <a:endParaRPr lang="en-US" altLang="zh-TW"/>
          </a:p>
        </p:txBody>
      </p:sp>
    </p:spTree>
    <p:extLst>
      <p:ext uri="{BB962C8B-B14F-4D97-AF65-F5344CB8AC3E}">
        <p14:creationId xmlns:p14="http://schemas.microsoft.com/office/powerpoint/2010/main" val="2648942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Levels of Impact</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769097643"/>
              </p:ext>
            </p:extLst>
          </p:nvPr>
        </p:nvGraphicFramePr>
        <p:xfrm>
          <a:off x="844550" y="1828800"/>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字方塊 5">
            <a:extLst>
              <a:ext uri="{FF2B5EF4-FFF2-40B4-BE49-F238E27FC236}">
                <a16:creationId xmlns:a16="http://schemas.microsoft.com/office/drawing/2014/main" id="{DEB22C5E-13C6-4D8B-9240-E34F1945F5EE}"/>
              </a:ext>
            </a:extLst>
          </p:cNvPr>
          <p:cNvSpPr txBox="1"/>
          <p:nvPr/>
        </p:nvSpPr>
        <p:spPr>
          <a:xfrm>
            <a:off x="2423592" y="1828800"/>
            <a:ext cx="415498" cy="369332"/>
          </a:xfrm>
          <a:prstGeom prst="rect">
            <a:avLst/>
          </a:prstGeom>
          <a:noFill/>
        </p:spPr>
        <p:txBody>
          <a:bodyPr wrap="none" rtlCol="0">
            <a:spAutoFit/>
          </a:bodyPr>
          <a:lstStyle/>
          <a:p>
            <a:r>
              <a:rPr lang="zh-TW" altLang="en-US" dirty="0"/>
              <a:t>低</a:t>
            </a:r>
          </a:p>
        </p:txBody>
      </p:sp>
      <p:sp>
        <p:nvSpPr>
          <p:cNvPr id="7" name="文字方塊 6">
            <a:extLst>
              <a:ext uri="{FF2B5EF4-FFF2-40B4-BE49-F238E27FC236}">
                <a16:creationId xmlns:a16="http://schemas.microsoft.com/office/drawing/2014/main" id="{696F5299-F7D0-48AE-8631-B2EC33908CFC}"/>
              </a:ext>
            </a:extLst>
          </p:cNvPr>
          <p:cNvSpPr txBox="1"/>
          <p:nvPr/>
        </p:nvSpPr>
        <p:spPr>
          <a:xfrm>
            <a:off x="5888251" y="1828800"/>
            <a:ext cx="415498" cy="369332"/>
          </a:xfrm>
          <a:prstGeom prst="rect">
            <a:avLst/>
          </a:prstGeom>
          <a:noFill/>
        </p:spPr>
        <p:txBody>
          <a:bodyPr wrap="none" rtlCol="0">
            <a:spAutoFit/>
          </a:bodyPr>
          <a:lstStyle/>
          <a:p>
            <a:r>
              <a:rPr lang="zh-TW" altLang="en-US" dirty="0"/>
              <a:t>中</a:t>
            </a:r>
          </a:p>
        </p:txBody>
      </p:sp>
      <p:sp>
        <p:nvSpPr>
          <p:cNvPr id="8" name="文字方塊 7">
            <a:extLst>
              <a:ext uri="{FF2B5EF4-FFF2-40B4-BE49-F238E27FC236}">
                <a16:creationId xmlns:a16="http://schemas.microsoft.com/office/drawing/2014/main" id="{F8B3C3EE-DC09-4E41-B361-496F609E2660}"/>
              </a:ext>
            </a:extLst>
          </p:cNvPr>
          <p:cNvSpPr txBox="1"/>
          <p:nvPr/>
        </p:nvSpPr>
        <p:spPr>
          <a:xfrm>
            <a:off x="9480376" y="1828800"/>
            <a:ext cx="415498" cy="369332"/>
          </a:xfrm>
          <a:prstGeom prst="rect">
            <a:avLst/>
          </a:prstGeom>
          <a:noFill/>
        </p:spPr>
        <p:txBody>
          <a:bodyPr wrap="none" rtlCol="0">
            <a:spAutoFit/>
          </a:bodyPr>
          <a:lstStyle/>
          <a:p>
            <a:r>
              <a:rPr lang="zh-TW" altLang="en-US" dirty="0"/>
              <a:t>高</a:t>
            </a:r>
          </a:p>
        </p:txBody>
      </p:sp>
      <p:sp>
        <p:nvSpPr>
          <p:cNvPr id="9" name="文字方塊 8">
            <a:extLst>
              <a:ext uri="{FF2B5EF4-FFF2-40B4-BE49-F238E27FC236}">
                <a16:creationId xmlns:a16="http://schemas.microsoft.com/office/drawing/2014/main" id="{4BE88D52-CC79-4C68-AF27-3F7FFA8C554A}"/>
              </a:ext>
            </a:extLst>
          </p:cNvPr>
          <p:cNvSpPr txBox="1"/>
          <p:nvPr/>
        </p:nvSpPr>
        <p:spPr>
          <a:xfrm>
            <a:off x="1961927" y="5948284"/>
            <a:ext cx="877163" cy="369332"/>
          </a:xfrm>
          <a:prstGeom prst="rect">
            <a:avLst/>
          </a:prstGeom>
          <a:noFill/>
        </p:spPr>
        <p:txBody>
          <a:bodyPr wrap="none" rtlCol="0">
            <a:spAutoFit/>
          </a:bodyPr>
          <a:lstStyle/>
          <a:p>
            <a:r>
              <a:rPr lang="zh-TW" altLang="en-US" dirty="0"/>
              <a:t>有限的</a:t>
            </a:r>
          </a:p>
        </p:txBody>
      </p:sp>
      <p:sp>
        <p:nvSpPr>
          <p:cNvPr id="10" name="文字方塊 9">
            <a:extLst>
              <a:ext uri="{FF2B5EF4-FFF2-40B4-BE49-F238E27FC236}">
                <a16:creationId xmlns:a16="http://schemas.microsoft.com/office/drawing/2014/main" id="{7315E29B-A73A-4066-BCC8-20324D1ADDE8}"/>
              </a:ext>
            </a:extLst>
          </p:cNvPr>
          <p:cNvSpPr txBox="1"/>
          <p:nvPr/>
        </p:nvSpPr>
        <p:spPr>
          <a:xfrm>
            <a:off x="5663768" y="5936107"/>
            <a:ext cx="877163" cy="369332"/>
          </a:xfrm>
          <a:prstGeom prst="rect">
            <a:avLst/>
          </a:prstGeom>
          <a:noFill/>
        </p:spPr>
        <p:txBody>
          <a:bodyPr wrap="none" rtlCol="0">
            <a:spAutoFit/>
          </a:bodyPr>
          <a:lstStyle/>
          <a:p>
            <a:r>
              <a:rPr lang="zh-TW" altLang="en-US" dirty="0"/>
              <a:t>嚴重的</a:t>
            </a:r>
          </a:p>
        </p:txBody>
      </p:sp>
      <p:sp>
        <p:nvSpPr>
          <p:cNvPr id="11" name="文字方塊 10">
            <a:extLst>
              <a:ext uri="{FF2B5EF4-FFF2-40B4-BE49-F238E27FC236}">
                <a16:creationId xmlns:a16="http://schemas.microsoft.com/office/drawing/2014/main" id="{213097BD-0F68-462F-BCD0-74E1EBCE10DB}"/>
              </a:ext>
            </a:extLst>
          </p:cNvPr>
          <p:cNvSpPr txBox="1"/>
          <p:nvPr/>
        </p:nvSpPr>
        <p:spPr>
          <a:xfrm>
            <a:off x="9192344" y="5936107"/>
            <a:ext cx="1107996" cy="369332"/>
          </a:xfrm>
          <a:prstGeom prst="rect">
            <a:avLst/>
          </a:prstGeom>
          <a:noFill/>
        </p:spPr>
        <p:txBody>
          <a:bodyPr wrap="none" rtlCol="0">
            <a:spAutoFit/>
          </a:bodyPr>
          <a:lstStyle/>
          <a:p>
            <a:r>
              <a:rPr lang="zh-TW" altLang="en-US" dirty="0"/>
              <a:t>災難性的</a:t>
            </a:r>
          </a:p>
        </p:txBody>
      </p:sp>
    </p:spTree>
    <p:extLst>
      <p:ext uri="{BB962C8B-B14F-4D97-AF65-F5344CB8AC3E}">
        <p14:creationId xmlns:p14="http://schemas.microsoft.com/office/powerpoint/2010/main" val="754815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74C75F-5DF5-4EFF-8B40-84B883D297A1}"/>
              </a:ext>
            </a:extLst>
          </p:cNvPr>
          <p:cNvSpPr>
            <a:spLocks noGrp="1"/>
          </p:cNvSpPr>
          <p:nvPr>
            <p:ph type="title"/>
          </p:nvPr>
        </p:nvSpPr>
        <p:spPr/>
        <p:txBody>
          <a:bodyPr/>
          <a:lstStyle/>
          <a:p>
            <a:r>
              <a:rPr lang="en-US" altLang="zh-TW" dirty="0"/>
              <a:t>Computer Security Challenges </a:t>
            </a:r>
            <a:r>
              <a:rPr lang="zh-TW" altLang="en-US" dirty="0"/>
              <a:t>挑戰</a:t>
            </a:r>
          </a:p>
        </p:txBody>
      </p:sp>
      <p:sp>
        <p:nvSpPr>
          <p:cNvPr id="3" name="內容版面配置區 2">
            <a:extLst>
              <a:ext uri="{FF2B5EF4-FFF2-40B4-BE49-F238E27FC236}">
                <a16:creationId xmlns:a16="http://schemas.microsoft.com/office/drawing/2014/main" id="{60EE53E7-30D4-46C9-8C51-A08EEE66DF48}"/>
              </a:ext>
            </a:extLst>
          </p:cNvPr>
          <p:cNvSpPr>
            <a:spLocks noGrp="1"/>
          </p:cNvSpPr>
          <p:nvPr>
            <p:ph idx="1"/>
          </p:nvPr>
        </p:nvSpPr>
        <p:spPr/>
        <p:txBody>
          <a:bodyPr>
            <a:normAutofit/>
          </a:bodyPr>
          <a:lstStyle/>
          <a:p>
            <a:pPr lvl="0"/>
            <a:r>
              <a:rPr lang="en-US" altLang="zh-TW" dirty="0"/>
              <a:t>Computer security is not as simple as it might first appear to the novice. </a:t>
            </a:r>
            <a:r>
              <a:rPr lang="zh-TW" altLang="en-US" dirty="0"/>
              <a:t>複雜，難以理解</a:t>
            </a:r>
            <a:endParaRPr lang="en-US" altLang="zh-TW" dirty="0"/>
          </a:p>
          <a:p>
            <a:pPr lvl="1"/>
            <a:r>
              <a:rPr lang="en-US" altLang="zh-TW" dirty="0"/>
              <a:t>The mechanisms used to meet those requirements can be quite complex, </a:t>
            </a:r>
          </a:p>
          <a:p>
            <a:pPr lvl="1"/>
            <a:r>
              <a:rPr lang="en-US" altLang="zh-TW" dirty="0"/>
              <a:t>Understanding them may involve rather subtle reasoning.</a:t>
            </a:r>
          </a:p>
          <a:p>
            <a:pPr lvl="1"/>
            <a:r>
              <a:rPr lang="en-US" altLang="zh-TW" dirty="0"/>
              <a:t>In developing a particular security mechanism or algorithm, one must always consider </a:t>
            </a:r>
            <a:r>
              <a:rPr lang="en-US" altLang="zh-TW" b="1" dirty="0"/>
              <a:t>potential attacks </a:t>
            </a:r>
            <a:r>
              <a:rPr lang="en-US" altLang="zh-TW" dirty="0"/>
              <a:t>on those security features </a:t>
            </a:r>
            <a:r>
              <a:rPr lang="zh-TW" altLang="en-US" dirty="0"/>
              <a:t>潛在的攻擊</a:t>
            </a:r>
            <a:endParaRPr lang="en-US" altLang="zh-TW" dirty="0"/>
          </a:p>
          <a:p>
            <a:pPr lvl="0"/>
            <a:r>
              <a:rPr lang="en-US" altLang="zh-TW" dirty="0"/>
              <a:t>Procedures used to provide particular services are often counterintuitive</a:t>
            </a:r>
          </a:p>
          <a:p>
            <a:pPr lvl="0"/>
            <a:r>
              <a:rPr lang="en-US" altLang="zh-TW" dirty="0"/>
              <a:t>Physical and logical placement needs to be determined</a:t>
            </a:r>
          </a:p>
        </p:txBody>
      </p:sp>
      <p:sp>
        <p:nvSpPr>
          <p:cNvPr id="4" name="投影片編號版面配置區 3">
            <a:extLst>
              <a:ext uri="{FF2B5EF4-FFF2-40B4-BE49-F238E27FC236}">
                <a16:creationId xmlns:a16="http://schemas.microsoft.com/office/drawing/2014/main" id="{8DD3017F-A8F0-4DF3-ACBB-35C9F57D1456}"/>
              </a:ext>
            </a:extLst>
          </p:cNvPr>
          <p:cNvSpPr>
            <a:spLocks noGrp="1"/>
          </p:cNvSpPr>
          <p:nvPr>
            <p:ph type="sldNum" sz="quarter" idx="12"/>
          </p:nvPr>
        </p:nvSpPr>
        <p:spPr/>
        <p:txBody>
          <a:bodyPr/>
          <a:lstStyle/>
          <a:p>
            <a:fld id="{06AFB70A-E524-49E4-8F5C-48BFBE4381EC}" type="slidenum">
              <a:rPr lang="en-US" altLang="zh-TW" smtClean="0"/>
              <a:pPr/>
              <a:t>14</a:t>
            </a:fld>
            <a:endParaRPr lang="en-US" altLang="zh-TW"/>
          </a:p>
        </p:txBody>
      </p:sp>
      <p:sp>
        <p:nvSpPr>
          <p:cNvPr id="12" name="文字方塊 11">
            <a:extLst>
              <a:ext uri="{FF2B5EF4-FFF2-40B4-BE49-F238E27FC236}">
                <a16:creationId xmlns:a16="http://schemas.microsoft.com/office/drawing/2014/main" id="{E203B2C5-B545-4971-A1C9-623AAADF95BF}"/>
              </a:ext>
            </a:extLst>
          </p:cNvPr>
          <p:cNvSpPr txBox="1"/>
          <p:nvPr/>
        </p:nvSpPr>
        <p:spPr>
          <a:xfrm>
            <a:off x="3647728" y="4653136"/>
            <a:ext cx="4288829" cy="400110"/>
          </a:xfrm>
          <a:prstGeom prst="rect">
            <a:avLst/>
          </a:prstGeom>
          <a:noFill/>
        </p:spPr>
        <p:txBody>
          <a:bodyPr wrap="square">
            <a:spAutoFit/>
          </a:bodyPr>
          <a:lstStyle/>
          <a:p>
            <a:pPr algn="l"/>
            <a:r>
              <a:rPr lang="zh-TW" altLang="en-US" sz="2000" i="0" dirty="0">
                <a:effectLst/>
                <a:latin typeface="微軟正黑體" panose="020B0604030504040204" pitchFamily="34" charset="-120"/>
                <a:ea typeface="微軟正黑體" panose="020B0604030504040204" pitchFamily="34" charset="-120"/>
              </a:rPr>
              <a:t>代誌絕對不是憨人你所想的那麼簡單</a:t>
            </a:r>
          </a:p>
        </p:txBody>
      </p:sp>
    </p:spTree>
    <p:extLst>
      <p:ext uri="{BB962C8B-B14F-4D97-AF65-F5344CB8AC3E}">
        <p14:creationId xmlns:p14="http://schemas.microsoft.com/office/powerpoint/2010/main" val="2939922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74C75F-5DF5-4EFF-8B40-84B883D297A1}"/>
              </a:ext>
            </a:extLst>
          </p:cNvPr>
          <p:cNvSpPr>
            <a:spLocks noGrp="1"/>
          </p:cNvSpPr>
          <p:nvPr>
            <p:ph type="title"/>
          </p:nvPr>
        </p:nvSpPr>
        <p:spPr/>
        <p:txBody>
          <a:bodyPr/>
          <a:lstStyle/>
          <a:p>
            <a:r>
              <a:rPr lang="en-US" altLang="zh-TW" dirty="0"/>
              <a:t>Computer Security Challenges(continued)</a:t>
            </a:r>
            <a:endParaRPr lang="zh-TW" altLang="en-US" dirty="0"/>
          </a:p>
        </p:txBody>
      </p:sp>
      <p:sp>
        <p:nvSpPr>
          <p:cNvPr id="3" name="內容版面配置區 2">
            <a:extLst>
              <a:ext uri="{FF2B5EF4-FFF2-40B4-BE49-F238E27FC236}">
                <a16:creationId xmlns:a16="http://schemas.microsoft.com/office/drawing/2014/main" id="{60EE53E7-30D4-46C9-8C51-A08EEE66DF48}"/>
              </a:ext>
            </a:extLst>
          </p:cNvPr>
          <p:cNvSpPr>
            <a:spLocks noGrp="1"/>
          </p:cNvSpPr>
          <p:nvPr>
            <p:ph idx="1"/>
          </p:nvPr>
        </p:nvSpPr>
        <p:spPr/>
        <p:txBody>
          <a:bodyPr/>
          <a:lstStyle/>
          <a:p>
            <a:pPr lvl="0"/>
            <a:r>
              <a:rPr lang="en-US" altLang="zh-TW" dirty="0"/>
              <a:t>Security mechanisms typically involve more than a particular algorithm or protocol and also require that participants be in possession of some </a:t>
            </a:r>
            <a:r>
              <a:rPr lang="en-US" altLang="zh-TW" b="1" dirty="0"/>
              <a:t>secret</a:t>
            </a:r>
            <a:r>
              <a:rPr lang="en-US" altLang="zh-TW" dirty="0"/>
              <a:t> information</a:t>
            </a:r>
          </a:p>
          <a:p>
            <a:pPr lvl="1"/>
            <a:r>
              <a:rPr lang="zh-TW" altLang="en-US" dirty="0"/>
              <a:t>密碼</a:t>
            </a:r>
            <a:endParaRPr lang="en-US" altLang="zh-TW" dirty="0"/>
          </a:p>
          <a:p>
            <a:pPr lvl="1"/>
            <a:r>
              <a:rPr lang="zh-TW" altLang="en-US" dirty="0"/>
              <a:t>金鑰</a:t>
            </a:r>
            <a:endParaRPr lang="en-US" altLang="zh-TW" dirty="0"/>
          </a:p>
          <a:p>
            <a:pPr lvl="1"/>
            <a:r>
              <a:rPr lang="en-US" altLang="zh-TW" dirty="0"/>
              <a:t>Raises questions about the </a:t>
            </a:r>
            <a:r>
              <a:rPr lang="en-US" altLang="zh-TW" b="1" dirty="0"/>
              <a:t>creation</a:t>
            </a:r>
            <a:r>
              <a:rPr lang="en-US" altLang="zh-TW" dirty="0"/>
              <a:t>, </a:t>
            </a:r>
            <a:r>
              <a:rPr lang="en-US" altLang="zh-TW" b="1" dirty="0"/>
              <a:t>distribution</a:t>
            </a:r>
            <a:r>
              <a:rPr lang="en-US" altLang="zh-TW" dirty="0"/>
              <a:t>, and </a:t>
            </a:r>
            <a:r>
              <a:rPr lang="en-US" altLang="zh-TW" b="1" dirty="0"/>
              <a:t>protection</a:t>
            </a:r>
            <a:r>
              <a:rPr lang="en-US" altLang="zh-TW" dirty="0"/>
              <a:t> of that secret information</a:t>
            </a:r>
          </a:p>
        </p:txBody>
      </p:sp>
      <p:sp>
        <p:nvSpPr>
          <p:cNvPr id="4" name="投影片編號版面配置區 3">
            <a:extLst>
              <a:ext uri="{FF2B5EF4-FFF2-40B4-BE49-F238E27FC236}">
                <a16:creationId xmlns:a16="http://schemas.microsoft.com/office/drawing/2014/main" id="{8DD3017F-A8F0-4DF3-ACBB-35C9F57D1456}"/>
              </a:ext>
            </a:extLst>
          </p:cNvPr>
          <p:cNvSpPr>
            <a:spLocks noGrp="1"/>
          </p:cNvSpPr>
          <p:nvPr>
            <p:ph type="sldNum" sz="quarter" idx="12"/>
          </p:nvPr>
        </p:nvSpPr>
        <p:spPr/>
        <p:txBody>
          <a:bodyPr/>
          <a:lstStyle/>
          <a:p>
            <a:fld id="{06AFB70A-E524-49E4-8F5C-48BFBE4381EC}" type="slidenum">
              <a:rPr lang="en-US" altLang="zh-TW" smtClean="0"/>
              <a:pPr/>
              <a:t>15</a:t>
            </a:fld>
            <a:endParaRPr lang="en-US" altLang="zh-TW"/>
          </a:p>
        </p:txBody>
      </p:sp>
    </p:spTree>
    <p:extLst>
      <p:ext uri="{BB962C8B-B14F-4D97-AF65-F5344CB8AC3E}">
        <p14:creationId xmlns:p14="http://schemas.microsoft.com/office/powerpoint/2010/main" val="1289761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74C75F-5DF5-4EFF-8B40-84B883D297A1}"/>
              </a:ext>
            </a:extLst>
          </p:cNvPr>
          <p:cNvSpPr>
            <a:spLocks noGrp="1"/>
          </p:cNvSpPr>
          <p:nvPr>
            <p:ph type="title"/>
          </p:nvPr>
        </p:nvSpPr>
        <p:spPr/>
        <p:txBody>
          <a:bodyPr/>
          <a:lstStyle/>
          <a:p>
            <a:r>
              <a:rPr lang="en-US" altLang="zh-TW" dirty="0"/>
              <a:t>Computer Security Challenges(continued)</a:t>
            </a:r>
            <a:endParaRPr lang="zh-TW" altLang="en-US" dirty="0"/>
          </a:p>
        </p:txBody>
      </p:sp>
      <p:sp>
        <p:nvSpPr>
          <p:cNvPr id="3" name="內容版面配置區 2">
            <a:extLst>
              <a:ext uri="{FF2B5EF4-FFF2-40B4-BE49-F238E27FC236}">
                <a16:creationId xmlns:a16="http://schemas.microsoft.com/office/drawing/2014/main" id="{60EE53E7-30D4-46C9-8C51-A08EEE66DF48}"/>
              </a:ext>
            </a:extLst>
          </p:cNvPr>
          <p:cNvSpPr>
            <a:spLocks noGrp="1"/>
          </p:cNvSpPr>
          <p:nvPr>
            <p:ph idx="1"/>
          </p:nvPr>
        </p:nvSpPr>
        <p:spPr/>
        <p:txBody>
          <a:bodyPr/>
          <a:lstStyle/>
          <a:p>
            <a:pPr lvl="0"/>
            <a:r>
              <a:rPr lang="en-US" altLang="zh-TW" b="1" dirty="0"/>
              <a:t>Attackers only need to find a single weakness</a:t>
            </a:r>
            <a:r>
              <a:rPr lang="en-US" altLang="zh-TW" dirty="0"/>
              <a:t>, while the designer must </a:t>
            </a:r>
            <a:r>
              <a:rPr lang="en-US" altLang="zh-TW" b="1" dirty="0"/>
              <a:t>find and eliminate all weaknesses </a:t>
            </a:r>
            <a:r>
              <a:rPr lang="en-US" altLang="zh-TW" dirty="0"/>
              <a:t>to achieve perfect security</a:t>
            </a:r>
            <a:br>
              <a:rPr lang="en-US" altLang="zh-TW" dirty="0"/>
            </a:br>
            <a:r>
              <a:rPr lang="zh-TW" altLang="en-US" dirty="0"/>
              <a:t>防守必須做到滴水不漏</a:t>
            </a:r>
            <a:br>
              <a:rPr lang="en-US" altLang="zh-TW" dirty="0"/>
            </a:br>
            <a:r>
              <a:rPr lang="zh-TW" altLang="en-US" dirty="0"/>
              <a:t>駭客只要攻破一個弱點就贏了</a:t>
            </a:r>
            <a:endParaRPr lang="en-US" altLang="zh-TW" dirty="0"/>
          </a:p>
          <a:p>
            <a:pPr lvl="0"/>
            <a:r>
              <a:rPr lang="en-US" altLang="zh-TW" dirty="0"/>
              <a:t>Security is still too </a:t>
            </a:r>
            <a:r>
              <a:rPr lang="en-US" altLang="zh-TW" b="1" dirty="0"/>
              <a:t>often an afterthought </a:t>
            </a:r>
            <a:r>
              <a:rPr lang="en-US" altLang="zh-TW" dirty="0"/>
              <a:t>to be incorporated into a system after the design is complete, rather than being an integral part of the design process</a:t>
            </a:r>
            <a:br>
              <a:rPr lang="en-US" altLang="zh-TW" dirty="0"/>
            </a:br>
            <a:r>
              <a:rPr lang="zh-TW" altLang="en-US" dirty="0"/>
              <a:t>等系統開發完畢再來想資安</a:t>
            </a:r>
            <a:endParaRPr lang="en-US" altLang="zh-TW" dirty="0"/>
          </a:p>
        </p:txBody>
      </p:sp>
      <p:sp>
        <p:nvSpPr>
          <p:cNvPr id="4" name="投影片編號版面配置區 3">
            <a:extLst>
              <a:ext uri="{FF2B5EF4-FFF2-40B4-BE49-F238E27FC236}">
                <a16:creationId xmlns:a16="http://schemas.microsoft.com/office/drawing/2014/main" id="{8DD3017F-A8F0-4DF3-ACBB-35C9F57D1456}"/>
              </a:ext>
            </a:extLst>
          </p:cNvPr>
          <p:cNvSpPr>
            <a:spLocks noGrp="1"/>
          </p:cNvSpPr>
          <p:nvPr>
            <p:ph type="sldNum" sz="quarter" idx="12"/>
          </p:nvPr>
        </p:nvSpPr>
        <p:spPr/>
        <p:txBody>
          <a:bodyPr/>
          <a:lstStyle/>
          <a:p>
            <a:fld id="{06AFB70A-E524-49E4-8F5C-48BFBE4381EC}" type="slidenum">
              <a:rPr lang="en-US" altLang="zh-TW" smtClean="0"/>
              <a:pPr/>
              <a:t>16</a:t>
            </a:fld>
            <a:endParaRPr lang="en-US" altLang="zh-TW"/>
          </a:p>
        </p:txBody>
      </p:sp>
    </p:spTree>
    <p:extLst>
      <p:ext uri="{BB962C8B-B14F-4D97-AF65-F5344CB8AC3E}">
        <p14:creationId xmlns:p14="http://schemas.microsoft.com/office/powerpoint/2010/main" val="3145632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462392-7020-4496-AC36-CD582F2D2D24}"/>
              </a:ext>
            </a:extLst>
          </p:cNvPr>
          <p:cNvSpPr>
            <a:spLocks noGrp="1"/>
          </p:cNvSpPr>
          <p:nvPr>
            <p:ph type="title"/>
          </p:nvPr>
        </p:nvSpPr>
        <p:spPr/>
        <p:txBody>
          <a:bodyPr/>
          <a:lstStyle/>
          <a:p>
            <a:r>
              <a:rPr lang="en-US" altLang="zh-TW" dirty="0"/>
              <a:t>Computer Security Challenges(continued)</a:t>
            </a:r>
            <a:endParaRPr lang="zh-TW" altLang="en-US" dirty="0"/>
          </a:p>
        </p:txBody>
      </p:sp>
      <p:sp>
        <p:nvSpPr>
          <p:cNvPr id="3" name="內容版面配置區 2">
            <a:extLst>
              <a:ext uri="{FF2B5EF4-FFF2-40B4-BE49-F238E27FC236}">
                <a16:creationId xmlns:a16="http://schemas.microsoft.com/office/drawing/2014/main" id="{610FE8C8-4DA4-4047-92F7-F7ADD4811B88}"/>
              </a:ext>
            </a:extLst>
          </p:cNvPr>
          <p:cNvSpPr>
            <a:spLocks noGrp="1"/>
          </p:cNvSpPr>
          <p:nvPr>
            <p:ph idx="1"/>
          </p:nvPr>
        </p:nvSpPr>
        <p:spPr/>
        <p:txBody>
          <a:bodyPr/>
          <a:lstStyle/>
          <a:p>
            <a:pPr lvl="0"/>
            <a:r>
              <a:rPr lang="en-US" altLang="zh-TW" dirty="0"/>
              <a:t>Security requires regular and constant monitoring </a:t>
            </a:r>
            <a:r>
              <a:rPr lang="zh-TW" altLang="en-US" dirty="0"/>
              <a:t>持續、經常地監查</a:t>
            </a:r>
            <a:endParaRPr lang="en-US" altLang="zh-TW" dirty="0"/>
          </a:p>
          <a:p>
            <a:pPr lvl="0"/>
            <a:r>
              <a:rPr lang="en-US" altLang="zh-TW" dirty="0"/>
              <a:t>There is a natural tendency on the part of users and system managers to perceive little benefit from security investment until a security failure occurs </a:t>
            </a:r>
            <a:r>
              <a:rPr lang="zh-TW" altLang="en-US" dirty="0"/>
              <a:t>出了事之後，才捨得花錢改善資安</a:t>
            </a:r>
            <a:endParaRPr lang="en-US" altLang="zh-TW" dirty="0"/>
          </a:p>
          <a:p>
            <a:r>
              <a:rPr lang="en-US" altLang="zh-TW" dirty="0"/>
              <a:t>Many users and even security administrators view strong security as an impediment to efficient and user-friendly operation of an information system or use of information </a:t>
            </a:r>
            <a:r>
              <a:rPr lang="zh-TW" altLang="en-US" dirty="0"/>
              <a:t>資安做得太嚴格，影響效能，使用者抱怨</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64726A99-072C-4C80-AED8-C200DA25537B}"/>
              </a:ext>
            </a:extLst>
          </p:cNvPr>
          <p:cNvSpPr>
            <a:spLocks noGrp="1"/>
          </p:cNvSpPr>
          <p:nvPr>
            <p:ph type="sldNum" sz="quarter" idx="12"/>
          </p:nvPr>
        </p:nvSpPr>
        <p:spPr/>
        <p:txBody>
          <a:bodyPr/>
          <a:lstStyle/>
          <a:p>
            <a:fld id="{06AFB70A-E524-49E4-8F5C-48BFBE4381EC}" type="slidenum">
              <a:rPr lang="en-US" altLang="zh-TW" smtClean="0"/>
              <a:pPr/>
              <a:t>17</a:t>
            </a:fld>
            <a:endParaRPr lang="en-US" altLang="zh-TW"/>
          </a:p>
        </p:txBody>
      </p:sp>
    </p:spTree>
    <p:extLst>
      <p:ext uri="{BB962C8B-B14F-4D97-AF65-F5344CB8AC3E}">
        <p14:creationId xmlns:p14="http://schemas.microsoft.com/office/powerpoint/2010/main" val="147766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8B130E-BD7B-4C3A-8C42-4E3D3637883E}"/>
              </a:ext>
            </a:extLst>
          </p:cNvPr>
          <p:cNvSpPr>
            <a:spLocks noGrp="1"/>
          </p:cNvSpPr>
          <p:nvPr>
            <p:ph type="title"/>
          </p:nvPr>
        </p:nvSpPr>
        <p:spPr/>
        <p:txBody>
          <a:bodyPr/>
          <a:lstStyle/>
          <a:p>
            <a:r>
              <a:rPr lang="en-US" altLang="zh-TW" dirty="0"/>
              <a:t>A Model for Computer Security </a:t>
            </a:r>
            <a:r>
              <a:rPr lang="zh-TW" altLang="en-US" dirty="0"/>
              <a:t>模型</a:t>
            </a:r>
          </a:p>
        </p:txBody>
      </p:sp>
      <p:sp>
        <p:nvSpPr>
          <p:cNvPr id="7" name="內容版面配置區 6">
            <a:extLst>
              <a:ext uri="{FF2B5EF4-FFF2-40B4-BE49-F238E27FC236}">
                <a16:creationId xmlns:a16="http://schemas.microsoft.com/office/drawing/2014/main" id="{5A4136D1-4361-45B8-A16D-F5A9C3E55C8C}"/>
              </a:ext>
            </a:extLst>
          </p:cNvPr>
          <p:cNvSpPr>
            <a:spLocks noGrp="1"/>
          </p:cNvSpPr>
          <p:nvPr>
            <p:ph idx="1"/>
          </p:nvPr>
        </p:nvSpPr>
        <p:spPr/>
        <p:txBody>
          <a:bodyPr/>
          <a:lstStyle/>
          <a:p>
            <a:r>
              <a:rPr lang="en-US" altLang="zh-TW" dirty="0"/>
              <a:t>The assets or system resources of a computer system can be categorized as follows:</a:t>
            </a:r>
          </a:p>
          <a:p>
            <a:pPr lvl="1"/>
            <a:r>
              <a:rPr lang="en-US" altLang="zh-TW" b="1" dirty="0"/>
              <a:t>Hardware</a:t>
            </a:r>
            <a:r>
              <a:rPr lang="en-US" altLang="zh-TW" dirty="0"/>
              <a:t>: Including computer systems and other data processing, data storage, and data communications devices. </a:t>
            </a:r>
            <a:r>
              <a:rPr lang="zh-TW" altLang="en-US" dirty="0"/>
              <a:t>硬體設備</a:t>
            </a:r>
            <a:endParaRPr lang="en-US" altLang="zh-TW" dirty="0"/>
          </a:p>
          <a:p>
            <a:pPr lvl="1"/>
            <a:r>
              <a:rPr lang="en-US" altLang="zh-TW" b="1" dirty="0"/>
              <a:t>Software</a:t>
            </a:r>
            <a:r>
              <a:rPr lang="en-US" altLang="zh-TW" dirty="0"/>
              <a:t>: Including the operating system, system utilities, and applications. </a:t>
            </a:r>
            <a:r>
              <a:rPr lang="zh-TW" altLang="en-US" dirty="0"/>
              <a:t>軟體程式</a:t>
            </a:r>
            <a:endParaRPr lang="en-US" altLang="zh-TW" dirty="0"/>
          </a:p>
          <a:p>
            <a:pPr lvl="1"/>
            <a:r>
              <a:rPr lang="en-US" altLang="zh-TW" b="1" dirty="0"/>
              <a:t>Data</a:t>
            </a:r>
            <a:r>
              <a:rPr lang="en-US" altLang="zh-TW" dirty="0"/>
              <a:t>: Including files and databases, as well as security-related data, such as password files. </a:t>
            </a:r>
            <a:r>
              <a:rPr lang="zh-TW" altLang="en-US" dirty="0"/>
              <a:t>資料</a:t>
            </a:r>
            <a:endParaRPr lang="en-US" altLang="zh-TW" dirty="0"/>
          </a:p>
          <a:p>
            <a:pPr lvl="1"/>
            <a:r>
              <a:rPr lang="en-US" altLang="zh-TW" b="1" dirty="0"/>
              <a:t>Communication</a:t>
            </a:r>
            <a:r>
              <a:rPr lang="en-US" altLang="zh-TW" dirty="0"/>
              <a:t> facilities and networks: Local and wide area network communication links, bridges, routers, and so on. </a:t>
            </a:r>
            <a:r>
              <a:rPr lang="zh-TW" altLang="en-US" dirty="0"/>
              <a:t>網路</a:t>
            </a:r>
          </a:p>
        </p:txBody>
      </p:sp>
      <p:sp>
        <p:nvSpPr>
          <p:cNvPr id="4" name="投影片編號版面配置區 3">
            <a:extLst>
              <a:ext uri="{FF2B5EF4-FFF2-40B4-BE49-F238E27FC236}">
                <a16:creationId xmlns:a16="http://schemas.microsoft.com/office/drawing/2014/main" id="{26ABB85B-9686-4276-A005-2D4D18147E08}"/>
              </a:ext>
            </a:extLst>
          </p:cNvPr>
          <p:cNvSpPr>
            <a:spLocks noGrp="1"/>
          </p:cNvSpPr>
          <p:nvPr>
            <p:ph type="sldNum" sz="quarter" idx="12"/>
          </p:nvPr>
        </p:nvSpPr>
        <p:spPr/>
        <p:txBody>
          <a:bodyPr/>
          <a:lstStyle/>
          <a:p>
            <a:fld id="{06AFB70A-E524-49E4-8F5C-48BFBE4381EC}" type="slidenum">
              <a:rPr lang="en-US" altLang="zh-TW" smtClean="0"/>
              <a:pPr/>
              <a:t>18</a:t>
            </a:fld>
            <a:endParaRPr lang="en-US" altLang="zh-TW"/>
          </a:p>
        </p:txBody>
      </p:sp>
    </p:spTree>
    <p:extLst>
      <p:ext uri="{BB962C8B-B14F-4D97-AF65-F5344CB8AC3E}">
        <p14:creationId xmlns:p14="http://schemas.microsoft.com/office/powerpoint/2010/main" val="2203944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Assets of a Computer System </a:t>
            </a:r>
            <a:r>
              <a:rPr lang="zh-TW" altLang="en-US" dirty="0"/>
              <a:t>資產</a:t>
            </a:r>
            <a:endParaRPr lang="en-US" dirty="0"/>
          </a:p>
        </p:txBody>
      </p:sp>
      <p:graphicFrame>
        <p:nvGraphicFramePr>
          <p:cNvPr id="4" name="Content Placeholder 3"/>
          <p:cNvGraphicFramePr>
            <a:graphicFrameLocks noGrp="1"/>
          </p:cNvGraphicFramePr>
          <p:nvPr>
            <p:ph idx="1"/>
          </p:nvPr>
        </p:nvGraphicFramePr>
        <p:xfrm>
          <a:off x="844550" y="1828800"/>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836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C0B5CA-1DB5-4374-B6E7-177461FBBB8F}"/>
              </a:ext>
            </a:extLst>
          </p:cNvPr>
          <p:cNvSpPr>
            <a:spLocks noGrp="1"/>
          </p:cNvSpPr>
          <p:nvPr>
            <p:ph type="title"/>
          </p:nvPr>
        </p:nvSpPr>
        <p:spPr/>
        <p:txBody>
          <a:bodyPr/>
          <a:lstStyle/>
          <a:p>
            <a:r>
              <a:rPr lang="en-US" altLang="zh-TW" dirty="0"/>
              <a:t>Outline </a:t>
            </a:r>
            <a:r>
              <a:rPr lang="zh-TW" altLang="en-US" dirty="0"/>
              <a:t>大綱</a:t>
            </a:r>
          </a:p>
        </p:txBody>
      </p:sp>
      <p:sp>
        <p:nvSpPr>
          <p:cNvPr id="7" name="內容版面配置區 6">
            <a:extLst>
              <a:ext uri="{FF2B5EF4-FFF2-40B4-BE49-F238E27FC236}">
                <a16:creationId xmlns:a16="http://schemas.microsoft.com/office/drawing/2014/main" id="{1CA0BD4D-B1CA-405E-ABD0-44E05AAEB549}"/>
              </a:ext>
            </a:extLst>
          </p:cNvPr>
          <p:cNvSpPr>
            <a:spLocks noGrp="1"/>
          </p:cNvSpPr>
          <p:nvPr>
            <p:ph idx="1"/>
          </p:nvPr>
        </p:nvSpPr>
        <p:spPr/>
        <p:txBody>
          <a:bodyPr/>
          <a:lstStyle/>
          <a:p>
            <a:r>
              <a:rPr lang="en-US" altLang="zh-TW" dirty="0"/>
              <a:t>Computer security concepts </a:t>
            </a:r>
            <a:r>
              <a:rPr lang="zh-TW" altLang="en-US" dirty="0"/>
              <a:t>資安觀念</a:t>
            </a:r>
            <a:endParaRPr lang="en-US" altLang="zh-TW" dirty="0"/>
          </a:p>
          <a:p>
            <a:r>
              <a:rPr lang="en-US" altLang="zh-TW" dirty="0"/>
              <a:t>Threats, attacks, and assets </a:t>
            </a:r>
            <a:r>
              <a:rPr lang="zh-TW" altLang="en-US" dirty="0"/>
              <a:t>威脅、攻擊、資產</a:t>
            </a:r>
            <a:endParaRPr lang="en-US" altLang="zh-TW" dirty="0"/>
          </a:p>
          <a:p>
            <a:r>
              <a:rPr lang="en-US" altLang="zh-TW" dirty="0"/>
              <a:t>Security functional requirements </a:t>
            </a:r>
            <a:r>
              <a:rPr lang="zh-TW" altLang="en-US" dirty="0"/>
              <a:t>資安的功能性需求</a:t>
            </a:r>
            <a:endParaRPr lang="en-US" altLang="zh-TW" dirty="0"/>
          </a:p>
          <a:p>
            <a:r>
              <a:rPr lang="en-US" altLang="zh-TW" dirty="0"/>
              <a:t>Fundamental security design principles </a:t>
            </a:r>
            <a:r>
              <a:rPr lang="zh-TW" altLang="en-US" dirty="0"/>
              <a:t>基本的資安設計原則</a:t>
            </a:r>
            <a:endParaRPr lang="en-US" altLang="zh-TW" dirty="0"/>
          </a:p>
          <a:p>
            <a:r>
              <a:rPr lang="en-US" altLang="zh-TW" dirty="0"/>
              <a:t>Attack surfaces and attack trees </a:t>
            </a:r>
            <a:r>
              <a:rPr lang="zh-TW" altLang="en-US" dirty="0"/>
              <a:t>攻擊面 與 攻擊樹</a:t>
            </a:r>
            <a:endParaRPr lang="en-US" altLang="zh-TW" dirty="0"/>
          </a:p>
          <a:p>
            <a:r>
              <a:rPr lang="en-US" altLang="zh-TW" dirty="0"/>
              <a:t>Computer security strategy </a:t>
            </a:r>
            <a:r>
              <a:rPr lang="zh-TW" altLang="en-US" dirty="0"/>
              <a:t>資安策略</a:t>
            </a:r>
            <a:endParaRPr lang="en-US" altLang="zh-TW" dirty="0"/>
          </a:p>
          <a:p>
            <a:r>
              <a:rPr lang="en-US" altLang="zh-TW" dirty="0"/>
              <a:t>Standards </a:t>
            </a:r>
            <a:r>
              <a:rPr lang="zh-TW" altLang="en-US" dirty="0"/>
              <a:t>標準</a:t>
            </a:r>
            <a:endParaRPr lang="en-US" altLang="zh-TW" dirty="0"/>
          </a:p>
        </p:txBody>
      </p:sp>
      <p:sp>
        <p:nvSpPr>
          <p:cNvPr id="4" name="投影片編號版面配置區 3">
            <a:extLst>
              <a:ext uri="{FF2B5EF4-FFF2-40B4-BE49-F238E27FC236}">
                <a16:creationId xmlns:a16="http://schemas.microsoft.com/office/drawing/2014/main" id="{747C0C72-ED20-4FBB-8F24-3FEDE3E8DD8A}"/>
              </a:ext>
            </a:extLst>
          </p:cNvPr>
          <p:cNvSpPr>
            <a:spLocks noGrp="1"/>
          </p:cNvSpPr>
          <p:nvPr>
            <p:ph type="sldNum" sz="quarter" idx="12"/>
          </p:nvPr>
        </p:nvSpPr>
        <p:spPr/>
        <p:txBody>
          <a:bodyPr/>
          <a:lstStyle/>
          <a:p>
            <a:fld id="{06AFB70A-E524-49E4-8F5C-48BFBE4381EC}" type="slidenum">
              <a:rPr lang="en-US" altLang="zh-TW" smtClean="0"/>
              <a:pPr/>
              <a:t>2</a:t>
            </a:fld>
            <a:endParaRPr lang="en-US" altLang="zh-TW"/>
          </a:p>
        </p:txBody>
      </p:sp>
    </p:spTree>
    <p:extLst>
      <p:ext uri="{BB962C8B-B14F-4D97-AF65-F5344CB8AC3E}">
        <p14:creationId xmlns:p14="http://schemas.microsoft.com/office/powerpoint/2010/main" val="649334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08067BE2-E252-47B9-9977-D273F5C25B7C}"/>
              </a:ext>
            </a:extLst>
          </p:cNvPr>
          <p:cNvSpPr>
            <a:spLocks noGrp="1"/>
          </p:cNvSpPr>
          <p:nvPr>
            <p:ph type="title"/>
          </p:nvPr>
        </p:nvSpPr>
        <p:spPr>
          <a:xfrm>
            <a:off x="845127" y="57806"/>
            <a:ext cx="10515600" cy="850914"/>
          </a:xfrm>
        </p:spPr>
        <p:txBody>
          <a:bodyPr>
            <a:normAutofit/>
          </a:bodyPr>
          <a:lstStyle/>
          <a:p>
            <a:r>
              <a:rPr lang="en-US" altLang="zh-TW" dirty="0"/>
              <a:t>Security Concepts and Relationships </a:t>
            </a:r>
            <a:r>
              <a:rPr lang="zh-TW" altLang="en-US" dirty="0"/>
              <a:t>關係</a:t>
            </a:r>
          </a:p>
        </p:txBody>
      </p:sp>
      <p:grpSp>
        <p:nvGrpSpPr>
          <p:cNvPr id="19" name="群組 18">
            <a:extLst>
              <a:ext uri="{FF2B5EF4-FFF2-40B4-BE49-F238E27FC236}">
                <a16:creationId xmlns:a16="http://schemas.microsoft.com/office/drawing/2014/main" id="{7BA0B1E4-3EBB-4D01-8972-36768570DBE7}"/>
              </a:ext>
            </a:extLst>
          </p:cNvPr>
          <p:cNvGrpSpPr/>
          <p:nvPr/>
        </p:nvGrpSpPr>
        <p:grpSpPr>
          <a:xfrm>
            <a:off x="1127448" y="836712"/>
            <a:ext cx="9180248" cy="5963482"/>
            <a:chOff x="1127448" y="836712"/>
            <a:chExt cx="9180248" cy="5963482"/>
          </a:xfrm>
        </p:grpSpPr>
        <p:pic>
          <p:nvPicPr>
            <p:cNvPr id="5" name="圖片 4">
              <a:extLst>
                <a:ext uri="{FF2B5EF4-FFF2-40B4-BE49-F238E27FC236}">
                  <a16:creationId xmlns:a16="http://schemas.microsoft.com/office/drawing/2014/main" id="{A9546FFA-F896-41DE-BA9A-0031FE2DC4DC}"/>
                </a:ext>
              </a:extLst>
            </p:cNvPr>
            <p:cNvPicPr>
              <a:picLocks noChangeAspect="1"/>
            </p:cNvPicPr>
            <p:nvPr/>
          </p:nvPicPr>
          <p:blipFill>
            <a:blip r:embed="rId3"/>
            <a:stretch>
              <a:fillRect/>
            </a:stretch>
          </p:blipFill>
          <p:spPr>
            <a:xfrm>
              <a:off x="1127448" y="836712"/>
              <a:ext cx="9088118" cy="5963482"/>
            </a:xfrm>
            <a:prstGeom prst="rect">
              <a:avLst/>
            </a:prstGeom>
          </p:spPr>
        </p:pic>
        <p:sp>
          <p:nvSpPr>
            <p:cNvPr id="6" name="文字方塊 5">
              <a:extLst>
                <a:ext uri="{FF2B5EF4-FFF2-40B4-BE49-F238E27FC236}">
                  <a16:creationId xmlns:a16="http://schemas.microsoft.com/office/drawing/2014/main" id="{A129D3AA-EF87-45C9-A0D5-111470C201EB}"/>
                </a:ext>
              </a:extLst>
            </p:cNvPr>
            <p:cNvSpPr txBox="1"/>
            <p:nvPr/>
          </p:nvSpPr>
          <p:spPr>
            <a:xfrm>
              <a:off x="3346070" y="2339588"/>
              <a:ext cx="646331" cy="369332"/>
            </a:xfrm>
            <a:prstGeom prst="rect">
              <a:avLst/>
            </a:prstGeom>
            <a:noFill/>
          </p:spPr>
          <p:txBody>
            <a:bodyPr wrap="none" rtlCol="0">
              <a:spAutoFit/>
            </a:bodyPr>
            <a:lstStyle/>
            <a:p>
              <a:r>
                <a:rPr lang="zh-TW" altLang="en-US" dirty="0"/>
                <a:t>施加</a:t>
              </a:r>
            </a:p>
          </p:txBody>
        </p:sp>
        <p:sp>
          <p:nvSpPr>
            <p:cNvPr id="7" name="文字方塊 6">
              <a:extLst>
                <a:ext uri="{FF2B5EF4-FFF2-40B4-BE49-F238E27FC236}">
                  <a16:creationId xmlns:a16="http://schemas.microsoft.com/office/drawing/2014/main" id="{36D66E63-F9C4-4E6B-9FDB-EF982FFA9FD6}"/>
                </a:ext>
              </a:extLst>
            </p:cNvPr>
            <p:cNvSpPr txBox="1"/>
            <p:nvPr/>
          </p:nvSpPr>
          <p:spPr>
            <a:xfrm>
              <a:off x="3346071" y="3140968"/>
              <a:ext cx="646331" cy="369332"/>
            </a:xfrm>
            <a:prstGeom prst="rect">
              <a:avLst/>
            </a:prstGeom>
            <a:noFill/>
          </p:spPr>
          <p:txBody>
            <a:bodyPr wrap="none" rtlCol="0">
              <a:spAutoFit/>
            </a:bodyPr>
            <a:lstStyle/>
            <a:p>
              <a:r>
                <a:rPr lang="zh-TW" altLang="en-US" dirty="0"/>
                <a:t>對策</a:t>
              </a:r>
            </a:p>
          </p:txBody>
        </p:sp>
        <p:sp>
          <p:nvSpPr>
            <p:cNvPr id="8" name="文字方塊 7">
              <a:extLst>
                <a:ext uri="{FF2B5EF4-FFF2-40B4-BE49-F238E27FC236}">
                  <a16:creationId xmlns:a16="http://schemas.microsoft.com/office/drawing/2014/main" id="{41F85BDB-6672-4C4B-A20C-08802B626888}"/>
                </a:ext>
              </a:extLst>
            </p:cNvPr>
            <p:cNvSpPr txBox="1"/>
            <p:nvPr/>
          </p:nvSpPr>
          <p:spPr>
            <a:xfrm>
              <a:off x="1169574" y="2658978"/>
              <a:ext cx="1107996" cy="369332"/>
            </a:xfrm>
            <a:prstGeom prst="rect">
              <a:avLst/>
            </a:prstGeom>
            <a:noFill/>
          </p:spPr>
          <p:txBody>
            <a:bodyPr wrap="none" rtlCol="0">
              <a:spAutoFit/>
            </a:bodyPr>
            <a:lstStyle/>
            <a:p>
              <a:r>
                <a:rPr lang="zh-TW" altLang="en-US" dirty="0"/>
                <a:t>希望降低</a:t>
              </a:r>
            </a:p>
          </p:txBody>
        </p:sp>
        <p:sp>
          <p:nvSpPr>
            <p:cNvPr id="9" name="文字方塊 8">
              <a:extLst>
                <a:ext uri="{FF2B5EF4-FFF2-40B4-BE49-F238E27FC236}">
                  <a16:creationId xmlns:a16="http://schemas.microsoft.com/office/drawing/2014/main" id="{A7A72254-58F5-40D7-8FE6-1ADD0E7DA332}"/>
                </a:ext>
              </a:extLst>
            </p:cNvPr>
            <p:cNvSpPr txBox="1"/>
            <p:nvPr/>
          </p:nvSpPr>
          <p:spPr>
            <a:xfrm>
              <a:off x="3346072" y="5517232"/>
              <a:ext cx="646331" cy="369332"/>
            </a:xfrm>
            <a:prstGeom prst="rect">
              <a:avLst/>
            </a:prstGeom>
            <a:noFill/>
          </p:spPr>
          <p:txBody>
            <a:bodyPr wrap="none" rtlCol="0">
              <a:spAutoFit/>
            </a:bodyPr>
            <a:lstStyle/>
            <a:p>
              <a:r>
                <a:rPr lang="zh-TW" altLang="en-US" dirty="0"/>
                <a:t>風險</a:t>
              </a:r>
            </a:p>
          </p:txBody>
        </p:sp>
        <p:sp>
          <p:nvSpPr>
            <p:cNvPr id="10" name="文字方塊 9">
              <a:extLst>
                <a:ext uri="{FF2B5EF4-FFF2-40B4-BE49-F238E27FC236}">
                  <a16:creationId xmlns:a16="http://schemas.microsoft.com/office/drawing/2014/main" id="{4A2136EB-1689-4FEF-8797-626E70A8F185}"/>
                </a:ext>
              </a:extLst>
            </p:cNvPr>
            <p:cNvSpPr txBox="1"/>
            <p:nvPr/>
          </p:nvSpPr>
          <p:spPr>
            <a:xfrm>
              <a:off x="2063552" y="885490"/>
              <a:ext cx="2031325" cy="369332"/>
            </a:xfrm>
            <a:prstGeom prst="rect">
              <a:avLst/>
            </a:prstGeom>
            <a:noFill/>
          </p:spPr>
          <p:txBody>
            <a:bodyPr wrap="none" rtlCol="0">
              <a:spAutoFit/>
            </a:bodyPr>
            <a:lstStyle/>
            <a:p>
              <a:r>
                <a:rPr lang="zh-TW" altLang="en-US" dirty="0"/>
                <a:t>（資產的）擁有者</a:t>
              </a:r>
            </a:p>
          </p:txBody>
        </p:sp>
        <p:sp>
          <p:nvSpPr>
            <p:cNvPr id="11" name="文字方塊 10">
              <a:extLst>
                <a:ext uri="{FF2B5EF4-FFF2-40B4-BE49-F238E27FC236}">
                  <a16:creationId xmlns:a16="http://schemas.microsoft.com/office/drawing/2014/main" id="{907882B4-074B-49EC-BF51-88DBF7FAE36B}"/>
                </a:ext>
              </a:extLst>
            </p:cNvPr>
            <p:cNvSpPr txBox="1"/>
            <p:nvPr/>
          </p:nvSpPr>
          <p:spPr>
            <a:xfrm>
              <a:off x="8040216" y="2060848"/>
              <a:ext cx="646331" cy="369332"/>
            </a:xfrm>
            <a:prstGeom prst="rect">
              <a:avLst/>
            </a:prstGeom>
            <a:noFill/>
          </p:spPr>
          <p:txBody>
            <a:bodyPr wrap="none" rtlCol="0">
              <a:spAutoFit/>
            </a:bodyPr>
            <a:lstStyle/>
            <a:p>
              <a:r>
                <a:rPr lang="zh-TW" altLang="en-US" dirty="0"/>
                <a:t>濫用</a:t>
              </a:r>
            </a:p>
          </p:txBody>
        </p:sp>
        <p:sp>
          <p:nvSpPr>
            <p:cNvPr id="12" name="文字方塊 11">
              <a:extLst>
                <a:ext uri="{FF2B5EF4-FFF2-40B4-BE49-F238E27FC236}">
                  <a16:creationId xmlns:a16="http://schemas.microsoft.com/office/drawing/2014/main" id="{FE2D7AB0-8586-4C3D-AF85-62F94DA54B1E}"/>
                </a:ext>
              </a:extLst>
            </p:cNvPr>
            <p:cNvSpPr txBox="1"/>
            <p:nvPr/>
          </p:nvSpPr>
          <p:spPr>
            <a:xfrm>
              <a:off x="7377906" y="2771636"/>
              <a:ext cx="646331" cy="369332"/>
            </a:xfrm>
            <a:prstGeom prst="rect">
              <a:avLst/>
            </a:prstGeom>
            <a:noFill/>
          </p:spPr>
          <p:txBody>
            <a:bodyPr wrap="none" rtlCol="0">
              <a:spAutoFit/>
            </a:bodyPr>
            <a:lstStyle/>
            <a:p>
              <a:r>
                <a:rPr lang="zh-TW" altLang="en-US" dirty="0"/>
                <a:t>損害</a:t>
              </a:r>
            </a:p>
          </p:txBody>
        </p:sp>
        <p:sp>
          <p:nvSpPr>
            <p:cNvPr id="13" name="文字方塊 12">
              <a:extLst>
                <a:ext uri="{FF2B5EF4-FFF2-40B4-BE49-F238E27FC236}">
                  <a16:creationId xmlns:a16="http://schemas.microsoft.com/office/drawing/2014/main" id="{3803AC33-2F07-4764-A590-CEA85EC3730D}"/>
                </a:ext>
              </a:extLst>
            </p:cNvPr>
            <p:cNvSpPr txBox="1"/>
            <p:nvPr/>
          </p:nvSpPr>
          <p:spPr>
            <a:xfrm>
              <a:off x="8968868" y="1687626"/>
              <a:ext cx="1338828" cy="369332"/>
            </a:xfrm>
            <a:prstGeom prst="rect">
              <a:avLst/>
            </a:prstGeom>
            <a:noFill/>
          </p:spPr>
          <p:txBody>
            <a:bodyPr wrap="none" rtlCol="0">
              <a:spAutoFit/>
            </a:bodyPr>
            <a:lstStyle/>
            <a:p>
              <a:r>
                <a:rPr lang="zh-TW" altLang="en-US" dirty="0"/>
                <a:t>威脅的主體</a:t>
              </a:r>
            </a:p>
          </p:txBody>
        </p:sp>
        <p:sp>
          <p:nvSpPr>
            <p:cNvPr id="14" name="文字方塊 13">
              <a:extLst>
                <a:ext uri="{FF2B5EF4-FFF2-40B4-BE49-F238E27FC236}">
                  <a16:creationId xmlns:a16="http://schemas.microsoft.com/office/drawing/2014/main" id="{4D8113FF-53C5-4F84-988D-45608024493D}"/>
                </a:ext>
              </a:extLst>
            </p:cNvPr>
            <p:cNvSpPr txBox="1"/>
            <p:nvPr/>
          </p:nvSpPr>
          <p:spPr>
            <a:xfrm>
              <a:off x="8968868" y="3468847"/>
              <a:ext cx="646331" cy="369332"/>
            </a:xfrm>
            <a:prstGeom prst="rect">
              <a:avLst/>
            </a:prstGeom>
            <a:noFill/>
          </p:spPr>
          <p:txBody>
            <a:bodyPr wrap="none" rtlCol="0">
              <a:spAutoFit/>
            </a:bodyPr>
            <a:lstStyle/>
            <a:p>
              <a:r>
                <a:rPr lang="zh-TW" altLang="en-US" dirty="0"/>
                <a:t>引發</a:t>
              </a:r>
            </a:p>
          </p:txBody>
        </p:sp>
        <p:sp>
          <p:nvSpPr>
            <p:cNvPr id="15" name="文字方塊 14">
              <a:extLst>
                <a:ext uri="{FF2B5EF4-FFF2-40B4-BE49-F238E27FC236}">
                  <a16:creationId xmlns:a16="http://schemas.microsoft.com/office/drawing/2014/main" id="{673BC270-BF3B-45D9-B7E8-4A515D1FA6E8}"/>
                </a:ext>
              </a:extLst>
            </p:cNvPr>
            <p:cNvSpPr txBox="1"/>
            <p:nvPr/>
          </p:nvSpPr>
          <p:spPr>
            <a:xfrm>
              <a:off x="8968868" y="4985708"/>
              <a:ext cx="646331" cy="369332"/>
            </a:xfrm>
            <a:prstGeom prst="rect">
              <a:avLst/>
            </a:prstGeom>
            <a:noFill/>
          </p:spPr>
          <p:txBody>
            <a:bodyPr wrap="none" rtlCol="0">
              <a:spAutoFit/>
            </a:bodyPr>
            <a:lstStyle/>
            <a:p>
              <a:r>
                <a:rPr lang="zh-TW" altLang="en-US" dirty="0"/>
                <a:t>威脅</a:t>
              </a:r>
            </a:p>
          </p:txBody>
        </p:sp>
        <p:sp>
          <p:nvSpPr>
            <p:cNvPr id="16" name="文字方塊 15">
              <a:extLst>
                <a:ext uri="{FF2B5EF4-FFF2-40B4-BE49-F238E27FC236}">
                  <a16:creationId xmlns:a16="http://schemas.microsoft.com/office/drawing/2014/main" id="{8A3F02CB-2FBB-402A-8898-BF70391D7DD3}"/>
                </a:ext>
              </a:extLst>
            </p:cNvPr>
            <p:cNvSpPr txBox="1"/>
            <p:nvPr/>
          </p:nvSpPr>
          <p:spPr>
            <a:xfrm>
              <a:off x="6312024" y="6300028"/>
              <a:ext cx="646331" cy="369332"/>
            </a:xfrm>
            <a:prstGeom prst="rect">
              <a:avLst/>
            </a:prstGeom>
            <a:noFill/>
          </p:spPr>
          <p:txBody>
            <a:bodyPr wrap="none" rtlCol="0">
              <a:spAutoFit/>
            </a:bodyPr>
            <a:lstStyle/>
            <a:p>
              <a:r>
                <a:rPr lang="zh-TW" altLang="en-US" dirty="0"/>
                <a:t>提昇</a:t>
              </a:r>
            </a:p>
          </p:txBody>
        </p:sp>
        <p:sp>
          <p:nvSpPr>
            <p:cNvPr id="17" name="文字方塊 16">
              <a:extLst>
                <a:ext uri="{FF2B5EF4-FFF2-40B4-BE49-F238E27FC236}">
                  <a16:creationId xmlns:a16="http://schemas.microsoft.com/office/drawing/2014/main" id="{91DEDE98-DE5D-43F7-9BF6-27044B382532}"/>
                </a:ext>
              </a:extLst>
            </p:cNvPr>
            <p:cNvSpPr txBox="1"/>
            <p:nvPr/>
          </p:nvSpPr>
          <p:spPr>
            <a:xfrm>
              <a:off x="4655840" y="1634785"/>
              <a:ext cx="646331" cy="369332"/>
            </a:xfrm>
            <a:prstGeom prst="rect">
              <a:avLst/>
            </a:prstGeom>
            <a:noFill/>
          </p:spPr>
          <p:txBody>
            <a:bodyPr wrap="none" rtlCol="0">
              <a:spAutoFit/>
            </a:bodyPr>
            <a:lstStyle/>
            <a:p>
              <a:r>
                <a:rPr lang="zh-TW" altLang="en-US" dirty="0"/>
                <a:t>珍惜</a:t>
              </a:r>
            </a:p>
          </p:txBody>
        </p:sp>
        <p:sp>
          <p:nvSpPr>
            <p:cNvPr id="18" name="文字方塊 17">
              <a:extLst>
                <a:ext uri="{FF2B5EF4-FFF2-40B4-BE49-F238E27FC236}">
                  <a16:creationId xmlns:a16="http://schemas.microsoft.com/office/drawing/2014/main" id="{9E57B3CF-4C6A-46B9-943E-AB697DD0595E}"/>
                </a:ext>
              </a:extLst>
            </p:cNvPr>
            <p:cNvSpPr txBox="1"/>
            <p:nvPr/>
          </p:nvSpPr>
          <p:spPr>
            <a:xfrm>
              <a:off x="5834303" y="3140968"/>
              <a:ext cx="646331" cy="369332"/>
            </a:xfrm>
            <a:prstGeom prst="rect">
              <a:avLst/>
            </a:prstGeom>
            <a:noFill/>
          </p:spPr>
          <p:txBody>
            <a:bodyPr wrap="none" rtlCol="0">
              <a:spAutoFit/>
            </a:bodyPr>
            <a:lstStyle/>
            <a:p>
              <a:r>
                <a:rPr lang="zh-TW" altLang="en-US" dirty="0"/>
                <a:t>資產</a:t>
              </a:r>
            </a:p>
          </p:txBody>
        </p:sp>
      </p:grpSp>
    </p:spTree>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D99D9321-2BE4-41B5-8418-7EA967D50C41}"/>
              </a:ext>
            </a:extLst>
          </p:cNvPr>
          <p:cNvPicPr>
            <a:picLocks noChangeAspect="1"/>
          </p:cNvPicPr>
          <p:nvPr/>
        </p:nvPicPr>
        <p:blipFill>
          <a:blip r:embed="rId3"/>
          <a:stretch>
            <a:fillRect/>
          </a:stretch>
        </p:blipFill>
        <p:spPr>
          <a:xfrm>
            <a:off x="1361054" y="0"/>
            <a:ext cx="9469891" cy="6858000"/>
          </a:xfrm>
          <a:prstGeom prst="rect">
            <a:avLst/>
          </a:prstGeom>
        </p:spPr>
      </p:pic>
      <p:sp>
        <p:nvSpPr>
          <p:cNvPr id="5" name="文字方塊 4">
            <a:extLst>
              <a:ext uri="{FF2B5EF4-FFF2-40B4-BE49-F238E27FC236}">
                <a16:creationId xmlns:a16="http://schemas.microsoft.com/office/drawing/2014/main" id="{12B9C79D-1E0E-41F3-866E-371420F38BC4}"/>
              </a:ext>
            </a:extLst>
          </p:cNvPr>
          <p:cNvSpPr txBox="1"/>
          <p:nvPr/>
        </p:nvSpPr>
        <p:spPr>
          <a:xfrm>
            <a:off x="714723" y="395372"/>
            <a:ext cx="646331" cy="369332"/>
          </a:xfrm>
          <a:prstGeom prst="rect">
            <a:avLst/>
          </a:prstGeom>
          <a:noFill/>
        </p:spPr>
        <p:txBody>
          <a:bodyPr wrap="none" rtlCol="0">
            <a:spAutoFit/>
          </a:bodyPr>
          <a:lstStyle/>
          <a:p>
            <a:r>
              <a:rPr lang="zh-TW" altLang="en-US" dirty="0"/>
              <a:t>敵手</a:t>
            </a:r>
          </a:p>
        </p:txBody>
      </p:sp>
      <p:sp>
        <p:nvSpPr>
          <p:cNvPr id="6" name="文字方塊 5">
            <a:extLst>
              <a:ext uri="{FF2B5EF4-FFF2-40B4-BE49-F238E27FC236}">
                <a16:creationId xmlns:a16="http://schemas.microsoft.com/office/drawing/2014/main" id="{169C9D16-4A7D-4426-A42E-A10FE87E8A73}"/>
              </a:ext>
            </a:extLst>
          </p:cNvPr>
          <p:cNvSpPr txBox="1"/>
          <p:nvPr/>
        </p:nvSpPr>
        <p:spPr>
          <a:xfrm>
            <a:off x="714722" y="908720"/>
            <a:ext cx="646331" cy="369332"/>
          </a:xfrm>
          <a:prstGeom prst="rect">
            <a:avLst/>
          </a:prstGeom>
          <a:noFill/>
        </p:spPr>
        <p:txBody>
          <a:bodyPr wrap="none" rtlCol="0">
            <a:spAutoFit/>
          </a:bodyPr>
          <a:lstStyle/>
          <a:p>
            <a:r>
              <a:rPr lang="zh-TW" altLang="en-US" dirty="0"/>
              <a:t>攻擊</a:t>
            </a:r>
            <a:endParaRPr lang="en-US" altLang="zh-TW" dirty="0"/>
          </a:p>
        </p:txBody>
      </p:sp>
      <p:sp>
        <p:nvSpPr>
          <p:cNvPr id="7" name="文字方塊 6">
            <a:extLst>
              <a:ext uri="{FF2B5EF4-FFF2-40B4-BE49-F238E27FC236}">
                <a16:creationId xmlns:a16="http://schemas.microsoft.com/office/drawing/2014/main" id="{0524C560-4F2C-4B9B-98FF-B300D229D78C}"/>
              </a:ext>
            </a:extLst>
          </p:cNvPr>
          <p:cNvSpPr txBox="1"/>
          <p:nvPr/>
        </p:nvSpPr>
        <p:spPr>
          <a:xfrm>
            <a:off x="714722" y="1691516"/>
            <a:ext cx="646331" cy="369332"/>
          </a:xfrm>
          <a:prstGeom prst="rect">
            <a:avLst/>
          </a:prstGeom>
          <a:noFill/>
        </p:spPr>
        <p:txBody>
          <a:bodyPr wrap="none" rtlCol="0">
            <a:spAutoFit/>
          </a:bodyPr>
          <a:lstStyle/>
          <a:p>
            <a:r>
              <a:rPr lang="zh-TW" altLang="en-US" dirty="0"/>
              <a:t>對策</a:t>
            </a:r>
            <a:endParaRPr lang="en-US" altLang="zh-TW" dirty="0"/>
          </a:p>
        </p:txBody>
      </p:sp>
      <p:sp>
        <p:nvSpPr>
          <p:cNvPr id="8" name="文字方塊 7">
            <a:extLst>
              <a:ext uri="{FF2B5EF4-FFF2-40B4-BE49-F238E27FC236}">
                <a16:creationId xmlns:a16="http://schemas.microsoft.com/office/drawing/2014/main" id="{B9646924-85AE-492F-8F63-40F115A85F2A}"/>
              </a:ext>
            </a:extLst>
          </p:cNvPr>
          <p:cNvSpPr txBox="1"/>
          <p:nvPr/>
        </p:nvSpPr>
        <p:spPr>
          <a:xfrm>
            <a:off x="746915" y="2708920"/>
            <a:ext cx="646331" cy="369332"/>
          </a:xfrm>
          <a:prstGeom prst="rect">
            <a:avLst/>
          </a:prstGeom>
          <a:noFill/>
        </p:spPr>
        <p:txBody>
          <a:bodyPr wrap="none" rtlCol="0">
            <a:spAutoFit/>
          </a:bodyPr>
          <a:lstStyle/>
          <a:p>
            <a:r>
              <a:rPr lang="zh-TW" altLang="en-US" dirty="0"/>
              <a:t>風險</a:t>
            </a:r>
            <a:endParaRPr lang="en-US" altLang="zh-TW" dirty="0"/>
          </a:p>
        </p:txBody>
      </p:sp>
      <p:sp>
        <p:nvSpPr>
          <p:cNvPr id="9" name="文字方塊 8">
            <a:extLst>
              <a:ext uri="{FF2B5EF4-FFF2-40B4-BE49-F238E27FC236}">
                <a16:creationId xmlns:a16="http://schemas.microsoft.com/office/drawing/2014/main" id="{E03C9A18-C700-40F3-8781-46E52E254256}"/>
              </a:ext>
            </a:extLst>
          </p:cNvPr>
          <p:cNvSpPr txBox="1"/>
          <p:nvPr/>
        </p:nvSpPr>
        <p:spPr>
          <a:xfrm>
            <a:off x="285250" y="3429000"/>
            <a:ext cx="1107996" cy="369332"/>
          </a:xfrm>
          <a:prstGeom prst="rect">
            <a:avLst/>
          </a:prstGeom>
          <a:noFill/>
        </p:spPr>
        <p:txBody>
          <a:bodyPr wrap="none" rtlCol="0">
            <a:spAutoFit/>
          </a:bodyPr>
          <a:lstStyle/>
          <a:p>
            <a:r>
              <a:rPr lang="zh-TW" altLang="en-US" dirty="0"/>
              <a:t>安全政策</a:t>
            </a:r>
            <a:endParaRPr lang="en-US" altLang="zh-TW" dirty="0"/>
          </a:p>
        </p:txBody>
      </p:sp>
      <p:sp>
        <p:nvSpPr>
          <p:cNvPr id="10" name="文字方塊 9">
            <a:extLst>
              <a:ext uri="{FF2B5EF4-FFF2-40B4-BE49-F238E27FC236}">
                <a16:creationId xmlns:a16="http://schemas.microsoft.com/office/drawing/2014/main" id="{5F22E29D-3918-41A5-B3FA-297D9FE2EDC6}"/>
              </a:ext>
            </a:extLst>
          </p:cNvPr>
          <p:cNvSpPr txBox="1"/>
          <p:nvPr/>
        </p:nvSpPr>
        <p:spPr>
          <a:xfrm>
            <a:off x="269154" y="4238754"/>
            <a:ext cx="1107996" cy="646331"/>
          </a:xfrm>
          <a:prstGeom prst="rect">
            <a:avLst/>
          </a:prstGeom>
          <a:noFill/>
        </p:spPr>
        <p:txBody>
          <a:bodyPr wrap="none" rtlCol="0">
            <a:spAutoFit/>
          </a:bodyPr>
          <a:lstStyle/>
          <a:p>
            <a:r>
              <a:rPr lang="zh-TW" altLang="en-US" dirty="0"/>
              <a:t>系統資源</a:t>
            </a:r>
            <a:endParaRPr lang="en-US" altLang="zh-TW" dirty="0"/>
          </a:p>
          <a:p>
            <a:r>
              <a:rPr lang="zh-TW" altLang="en-US" dirty="0"/>
              <a:t>（資產）</a:t>
            </a:r>
            <a:endParaRPr lang="en-US" altLang="zh-TW" dirty="0"/>
          </a:p>
        </p:txBody>
      </p:sp>
      <p:sp>
        <p:nvSpPr>
          <p:cNvPr id="11" name="文字方塊 10">
            <a:extLst>
              <a:ext uri="{FF2B5EF4-FFF2-40B4-BE49-F238E27FC236}">
                <a16:creationId xmlns:a16="http://schemas.microsoft.com/office/drawing/2014/main" id="{7595892B-97E8-4F0F-A550-9B5A43540DC6}"/>
              </a:ext>
            </a:extLst>
          </p:cNvPr>
          <p:cNvSpPr txBox="1"/>
          <p:nvPr/>
        </p:nvSpPr>
        <p:spPr>
          <a:xfrm>
            <a:off x="714721" y="4958834"/>
            <a:ext cx="646331" cy="369332"/>
          </a:xfrm>
          <a:prstGeom prst="rect">
            <a:avLst/>
          </a:prstGeom>
          <a:noFill/>
        </p:spPr>
        <p:txBody>
          <a:bodyPr wrap="none" rtlCol="0">
            <a:spAutoFit/>
          </a:bodyPr>
          <a:lstStyle/>
          <a:p>
            <a:r>
              <a:rPr lang="zh-TW" altLang="en-US" dirty="0"/>
              <a:t>威脅</a:t>
            </a:r>
            <a:endParaRPr lang="en-US" altLang="zh-TW" dirty="0"/>
          </a:p>
        </p:txBody>
      </p:sp>
      <p:sp>
        <p:nvSpPr>
          <p:cNvPr id="12" name="文字方塊 11">
            <a:extLst>
              <a:ext uri="{FF2B5EF4-FFF2-40B4-BE49-F238E27FC236}">
                <a16:creationId xmlns:a16="http://schemas.microsoft.com/office/drawing/2014/main" id="{8F8785CD-170D-4558-87E9-17FA302B30A4}"/>
              </a:ext>
            </a:extLst>
          </p:cNvPr>
          <p:cNvSpPr txBox="1"/>
          <p:nvPr/>
        </p:nvSpPr>
        <p:spPr>
          <a:xfrm>
            <a:off x="714720" y="5949280"/>
            <a:ext cx="646331" cy="369332"/>
          </a:xfrm>
          <a:prstGeom prst="rect">
            <a:avLst/>
          </a:prstGeom>
          <a:noFill/>
        </p:spPr>
        <p:txBody>
          <a:bodyPr wrap="none" rtlCol="0">
            <a:spAutoFit/>
          </a:bodyPr>
          <a:lstStyle/>
          <a:p>
            <a:r>
              <a:rPr lang="zh-TW" altLang="en-US" dirty="0"/>
              <a:t>弱點</a:t>
            </a:r>
            <a:endParaRPr lang="en-US" altLang="zh-TW" dirty="0"/>
          </a:p>
        </p:txBody>
      </p:sp>
      <p:sp>
        <p:nvSpPr>
          <p:cNvPr id="13" name="文字方塊 12">
            <a:extLst>
              <a:ext uri="{FF2B5EF4-FFF2-40B4-BE49-F238E27FC236}">
                <a16:creationId xmlns:a16="http://schemas.microsoft.com/office/drawing/2014/main" id="{8F44AB3E-D74E-451A-AF15-5C1E999D9017}"/>
              </a:ext>
            </a:extLst>
          </p:cNvPr>
          <p:cNvSpPr txBox="1"/>
          <p:nvPr/>
        </p:nvSpPr>
        <p:spPr>
          <a:xfrm>
            <a:off x="5879976" y="1691516"/>
            <a:ext cx="646331" cy="369332"/>
          </a:xfrm>
          <a:prstGeom prst="rect">
            <a:avLst/>
          </a:prstGeom>
          <a:noFill/>
        </p:spPr>
        <p:txBody>
          <a:bodyPr wrap="none" rtlCol="0">
            <a:spAutoFit/>
          </a:bodyPr>
          <a:lstStyle/>
          <a:p>
            <a:r>
              <a:rPr lang="zh-TW" altLang="en-US" dirty="0"/>
              <a:t>減低</a:t>
            </a:r>
            <a:endParaRPr lang="en-US" altLang="zh-TW" dirty="0"/>
          </a:p>
        </p:txBody>
      </p:sp>
      <p:sp>
        <p:nvSpPr>
          <p:cNvPr id="14" name="文字方塊 13">
            <a:extLst>
              <a:ext uri="{FF2B5EF4-FFF2-40B4-BE49-F238E27FC236}">
                <a16:creationId xmlns:a16="http://schemas.microsoft.com/office/drawing/2014/main" id="{056166BD-8A70-4674-A4C6-4BCE1B9F0134}"/>
              </a:ext>
            </a:extLst>
          </p:cNvPr>
          <p:cNvSpPr txBox="1"/>
          <p:nvPr/>
        </p:nvSpPr>
        <p:spPr>
          <a:xfrm>
            <a:off x="5375920" y="2339588"/>
            <a:ext cx="646331" cy="369332"/>
          </a:xfrm>
          <a:prstGeom prst="rect">
            <a:avLst/>
          </a:prstGeom>
          <a:noFill/>
        </p:spPr>
        <p:txBody>
          <a:bodyPr wrap="none" rtlCol="0">
            <a:spAutoFit/>
          </a:bodyPr>
          <a:lstStyle/>
          <a:p>
            <a:r>
              <a:rPr lang="zh-TW" altLang="en-US" dirty="0"/>
              <a:t>間諜</a:t>
            </a:r>
            <a:endParaRPr lang="en-US" altLang="zh-TW" dirty="0"/>
          </a:p>
        </p:txBody>
      </p:sp>
      <p:sp>
        <p:nvSpPr>
          <p:cNvPr id="15" name="文字方塊 14">
            <a:extLst>
              <a:ext uri="{FF2B5EF4-FFF2-40B4-BE49-F238E27FC236}">
                <a16:creationId xmlns:a16="http://schemas.microsoft.com/office/drawing/2014/main" id="{E7AE2134-1188-423B-AAE0-47051789E85A}"/>
              </a:ext>
            </a:extLst>
          </p:cNvPr>
          <p:cNvSpPr txBox="1"/>
          <p:nvPr/>
        </p:nvSpPr>
        <p:spPr>
          <a:xfrm>
            <a:off x="5995394" y="2339588"/>
            <a:ext cx="646331" cy="369332"/>
          </a:xfrm>
          <a:prstGeom prst="rect">
            <a:avLst/>
          </a:prstGeom>
          <a:noFill/>
        </p:spPr>
        <p:txBody>
          <a:bodyPr wrap="none" rtlCol="0">
            <a:spAutoFit/>
          </a:bodyPr>
          <a:lstStyle/>
          <a:p>
            <a:r>
              <a:rPr lang="zh-TW" altLang="en-US" dirty="0"/>
              <a:t>破壞</a:t>
            </a:r>
            <a:endParaRPr lang="en-US" altLang="zh-TW" dirty="0"/>
          </a:p>
        </p:txBody>
      </p:sp>
      <p:sp>
        <p:nvSpPr>
          <p:cNvPr id="16" name="文字方塊 15">
            <a:extLst>
              <a:ext uri="{FF2B5EF4-FFF2-40B4-BE49-F238E27FC236}">
                <a16:creationId xmlns:a16="http://schemas.microsoft.com/office/drawing/2014/main" id="{C50D3F37-3468-4D93-A588-0197B09434E2}"/>
              </a:ext>
            </a:extLst>
          </p:cNvPr>
          <p:cNvSpPr txBox="1"/>
          <p:nvPr/>
        </p:nvSpPr>
        <p:spPr>
          <a:xfrm>
            <a:off x="6673805" y="2339588"/>
            <a:ext cx="646331" cy="369332"/>
          </a:xfrm>
          <a:prstGeom prst="rect">
            <a:avLst/>
          </a:prstGeom>
          <a:noFill/>
        </p:spPr>
        <p:txBody>
          <a:bodyPr wrap="none" rtlCol="0">
            <a:spAutoFit/>
          </a:bodyPr>
          <a:lstStyle/>
          <a:p>
            <a:r>
              <a:rPr lang="zh-TW" altLang="en-US" dirty="0"/>
              <a:t>竊盜</a:t>
            </a:r>
            <a:endParaRPr lang="en-US" altLang="zh-TW" dirty="0"/>
          </a:p>
        </p:txBody>
      </p:sp>
      <p:sp>
        <p:nvSpPr>
          <p:cNvPr id="2" name="文字方塊 1">
            <a:extLst>
              <a:ext uri="{FF2B5EF4-FFF2-40B4-BE49-F238E27FC236}">
                <a16:creationId xmlns:a16="http://schemas.microsoft.com/office/drawing/2014/main" id="{774C19A5-8F97-4F87-9A14-32F1C73952E0}"/>
              </a:ext>
            </a:extLst>
          </p:cNvPr>
          <p:cNvSpPr txBox="1"/>
          <p:nvPr/>
        </p:nvSpPr>
        <p:spPr>
          <a:xfrm>
            <a:off x="5649143" y="0"/>
            <a:ext cx="646331" cy="369332"/>
          </a:xfrm>
          <a:prstGeom prst="rect">
            <a:avLst/>
          </a:prstGeom>
          <a:noFill/>
        </p:spPr>
        <p:txBody>
          <a:bodyPr wrap="none" rtlCol="0">
            <a:spAutoFit/>
          </a:bodyPr>
          <a:lstStyle/>
          <a:p>
            <a:r>
              <a:rPr lang="zh-TW" altLang="en-US" dirty="0"/>
              <a:t>名詞</a:t>
            </a:r>
          </a:p>
        </p:txBody>
      </p:sp>
      <p:sp>
        <p:nvSpPr>
          <p:cNvPr id="17" name="文字方塊 16">
            <a:extLst>
              <a:ext uri="{FF2B5EF4-FFF2-40B4-BE49-F238E27FC236}">
                <a16:creationId xmlns:a16="http://schemas.microsoft.com/office/drawing/2014/main" id="{1F0E1917-244D-4F19-8456-1CC80FAF281D}"/>
              </a:ext>
            </a:extLst>
          </p:cNvPr>
          <p:cNvSpPr txBox="1"/>
          <p:nvPr/>
        </p:nvSpPr>
        <p:spPr>
          <a:xfrm>
            <a:off x="7320136" y="395372"/>
            <a:ext cx="646331" cy="369332"/>
          </a:xfrm>
          <a:prstGeom prst="rect">
            <a:avLst/>
          </a:prstGeom>
          <a:noFill/>
        </p:spPr>
        <p:txBody>
          <a:bodyPr wrap="none" rtlCol="0">
            <a:spAutoFit/>
          </a:bodyPr>
          <a:lstStyle/>
          <a:p>
            <a:r>
              <a:rPr lang="zh-TW" altLang="en-US" dirty="0"/>
              <a:t>意圖</a:t>
            </a:r>
            <a:endParaRPr lang="en-US" altLang="zh-TW" dirty="0"/>
          </a:p>
        </p:txBody>
      </p:sp>
      <p:sp>
        <p:nvSpPr>
          <p:cNvPr id="18" name="文字方塊 17">
            <a:extLst>
              <a:ext uri="{FF2B5EF4-FFF2-40B4-BE49-F238E27FC236}">
                <a16:creationId xmlns:a16="http://schemas.microsoft.com/office/drawing/2014/main" id="{0830E438-ABA7-4368-8160-645473B2C979}"/>
              </a:ext>
            </a:extLst>
          </p:cNvPr>
          <p:cNvSpPr txBox="1"/>
          <p:nvPr/>
        </p:nvSpPr>
        <p:spPr>
          <a:xfrm>
            <a:off x="5349063" y="947310"/>
            <a:ext cx="646331" cy="369332"/>
          </a:xfrm>
          <a:prstGeom prst="rect">
            <a:avLst/>
          </a:prstGeom>
          <a:noFill/>
        </p:spPr>
        <p:txBody>
          <a:bodyPr wrap="none" rtlCol="0">
            <a:spAutoFit/>
          </a:bodyPr>
          <a:lstStyle/>
          <a:p>
            <a:r>
              <a:rPr lang="zh-TW" altLang="en-US" dirty="0"/>
              <a:t>收集</a:t>
            </a:r>
            <a:endParaRPr lang="en-US" altLang="zh-TW" dirty="0"/>
          </a:p>
        </p:txBody>
      </p:sp>
      <p:sp>
        <p:nvSpPr>
          <p:cNvPr id="19" name="文字方塊 18">
            <a:extLst>
              <a:ext uri="{FF2B5EF4-FFF2-40B4-BE49-F238E27FC236}">
                <a16:creationId xmlns:a16="http://schemas.microsoft.com/office/drawing/2014/main" id="{4D04074C-BE51-4F16-8D0A-4ADA32135810}"/>
              </a:ext>
            </a:extLst>
          </p:cNvPr>
          <p:cNvSpPr txBox="1"/>
          <p:nvPr/>
        </p:nvSpPr>
        <p:spPr>
          <a:xfrm>
            <a:off x="5996355" y="948246"/>
            <a:ext cx="646331" cy="369332"/>
          </a:xfrm>
          <a:prstGeom prst="rect">
            <a:avLst/>
          </a:prstGeom>
          <a:noFill/>
        </p:spPr>
        <p:txBody>
          <a:bodyPr wrap="none" rtlCol="0">
            <a:spAutoFit/>
          </a:bodyPr>
          <a:lstStyle/>
          <a:p>
            <a:r>
              <a:rPr lang="zh-TW" altLang="en-US" dirty="0"/>
              <a:t>破壞</a:t>
            </a:r>
            <a:endParaRPr lang="en-US" altLang="zh-TW" dirty="0"/>
          </a:p>
        </p:txBody>
      </p:sp>
      <p:sp>
        <p:nvSpPr>
          <p:cNvPr id="20" name="文字方塊 19">
            <a:extLst>
              <a:ext uri="{FF2B5EF4-FFF2-40B4-BE49-F238E27FC236}">
                <a16:creationId xmlns:a16="http://schemas.microsoft.com/office/drawing/2014/main" id="{38289F97-D448-46E9-95CB-A21E2B3B8A95}"/>
              </a:ext>
            </a:extLst>
          </p:cNvPr>
          <p:cNvSpPr txBox="1"/>
          <p:nvPr/>
        </p:nvSpPr>
        <p:spPr>
          <a:xfrm>
            <a:off x="6609533" y="947310"/>
            <a:ext cx="646331" cy="369332"/>
          </a:xfrm>
          <a:prstGeom prst="rect">
            <a:avLst/>
          </a:prstGeom>
          <a:noFill/>
        </p:spPr>
        <p:txBody>
          <a:bodyPr wrap="none" rtlCol="0">
            <a:spAutoFit/>
          </a:bodyPr>
          <a:lstStyle/>
          <a:p>
            <a:r>
              <a:rPr lang="zh-TW" altLang="en-US" dirty="0"/>
              <a:t>阻絕</a:t>
            </a:r>
            <a:endParaRPr lang="en-US" altLang="zh-TW" dirty="0"/>
          </a:p>
        </p:txBody>
      </p:sp>
      <p:sp>
        <p:nvSpPr>
          <p:cNvPr id="21" name="文字方塊 20">
            <a:extLst>
              <a:ext uri="{FF2B5EF4-FFF2-40B4-BE49-F238E27FC236}">
                <a16:creationId xmlns:a16="http://schemas.microsoft.com/office/drawing/2014/main" id="{EF701AFB-7A00-4C18-939B-297257C77419}"/>
              </a:ext>
            </a:extLst>
          </p:cNvPr>
          <p:cNvSpPr txBox="1"/>
          <p:nvPr/>
        </p:nvSpPr>
        <p:spPr>
          <a:xfrm>
            <a:off x="7222711" y="946374"/>
            <a:ext cx="646331" cy="369332"/>
          </a:xfrm>
          <a:prstGeom prst="rect">
            <a:avLst/>
          </a:prstGeom>
          <a:noFill/>
        </p:spPr>
        <p:txBody>
          <a:bodyPr wrap="none" rtlCol="0">
            <a:spAutoFit/>
          </a:bodyPr>
          <a:lstStyle/>
          <a:p>
            <a:r>
              <a:rPr lang="zh-TW" altLang="en-US" dirty="0"/>
              <a:t>降級</a:t>
            </a:r>
            <a:endParaRPr lang="en-US" altLang="zh-TW" dirty="0"/>
          </a:p>
        </p:txBody>
      </p:sp>
      <p:sp>
        <p:nvSpPr>
          <p:cNvPr id="22" name="文字方塊 21">
            <a:extLst>
              <a:ext uri="{FF2B5EF4-FFF2-40B4-BE49-F238E27FC236}">
                <a16:creationId xmlns:a16="http://schemas.microsoft.com/office/drawing/2014/main" id="{C66F9BC9-3F84-4EA8-91C0-0CBA7022F058}"/>
              </a:ext>
            </a:extLst>
          </p:cNvPr>
          <p:cNvSpPr txBox="1"/>
          <p:nvPr/>
        </p:nvSpPr>
        <p:spPr>
          <a:xfrm>
            <a:off x="8113965" y="945438"/>
            <a:ext cx="646331" cy="369332"/>
          </a:xfrm>
          <a:prstGeom prst="rect">
            <a:avLst/>
          </a:prstGeom>
          <a:noFill/>
        </p:spPr>
        <p:txBody>
          <a:bodyPr wrap="none" rtlCol="0">
            <a:spAutoFit/>
          </a:bodyPr>
          <a:lstStyle/>
          <a:p>
            <a:r>
              <a:rPr lang="zh-TW" altLang="en-US" dirty="0"/>
              <a:t>毀損</a:t>
            </a:r>
            <a:endParaRPr lang="en-US" altLang="zh-TW" dirty="0"/>
          </a:p>
        </p:txBody>
      </p:sp>
      <p:sp>
        <p:nvSpPr>
          <p:cNvPr id="3" name="文字方塊 2">
            <a:extLst>
              <a:ext uri="{FF2B5EF4-FFF2-40B4-BE49-F238E27FC236}">
                <a16:creationId xmlns:a16="http://schemas.microsoft.com/office/drawing/2014/main" id="{AA93C5E0-A230-4B19-957A-BFE28D88C83A}"/>
              </a:ext>
            </a:extLst>
          </p:cNvPr>
          <p:cNvSpPr txBox="1"/>
          <p:nvPr/>
        </p:nvSpPr>
        <p:spPr>
          <a:xfrm>
            <a:off x="6240016" y="2699628"/>
            <a:ext cx="4616970" cy="369332"/>
          </a:xfrm>
          <a:prstGeom prst="rect">
            <a:avLst/>
          </a:prstGeom>
          <a:noFill/>
        </p:spPr>
        <p:txBody>
          <a:bodyPr wrap="none" rtlCol="0">
            <a:spAutoFit/>
          </a:bodyPr>
          <a:lstStyle/>
          <a:p>
            <a:r>
              <a:rPr lang="en-US" altLang="zh-TW" dirty="0">
                <a:latin typeface="Consolas" panose="020B0609020204030204" pitchFamily="49" charset="0"/>
              </a:rPr>
              <a:t>f(impact, likelihood of occurrence)</a:t>
            </a:r>
            <a:endParaRPr lang="zh-TW" altLang="en-US" dirty="0">
              <a:latin typeface="Consolas" panose="020B0609020204030204" pitchFamily="49" charset="0"/>
            </a:endParaRPr>
          </a:p>
        </p:txBody>
      </p:sp>
    </p:spTree>
  </p:cSld>
  <p:clrMapOvr>
    <a:masterClrMapping/>
  </p:clrMapOvr>
  <p:transitio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7C077BA0-603E-4895-80D1-C518619AD449}"/>
              </a:ext>
            </a:extLst>
          </p:cNvPr>
          <p:cNvSpPr>
            <a:spLocks noGrp="1"/>
          </p:cNvSpPr>
          <p:nvPr>
            <p:ph type="title"/>
          </p:nvPr>
        </p:nvSpPr>
        <p:spPr/>
        <p:txBody>
          <a:bodyPr>
            <a:normAutofit/>
          </a:bodyPr>
          <a:lstStyle/>
          <a:p>
            <a:r>
              <a:rPr lang="en-US" altLang="zh-TW" dirty="0"/>
              <a:t>Categories of Vulnerabilities </a:t>
            </a:r>
            <a:r>
              <a:rPr lang="zh-TW" altLang="en-US" dirty="0"/>
              <a:t>弱點</a:t>
            </a:r>
          </a:p>
        </p:txBody>
      </p:sp>
      <p:sp>
        <p:nvSpPr>
          <p:cNvPr id="4" name="內容版面配置區 3">
            <a:extLst>
              <a:ext uri="{FF2B5EF4-FFF2-40B4-BE49-F238E27FC236}">
                <a16:creationId xmlns:a16="http://schemas.microsoft.com/office/drawing/2014/main" id="{E4F489A6-8E74-44EC-8C8D-7364DF99C892}"/>
              </a:ext>
            </a:extLst>
          </p:cNvPr>
          <p:cNvSpPr>
            <a:spLocks noGrp="1"/>
          </p:cNvSpPr>
          <p:nvPr>
            <p:ph idx="1"/>
          </p:nvPr>
        </p:nvSpPr>
        <p:spPr/>
        <p:txBody>
          <a:bodyPr>
            <a:normAutofit/>
          </a:bodyPr>
          <a:lstStyle/>
          <a:p>
            <a:r>
              <a:rPr lang="en-US" altLang="zh-TW" dirty="0"/>
              <a:t>The system can be </a:t>
            </a:r>
            <a:r>
              <a:rPr lang="en-US" altLang="zh-TW" dirty="0">
                <a:solidFill>
                  <a:srgbClr val="FF0000"/>
                </a:solidFill>
              </a:rPr>
              <a:t>corrupted</a:t>
            </a:r>
            <a:r>
              <a:rPr lang="en-US" altLang="zh-TW" dirty="0"/>
              <a:t>, so it does the wrong thing or gives wrong answers. </a:t>
            </a:r>
            <a:r>
              <a:rPr lang="zh-TW" altLang="en-US" dirty="0"/>
              <a:t>污染</a:t>
            </a:r>
            <a:r>
              <a:rPr lang="en-US" altLang="zh-TW" dirty="0"/>
              <a:t>(loss of integrity)</a:t>
            </a:r>
          </a:p>
          <a:p>
            <a:pPr lvl="1"/>
            <a:r>
              <a:rPr lang="en-US" altLang="zh-TW" dirty="0"/>
              <a:t>Stored data values may differ from what they should be because they have been improperly modified. </a:t>
            </a:r>
            <a:r>
              <a:rPr lang="zh-TW" altLang="en-US" dirty="0"/>
              <a:t>遭到竄改</a:t>
            </a:r>
            <a:endParaRPr lang="en-US" altLang="zh-TW" dirty="0"/>
          </a:p>
          <a:p>
            <a:r>
              <a:rPr lang="en-US" altLang="zh-TW" dirty="0"/>
              <a:t>The system can become </a:t>
            </a:r>
            <a:r>
              <a:rPr lang="en-US" altLang="zh-TW" dirty="0">
                <a:solidFill>
                  <a:srgbClr val="FF0000"/>
                </a:solidFill>
              </a:rPr>
              <a:t>leaky</a:t>
            </a:r>
            <a:r>
              <a:rPr lang="en-US" altLang="zh-TW" dirty="0"/>
              <a:t>. </a:t>
            </a:r>
            <a:r>
              <a:rPr lang="zh-TW" altLang="en-US" dirty="0"/>
              <a:t>洩漏</a:t>
            </a:r>
            <a:r>
              <a:rPr lang="en-US" altLang="zh-TW" dirty="0"/>
              <a:t>(loss of confidentiality)</a:t>
            </a:r>
          </a:p>
          <a:p>
            <a:pPr lvl="1"/>
            <a:r>
              <a:rPr lang="en-US" altLang="zh-TW" dirty="0"/>
              <a:t>Someone who should not have access to some or all of the information available through the network obtains such access.</a:t>
            </a:r>
          </a:p>
          <a:p>
            <a:r>
              <a:rPr lang="en-US" altLang="zh-TW" dirty="0"/>
              <a:t>The system can become </a:t>
            </a:r>
            <a:r>
              <a:rPr lang="en-US" altLang="zh-TW" dirty="0">
                <a:solidFill>
                  <a:srgbClr val="FF0000"/>
                </a:solidFill>
              </a:rPr>
              <a:t>unavailable</a:t>
            </a:r>
            <a:r>
              <a:rPr lang="en-US" altLang="zh-TW" dirty="0"/>
              <a:t> or very slow. </a:t>
            </a:r>
            <a:r>
              <a:rPr lang="zh-TW" altLang="en-US" dirty="0"/>
              <a:t>不能存取</a:t>
            </a:r>
            <a:r>
              <a:rPr lang="en-US" altLang="zh-TW" dirty="0"/>
              <a:t>(loss of availability)</a:t>
            </a:r>
          </a:p>
          <a:p>
            <a:pPr lvl="1"/>
            <a:r>
              <a:rPr lang="en-US" altLang="zh-TW" dirty="0"/>
              <a:t>Using the system or network becomes impossible or impractical.</a:t>
            </a:r>
            <a:endParaRPr lang="zh-TW" altLang="en-US" dirty="0"/>
          </a:p>
        </p:txBody>
      </p:sp>
      <p:sp>
        <p:nvSpPr>
          <p:cNvPr id="2" name="投影片編號版面配置區 1">
            <a:extLst>
              <a:ext uri="{FF2B5EF4-FFF2-40B4-BE49-F238E27FC236}">
                <a16:creationId xmlns:a16="http://schemas.microsoft.com/office/drawing/2014/main" id="{4FCD58A3-42E8-4514-94A7-2645F586BFF7}"/>
              </a:ext>
            </a:extLst>
          </p:cNvPr>
          <p:cNvSpPr>
            <a:spLocks noGrp="1"/>
          </p:cNvSpPr>
          <p:nvPr>
            <p:ph type="sldNum" sz="quarter" idx="12"/>
          </p:nvPr>
        </p:nvSpPr>
        <p:spPr/>
        <p:txBody>
          <a:bodyPr/>
          <a:lstStyle/>
          <a:p>
            <a:fld id="{F5266956-B1F5-4385-B837-32E585D3D944}" type="slidenum">
              <a:rPr lang="en-US" altLang="zh-TW" smtClean="0"/>
              <a:pPr/>
              <a:t>22</a:t>
            </a:fld>
            <a:endParaRPr lang="en-US" altLang="zh-TW"/>
          </a:p>
        </p:txBody>
      </p:sp>
    </p:spTree>
    <p:extLst>
      <p:ext uri="{BB962C8B-B14F-4D97-AF65-F5344CB8AC3E}">
        <p14:creationId xmlns:p14="http://schemas.microsoft.com/office/powerpoint/2010/main" val="2123778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6BB0CA-63A3-49EA-B5D3-A081B1997D5D}"/>
              </a:ext>
            </a:extLst>
          </p:cNvPr>
          <p:cNvSpPr>
            <a:spLocks noGrp="1"/>
          </p:cNvSpPr>
          <p:nvPr>
            <p:ph type="title"/>
          </p:nvPr>
        </p:nvSpPr>
        <p:spPr/>
        <p:txBody>
          <a:bodyPr/>
          <a:lstStyle/>
          <a:p>
            <a:r>
              <a:rPr lang="en-US" altLang="zh-TW" dirty="0"/>
              <a:t>Threats </a:t>
            </a:r>
            <a:r>
              <a:rPr lang="zh-TW" altLang="en-US" dirty="0"/>
              <a:t>威脅</a:t>
            </a:r>
          </a:p>
        </p:txBody>
      </p:sp>
      <p:sp>
        <p:nvSpPr>
          <p:cNvPr id="3" name="內容版面配置區 2">
            <a:extLst>
              <a:ext uri="{FF2B5EF4-FFF2-40B4-BE49-F238E27FC236}">
                <a16:creationId xmlns:a16="http://schemas.microsoft.com/office/drawing/2014/main" id="{F075C3C5-2B97-4AE9-BD31-326D6349718D}"/>
              </a:ext>
            </a:extLst>
          </p:cNvPr>
          <p:cNvSpPr>
            <a:spLocks noGrp="1"/>
          </p:cNvSpPr>
          <p:nvPr>
            <p:ph idx="1"/>
          </p:nvPr>
        </p:nvSpPr>
        <p:spPr/>
        <p:txBody>
          <a:bodyPr/>
          <a:lstStyle/>
          <a:p>
            <a:r>
              <a:rPr lang="en-US" altLang="zh-TW" dirty="0"/>
              <a:t>Capable of exploiting vulnerabilities </a:t>
            </a:r>
            <a:r>
              <a:rPr lang="zh-TW" altLang="en-US" dirty="0"/>
              <a:t>利用弱點</a:t>
            </a:r>
            <a:endParaRPr lang="en-US" altLang="zh-TW" dirty="0"/>
          </a:p>
          <a:p>
            <a:r>
              <a:rPr lang="en-US" altLang="zh-TW" dirty="0"/>
              <a:t>Represent potential security harm to an asset</a:t>
            </a:r>
          </a:p>
          <a:p>
            <a:r>
              <a:rPr lang="en-US" altLang="zh-TW" dirty="0"/>
              <a:t>Threat Agent </a:t>
            </a:r>
            <a:r>
              <a:rPr lang="zh-TW" altLang="en-US" dirty="0"/>
              <a:t>威脅的主體</a:t>
            </a:r>
            <a:endParaRPr lang="en-US" altLang="zh-TW" dirty="0"/>
          </a:p>
          <a:p>
            <a:pPr lvl="1"/>
            <a:r>
              <a:rPr lang="en-US" altLang="zh-TW" dirty="0"/>
              <a:t>The agent carrying out attacks </a:t>
            </a:r>
          </a:p>
          <a:p>
            <a:pPr lvl="1"/>
            <a:r>
              <a:rPr lang="en-US" altLang="zh-TW" dirty="0"/>
              <a:t>The attacker </a:t>
            </a:r>
            <a:r>
              <a:rPr lang="zh-TW" altLang="en-US" dirty="0"/>
              <a:t>攻擊者</a:t>
            </a:r>
          </a:p>
        </p:txBody>
      </p:sp>
      <p:sp>
        <p:nvSpPr>
          <p:cNvPr id="4" name="投影片編號版面配置區 3">
            <a:extLst>
              <a:ext uri="{FF2B5EF4-FFF2-40B4-BE49-F238E27FC236}">
                <a16:creationId xmlns:a16="http://schemas.microsoft.com/office/drawing/2014/main" id="{B1FBFCE3-98CE-46FE-B009-5B0AD3E3505A}"/>
              </a:ext>
            </a:extLst>
          </p:cNvPr>
          <p:cNvSpPr>
            <a:spLocks noGrp="1"/>
          </p:cNvSpPr>
          <p:nvPr>
            <p:ph type="sldNum" sz="quarter" idx="12"/>
          </p:nvPr>
        </p:nvSpPr>
        <p:spPr/>
        <p:txBody>
          <a:bodyPr/>
          <a:lstStyle/>
          <a:p>
            <a:fld id="{06AFB70A-E524-49E4-8F5C-48BFBE4381EC}" type="slidenum">
              <a:rPr lang="en-US" altLang="zh-TW" smtClean="0"/>
              <a:pPr/>
              <a:t>23</a:t>
            </a:fld>
            <a:endParaRPr lang="en-US" altLang="zh-TW"/>
          </a:p>
        </p:txBody>
      </p:sp>
    </p:spTree>
    <p:extLst>
      <p:ext uri="{BB962C8B-B14F-4D97-AF65-F5344CB8AC3E}">
        <p14:creationId xmlns:p14="http://schemas.microsoft.com/office/powerpoint/2010/main" val="1690037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dirty="0"/>
              <a:t>Attacks </a:t>
            </a:r>
            <a:r>
              <a:rPr lang="zh-TW" altLang="en-US" dirty="0"/>
              <a:t>攻擊</a:t>
            </a:r>
            <a:endParaRPr lang="en-US" dirty="0"/>
          </a:p>
        </p:txBody>
      </p:sp>
      <p:sp>
        <p:nvSpPr>
          <p:cNvPr id="215043" name="Rectangle 3"/>
          <p:cNvSpPr>
            <a:spLocks noGrp="1" noChangeArrowheads="1"/>
          </p:cNvSpPr>
          <p:nvPr>
            <p:ph idx="1"/>
          </p:nvPr>
        </p:nvSpPr>
        <p:spPr/>
        <p:txBody>
          <a:bodyPr>
            <a:normAutofit/>
          </a:bodyPr>
          <a:lstStyle/>
          <a:p>
            <a:r>
              <a:rPr lang="en-US" dirty="0"/>
              <a:t>An attack is </a:t>
            </a:r>
            <a:r>
              <a:rPr lang="en-US" b="1" dirty="0"/>
              <a:t>a threat that is carried out </a:t>
            </a:r>
            <a:r>
              <a:rPr lang="en-US" dirty="0"/>
              <a:t>(threat action) and, if successful, leads to an undesirable violation of security, or threat consequence.</a:t>
            </a:r>
          </a:p>
          <a:p>
            <a:r>
              <a:rPr lang="en-US" dirty="0"/>
              <a:t>Types of attacks</a:t>
            </a:r>
          </a:p>
          <a:p>
            <a:pPr lvl="1"/>
            <a:r>
              <a:rPr lang="en-US" altLang="zh-TW" dirty="0"/>
              <a:t>Active </a:t>
            </a:r>
            <a:r>
              <a:rPr lang="zh-TW" altLang="en-US" dirty="0"/>
              <a:t>主動 </a:t>
            </a:r>
            <a:r>
              <a:rPr lang="en-US" altLang="zh-TW" dirty="0"/>
              <a:t>– attempt to alter system resources or affect their operation</a:t>
            </a:r>
          </a:p>
          <a:p>
            <a:pPr lvl="1"/>
            <a:r>
              <a:rPr lang="en-US" dirty="0"/>
              <a:t>Passive </a:t>
            </a:r>
            <a:r>
              <a:rPr lang="zh-TW" altLang="en-US" dirty="0"/>
              <a:t>被動</a:t>
            </a:r>
            <a:r>
              <a:rPr lang="en-US" dirty="0"/>
              <a:t> – attempt to learn or make use of information from the system  that does not affect system resources</a:t>
            </a:r>
          </a:p>
          <a:p>
            <a:pPr lvl="1"/>
            <a:endParaRPr lang="en-US" dirty="0"/>
          </a:p>
          <a:p>
            <a:pPr lvl="1"/>
            <a:r>
              <a:rPr lang="en-US" dirty="0"/>
              <a:t>Insider </a:t>
            </a:r>
            <a:r>
              <a:rPr lang="zh-TW" altLang="en-US" dirty="0"/>
              <a:t>內部 </a:t>
            </a:r>
            <a:r>
              <a:rPr lang="en-US" dirty="0"/>
              <a:t>– initiated by an entity inside the security parameter</a:t>
            </a:r>
          </a:p>
          <a:p>
            <a:pPr lvl="1"/>
            <a:r>
              <a:rPr lang="en-US" dirty="0"/>
              <a:t>Outsider </a:t>
            </a:r>
            <a:r>
              <a:rPr lang="zh-TW" altLang="en-US" dirty="0"/>
              <a:t>外部</a:t>
            </a:r>
            <a:r>
              <a:rPr lang="en-US" dirty="0"/>
              <a:t> – initiated from outside the perimeter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 calcmode="lin" valueType="num">
                                      <p:cBhvr additive="base">
                                        <p:cTn id="7" dur="3000" fill="hold"/>
                                        <p:tgtEl>
                                          <p:spTgt spid="21504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2150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215043">
                                            <p:txEl>
                                              <p:pRg st="1" end="1"/>
                                            </p:txEl>
                                          </p:spTgt>
                                        </p:tgtEl>
                                        <p:attrNameLst>
                                          <p:attrName>style.visibility</p:attrName>
                                        </p:attrNameLst>
                                      </p:cBhvr>
                                      <p:to>
                                        <p:strVal val="visible"/>
                                      </p:to>
                                    </p:set>
                                    <p:anim calcmode="lin" valueType="num">
                                      <p:cBhvr additive="base">
                                        <p:cTn id="13" dur="3000" fill="hold"/>
                                        <p:tgtEl>
                                          <p:spTgt spid="215043">
                                            <p:txEl>
                                              <p:pRg st="1" end="1"/>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21504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accel="50000" decel="50000" fill="hold" grpId="0" nodeType="with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anim calcmode="lin" valueType="num">
                                      <p:cBhvr additive="base">
                                        <p:cTn id="17" dur="3000" fill="hold"/>
                                        <p:tgtEl>
                                          <p:spTgt spid="215043">
                                            <p:txEl>
                                              <p:pRg st="2" end="2"/>
                                            </p:txEl>
                                          </p:spTgt>
                                        </p:tgtEl>
                                        <p:attrNameLst>
                                          <p:attrName>ppt_x</p:attrName>
                                        </p:attrNameLst>
                                      </p:cBhvr>
                                      <p:tavLst>
                                        <p:tav tm="0">
                                          <p:val>
                                            <p:strVal val="#ppt_x"/>
                                          </p:val>
                                        </p:tav>
                                        <p:tav tm="100000">
                                          <p:val>
                                            <p:strVal val="#ppt_x"/>
                                          </p:val>
                                        </p:tav>
                                      </p:tavLst>
                                    </p:anim>
                                    <p:anim calcmode="lin" valueType="num">
                                      <p:cBhvr additive="base">
                                        <p:cTn id="18" dur="3000" fill="hold"/>
                                        <p:tgtEl>
                                          <p:spTgt spid="21504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accel="50000" decel="50000" fill="hold" grpId="0" nodeType="withEffect">
                                  <p:stCondLst>
                                    <p:cond delay="0"/>
                                  </p:stCondLst>
                                  <p:childTnLst>
                                    <p:set>
                                      <p:cBhvr>
                                        <p:cTn id="20" dur="1" fill="hold">
                                          <p:stCondLst>
                                            <p:cond delay="0"/>
                                          </p:stCondLst>
                                        </p:cTn>
                                        <p:tgtEl>
                                          <p:spTgt spid="215043">
                                            <p:txEl>
                                              <p:pRg st="3" end="3"/>
                                            </p:txEl>
                                          </p:spTgt>
                                        </p:tgtEl>
                                        <p:attrNameLst>
                                          <p:attrName>style.visibility</p:attrName>
                                        </p:attrNameLst>
                                      </p:cBhvr>
                                      <p:to>
                                        <p:strVal val="visible"/>
                                      </p:to>
                                    </p:set>
                                    <p:anim calcmode="lin" valueType="num">
                                      <p:cBhvr additive="base">
                                        <p:cTn id="21" dur="3000" fill="hold"/>
                                        <p:tgtEl>
                                          <p:spTgt spid="215043">
                                            <p:txEl>
                                              <p:pRg st="3" end="3"/>
                                            </p:txEl>
                                          </p:spTgt>
                                        </p:tgtEl>
                                        <p:attrNameLst>
                                          <p:attrName>ppt_x</p:attrName>
                                        </p:attrNameLst>
                                      </p:cBhvr>
                                      <p:tavLst>
                                        <p:tav tm="0">
                                          <p:val>
                                            <p:strVal val="#ppt_x"/>
                                          </p:val>
                                        </p:tav>
                                        <p:tav tm="100000">
                                          <p:val>
                                            <p:strVal val="#ppt_x"/>
                                          </p:val>
                                        </p:tav>
                                      </p:tavLst>
                                    </p:anim>
                                    <p:anim calcmode="lin" valueType="num">
                                      <p:cBhvr additive="base">
                                        <p:cTn id="22" dur="3000" fill="hold"/>
                                        <p:tgtEl>
                                          <p:spTgt spid="21504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accel="50000" decel="50000" fill="hold" grpId="0" nodeType="withEffect">
                                  <p:stCondLst>
                                    <p:cond delay="0"/>
                                  </p:stCondLst>
                                  <p:childTnLst>
                                    <p:set>
                                      <p:cBhvr>
                                        <p:cTn id="24" dur="1" fill="hold">
                                          <p:stCondLst>
                                            <p:cond delay="0"/>
                                          </p:stCondLst>
                                        </p:cTn>
                                        <p:tgtEl>
                                          <p:spTgt spid="215043">
                                            <p:txEl>
                                              <p:pRg st="5" end="5"/>
                                            </p:txEl>
                                          </p:spTgt>
                                        </p:tgtEl>
                                        <p:attrNameLst>
                                          <p:attrName>style.visibility</p:attrName>
                                        </p:attrNameLst>
                                      </p:cBhvr>
                                      <p:to>
                                        <p:strVal val="visible"/>
                                      </p:to>
                                    </p:set>
                                    <p:anim calcmode="lin" valueType="num">
                                      <p:cBhvr additive="base">
                                        <p:cTn id="25" dur="3000" fill="hold"/>
                                        <p:tgtEl>
                                          <p:spTgt spid="215043">
                                            <p:txEl>
                                              <p:pRg st="5" end="5"/>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21504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accel="50000" decel="50000" fill="hold" grpId="0" nodeType="withEffect">
                                  <p:stCondLst>
                                    <p:cond delay="0"/>
                                  </p:stCondLst>
                                  <p:childTnLst>
                                    <p:set>
                                      <p:cBhvr>
                                        <p:cTn id="28" dur="1" fill="hold">
                                          <p:stCondLst>
                                            <p:cond delay="0"/>
                                          </p:stCondLst>
                                        </p:cTn>
                                        <p:tgtEl>
                                          <p:spTgt spid="215043">
                                            <p:txEl>
                                              <p:pRg st="6" end="6"/>
                                            </p:txEl>
                                          </p:spTgt>
                                        </p:tgtEl>
                                        <p:attrNameLst>
                                          <p:attrName>style.visibility</p:attrName>
                                        </p:attrNameLst>
                                      </p:cBhvr>
                                      <p:to>
                                        <p:strVal val="visible"/>
                                      </p:to>
                                    </p:set>
                                    <p:anim calcmode="lin" valueType="num">
                                      <p:cBhvr additive="base">
                                        <p:cTn id="29" dur="3000" fill="hold"/>
                                        <p:tgtEl>
                                          <p:spTgt spid="215043">
                                            <p:txEl>
                                              <p:pRg st="6" end="6"/>
                                            </p:txEl>
                                          </p:spTgt>
                                        </p:tgtEl>
                                        <p:attrNameLst>
                                          <p:attrName>ppt_x</p:attrName>
                                        </p:attrNameLst>
                                      </p:cBhvr>
                                      <p:tavLst>
                                        <p:tav tm="0">
                                          <p:val>
                                            <p:strVal val="#ppt_x"/>
                                          </p:val>
                                        </p:tav>
                                        <p:tav tm="100000">
                                          <p:val>
                                            <p:strVal val="#ppt_x"/>
                                          </p:val>
                                        </p:tav>
                                      </p:tavLst>
                                    </p:anim>
                                    <p:anim calcmode="lin" valueType="num">
                                      <p:cBhvr additive="base">
                                        <p:cTn id="30" dur="3000" fill="hold"/>
                                        <p:tgtEl>
                                          <p:spTgt spid="2150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dirty="0"/>
              <a:t>Countermeasures </a:t>
            </a:r>
            <a:r>
              <a:rPr lang="zh-TW" altLang="en-US" dirty="0"/>
              <a:t>對策</a:t>
            </a:r>
            <a:endParaRPr lang="en-US" dirty="0"/>
          </a:p>
        </p:txBody>
      </p:sp>
      <p:sp>
        <p:nvSpPr>
          <p:cNvPr id="6" name="內容版面配置區 5">
            <a:extLst>
              <a:ext uri="{FF2B5EF4-FFF2-40B4-BE49-F238E27FC236}">
                <a16:creationId xmlns:a16="http://schemas.microsoft.com/office/drawing/2014/main" id="{D718CD00-BABC-4794-9A70-ADB7861BF6CC}"/>
              </a:ext>
            </a:extLst>
          </p:cNvPr>
          <p:cNvSpPr>
            <a:spLocks noGrp="1"/>
          </p:cNvSpPr>
          <p:nvPr>
            <p:ph idx="1"/>
          </p:nvPr>
        </p:nvSpPr>
        <p:spPr/>
        <p:txBody>
          <a:bodyPr>
            <a:normAutofit lnSpcReduction="10000"/>
          </a:bodyPr>
          <a:lstStyle/>
          <a:p>
            <a:r>
              <a:rPr lang="en-US" altLang="zh-TW" dirty="0"/>
              <a:t>Any means taken to deal with a security attack. </a:t>
            </a:r>
            <a:r>
              <a:rPr lang="zh-TW" altLang="en-US" dirty="0"/>
              <a:t>應付資安攻擊</a:t>
            </a:r>
            <a:endParaRPr lang="en-US" altLang="zh-TW" dirty="0"/>
          </a:p>
          <a:p>
            <a:r>
              <a:rPr lang="en-US" altLang="zh-TW" dirty="0"/>
              <a:t>Ideally, a countermeasure can be devised to </a:t>
            </a:r>
            <a:r>
              <a:rPr lang="en-US" altLang="zh-TW" b="1" dirty="0"/>
              <a:t>prevent</a:t>
            </a:r>
            <a:r>
              <a:rPr lang="en-US" altLang="zh-TW" dirty="0"/>
              <a:t> a particular type of attack from succeeding. </a:t>
            </a:r>
            <a:r>
              <a:rPr lang="zh-TW" altLang="en-US" dirty="0"/>
              <a:t>防止攻擊，不是每一種攻擊都能防</a:t>
            </a:r>
            <a:endParaRPr lang="en-US" altLang="zh-TW" dirty="0"/>
          </a:p>
          <a:p>
            <a:r>
              <a:rPr lang="en-US" altLang="zh-TW" dirty="0"/>
              <a:t>When prevention is not possible, or fails in some instance, the goal is to </a:t>
            </a:r>
            <a:r>
              <a:rPr lang="en-US" altLang="zh-TW" b="1" dirty="0"/>
              <a:t>detect</a:t>
            </a:r>
            <a:r>
              <a:rPr lang="en-US" altLang="zh-TW" dirty="0"/>
              <a:t> the attack then </a:t>
            </a:r>
            <a:r>
              <a:rPr lang="en-US" altLang="zh-TW" b="1" dirty="0"/>
              <a:t>recover</a:t>
            </a:r>
            <a:r>
              <a:rPr lang="en-US" altLang="zh-TW" dirty="0"/>
              <a:t> from the effects of the attack. </a:t>
            </a:r>
            <a:r>
              <a:rPr lang="zh-TW" altLang="en-US" dirty="0"/>
              <a:t>偵測攻擊、恢復原狀</a:t>
            </a:r>
            <a:endParaRPr lang="en-US" altLang="zh-TW" dirty="0"/>
          </a:p>
          <a:p>
            <a:r>
              <a:rPr lang="en-US" altLang="zh-TW" dirty="0"/>
              <a:t>A countermeasure may itself introduce new vulnerabilities. </a:t>
            </a:r>
            <a:br>
              <a:rPr lang="en-US" altLang="zh-TW" dirty="0"/>
            </a:br>
            <a:r>
              <a:rPr lang="zh-TW" altLang="en-US" dirty="0"/>
              <a:t>每多一段程式碼，就多一分產生弱點的機會</a:t>
            </a:r>
            <a:endParaRPr lang="en-US" altLang="zh-TW" dirty="0"/>
          </a:p>
          <a:p>
            <a:r>
              <a:rPr lang="en-US" altLang="zh-TW" dirty="0"/>
              <a:t>In any case, residual vulnerabilities may remain after the imposition of countermeasures. </a:t>
            </a:r>
            <a:r>
              <a:rPr lang="zh-TW" altLang="en-US" dirty="0"/>
              <a:t>對策未必能照顧到全部的弱點</a:t>
            </a:r>
            <a:endParaRPr lang="en-US" altLang="zh-TW"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A8E94D65-2695-4F49-9E94-1E89D32040A6}"/>
              </a:ext>
            </a:extLst>
          </p:cNvPr>
          <p:cNvPicPr>
            <a:picLocks noChangeAspect="1"/>
          </p:cNvPicPr>
          <p:nvPr/>
        </p:nvPicPr>
        <p:blipFill>
          <a:blip r:embed="rId3"/>
          <a:stretch>
            <a:fillRect/>
          </a:stretch>
        </p:blipFill>
        <p:spPr>
          <a:xfrm>
            <a:off x="1764846" y="0"/>
            <a:ext cx="8662307" cy="6858000"/>
          </a:xfrm>
          <a:prstGeom prst="rect">
            <a:avLst/>
          </a:prstGeom>
        </p:spPr>
      </p:pic>
      <p:sp>
        <p:nvSpPr>
          <p:cNvPr id="5" name="文字方塊 4">
            <a:extLst>
              <a:ext uri="{FF2B5EF4-FFF2-40B4-BE49-F238E27FC236}">
                <a16:creationId xmlns:a16="http://schemas.microsoft.com/office/drawing/2014/main" id="{553EFB65-329A-4C1B-8B35-0469BBD50A80}"/>
              </a:ext>
            </a:extLst>
          </p:cNvPr>
          <p:cNvSpPr txBox="1"/>
          <p:nvPr/>
        </p:nvSpPr>
        <p:spPr>
          <a:xfrm>
            <a:off x="9762" y="692696"/>
            <a:ext cx="1837766" cy="646331"/>
          </a:xfrm>
          <a:prstGeom prst="rect">
            <a:avLst/>
          </a:prstGeom>
          <a:noFill/>
        </p:spPr>
        <p:txBody>
          <a:bodyPr wrap="square" rtlCol="0">
            <a:spAutoFit/>
          </a:bodyPr>
          <a:lstStyle/>
          <a:p>
            <a:pPr algn="r"/>
            <a:r>
              <a:rPr lang="zh-TW" altLang="en-US" dirty="0"/>
              <a:t>未經授權的披露</a:t>
            </a:r>
            <a:endParaRPr lang="en-US" altLang="zh-TW" dirty="0"/>
          </a:p>
          <a:p>
            <a:pPr algn="r"/>
            <a:r>
              <a:rPr lang="en-US" altLang="zh-TW" dirty="0"/>
              <a:t>confidentiality</a:t>
            </a:r>
            <a:endParaRPr lang="zh-TW" altLang="en-US" dirty="0"/>
          </a:p>
        </p:txBody>
      </p:sp>
      <p:sp>
        <p:nvSpPr>
          <p:cNvPr id="7" name="文字方塊 6">
            <a:extLst>
              <a:ext uri="{FF2B5EF4-FFF2-40B4-BE49-F238E27FC236}">
                <a16:creationId xmlns:a16="http://schemas.microsoft.com/office/drawing/2014/main" id="{9D08513B-D631-4E32-B852-5A3157DD077D}"/>
              </a:ext>
            </a:extLst>
          </p:cNvPr>
          <p:cNvSpPr txBox="1"/>
          <p:nvPr/>
        </p:nvSpPr>
        <p:spPr>
          <a:xfrm>
            <a:off x="10404735" y="692696"/>
            <a:ext cx="646331" cy="369332"/>
          </a:xfrm>
          <a:prstGeom prst="rect">
            <a:avLst/>
          </a:prstGeom>
          <a:noFill/>
        </p:spPr>
        <p:txBody>
          <a:bodyPr wrap="none" rtlCol="0">
            <a:spAutoFit/>
          </a:bodyPr>
          <a:lstStyle/>
          <a:p>
            <a:r>
              <a:rPr lang="zh-TW" altLang="en-US" dirty="0"/>
              <a:t>曝光</a:t>
            </a:r>
          </a:p>
        </p:txBody>
      </p:sp>
      <p:sp>
        <p:nvSpPr>
          <p:cNvPr id="11" name="文字方塊 10">
            <a:extLst>
              <a:ext uri="{FF2B5EF4-FFF2-40B4-BE49-F238E27FC236}">
                <a16:creationId xmlns:a16="http://schemas.microsoft.com/office/drawing/2014/main" id="{05C5DA3C-0981-49C4-A486-C3147CA87149}"/>
              </a:ext>
            </a:extLst>
          </p:cNvPr>
          <p:cNvSpPr txBox="1"/>
          <p:nvPr/>
        </p:nvSpPr>
        <p:spPr>
          <a:xfrm>
            <a:off x="10404735" y="1196752"/>
            <a:ext cx="646331" cy="369332"/>
          </a:xfrm>
          <a:prstGeom prst="rect">
            <a:avLst/>
          </a:prstGeom>
          <a:noFill/>
        </p:spPr>
        <p:txBody>
          <a:bodyPr wrap="none" rtlCol="0">
            <a:spAutoFit/>
          </a:bodyPr>
          <a:lstStyle/>
          <a:p>
            <a:r>
              <a:rPr lang="zh-TW" altLang="en-US" dirty="0"/>
              <a:t>攔截</a:t>
            </a:r>
          </a:p>
        </p:txBody>
      </p:sp>
      <p:sp>
        <p:nvSpPr>
          <p:cNvPr id="12" name="文字方塊 11">
            <a:extLst>
              <a:ext uri="{FF2B5EF4-FFF2-40B4-BE49-F238E27FC236}">
                <a16:creationId xmlns:a16="http://schemas.microsoft.com/office/drawing/2014/main" id="{FA9152E1-2CA3-4FD0-A06A-C6A5BF1A8ECB}"/>
              </a:ext>
            </a:extLst>
          </p:cNvPr>
          <p:cNvSpPr txBox="1"/>
          <p:nvPr/>
        </p:nvSpPr>
        <p:spPr>
          <a:xfrm>
            <a:off x="10404735" y="1700808"/>
            <a:ext cx="646331" cy="369332"/>
          </a:xfrm>
          <a:prstGeom prst="rect">
            <a:avLst/>
          </a:prstGeom>
          <a:noFill/>
        </p:spPr>
        <p:txBody>
          <a:bodyPr wrap="none" rtlCol="0">
            <a:spAutoFit/>
          </a:bodyPr>
          <a:lstStyle/>
          <a:p>
            <a:r>
              <a:rPr lang="zh-TW" altLang="en-US" dirty="0"/>
              <a:t>推斷</a:t>
            </a:r>
          </a:p>
        </p:txBody>
      </p:sp>
      <p:sp>
        <p:nvSpPr>
          <p:cNvPr id="13" name="文字方塊 12">
            <a:extLst>
              <a:ext uri="{FF2B5EF4-FFF2-40B4-BE49-F238E27FC236}">
                <a16:creationId xmlns:a16="http://schemas.microsoft.com/office/drawing/2014/main" id="{3D6FDEE8-19E9-48DB-B7D0-8824060937BA}"/>
              </a:ext>
            </a:extLst>
          </p:cNvPr>
          <p:cNvSpPr txBox="1"/>
          <p:nvPr/>
        </p:nvSpPr>
        <p:spPr>
          <a:xfrm>
            <a:off x="10404735" y="2578170"/>
            <a:ext cx="646331" cy="369332"/>
          </a:xfrm>
          <a:prstGeom prst="rect">
            <a:avLst/>
          </a:prstGeom>
          <a:noFill/>
        </p:spPr>
        <p:txBody>
          <a:bodyPr wrap="none" rtlCol="0">
            <a:spAutoFit/>
          </a:bodyPr>
          <a:lstStyle/>
          <a:p>
            <a:r>
              <a:rPr lang="zh-TW" altLang="en-US" dirty="0"/>
              <a:t>入侵</a:t>
            </a:r>
          </a:p>
        </p:txBody>
      </p:sp>
      <p:sp>
        <p:nvSpPr>
          <p:cNvPr id="14" name="文字方塊 13">
            <a:extLst>
              <a:ext uri="{FF2B5EF4-FFF2-40B4-BE49-F238E27FC236}">
                <a16:creationId xmlns:a16="http://schemas.microsoft.com/office/drawing/2014/main" id="{0C80D22D-973B-4BAF-825F-1B46908705F1}"/>
              </a:ext>
            </a:extLst>
          </p:cNvPr>
          <p:cNvSpPr txBox="1"/>
          <p:nvPr/>
        </p:nvSpPr>
        <p:spPr>
          <a:xfrm>
            <a:off x="0" y="3059668"/>
            <a:ext cx="1764846" cy="923330"/>
          </a:xfrm>
          <a:prstGeom prst="rect">
            <a:avLst/>
          </a:prstGeom>
          <a:noFill/>
        </p:spPr>
        <p:txBody>
          <a:bodyPr wrap="square" rtlCol="0">
            <a:spAutoFit/>
          </a:bodyPr>
          <a:lstStyle/>
          <a:p>
            <a:pPr algn="r"/>
            <a:r>
              <a:rPr lang="zh-TW" altLang="en-US" dirty="0"/>
              <a:t>欺騙</a:t>
            </a:r>
            <a:endParaRPr lang="en-US" altLang="zh-TW" dirty="0"/>
          </a:p>
          <a:p>
            <a:pPr algn="r"/>
            <a:r>
              <a:rPr lang="en-US" altLang="zh-TW" dirty="0"/>
              <a:t>system integrity or data integrity</a:t>
            </a:r>
            <a:endParaRPr lang="zh-TW" altLang="en-US" dirty="0"/>
          </a:p>
        </p:txBody>
      </p:sp>
      <p:sp>
        <p:nvSpPr>
          <p:cNvPr id="16" name="文字方塊 15">
            <a:extLst>
              <a:ext uri="{FF2B5EF4-FFF2-40B4-BE49-F238E27FC236}">
                <a16:creationId xmlns:a16="http://schemas.microsoft.com/office/drawing/2014/main" id="{83922417-3CCB-4EC9-968A-AFB3533B41D3}"/>
              </a:ext>
            </a:extLst>
          </p:cNvPr>
          <p:cNvSpPr txBox="1"/>
          <p:nvPr/>
        </p:nvSpPr>
        <p:spPr>
          <a:xfrm>
            <a:off x="10404735" y="3086200"/>
            <a:ext cx="646331" cy="369332"/>
          </a:xfrm>
          <a:prstGeom prst="rect">
            <a:avLst/>
          </a:prstGeom>
          <a:noFill/>
        </p:spPr>
        <p:txBody>
          <a:bodyPr wrap="none" rtlCol="0">
            <a:spAutoFit/>
          </a:bodyPr>
          <a:lstStyle/>
          <a:p>
            <a:r>
              <a:rPr lang="zh-TW" altLang="en-US" dirty="0"/>
              <a:t>偽裝</a:t>
            </a:r>
          </a:p>
        </p:txBody>
      </p:sp>
      <p:sp>
        <p:nvSpPr>
          <p:cNvPr id="17" name="文字方塊 16">
            <a:extLst>
              <a:ext uri="{FF2B5EF4-FFF2-40B4-BE49-F238E27FC236}">
                <a16:creationId xmlns:a16="http://schemas.microsoft.com/office/drawing/2014/main" id="{85C8DEB3-3709-4882-BDB8-3FA4D004DDE8}"/>
              </a:ext>
            </a:extLst>
          </p:cNvPr>
          <p:cNvSpPr txBox="1"/>
          <p:nvPr/>
        </p:nvSpPr>
        <p:spPr>
          <a:xfrm>
            <a:off x="10404735" y="3563724"/>
            <a:ext cx="646331" cy="369332"/>
          </a:xfrm>
          <a:prstGeom prst="rect">
            <a:avLst/>
          </a:prstGeom>
          <a:noFill/>
        </p:spPr>
        <p:txBody>
          <a:bodyPr wrap="none" rtlCol="0">
            <a:spAutoFit/>
          </a:bodyPr>
          <a:lstStyle/>
          <a:p>
            <a:r>
              <a:rPr lang="zh-TW" altLang="en-US" dirty="0"/>
              <a:t>偽造</a:t>
            </a:r>
          </a:p>
        </p:txBody>
      </p:sp>
      <p:sp>
        <p:nvSpPr>
          <p:cNvPr id="18" name="文字方塊 17">
            <a:extLst>
              <a:ext uri="{FF2B5EF4-FFF2-40B4-BE49-F238E27FC236}">
                <a16:creationId xmlns:a16="http://schemas.microsoft.com/office/drawing/2014/main" id="{BD79A9D4-A98F-4F79-9844-CE66C34CF33E}"/>
              </a:ext>
            </a:extLst>
          </p:cNvPr>
          <p:cNvSpPr txBox="1"/>
          <p:nvPr/>
        </p:nvSpPr>
        <p:spPr>
          <a:xfrm>
            <a:off x="10404735" y="3923764"/>
            <a:ext cx="646331" cy="369332"/>
          </a:xfrm>
          <a:prstGeom prst="rect">
            <a:avLst/>
          </a:prstGeom>
          <a:noFill/>
        </p:spPr>
        <p:txBody>
          <a:bodyPr wrap="none" rtlCol="0">
            <a:spAutoFit/>
          </a:bodyPr>
          <a:lstStyle/>
          <a:p>
            <a:r>
              <a:rPr lang="zh-TW" altLang="en-US" dirty="0"/>
              <a:t>抵賴</a:t>
            </a:r>
          </a:p>
        </p:txBody>
      </p:sp>
      <p:sp>
        <p:nvSpPr>
          <p:cNvPr id="19" name="文字方塊 18">
            <a:extLst>
              <a:ext uri="{FF2B5EF4-FFF2-40B4-BE49-F238E27FC236}">
                <a16:creationId xmlns:a16="http://schemas.microsoft.com/office/drawing/2014/main" id="{5D3C7898-5741-467D-8061-FE049462E66F}"/>
              </a:ext>
            </a:extLst>
          </p:cNvPr>
          <p:cNvSpPr txBox="1"/>
          <p:nvPr/>
        </p:nvSpPr>
        <p:spPr>
          <a:xfrm>
            <a:off x="10404735" y="4299040"/>
            <a:ext cx="646331" cy="369332"/>
          </a:xfrm>
          <a:prstGeom prst="rect">
            <a:avLst/>
          </a:prstGeom>
          <a:noFill/>
        </p:spPr>
        <p:txBody>
          <a:bodyPr wrap="none" rtlCol="0">
            <a:spAutoFit/>
          </a:bodyPr>
          <a:lstStyle/>
          <a:p>
            <a:r>
              <a:rPr lang="zh-TW" altLang="en-US" dirty="0"/>
              <a:t>失能</a:t>
            </a:r>
          </a:p>
        </p:txBody>
      </p:sp>
      <p:sp>
        <p:nvSpPr>
          <p:cNvPr id="20" name="文字方塊 19">
            <a:extLst>
              <a:ext uri="{FF2B5EF4-FFF2-40B4-BE49-F238E27FC236}">
                <a16:creationId xmlns:a16="http://schemas.microsoft.com/office/drawing/2014/main" id="{915A6E5A-B12D-4703-BF71-9B3627950E9D}"/>
              </a:ext>
            </a:extLst>
          </p:cNvPr>
          <p:cNvSpPr txBox="1"/>
          <p:nvPr/>
        </p:nvSpPr>
        <p:spPr>
          <a:xfrm>
            <a:off x="9762" y="4365104"/>
            <a:ext cx="1764846" cy="923330"/>
          </a:xfrm>
          <a:prstGeom prst="rect">
            <a:avLst/>
          </a:prstGeom>
          <a:noFill/>
        </p:spPr>
        <p:txBody>
          <a:bodyPr wrap="square" rtlCol="0">
            <a:spAutoFit/>
          </a:bodyPr>
          <a:lstStyle/>
          <a:p>
            <a:pPr algn="r"/>
            <a:r>
              <a:rPr lang="zh-TW" altLang="en-US" dirty="0"/>
              <a:t>破壞</a:t>
            </a:r>
            <a:endParaRPr lang="en-US" altLang="zh-TW" dirty="0"/>
          </a:p>
          <a:p>
            <a:pPr algn="r"/>
            <a:r>
              <a:rPr lang="en-US" altLang="zh-TW" dirty="0"/>
              <a:t>availability or system integrity</a:t>
            </a:r>
            <a:endParaRPr lang="zh-TW" altLang="en-US" dirty="0"/>
          </a:p>
        </p:txBody>
      </p:sp>
      <p:sp>
        <p:nvSpPr>
          <p:cNvPr id="21" name="文字方塊 20">
            <a:extLst>
              <a:ext uri="{FF2B5EF4-FFF2-40B4-BE49-F238E27FC236}">
                <a16:creationId xmlns:a16="http://schemas.microsoft.com/office/drawing/2014/main" id="{81290ED6-BED4-4B7C-B465-AF8F06C1D353}"/>
              </a:ext>
            </a:extLst>
          </p:cNvPr>
          <p:cNvSpPr txBox="1"/>
          <p:nvPr/>
        </p:nvSpPr>
        <p:spPr>
          <a:xfrm>
            <a:off x="10404735" y="4833912"/>
            <a:ext cx="646331" cy="369332"/>
          </a:xfrm>
          <a:prstGeom prst="rect">
            <a:avLst/>
          </a:prstGeom>
          <a:noFill/>
        </p:spPr>
        <p:txBody>
          <a:bodyPr wrap="none" rtlCol="0">
            <a:spAutoFit/>
          </a:bodyPr>
          <a:lstStyle/>
          <a:p>
            <a:r>
              <a:rPr lang="zh-TW" altLang="en-US" dirty="0"/>
              <a:t>污染</a:t>
            </a:r>
          </a:p>
        </p:txBody>
      </p:sp>
      <p:sp>
        <p:nvSpPr>
          <p:cNvPr id="22" name="文字方塊 21">
            <a:extLst>
              <a:ext uri="{FF2B5EF4-FFF2-40B4-BE49-F238E27FC236}">
                <a16:creationId xmlns:a16="http://schemas.microsoft.com/office/drawing/2014/main" id="{ED375772-04C1-44FC-93C6-6E315EE84572}"/>
              </a:ext>
            </a:extLst>
          </p:cNvPr>
          <p:cNvSpPr txBox="1"/>
          <p:nvPr/>
        </p:nvSpPr>
        <p:spPr>
          <a:xfrm>
            <a:off x="10404735" y="5368784"/>
            <a:ext cx="646331" cy="369332"/>
          </a:xfrm>
          <a:prstGeom prst="rect">
            <a:avLst/>
          </a:prstGeom>
          <a:noFill/>
        </p:spPr>
        <p:txBody>
          <a:bodyPr wrap="none" rtlCol="0">
            <a:spAutoFit/>
          </a:bodyPr>
          <a:lstStyle/>
          <a:p>
            <a:r>
              <a:rPr lang="zh-TW" altLang="en-US" dirty="0"/>
              <a:t>阻礙</a:t>
            </a:r>
          </a:p>
        </p:txBody>
      </p:sp>
      <p:sp>
        <p:nvSpPr>
          <p:cNvPr id="23" name="文字方塊 22">
            <a:extLst>
              <a:ext uri="{FF2B5EF4-FFF2-40B4-BE49-F238E27FC236}">
                <a16:creationId xmlns:a16="http://schemas.microsoft.com/office/drawing/2014/main" id="{22CBC412-DD12-4B26-B4E8-5CD0169EFDA3}"/>
              </a:ext>
            </a:extLst>
          </p:cNvPr>
          <p:cNvSpPr txBox="1"/>
          <p:nvPr/>
        </p:nvSpPr>
        <p:spPr>
          <a:xfrm>
            <a:off x="0" y="5805264"/>
            <a:ext cx="1764846" cy="646331"/>
          </a:xfrm>
          <a:prstGeom prst="rect">
            <a:avLst/>
          </a:prstGeom>
          <a:noFill/>
        </p:spPr>
        <p:txBody>
          <a:bodyPr wrap="square" rtlCol="0">
            <a:spAutoFit/>
          </a:bodyPr>
          <a:lstStyle/>
          <a:p>
            <a:pPr algn="r"/>
            <a:r>
              <a:rPr lang="zh-TW" altLang="en-US" dirty="0"/>
              <a:t>篡奪</a:t>
            </a:r>
            <a:endParaRPr lang="en-US" altLang="zh-TW" dirty="0"/>
          </a:p>
          <a:p>
            <a:pPr algn="r"/>
            <a:r>
              <a:rPr lang="en-US" altLang="zh-TW" dirty="0"/>
              <a:t>system integrity</a:t>
            </a:r>
            <a:endParaRPr lang="zh-TW" altLang="en-US" dirty="0"/>
          </a:p>
        </p:txBody>
      </p:sp>
      <p:sp>
        <p:nvSpPr>
          <p:cNvPr id="24" name="文字方塊 23">
            <a:extLst>
              <a:ext uri="{FF2B5EF4-FFF2-40B4-BE49-F238E27FC236}">
                <a16:creationId xmlns:a16="http://schemas.microsoft.com/office/drawing/2014/main" id="{0DCCBAFA-9165-4A5F-AB8E-78D724FE420C}"/>
              </a:ext>
            </a:extLst>
          </p:cNvPr>
          <p:cNvSpPr txBox="1"/>
          <p:nvPr/>
        </p:nvSpPr>
        <p:spPr>
          <a:xfrm>
            <a:off x="10404735" y="5851092"/>
            <a:ext cx="646331" cy="369332"/>
          </a:xfrm>
          <a:prstGeom prst="rect">
            <a:avLst/>
          </a:prstGeom>
          <a:noFill/>
        </p:spPr>
        <p:txBody>
          <a:bodyPr wrap="none" rtlCol="0">
            <a:spAutoFit/>
          </a:bodyPr>
          <a:lstStyle/>
          <a:p>
            <a:r>
              <a:rPr lang="zh-TW" altLang="en-US" dirty="0"/>
              <a:t>盜用</a:t>
            </a:r>
          </a:p>
        </p:txBody>
      </p:sp>
      <p:sp>
        <p:nvSpPr>
          <p:cNvPr id="25" name="文字方塊 24">
            <a:extLst>
              <a:ext uri="{FF2B5EF4-FFF2-40B4-BE49-F238E27FC236}">
                <a16:creationId xmlns:a16="http://schemas.microsoft.com/office/drawing/2014/main" id="{8AC98BF0-C693-4959-8709-A1AAAC94E8F5}"/>
              </a:ext>
            </a:extLst>
          </p:cNvPr>
          <p:cNvSpPr txBox="1"/>
          <p:nvPr/>
        </p:nvSpPr>
        <p:spPr>
          <a:xfrm>
            <a:off x="10404735" y="6324741"/>
            <a:ext cx="646331" cy="369332"/>
          </a:xfrm>
          <a:prstGeom prst="rect">
            <a:avLst/>
          </a:prstGeom>
          <a:noFill/>
        </p:spPr>
        <p:txBody>
          <a:bodyPr wrap="none" rtlCol="0">
            <a:spAutoFit/>
          </a:bodyPr>
          <a:lstStyle/>
          <a:p>
            <a:r>
              <a:rPr lang="zh-TW" altLang="en-US" dirty="0"/>
              <a:t>濫用</a:t>
            </a:r>
          </a:p>
        </p:txBody>
      </p:sp>
      <p:sp>
        <p:nvSpPr>
          <p:cNvPr id="2" name="標題 1">
            <a:extLst>
              <a:ext uri="{FF2B5EF4-FFF2-40B4-BE49-F238E27FC236}">
                <a16:creationId xmlns:a16="http://schemas.microsoft.com/office/drawing/2014/main" id="{EEBCB12B-96B5-41B3-9114-179408CD701D}"/>
              </a:ext>
            </a:extLst>
          </p:cNvPr>
          <p:cNvSpPr>
            <a:spLocks noGrp="1"/>
          </p:cNvSpPr>
          <p:nvPr>
            <p:ph type="title"/>
          </p:nvPr>
        </p:nvSpPr>
        <p:spPr>
          <a:xfrm>
            <a:off x="10344472" y="1"/>
            <a:ext cx="1837765" cy="332656"/>
          </a:xfrm>
        </p:spPr>
        <p:txBody>
          <a:bodyPr>
            <a:normAutofit fontScale="90000"/>
          </a:bodyPr>
          <a:lstStyle/>
          <a:p>
            <a:r>
              <a:rPr lang="zh-TW" altLang="en-US" sz="1800" dirty="0">
                <a:solidFill>
                  <a:srgbClr val="FF0000"/>
                </a:solidFill>
              </a:rPr>
              <a:t>Threats and Attacks</a:t>
            </a:r>
            <a:endParaRPr lang="zh-TW" altLang="en-US" sz="1800" dirty="0"/>
          </a:p>
        </p:txBody>
      </p:sp>
    </p:spTree>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97D4D543-F9BE-4A10-AD60-6CB321F5F1ED}"/>
              </a:ext>
            </a:extLst>
          </p:cNvPr>
          <p:cNvPicPr>
            <a:picLocks noChangeAspect="1"/>
          </p:cNvPicPr>
          <p:nvPr/>
        </p:nvPicPr>
        <p:blipFill>
          <a:blip r:embed="rId3"/>
          <a:stretch>
            <a:fillRect/>
          </a:stretch>
        </p:blipFill>
        <p:spPr>
          <a:xfrm>
            <a:off x="825194" y="548680"/>
            <a:ext cx="10059804" cy="6125430"/>
          </a:xfrm>
          <a:prstGeom prst="rect">
            <a:avLst/>
          </a:prstGeom>
        </p:spPr>
      </p:pic>
      <p:sp>
        <p:nvSpPr>
          <p:cNvPr id="2" name="標題 1">
            <a:extLst>
              <a:ext uri="{FF2B5EF4-FFF2-40B4-BE49-F238E27FC236}">
                <a16:creationId xmlns:a16="http://schemas.microsoft.com/office/drawing/2014/main" id="{20271718-A269-4D05-B3EF-68D528DC0EAC}"/>
              </a:ext>
            </a:extLst>
          </p:cNvPr>
          <p:cNvSpPr>
            <a:spLocks noGrp="1"/>
          </p:cNvSpPr>
          <p:nvPr>
            <p:ph type="title"/>
          </p:nvPr>
        </p:nvSpPr>
        <p:spPr>
          <a:xfrm>
            <a:off x="845127" y="0"/>
            <a:ext cx="10515600" cy="764704"/>
          </a:xfrm>
        </p:spPr>
        <p:txBody>
          <a:bodyPr>
            <a:normAutofit/>
          </a:bodyPr>
          <a:lstStyle/>
          <a:p>
            <a:r>
              <a:rPr lang="en-US" altLang="zh-TW" dirty="0"/>
              <a:t>Scope of Computer Security</a:t>
            </a:r>
            <a:endParaRPr lang="zh-TW" altLang="en-US" dirty="0"/>
          </a:p>
        </p:txBody>
      </p:sp>
      <p:sp>
        <p:nvSpPr>
          <p:cNvPr id="7" name="文字方塊 6">
            <a:extLst>
              <a:ext uri="{FF2B5EF4-FFF2-40B4-BE49-F238E27FC236}">
                <a16:creationId xmlns:a16="http://schemas.microsoft.com/office/drawing/2014/main" id="{3E20F54E-2C1D-4847-A842-605AAE7FD3D2}"/>
              </a:ext>
            </a:extLst>
          </p:cNvPr>
          <p:cNvSpPr txBox="1"/>
          <p:nvPr/>
        </p:nvSpPr>
        <p:spPr>
          <a:xfrm>
            <a:off x="10128448" y="0"/>
            <a:ext cx="2053789" cy="369332"/>
          </a:xfrm>
          <a:prstGeom prst="rect">
            <a:avLst/>
          </a:prstGeom>
          <a:noFill/>
        </p:spPr>
        <p:txBody>
          <a:bodyPr wrap="square">
            <a:spAutoFit/>
          </a:bodyPr>
          <a:lstStyle/>
          <a:p>
            <a:pPr algn="r"/>
            <a:r>
              <a:rPr lang="zh-TW" altLang="en-US" dirty="0">
                <a:solidFill>
                  <a:srgbClr val="FF0000"/>
                </a:solidFill>
              </a:rPr>
              <a:t>Threats and </a:t>
            </a:r>
            <a:r>
              <a:rPr lang="en-US" altLang="zh-TW" dirty="0">
                <a:solidFill>
                  <a:srgbClr val="FF0000"/>
                </a:solidFill>
              </a:rPr>
              <a:t>Assets</a:t>
            </a:r>
            <a:endParaRPr lang="zh-TW" altLang="en-US" dirty="0">
              <a:solidFill>
                <a:srgbClr val="FF0000"/>
              </a:solidFill>
            </a:endParaRPr>
          </a:p>
        </p:txBody>
      </p:sp>
      <p:sp>
        <p:nvSpPr>
          <p:cNvPr id="3" name="語音泡泡: 圓角矩形 2">
            <a:extLst>
              <a:ext uri="{FF2B5EF4-FFF2-40B4-BE49-F238E27FC236}">
                <a16:creationId xmlns:a16="http://schemas.microsoft.com/office/drawing/2014/main" id="{B0D35C82-3562-4B09-B109-5A861A4BB4C2}"/>
              </a:ext>
            </a:extLst>
          </p:cNvPr>
          <p:cNvSpPr/>
          <p:nvPr/>
        </p:nvSpPr>
        <p:spPr>
          <a:xfrm>
            <a:off x="47328" y="3140968"/>
            <a:ext cx="2063552" cy="1008112"/>
          </a:xfrm>
          <a:prstGeom prst="wedgeRoundRectCallout">
            <a:avLst>
              <a:gd name="adj1" fmla="val 86112"/>
              <a:gd name="adj2" fmla="val 200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使用者執行的程式，代表使用者存取系統資源</a:t>
            </a:r>
          </a:p>
        </p:txBody>
      </p:sp>
    </p:spTree>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04E7A519-8A9A-4EAF-BB63-232FE4BB8BBD}"/>
              </a:ext>
            </a:extLst>
          </p:cNvPr>
          <p:cNvSpPr>
            <a:spLocks noGrp="1"/>
          </p:cNvSpPr>
          <p:nvPr>
            <p:ph type="title"/>
          </p:nvPr>
        </p:nvSpPr>
        <p:spPr>
          <a:xfrm>
            <a:off x="0" y="0"/>
            <a:ext cx="12192000" cy="620688"/>
          </a:xfrm>
        </p:spPr>
        <p:txBody>
          <a:bodyPr>
            <a:normAutofit fontScale="90000"/>
          </a:bodyPr>
          <a:lstStyle/>
          <a:p>
            <a:r>
              <a:rPr lang="en-US" altLang="zh-TW" dirty="0"/>
              <a:t>Computer and Network Assets, with Examples of Threats</a:t>
            </a:r>
            <a:endParaRPr lang="zh-TW" altLang="en-US" dirty="0"/>
          </a:p>
        </p:txBody>
      </p:sp>
      <p:pic>
        <p:nvPicPr>
          <p:cNvPr id="8" name="圖片 7">
            <a:extLst>
              <a:ext uri="{FF2B5EF4-FFF2-40B4-BE49-F238E27FC236}">
                <a16:creationId xmlns:a16="http://schemas.microsoft.com/office/drawing/2014/main" id="{2D16DFB8-B402-48A5-892A-5153C6BA5DAF}"/>
              </a:ext>
            </a:extLst>
          </p:cNvPr>
          <p:cNvPicPr>
            <a:picLocks noChangeAspect="1"/>
          </p:cNvPicPr>
          <p:nvPr/>
        </p:nvPicPr>
        <p:blipFill>
          <a:blip r:embed="rId3"/>
          <a:stretch>
            <a:fillRect/>
          </a:stretch>
        </p:blipFill>
        <p:spPr>
          <a:xfrm>
            <a:off x="0" y="946021"/>
            <a:ext cx="12192000" cy="5723339"/>
          </a:xfrm>
          <a:prstGeom prst="rect">
            <a:avLst/>
          </a:prstGeom>
        </p:spPr>
      </p:pic>
      <p:sp>
        <p:nvSpPr>
          <p:cNvPr id="2" name="文字方塊 1">
            <a:extLst>
              <a:ext uri="{FF2B5EF4-FFF2-40B4-BE49-F238E27FC236}">
                <a16:creationId xmlns:a16="http://schemas.microsoft.com/office/drawing/2014/main" id="{22E21E1B-35EF-4C06-A8BF-3B3B701DC57B}"/>
              </a:ext>
            </a:extLst>
          </p:cNvPr>
          <p:cNvSpPr txBox="1"/>
          <p:nvPr/>
        </p:nvSpPr>
        <p:spPr>
          <a:xfrm>
            <a:off x="3215680" y="2132856"/>
            <a:ext cx="1107996" cy="369332"/>
          </a:xfrm>
          <a:prstGeom prst="rect">
            <a:avLst/>
          </a:prstGeom>
          <a:noFill/>
        </p:spPr>
        <p:txBody>
          <a:bodyPr wrap="none" rtlCol="0">
            <a:spAutoFit/>
          </a:bodyPr>
          <a:lstStyle/>
          <a:p>
            <a:r>
              <a:rPr lang="zh-TW" altLang="en-US" dirty="0"/>
              <a:t>停止服務</a:t>
            </a:r>
          </a:p>
        </p:txBody>
      </p:sp>
      <p:sp>
        <p:nvSpPr>
          <p:cNvPr id="5" name="文字方塊 4">
            <a:extLst>
              <a:ext uri="{FF2B5EF4-FFF2-40B4-BE49-F238E27FC236}">
                <a16:creationId xmlns:a16="http://schemas.microsoft.com/office/drawing/2014/main" id="{D14F49D5-60D0-4BF3-9EB7-400023B2363D}"/>
              </a:ext>
            </a:extLst>
          </p:cNvPr>
          <p:cNvSpPr txBox="1"/>
          <p:nvPr/>
        </p:nvSpPr>
        <p:spPr>
          <a:xfrm>
            <a:off x="5542002" y="2173170"/>
            <a:ext cx="646331" cy="369332"/>
          </a:xfrm>
          <a:prstGeom prst="rect">
            <a:avLst/>
          </a:prstGeom>
          <a:noFill/>
        </p:spPr>
        <p:txBody>
          <a:bodyPr wrap="none" rtlCol="0">
            <a:spAutoFit/>
          </a:bodyPr>
          <a:lstStyle/>
          <a:p>
            <a:r>
              <a:rPr lang="zh-TW" altLang="en-US" dirty="0"/>
              <a:t>遭竊</a:t>
            </a:r>
          </a:p>
        </p:txBody>
      </p:sp>
      <p:sp>
        <p:nvSpPr>
          <p:cNvPr id="9" name="文字方塊 8">
            <a:extLst>
              <a:ext uri="{FF2B5EF4-FFF2-40B4-BE49-F238E27FC236}">
                <a16:creationId xmlns:a16="http://schemas.microsoft.com/office/drawing/2014/main" id="{D504B020-BA5A-4BB8-9F82-115D58A2E6BE}"/>
              </a:ext>
            </a:extLst>
          </p:cNvPr>
          <p:cNvSpPr txBox="1"/>
          <p:nvPr/>
        </p:nvSpPr>
        <p:spPr>
          <a:xfrm>
            <a:off x="8616280" y="1556792"/>
            <a:ext cx="2954655" cy="369332"/>
          </a:xfrm>
          <a:prstGeom prst="rect">
            <a:avLst/>
          </a:prstGeom>
          <a:noFill/>
        </p:spPr>
        <p:txBody>
          <a:bodyPr wrap="none" rtlCol="0">
            <a:spAutoFit/>
          </a:bodyPr>
          <a:lstStyle/>
          <a:p>
            <a:r>
              <a:rPr lang="zh-TW" altLang="en-US" dirty="0"/>
              <a:t>信用卡刷卡機被植入側錄器</a:t>
            </a:r>
          </a:p>
        </p:txBody>
      </p:sp>
      <p:sp>
        <p:nvSpPr>
          <p:cNvPr id="10" name="文字方塊 9">
            <a:extLst>
              <a:ext uri="{FF2B5EF4-FFF2-40B4-BE49-F238E27FC236}">
                <a16:creationId xmlns:a16="http://schemas.microsoft.com/office/drawing/2014/main" id="{BD5D55AA-6CF8-45F1-B756-2686359A1EBB}"/>
              </a:ext>
            </a:extLst>
          </p:cNvPr>
          <p:cNvSpPr txBox="1"/>
          <p:nvPr/>
        </p:nvSpPr>
        <p:spPr>
          <a:xfrm>
            <a:off x="5541594" y="3244334"/>
            <a:ext cx="646331" cy="369332"/>
          </a:xfrm>
          <a:prstGeom prst="rect">
            <a:avLst/>
          </a:prstGeom>
          <a:noFill/>
        </p:spPr>
        <p:txBody>
          <a:bodyPr wrap="none" rtlCol="0">
            <a:spAutoFit/>
          </a:bodyPr>
          <a:lstStyle/>
          <a:p>
            <a:r>
              <a:rPr lang="zh-TW" altLang="en-US" dirty="0"/>
              <a:t>盜拷</a:t>
            </a:r>
          </a:p>
        </p:txBody>
      </p:sp>
      <p:sp>
        <p:nvSpPr>
          <p:cNvPr id="3" name="文字方塊 2">
            <a:extLst>
              <a:ext uri="{FF2B5EF4-FFF2-40B4-BE49-F238E27FC236}">
                <a16:creationId xmlns:a16="http://schemas.microsoft.com/office/drawing/2014/main" id="{F13FDC81-2C82-462A-AE14-74E1EACF793B}"/>
              </a:ext>
            </a:extLst>
          </p:cNvPr>
          <p:cNvSpPr txBox="1"/>
          <p:nvPr/>
        </p:nvSpPr>
        <p:spPr>
          <a:xfrm>
            <a:off x="2309604" y="4653136"/>
            <a:ext cx="1266116" cy="369332"/>
          </a:xfrm>
          <a:prstGeom prst="rect">
            <a:avLst/>
          </a:prstGeom>
          <a:noFill/>
        </p:spPr>
        <p:txBody>
          <a:bodyPr wrap="none" rtlCol="0">
            <a:spAutoFit/>
          </a:bodyPr>
          <a:lstStyle/>
          <a:p>
            <a:r>
              <a:rPr lang="en-US" altLang="zh-TW" b="0" i="0" dirty="0">
                <a:solidFill>
                  <a:srgbClr val="DD4B39"/>
                </a:solidFill>
                <a:effectLst/>
                <a:latin typeface="arial" panose="020B0604020202020204" pitchFamily="34" charset="0"/>
              </a:rPr>
              <a:t>WannaCry</a:t>
            </a:r>
            <a:endParaRPr lang="zh-TW" altLang="en-US" dirty="0"/>
          </a:p>
        </p:txBody>
      </p:sp>
    </p:spTree>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dirty="0"/>
              <a:t>Passive and Active Attacks</a:t>
            </a:r>
          </a:p>
        </p:txBody>
      </p:sp>
      <p:sp>
        <p:nvSpPr>
          <p:cNvPr id="2" name="Text Placeholder 1"/>
          <p:cNvSpPr>
            <a:spLocks noGrp="1"/>
          </p:cNvSpPr>
          <p:nvPr>
            <p:ph type="body" idx="1"/>
          </p:nvPr>
        </p:nvSpPr>
        <p:spPr/>
        <p:txBody>
          <a:bodyPr/>
          <a:lstStyle/>
          <a:p>
            <a:r>
              <a:rPr lang="en-US" dirty="0"/>
              <a:t>Passive Attack</a:t>
            </a:r>
          </a:p>
        </p:txBody>
      </p:sp>
      <p:sp>
        <p:nvSpPr>
          <p:cNvPr id="3" name="Text Placeholder 2"/>
          <p:cNvSpPr>
            <a:spLocks noGrp="1"/>
          </p:cNvSpPr>
          <p:nvPr>
            <p:ph type="body" sz="quarter" idx="3"/>
          </p:nvPr>
        </p:nvSpPr>
        <p:spPr/>
        <p:txBody>
          <a:bodyPr/>
          <a:lstStyle/>
          <a:p>
            <a:r>
              <a:rPr lang="en-US" dirty="0"/>
              <a:t>Active Attack</a:t>
            </a:r>
          </a:p>
        </p:txBody>
      </p:sp>
      <p:sp>
        <p:nvSpPr>
          <p:cNvPr id="223235" name="Rectangle 3"/>
          <p:cNvSpPr>
            <a:spLocks noGrp="1" noChangeArrowheads="1"/>
          </p:cNvSpPr>
          <p:nvPr>
            <p:ph sz="quarter" idx="13"/>
          </p:nvPr>
        </p:nvSpPr>
        <p:spPr/>
        <p:txBody>
          <a:bodyPr>
            <a:normAutofit fontScale="92500" lnSpcReduction="10000"/>
          </a:bodyPr>
          <a:lstStyle/>
          <a:p>
            <a:r>
              <a:rPr lang="en-US" dirty="0"/>
              <a:t>Attempts to learn or make use of information from the system but </a:t>
            </a:r>
            <a:r>
              <a:rPr lang="en-US" b="1" dirty="0"/>
              <a:t>does not affect system resources</a:t>
            </a:r>
          </a:p>
          <a:p>
            <a:r>
              <a:rPr lang="en-US" dirty="0"/>
              <a:t>Eavesdropping on, or monitoring of, transmissions </a:t>
            </a:r>
          </a:p>
          <a:p>
            <a:r>
              <a:rPr lang="en-US" dirty="0"/>
              <a:t>Goal of attacker is to obtain information that is being transmitted</a:t>
            </a:r>
          </a:p>
          <a:p>
            <a:r>
              <a:rPr lang="en-US" dirty="0"/>
              <a:t>Two types:</a:t>
            </a:r>
          </a:p>
          <a:p>
            <a:pPr lvl="1"/>
            <a:r>
              <a:rPr lang="en-US" dirty="0"/>
              <a:t>Release of message contents</a:t>
            </a:r>
          </a:p>
          <a:p>
            <a:pPr lvl="1"/>
            <a:r>
              <a:rPr lang="en-US" dirty="0"/>
              <a:t>Traffic analysis</a:t>
            </a:r>
          </a:p>
        </p:txBody>
      </p:sp>
      <p:sp>
        <p:nvSpPr>
          <p:cNvPr id="4" name="Content Placeholder 3"/>
          <p:cNvSpPr>
            <a:spLocks noGrp="1"/>
          </p:cNvSpPr>
          <p:nvPr>
            <p:ph sz="quarter" idx="14"/>
          </p:nvPr>
        </p:nvSpPr>
        <p:spPr/>
        <p:txBody>
          <a:bodyPr>
            <a:normAutofit lnSpcReduction="10000"/>
          </a:bodyPr>
          <a:lstStyle/>
          <a:p>
            <a:r>
              <a:rPr lang="en-US" dirty="0"/>
              <a:t>Attempts to alter system resources or affect their operation</a:t>
            </a:r>
          </a:p>
          <a:p>
            <a:r>
              <a:rPr lang="en-US" dirty="0"/>
              <a:t>Involve some modification of the data stream or the creation of a false stream</a:t>
            </a:r>
          </a:p>
          <a:p>
            <a:r>
              <a:rPr lang="en-US" dirty="0"/>
              <a:t>Four categories:</a:t>
            </a:r>
          </a:p>
          <a:p>
            <a:pPr lvl="1"/>
            <a:r>
              <a:rPr lang="en-US" dirty="0">
                <a:hlinkClick r:id="rId3"/>
              </a:rPr>
              <a:t>Replay</a:t>
            </a:r>
            <a:endParaRPr lang="en-US" dirty="0"/>
          </a:p>
          <a:p>
            <a:pPr lvl="1"/>
            <a:r>
              <a:rPr lang="en-US" dirty="0"/>
              <a:t>Masquerade</a:t>
            </a:r>
          </a:p>
          <a:p>
            <a:pPr lvl="1"/>
            <a:r>
              <a:rPr lang="en-US" dirty="0"/>
              <a:t>Modification of messages</a:t>
            </a:r>
          </a:p>
          <a:p>
            <a:pPr lvl="1"/>
            <a:r>
              <a:rPr lang="en-US" dirty="0">
                <a:hlinkClick r:id="rId4"/>
              </a:rPr>
              <a:t>Denial of service</a:t>
            </a:r>
            <a:endParaRPr lang="en-US" dirty="0"/>
          </a:p>
        </p:txBody>
      </p:sp>
      <p:sp>
        <p:nvSpPr>
          <p:cNvPr id="5" name="文字方塊 4">
            <a:extLst>
              <a:ext uri="{FF2B5EF4-FFF2-40B4-BE49-F238E27FC236}">
                <a16:creationId xmlns:a16="http://schemas.microsoft.com/office/drawing/2014/main" id="{49B5DD34-9D0A-4140-8E2A-EFA28EF7E1E1}"/>
              </a:ext>
            </a:extLst>
          </p:cNvPr>
          <p:cNvSpPr txBox="1"/>
          <p:nvPr/>
        </p:nvSpPr>
        <p:spPr>
          <a:xfrm>
            <a:off x="2927648" y="3645024"/>
            <a:ext cx="1800493" cy="369332"/>
          </a:xfrm>
          <a:prstGeom prst="rect">
            <a:avLst/>
          </a:prstGeom>
          <a:noFill/>
        </p:spPr>
        <p:txBody>
          <a:bodyPr wrap="none" rtlCol="0">
            <a:spAutoFit/>
          </a:bodyPr>
          <a:lstStyle/>
          <a:p>
            <a:r>
              <a:rPr lang="zh-TW" altLang="en-US" dirty="0"/>
              <a:t>只偷看，不破壞</a:t>
            </a:r>
          </a:p>
        </p:txBody>
      </p:sp>
      <p:sp>
        <p:nvSpPr>
          <p:cNvPr id="8" name="文字方塊 7">
            <a:extLst>
              <a:ext uri="{FF2B5EF4-FFF2-40B4-BE49-F238E27FC236}">
                <a16:creationId xmlns:a16="http://schemas.microsoft.com/office/drawing/2014/main" id="{4DAC690C-EEC6-48CD-8B00-5AD50FCB9813}"/>
              </a:ext>
            </a:extLst>
          </p:cNvPr>
          <p:cNvSpPr txBox="1"/>
          <p:nvPr/>
        </p:nvSpPr>
        <p:spPr>
          <a:xfrm>
            <a:off x="2999656" y="4797152"/>
            <a:ext cx="2492990" cy="369332"/>
          </a:xfrm>
          <a:prstGeom prst="rect">
            <a:avLst/>
          </a:prstGeom>
          <a:noFill/>
        </p:spPr>
        <p:txBody>
          <a:bodyPr wrap="none" rtlCol="0">
            <a:spAutoFit/>
          </a:bodyPr>
          <a:lstStyle/>
          <a:p>
            <a:r>
              <a:rPr lang="zh-TW" altLang="en-US" dirty="0"/>
              <a:t>最好偷完了還不被發現</a:t>
            </a:r>
          </a:p>
        </p:txBody>
      </p:sp>
      <p:sp>
        <p:nvSpPr>
          <p:cNvPr id="9" name="文字方塊 8">
            <a:extLst>
              <a:ext uri="{FF2B5EF4-FFF2-40B4-BE49-F238E27FC236}">
                <a16:creationId xmlns:a16="http://schemas.microsoft.com/office/drawing/2014/main" id="{76406551-8630-490E-A43F-8E6324EEE34B}"/>
              </a:ext>
            </a:extLst>
          </p:cNvPr>
          <p:cNvSpPr txBox="1"/>
          <p:nvPr/>
        </p:nvSpPr>
        <p:spPr>
          <a:xfrm>
            <a:off x="10204163" y="2161474"/>
            <a:ext cx="1338828" cy="369332"/>
          </a:xfrm>
          <a:prstGeom prst="rect">
            <a:avLst/>
          </a:prstGeom>
          <a:noFill/>
        </p:spPr>
        <p:txBody>
          <a:bodyPr wrap="none" rtlCol="0">
            <a:spAutoFit/>
          </a:bodyPr>
          <a:lstStyle/>
          <a:p>
            <a:r>
              <a:rPr lang="zh-TW" altLang="en-US" dirty="0"/>
              <a:t>偷改、破壞</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027094-DCC6-466C-9CF3-F84F48C1CDB7}"/>
              </a:ext>
            </a:extLst>
          </p:cNvPr>
          <p:cNvSpPr>
            <a:spLocks noGrp="1"/>
          </p:cNvSpPr>
          <p:nvPr>
            <p:ph type="title"/>
          </p:nvPr>
        </p:nvSpPr>
        <p:spPr/>
        <p:txBody>
          <a:bodyPr/>
          <a:lstStyle/>
          <a:p>
            <a:r>
              <a:rPr lang="en-US" altLang="zh-TW" dirty="0"/>
              <a:t>Learning Objectives </a:t>
            </a:r>
            <a:r>
              <a:rPr lang="zh-TW" altLang="en-US" dirty="0"/>
              <a:t>學習目標</a:t>
            </a:r>
          </a:p>
        </p:txBody>
      </p:sp>
      <p:sp>
        <p:nvSpPr>
          <p:cNvPr id="3" name="內容版面配置區 2">
            <a:extLst>
              <a:ext uri="{FF2B5EF4-FFF2-40B4-BE49-F238E27FC236}">
                <a16:creationId xmlns:a16="http://schemas.microsoft.com/office/drawing/2014/main" id="{4576B467-6761-44BE-A710-B1C2412062EC}"/>
              </a:ext>
            </a:extLst>
          </p:cNvPr>
          <p:cNvSpPr>
            <a:spLocks noGrp="1"/>
          </p:cNvSpPr>
          <p:nvPr>
            <p:ph idx="1"/>
          </p:nvPr>
        </p:nvSpPr>
        <p:spPr/>
        <p:txBody>
          <a:bodyPr>
            <a:normAutofit fontScale="92500"/>
          </a:bodyPr>
          <a:lstStyle/>
          <a:p>
            <a:r>
              <a:rPr lang="en-US" altLang="zh-TW" dirty="0"/>
              <a:t>Describe the key security requirements of confidentiality, integrity, and availability. </a:t>
            </a:r>
            <a:r>
              <a:rPr lang="zh-TW" altLang="en-US" dirty="0"/>
              <a:t>資安需求的關鍵：</a:t>
            </a:r>
            <a:r>
              <a:rPr lang="en-US" altLang="zh-TW" dirty="0"/>
              <a:t>CIA</a:t>
            </a:r>
          </a:p>
          <a:p>
            <a:r>
              <a:rPr lang="en-US" altLang="zh-TW" dirty="0"/>
              <a:t>Discuss the types of security threats and attacks that must be dealt with and give examples of the types of threats and attacks that apply to different categories of computer and network assets. </a:t>
            </a:r>
            <a:r>
              <a:rPr lang="zh-TW" altLang="en-US" dirty="0"/>
              <a:t>威脅</a:t>
            </a:r>
            <a:r>
              <a:rPr lang="en-US" altLang="zh-TW" dirty="0"/>
              <a:t>&amp;</a:t>
            </a:r>
            <a:r>
              <a:rPr lang="zh-TW" altLang="en-US" dirty="0"/>
              <a:t>攻擊</a:t>
            </a:r>
            <a:endParaRPr lang="en-US" altLang="zh-TW" dirty="0"/>
          </a:p>
          <a:p>
            <a:r>
              <a:rPr lang="en-US" altLang="zh-TW" dirty="0"/>
              <a:t>Summarize the functional requirements for computer security. </a:t>
            </a:r>
            <a:r>
              <a:rPr lang="zh-TW" altLang="en-US" dirty="0"/>
              <a:t>功能性需求</a:t>
            </a:r>
            <a:endParaRPr lang="en-US" altLang="zh-TW" dirty="0"/>
          </a:p>
          <a:p>
            <a:r>
              <a:rPr lang="en-US" altLang="zh-TW" dirty="0"/>
              <a:t>Explain the fundamental security design principles. </a:t>
            </a:r>
            <a:r>
              <a:rPr lang="zh-TW" altLang="en-US" dirty="0"/>
              <a:t>資安設計原則</a:t>
            </a:r>
            <a:endParaRPr lang="en-US" altLang="zh-TW" dirty="0"/>
          </a:p>
          <a:p>
            <a:r>
              <a:rPr lang="en-US" altLang="zh-TW" dirty="0"/>
              <a:t>Discuss the use of attack surfaces and attack trees. </a:t>
            </a:r>
            <a:r>
              <a:rPr lang="zh-TW" altLang="en-US" dirty="0"/>
              <a:t>攻擊面</a:t>
            </a:r>
            <a:r>
              <a:rPr lang="en-US" altLang="zh-TW" dirty="0"/>
              <a:t>&amp;</a:t>
            </a:r>
            <a:r>
              <a:rPr lang="zh-TW" altLang="en-US" dirty="0"/>
              <a:t>攻擊樹</a:t>
            </a:r>
            <a:endParaRPr lang="en-US" altLang="zh-TW" dirty="0"/>
          </a:p>
          <a:p>
            <a:r>
              <a:rPr lang="en-US" altLang="zh-TW" dirty="0"/>
              <a:t>Understand the principle aspects of a comprehensive security strategy. </a:t>
            </a:r>
            <a:r>
              <a:rPr lang="zh-TW" altLang="en-US" dirty="0"/>
              <a:t>資安策略</a:t>
            </a:r>
          </a:p>
        </p:txBody>
      </p:sp>
      <p:sp>
        <p:nvSpPr>
          <p:cNvPr id="4" name="投影片編號版面配置區 3">
            <a:extLst>
              <a:ext uri="{FF2B5EF4-FFF2-40B4-BE49-F238E27FC236}">
                <a16:creationId xmlns:a16="http://schemas.microsoft.com/office/drawing/2014/main" id="{30BDF1E6-7A4B-4163-BF18-F2DB5D9CE7E8}"/>
              </a:ext>
            </a:extLst>
          </p:cNvPr>
          <p:cNvSpPr>
            <a:spLocks noGrp="1"/>
          </p:cNvSpPr>
          <p:nvPr>
            <p:ph type="sldNum" sz="quarter" idx="12"/>
          </p:nvPr>
        </p:nvSpPr>
        <p:spPr/>
        <p:txBody>
          <a:bodyPr/>
          <a:lstStyle/>
          <a:p>
            <a:fld id="{06AFB70A-E524-49E4-8F5C-48BFBE4381EC}" type="slidenum">
              <a:rPr lang="en-US" altLang="zh-TW" smtClean="0"/>
              <a:pPr/>
              <a:t>3</a:t>
            </a:fld>
            <a:endParaRPr lang="en-US" altLang="zh-TW"/>
          </a:p>
        </p:txBody>
      </p:sp>
    </p:spTree>
    <p:extLst>
      <p:ext uri="{BB962C8B-B14F-4D97-AF65-F5344CB8AC3E}">
        <p14:creationId xmlns:p14="http://schemas.microsoft.com/office/powerpoint/2010/main" val="1003369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 </a:t>
            </a:r>
            <a:r>
              <a:rPr lang="zh-TW" altLang="en-US" dirty="0"/>
              <a:t>資安需求</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sz="half" idx="1"/>
          </p:nvPr>
        </p:nvSpPr>
        <p:spPr/>
        <p:txBody>
          <a:bodyPr>
            <a:normAutofit fontScale="92500" lnSpcReduction="20000"/>
          </a:bodyPr>
          <a:lstStyle/>
          <a:p>
            <a:r>
              <a:rPr lang="en-US" altLang="zh-TW" dirty="0"/>
              <a:t>Access Control </a:t>
            </a:r>
            <a:r>
              <a:rPr lang="zh-TW" altLang="en-US" dirty="0"/>
              <a:t>存取控制</a:t>
            </a:r>
            <a:endParaRPr lang="en-US" altLang="zh-TW" dirty="0"/>
          </a:p>
          <a:p>
            <a:r>
              <a:rPr lang="en-US" altLang="zh-TW" dirty="0"/>
              <a:t>Awareness and Training </a:t>
            </a:r>
            <a:r>
              <a:rPr lang="zh-TW" altLang="en-US" dirty="0"/>
              <a:t>意識培訓</a:t>
            </a:r>
            <a:endParaRPr lang="en-US" altLang="zh-TW" dirty="0"/>
          </a:p>
          <a:p>
            <a:r>
              <a:rPr lang="en-US" altLang="zh-TW" dirty="0"/>
              <a:t>Audit and Accountability </a:t>
            </a:r>
            <a:r>
              <a:rPr lang="zh-TW" altLang="en-US" dirty="0"/>
              <a:t>稽核</a:t>
            </a:r>
            <a:endParaRPr lang="en-US" altLang="zh-TW" dirty="0"/>
          </a:p>
          <a:p>
            <a:r>
              <a:rPr lang="en-US" altLang="zh-TW" dirty="0"/>
              <a:t>Certification, Accreditation, and Security Assessments </a:t>
            </a:r>
            <a:r>
              <a:rPr lang="zh-TW" altLang="en-US" dirty="0"/>
              <a:t>評鑑</a:t>
            </a:r>
            <a:endParaRPr lang="en-US" altLang="zh-TW" dirty="0"/>
          </a:p>
          <a:p>
            <a:r>
              <a:rPr lang="en-US" altLang="zh-TW" dirty="0"/>
              <a:t>Configuration Management </a:t>
            </a:r>
            <a:r>
              <a:rPr lang="zh-TW" altLang="en-US" dirty="0"/>
              <a:t>組態</a:t>
            </a:r>
            <a:endParaRPr lang="en-US" altLang="zh-TW" dirty="0"/>
          </a:p>
          <a:p>
            <a:r>
              <a:rPr lang="en-US" altLang="zh-TW" dirty="0"/>
              <a:t>Contingency Planning </a:t>
            </a:r>
            <a:r>
              <a:rPr lang="zh-TW" altLang="en-US" dirty="0"/>
              <a:t>應急</a:t>
            </a:r>
            <a:endParaRPr lang="en-US" altLang="zh-TW" dirty="0"/>
          </a:p>
          <a:p>
            <a:r>
              <a:rPr lang="en-US" altLang="zh-TW" dirty="0"/>
              <a:t>Identification and Authentication</a:t>
            </a:r>
          </a:p>
          <a:p>
            <a:r>
              <a:rPr lang="en-US" altLang="zh-TW" dirty="0"/>
              <a:t>Incident Response </a:t>
            </a:r>
            <a:r>
              <a:rPr lang="zh-TW" altLang="en-US" dirty="0"/>
              <a:t>事故</a:t>
            </a:r>
            <a:endParaRPr lang="en-US" altLang="zh-TW" dirty="0"/>
          </a:p>
          <a:p>
            <a:r>
              <a:rPr lang="en-US" altLang="zh-TW" dirty="0"/>
              <a:t>Maintenance </a:t>
            </a:r>
            <a:r>
              <a:rPr lang="zh-TW" altLang="en-US" dirty="0"/>
              <a:t>維護</a:t>
            </a:r>
            <a:endParaRPr lang="en-US" altLang="zh-TW" dirty="0"/>
          </a:p>
        </p:txBody>
      </p:sp>
      <p:sp>
        <p:nvSpPr>
          <p:cNvPr id="2" name="內容版面配置區 1">
            <a:extLst>
              <a:ext uri="{FF2B5EF4-FFF2-40B4-BE49-F238E27FC236}">
                <a16:creationId xmlns:a16="http://schemas.microsoft.com/office/drawing/2014/main" id="{8632949C-69CB-4E09-BF90-35558044EEC5}"/>
              </a:ext>
            </a:extLst>
          </p:cNvPr>
          <p:cNvSpPr>
            <a:spLocks noGrp="1"/>
          </p:cNvSpPr>
          <p:nvPr>
            <p:ph sz="half" idx="2"/>
          </p:nvPr>
        </p:nvSpPr>
        <p:spPr/>
        <p:txBody>
          <a:bodyPr>
            <a:normAutofit fontScale="92500" lnSpcReduction="20000"/>
          </a:bodyPr>
          <a:lstStyle/>
          <a:p>
            <a:r>
              <a:rPr lang="en-US" altLang="zh-TW" dirty="0"/>
              <a:t>Media Protection </a:t>
            </a:r>
            <a:r>
              <a:rPr lang="zh-TW" altLang="en-US" dirty="0"/>
              <a:t>媒體</a:t>
            </a:r>
            <a:endParaRPr lang="en-US" altLang="zh-TW" dirty="0"/>
          </a:p>
          <a:p>
            <a:r>
              <a:rPr lang="en-US" altLang="zh-TW" dirty="0"/>
              <a:t>Physical and Environmental Protection </a:t>
            </a:r>
            <a:r>
              <a:rPr lang="zh-TW" altLang="en-US" dirty="0"/>
              <a:t>實體</a:t>
            </a:r>
            <a:endParaRPr lang="en-US" altLang="zh-TW" dirty="0"/>
          </a:p>
          <a:p>
            <a:r>
              <a:rPr lang="en-US" altLang="zh-TW" dirty="0"/>
              <a:t>Planning </a:t>
            </a:r>
            <a:r>
              <a:rPr lang="zh-TW" altLang="en-US" dirty="0"/>
              <a:t>規劃</a:t>
            </a:r>
            <a:endParaRPr lang="en-US" altLang="zh-TW" dirty="0"/>
          </a:p>
          <a:p>
            <a:r>
              <a:rPr lang="en-US" altLang="zh-TW" dirty="0"/>
              <a:t>Personnel Security </a:t>
            </a:r>
            <a:r>
              <a:rPr lang="zh-TW" altLang="en-US" dirty="0"/>
              <a:t>人員</a:t>
            </a:r>
            <a:endParaRPr lang="en-US" altLang="zh-TW" dirty="0"/>
          </a:p>
          <a:p>
            <a:r>
              <a:rPr lang="en-US" altLang="zh-TW" dirty="0"/>
              <a:t>Risk Assessment </a:t>
            </a:r>
            <a:r>
              <a:rPr lang="zh-TW" altLang="en-US" dirty="0"/>
              <a:t>風險</a:t>
            </a:r>
            <a:endParaRPr lang="en-US" altLang="zh-TW" dirty="0"/>
          </a:p>
          <a:p>
            <a:r>
              <a:rPr lang="en-US" altLang="zh-TW" dirty="0"/>
              <a:t>Systems and Services Acquisition </a:t>
            </a:r>
            <a:r>
              <a:rPr lang="zh-TW" altLang="en-US" dirty="0"/>
              <a:t>採購</a:t>
            </a:r>
            <a:endParaRPr lang="en-US" altLang="zh-TW" dirty="0"/>
          </a:p>
          <a:p>
            <a:r>
              <a:rPr lang="en-US" altLang="zh-TW" dirty="0"/>
              <a:t>System and Communications Protection</a:t>
            </a:r>
          </a:p>
          <a:p>
            <a:r>
              <a:rPr lang="en-US" altLang="zh-TW" dirty="0"/>
              <a:t>System and Information Integrity</a:t>
            </a:r>
            <a:endParaRPr lang="zh-TW" altLang="en-US" dirty="0"/>
          </a:p>
        </p:txBody>
      </p:sp>
    </p:spTree>
    <p:extLst>
      <p:ext uri="{BB962C8B-B14F-4D97-AF65-F5344CB8AC3E}">
        <p14:creationId xmlns:p14="http://schemas.microsoft.com/office/powerpoint/2010/main" val="2293846013"/>
      </p:ext>
    </p:extLst>
  </p:cSld>
  <p:clrMapOvr>
    <a:masterClrMapping/>
  </p:clrMapOvr>
  <p:transition spd="slow">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Access Control </a:t>
            </a:r>
            <a:r>
              <a:rPr lang="zh-TW" altLang="en-US" dirty="0"/>
              <a:t>存取控制</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dirty="0"/>
              <a:t>Limit information system access </a:t>
            </a:r>
          </a:p>
          <a:p>
            <a:pPr lvl="1"/>
            <a:r>
              <a:rPr lang="en-US" altLang="zh-TW" dirty="0"/>
              <a:t>to authorized </a:t>
            </a:r>
            <a:r>
              <a:rPr lang="en-US" altLang="zh-TW" b="1" dirty="0"/>
              <a:t>users, processes acting on behalf of authorized users</a:t>
            </a:r>
            <a:r>
              <a:rPr lang="en-US" altLang="zh-TW" dirty="0"/>
              <a:t>, or </a:t>
            </a:r>
            <a:r>
              <a:rPr lang="en-US" altLang="zh-TW" b="1" dirty="0"/>
              <a:t>devices</a:t>
            </a:r>
            <a:r>
              <a:rPr lang="en-US" altLang="zh-TW" dirty="0"/>
              <a:t> (including other information systems) and </a:t>
            </a:r>
            <a:br>
              <a:rPr lang="en-US" altLang="zh-TW" dirty="0"/>
            </a:br>
            <a:r>
              <a:rPr lang="zh-TW" altLang="en-US" dirty="0"/>
              <a:t>獲得授權者，才可以存取</a:t>
            </a:r>
            <a:endParaRPr lang="en-US" altLang="zh-TW" dirty="0"/>
          </a:p>
          <a:p>
            <a:pPr lvl="1"/>
            <a:r>
              <a:rPr lang="en-US" altLang="zh-TW" dirty="0"/>
              <a:t>to the types of </a:t>
            </a:r>
            <a:r>
              <a:rPr lang="en-US" altLang="zh-TW" b="1" dirty="0"/>
              <a:t>transactions and functions </a:t>
            </a:r>
            <a:r>
              <a:rPr lang="en-US" altLang="zh-TW" dirty="0"/>
              <a:t>that authorized users are </a:t>
            </a:r>
            <a:r>
              <a:rPr lang="en-US" altLang="zh-TW" b="1" dirty="0"/>
              <a:t>permitted</a:t>
            </a:r>
            <a:r>
              <a:rPr lang="en-US" altLang="zh-TW" dirty="0"/>
              <a:t> to exercise.</a:t>
            </a:r>
            <a:br>
              <a:rPr lang="en-US" altLang="zh-TW" dirty="0"/>
            </a:br>
            <a:r>
              <a:rPr lang="zh-TW" altLang="en-US" dirty="0"/>
              <a:t>只能執行授權範圍內的工作</a:t>
            </a:r>
            <a:endParaRPr lang="en-US" altLang="zh-TW" dirty="0"/>
          </a:p>
          <a:p>
            <a:endParaRPr lang="en-US" altLang="zh-TW" dirty="0"/>
          </a:p>
        </p:txBody>
      </p:sp>
    </p:spTree>
    <p:extLst>
      <p:ext uri="{BB962C8B-B14F-4D97-AF65-F5344CB8AC3E}">
        <p14:creationId xmlns:p14="http://schemas.microsoft.com/office/powerpoint/2010/main" val="2081994798"/>
      </p:ext>
    </p:extLst>
  </p:cSld>
  <p:clrMapOvr>
    <a:masterClrMapping/>
  </p:clrMapOvr>
  <p:transition spd="slow">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Awareness and Training </a:t>
            </a:r>
            <a:r>
              <a:rPr lang="zh-TW" altLang="en-US" dirty="0"/>
              <a:t>意識和培訓</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dirty="0"/>
              <a:t>Ensure that managers and users of organizational information systems are made </a:t>
            </a:r>
            <a:r>
              <a:rPr lang="en-US" altLang="zh-TW" b="1" dirty="0"/>
              <a:t>aware of the security risks </a:t>
            </a:r>
            <a:r>
              <a:rPr lang="en-US" altLang="zh-TW" dirty="0"/>
              <a:t>associated with their activities and of the applicable laws, regulations, and policies related to the security of organizational information systems; </a:t>
            </a:r>
            <a:br>
              <a:rPr lang="en-US" altLang="zh-TW" dirty="0"/>
            </a:br>
            <a:r>
              <a:rPr lang="zh-TW" altLang="en-US" dirty="0"/>
              <a:t>資訊安全的風險意識</a:t>
            </a:r>
            <a:endParaRPr lang="en-US" altLang="zh-TW" dirty="0"/>
          </a:p>
          <a:p>
            <a:r>
              <a:rPr lang="en-US" altLang="zh-TW" dirty="0"/>
              <a:t>Ensure that personnel are </a:t>
            </a:r>
            <a:r>
              <a:rPr lang="en-US" altLang="zh-TW" b="1" dirty="0"/>
              <a:t>adequately trained </a:t>
            </a:r>
            <a:r>
              <a:rPr lang="en-US" altLang="zh-TW" dirty="0"/>
              <a:t>to carry out their assigned information security-related duties and responsibilities.</a:t>
            </a:r>
            <a:br>
              <a:rPr lang="en-US" altLang="zh-TW" dirty="0"/>
            </a:br>
            <a:r>
              <a:rPr lang="zh-TW" altLang="en-US" dirty="0"/>
              <a:t>教育訓練</a:t>
            </a:r>
            <a:endParaRPr lang="en-US" altLang="zh-TW" dirty="0"/>
          </a:p>
        </p:txBody>
      </p:sp>
    </p:spTree>
    <p:extLst>
      <p:ext uri="{BB962C8B-B14F-4D97-AF65-F5344CB8AC3E}">
        <p14:creationId xmlns:p14="http://schemas.microsoft.com/office/powerpoint/2010/main" val="2020436789"/>
      </p:ext>
    </p:extLst>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a:bodyPr>
          <a:lstStyle/>
          <a:p>
            <a:r>
              <a:rPr lang="en-US" altLang="zh-TW" dirty="0"/>
              <a:t>Security Requirements</a:t>
            </a:r>
            <a:br>
              <a:rPr lang="en-US" altLang="zh-TW" dirty="0"/>
            </a:br>
            <a:r>
              <a:rPr lang="en-US" altLang="zh-TW" dirty="0"/>
              <a:t>Audit and Accountability </a:t>
            </a:r>
            <a:r>
              <a:rPr lang="zh-TW" altLang="en-US" dirty="0"/>
              <a:t>稽核和可說明性</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dirty="0"/>
              <a:t>Create, protect, and retain information system audit records to the extent needed to enable the </a:t>
            </a:r>
            <a:r>
              <a:rPr lang="en-US" altLang="zh-TW" b="1" dirty="0"/>
              <a:t>monitoring, analysis, investigation, and reporting</a:t>
            </a:r>
            <a:r>
              <a:rPr lang="en-US" altLang="zh-TW" dirty="0"/>
              <a:t> of unlawful, unauthorized, or inappropriate information system activity; </a:t>
            </a:r>
            <a:r>
              <a:rPr lang="zh-TW" altLang="en-US" dirty="0"/>
              <a:t>保留紀錄，以備查核</a:t>
            </a:r>
            <a:endParaRPr lang="en-US" altLang="zh-TW" dirty="0"/>
          </a:p>
          <a:p>
            <a:r>
              <a:rPr lang="en-US" altLang="zh-TW" dirty="0"/>
              <a:t>Ensure that the actions of individual information system users can be uniquely </a:t>
            </a:r>
            <a:r>
              <a:rPr lang="en-US" altLang="zh-TW" b="1" dirty="0"/>
              <a:t>traced to those users so they can be held accountable for </a:t>
            </a:r>
            <a:r>
              <a:rPr lang="en-US" altLang="zh-TW" dirty="0"/>
              <a:t>their actions. </a:t>
            </a:r>
            <a:r>
              <a:rPr lang="zh-TW" altLang="en-US" dirty="0"/>
              <a:t>詳實紀錄，追溯來源，不可抵賴</a:t>
            </a:r>
            <a:endParaRPr lang="en-US" altLang="zh-TW" dirty="0"/>
          </a:p>
        </p:txBody>
      </p:sp>
    </p:spTree>
  </p:cSld>
  <p:clrMapOvr>
    <a:masterClrMapping/>
  </p:clrMapOvr>
  <p:transition spd="slow">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fontScale="90000"/>
          </a:bodyPr>
          <a:lstStyle/>
          <a:p>
            <a:r>
              <a:rPr lang="en-US" altLang="zh-TW" dirty="0"/>
              <a:t>Security Requirements</a:t>
            </a:r>
            <a:br>
              <a:rPr lang="en-US" altLang="zh-TW" dirty="0"/>
            </a:br>
            <a:r>
              <a:rPr lang="en-US" altLang="zh-TW" sz="3600" dirty="0"/>
              <a:t>Certification </a:t>
            </a:r>
            <a:r>
              <a:rPr lang="zh-TW" altLang="en-US" sz="3600" dirty="0"/>
              <a:t>認證</a:t>
            </a:r>
            <a:r>
              <a:rPr lang="en-US" altLang="zh-TW" sz="3600" dirty="0"/>
              <a:t>, Accreditation </a:t>
            </a:r>
            <a:r>
              <a:rPr lang="zh-TW" altLang="en-US" sz="3600" dirty="0"/>
              <a:t>信賴</a:t>
            </a:r>
            <a:r>
              <a:rPr lang="en-US" altLang="zh-TW" sz="3600" dirty="0"/>
              <a:t>, and Security Assessments </a:t>
            </a:r>
            <a:r>
              <a:rPr lang="zh-TW" altLang="en-US" sz="3600" dirty="0"/>
              <a:t>安全評估</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Periodically assess </a:t>
            </a:r>
            <a:r>
              <a:rPr lang="en-US" altLang="zh-TW" dirty="0"/>
              <a:t>the security controls in organizational information systems to determine if the controls are </a:t>
            </a:r>
            <a:r>
              <a:rPr lang="en-US" altLang="zh-TW" b="1" dirty="0"/>
              <a:t>effective</a:t>
            </a:r>
            <a:r>
              <a:rPr lang="en-US" altLang="zh-TW" dirty="0"/>
              <a:t> in their application; </a:t>
            </a:r>
          </a:p>
          <a:p>
            <a:r>
              <a:rPr lang="en-US" altLang="zh-TW" b="1" dirty="0"/>
              <a:t>Develop and implement plans of action </a:t>
            </a:r>
            <a:r>
              <a:rPr lang="en-US" altLang="zh-TW" dirty="0"/>
              <a:t>designed to correct deficiencies and reduce or eliminate vulnerabilities in organizational information systems; </a:t>
            </a:r>
            <a:r>
              <a:rPr lang="zh-TW" altLang="en-US" dirty="0"/>
              <a:t>行動計畫：糾正瑕疵、消弭弱點</a:t>
            </a:r>
            <a:endParaRPr lang="en-US" altLang="zh-TW" dirty="0"/>
          </a:p>
          <a:p>
            <a:r>
              <a:rPr lang="en-US" altLang="zh-TW" b="1" dirty="0"/>
              <a:t>Authorize</a:t>
            </a:r>
            <a:r>
              <a:rPr lang="en-US" altLang="zh-TW" dirty="0"/>
              <a:t> the operation of organizational information systems and any associated information system connections; </a:t>
            </a:r>
            <a:r>
              <a:rPr lang="zh-TW" altLang="en-US" dirty="0"/>
              <a:t>認證授權</a:t>
            </a:r>
            <a:endParaRPr lang="en-US" altLang="zh-TW" dirty="0"/>
          </a:p>
          <a:p>
            <a:r>
              <a:rPr lang="en-US" altLang="zh-TW" b="1" dirty="0"/>
              <a:t>Monitor</a:t>
            </a:r>
            <a:r>
              <a:rPr lang="en-US" altLang="zh-TW" dirty="0"/>
              <a:t> information system security controls on an ongoing basis to </a:t>
            </a:r>
            <a:r>
              <a:rPr lang="en-US" altLang="zh-TW" b="1" dirty="0"/>
              <a:t>ensure</a:t>
            </a:r>
            <a:r>
              <a:rPr lang="en-US" altLang="zh-TW" dirty="0"/>
              <a:t> the continued effectiveness of the controls. </a:t>
            </a:r>
            <a:r>
              <a:rPr lang="zh-TW" altLang="en-US" dirty="0"/>
              <a:t>持續監控</a:t>
            </a:r>
          </a:p>
        </p:txBody>
      </p:sp>
    </p:spTree>
    <p:extLst>
      <p:ext uri="{BB962C8B-B14F-4D97-AF65-F5344CB8AC3E}">
        <p14:creationId xmlns:p14="http://schemas.microsoft.com/office/powerpoint/2010/main" val="1966463847"/>
      </p:ext>
    </p:extLst>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Configuration Management </a:t>
            </a:r>
            <a:r>
              <a:rPr lang="zh-TW" altLang="en-US" dirty="0"/>
              <a:t>組態管理</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Establish and maintain </a:t>
            </a:r>
            <a:r>
              <a:rPr lang="en-US" altLang="zh-TW" b="1" dirty="0">
                <a:solidFill>
                  <a:srgbClr val="FF0000"/>
                </a:solidFill>
              </a:rPr>
              <a:t>baseline</a:t>
            </a:r>
            <a:r>
              <a:rPr lang="en-US" altLang="zh-TW" b="1" dirty="0"/>
              <a:t> configurations and inventories </a:t>
            </a:r>
            <a:r>
              <a:rPr lang="en-US" altLang="zh-TW" dirty="0"/>
              <a:t>of organizational information systems (including hardware, software, firmware, and documentation) throughout the respective system development life cycles;</a:t>
            </a:r>
          </a:p>
          <a:p>
            <a:r>
              <a:rPr lang="en-US" altLang="zh-TW" b="1" dirty="0"/>
              <a:t>Establish and enforce security configuration settings </a:t>
            </a:r>
            <a:r>
              <a:rPr lang="en-US" altLang="zh-TW" dirty="0"/>
              <a:t>for information technology products employed in organizational information systems.</a:t>
            </a:r>
          </a:p>
        </p:txBody>
      </p:sp>
    </p:spTree>
    <p:extLst>
      <p:ext uri="{BB962C8B-B14F-4D97-AF65-F5344CB8AC3E}">
        <p14:creationId xmlns:p14="http://schemas.microsoft.com/office/powerpoint/2010/main" val="926478776"/>
      </p:ext>
    </p:extLst>
  </p:cSld>
  <p:clrMapOvr>
    <a:masterClrMapping/>
  </p:clrMapOvr>
  <p:transition spd="slow">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Contingency Planning </a:t>
            </a:r>
            <a:r>
              <a:rPr lang="zh-TW" altLang="en-US" dirty="0"/>
              <a:t>急難救援計畫</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Establish, maintain, and implement plans for emergency </a:t>
            </a:r>
            <a:r>
              <a:rPr lang="en-US" altLang="zh-TW" dirty="0"/>
              <a:t>response, backup operations, and post-disaster recovery for organizational information systems to ensure the availability of critical information resources and continuity of operations in emergency situations.</a:t>
            </a:r>
            <a:br>
              <a:rPr lang="en-US" altLang="zh-TW" dirty="0"/>
            </a:br>
            <a:r>
              <a:rPr lang="zh-TW" altLang="en-US" dirty="0"/>
              <a:t>緊急事件發生時，當下如何應對？事後如何復原？</a:t>
            </a:r>
          </a:p>
        </p:txBody>
      </p:sp>
    </p:spTree>
    <p:extLst>
      <p:ext uri="{BB962C8B-B14F-4D97-AF65-F5344CB8AC3E}">
        <p14:creationId xmlns:p14="http://schemas.microsoft.com/office/powerpoint/2010/main" val="2079458931"/>
      </p:ext>
    </p:extLst>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a:bodyPr>
          <a:lstStyle/>
          <a:p>
            <a:r>
              <a:rPr lang="en-US" altLang="zh-TW" dirty="0"/>
              <a:t>Security Requirements</a:t>
            </a:r>
            <a:br>
              <a:rPr lang="en-US" altLang="zh-TW" dirty="0"/>
            </a:br>
            <a:r>
              <a:rPr lang="en-US" altLang="zh-TW" sz="4000" dirty="0"/>
              <a:t>Identification and Authentication </a:t>
            </a:r>
            <a:r>
              <a:rPr lang="zh-TW" altLang="en-US" sz="4000" dirty="0"/>
              <a:t>識別和認證</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Identify</a:t>
            </a:r>
            <a:r>
              <a:rPr lang="en-US" altLang="zh-TW" dirty="0"/>
              <a:t> information system </a:t>
            </a:r>
            <a:r>
              <a:rPr lang="en-US" altLang="zh-TW" b="1" dirty="0"/>
              <a:t>users, processes acting on behalf of users, or devices</a:t>
            </a:r>
            <a:r>
              <a:rPr lang="en-US" altLang="zh-TW" dirty="0"/>
              <a:t>, </a:t>
            </a:r>
            <a:br>
              <a:rPr lang="en-US" altLang="zh-TW" dirty="0"/>
            </a:br>
            <a:r>
              <a:rPr lang="zh-TW" altLang="en-US" dirty="0"/>
              <a:t>識別</a:t>
            </a:r>
            <a:endParaRPr lang="en-US" altLang="zh-TW" dirty="0"/>
          </a:p>
          <a:p>
            <a:r>
              <a:rPr lang="en-US" altLang="zh-TW" b="1" dirty="0"/>
              <a:t>authenticate</a:t>
            </a:r>
            <a:r>
              <a:rPr lang="en-US" altLang="zh-TW" dirty="0"/>
              <a:t> or </a:t>
            </a:r>
            <a:r>
              <a:rPr lang="en-US" altLang="zh-TW" b="1" dirty="0"/>
              <a:t>verify</a:t>
            </a:r>
            <a:r>
              <a:rPr lang="en-US" altLang="zh-TW" dirty="0"/>
              <a:t> the </a:t>
            </a:r>
            <a:r>
              <a:rPr lang="en-US" altLang="zh-TW" b="1" dirty="0"/>
              <a:t>identities</a:t>
            </a:r>
            <a:r>
              <a:rPr lang="en-US" altLang="zh-TW" dirty="0"/>
              <a:t> of those users, processes, or devices, as a prerequisite to allowing access to organizational information systems.</a:t>
            </a:r>
            <a:br>
              <a:rPr lang="en-US" altLang="zh-TW" dirty="0"/>
            </a:br>
            <a:r>
              <a:rPr lang="zh-TW" altLang="en-US" dirty="0"/>
              <a:t>認證</a:t>
            </a:r>
            <a:endParaRPr lang="en-US" altLang="zh-TW" dirty="0"/>
          </a:p>
        </p:txBody>
      </p:sp>
    </p:spTree>
    <p:extLst>
      <p:ext uri="{BB962C8B-B14F-4D97-AF65-F5344CB8AC3E}">
        <p14:creationId xmlns:p14="http://schemas.microsoft.com/office/powerpoint/2010/main" val="508637767"/>
      </p:ext>
    </p:extLst>
  </p:cSld>
  <p:clrMapOvr>
    <a:masterClrMapping/>
  </p:clrMapOvr>
  <p:transition spd="slow">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Incident Response </a:t>
            </a:r>
            <a:r>
              <a:rPr lang="zh-TW" altLang="en-US" dirty="0"/>
              <a:t>事故反應</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dirty="0"/>
              <a:t>Establish an operational </a:t>
            </a:r>
            <a:r>
              <a:rPr lang="en-US" altLang="zh-TW" b="1" dirty="0"/>
              <a:t>incident-handling</a:t>
            </a:r>
            <a:r>
              <a:rPr lang="en-US" altLang="zh-TW" dirty="0"/>
              <a:t> capability for organizational information systems that includes adequate </a:t>
            </a:r>
            <a:r>
              <a:rPr lang="en-US" altLang="zh-TW" b="1" dirty="0"/>
              <a:t>preparation</a:t>
            </a:r>
            <a:r>
              <a:rPr lang="en-US" altLang="zh-TW" dirty="0"/>
              <a:t>, </a:t>
            </a:r>
            <a:r>
              <a:rPr lang="en-US" altLang="zh-TW" b="1" dirty="0"/>
              <a:t>detection</a:t>
            </a:r>
            <a:r>
              <a:rPr lang="en-US" altLang="zh-TW" dirty="0"/>
              <a:t>, </a:t>
            </a:r>
            <a:r>
              <a:rPr lang="en-US" altLang="zh-TW" b="1" dirty="0"/>
              <a:t>analysis</a:t>
            </a:r>
            <a:r>
              <a:rPr lang="en-US" altLang="zh-TW" dirty="0"/>
              <a:t>, </a:t>
            </a:r>
            <a:r>
              <a:rPr lang="en-US" altLang="zh-TW" b="1" dirty="0"/>
              <a:t>containment</a:t>
            </a:r>
            <a:r>
              <a:rPr lang="en-US" altLang="zh-TW" dirty="0"/>
              <a:t>, </a:t>
            </a:r>
            <a:r>
              <a:rPr lang="en-US" altLang="zh-TW" b="1" dirty="0"/>
              <a:t>recovery</a:t>
            </a:r>
            <a:r>
              <a:rPr lang="en-US" altLang="zh-TW" dirty="0"/>
              <a:t>, and </a:t>
            </a:r>
            <a:r>
              <a:rPr lang="en-US" altLang="zh-TW" b="1" dirty="0"/>
              <a:t>user-response</a:t>
            </a:r>
            <a:r>
              <a:rPr lang="en-US" altLang="zh-TW" dirty="0"/>
              <a:t> activities;</a:t>
            </a:r>
          </a:p>
          <a:p>
            <a:r>
              <a:rPr lang="en-US" altLang="zh-TW" b="1" dirty="0"/>
              <a:t>Track, document, and report </a:t>
            </a:r>
            <a:r>
              <a:rPr lang="en-US" altLang="zh-TW" dirty="0"/>
              <a:t>incidents to appropriate organizational officials and/or authorities.</a:t>
            </a:r>
            <a:endParaRPr lang="zh-TW" altLang="en-US" dirty="0"/>
          </a:p>
        </p:txBody>
      </p:sp>
    </p:spTree>
    <p:extLst>
      <p:ext uri="{BB962C8B-B14F-4D97-AF65-F5344CB8AC3E}">
        <p14:creationId xmlns:p14="http://schemas.microsoft.com/office/powerpoint/2010/main" val="1664217995"/>
      </p:ext>
    </p:extLst>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Maintenance </a:t>
            </a:r>
            <a:r>
              <a:rPr lang="zh-TW" altLang="en-US" dirty="0"/>
              <a:t>維護</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lstStyle/>
          <a:p>
            <a:r>
              <a:rPr lang="en-US" altLang="zh-TW" dirty="0"/>
              <a:t>Perform </a:t>
            </a:r>
            <a:r>
              <a:rPr lang="en-US" altLang="zh-TW" b="1" dirty="0"/>
              <a:t>periodic and timely </a:t>
            </a:r>
            <a:r>
              <a:rPr lang="en-US" altLang="zh-TW" dirty="0"/>
              <a:t>maintenance on organizational information systems;</a:t>
            </a:r>
          </a:p>
          <a:p>
            <a:r>
              <a:rPr lang="en-US" altLang="zh-TW" dirty="0"/>
              <a:t>Provide </a:t>
            </a:r>
            <a:r>
              <a:rPr lang="en-US" altLang="zh-TW" b="1" dirty="0"/>
              <a:t>effective controls </a:t>
            </a:r>
            <a:r>
              <a:rPr lang="en-US" altLang="zh-TW" dirty="0"/>
              <a:t>on the tools, techniques, mechanisms, and personnel used to conduct information system maintenance.</a:t>
            </a:r>
          </a:p>
        </p:txBody>
      </p:sp>
    </p:spTree>
    <p:extLst>
      <p:ext uri="{BB962C8B-B14F-4D97-AF65-F5344CB8AC3E}">
        <p14:creationId xmlns:p14="http://schemas.microsoft.com/office/powerpoint/2010/main" val="1827067712"/>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2543F3-ADC0-4F36-B941-AB2991CACC28}"/>
              </a:ext>
            </a:extLst>
          </p:cNvPr>
          <p:cNvSpPr>
            <a:spLocks noGrp="1"/>
          </p:cNvSpPr>
          <p:nvPr>
            <p:ph type="title"/>
          </p:nvPr>
        </p:nvSpPr>
        <p:spPr/>
        <p:txBody>
          <a:bodyPr/>
          <a:lstStyle/>
          <a:p>
            <a:r>
              <a:rPr lang="en-US" altLang="zh-TW" dirty="0"/>
              <a:t>Three Fundamental Questions</a:t>
            </a:r>
            <a:endParaRPr lang="zh-TW" altLang="en-US" dirty="0"/>
          </a:p>
        </p:txBody>
      </p:sp>
      <p:sp>
        <p:nvSpPr>
          <p:cNvPr id="3" name="內容版面配置區 2">
            <a:extLst>
              <a:ext uri="{FF2B5EF4-FFF2-40B4-BE49-F238E27FC236}">
                <a16:creationId xmlns:a16="http://schemas.microsoft.com/office/drawing/2014/main" id="{C074CBF1-E850-41DC-8692-2D249EF260F2}"/>
              </a:ext>
            </a:extLst>
          </p:cNvPr>
          <p:cNvSpPr>
            <a:spLocks noGrp="1"/>
          </p:cNvSpPr>
          <p:nvPr>
            <p:ph idx="1"/>
          </p:nvPr>
        </p:nvSpPr>
        <p:spPr/>
        <p:txBody>
          <a:bodyPr/>
          <a:lstStyle/>
          <a:p>
            <a:r>
              <a:rPr lang="en-US" altLang="zh-TW" dirty="0"/>
              <a:t>What assets do we need to protect? </a:t>
            </a:r>
            <a:br>
              <a:rPr lang="en-US" altLang="zh-TW" dirty="0"/>
            </a:br>
            <a:r>
              <a:rPr lang="zh-TW" altLang="en-US" dirty="0"/>
              <a:t>保護那些資產？</a:t>
            </a:r>
            <a:endParaRPr lang="en-US" altLang="zh-TW" dirty="0"/>
          </a:p>
          <a:p>
            <a:r>
              <a:rPr lang="en-US" altLang="zh-TW" dirty="0"/>
              <a:t>How are those assets threatened?</a:t>
            </a:r>
            <a:br>
              <a:rPr lang="en-US" altLang="zh-TW" dirty="0"/>
            </a:br>
            <a:r>
              <a:rPr lang="zh-TW" altLang="en-US" dirty="0"/>
              <a:t>面臨何種威脅？</a:t>
            </a:r>
            <a:endParaRPr lang="en-US" altLang="zh-TW" dirty="0"/>
          </a:p>
          <a:p>
            <a:r>
              <a:rPr lang="en-US" altLang="zh-TW" dirty="0"/>
              <a:t>What can we do to counter those threats?</a:t>
            </a:r>
            <a:br>
              <a:rPr lang="en-US" altLang="zh-TW" dirty="0"/>
            </a:br>
            <a:r>
              <a:rPr lang="zh-TW" altLang="en-US" dirty="0"/>
              <a:t>如何應對這些威脅？</a:t>
            </a:r>
          </a:p>
        </p:txBody>
      </p:sp>
      <p:sp>
        <p:nvSpPr>
          <p:cNvPr id="4" name="投影片編號版面配置區 3">
            <a:extLst>
              <a:ext uri="{FF2B5EF4-FFF2-40B4-BE49-F238E27FC236}">
                <a16:creationId xmlns:a16="http://schemas.microsoft.com/office/drawing/2014/main" id="{3730AD3A-C361-4504-A59A-601982610D8F}"/>
              </a:ext>
            </a:extLst>
          </p:cNvPr>
          <p:cNvSpPr>
            <a:spLocks noGrp="1"/>
          </p:cNvSpPr>
          <p:nvPr>
            <p:ph type="sldNum" sz="quarter" idx="12"/>
          </p:nvPr>
        </p:nvSpPr>
        <p:spPr/>
        <p:txBody>
          <a:bodyPr/>
          <a:lstStyle/>
          <a:p>
            <a:fld id="{06AFB70A-E524-49E4-8F5C-48BFBE4381EC}" type="slidenum">
              <a:rPr lang="en-US" altLang="zh-TW" smtClean="0"/>
              <a:pPr/>
              <a:t>4</a:t>
            </a:fld>
            <a:endParaRPr lang="en-US" altLang="zh-TW"/>
          </a:p>
        </p:txBody>
      </p:sp>
    </p:spTree>
    <p:extLst>
      <p:ext uri="{BB962C8B-B14F-4D97-AF65-F5344CB8AC3E}">
        <p14:creationId xmlns:p14="http://schemas.microsoft.com/office/powerpoint/2010/main" val="2741331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Media Protection </a:t>
            </a:r>
            <a:r>
              <a:rPr lang="zh-TW" altLang="en-US" dirty="0"/>
              <a:t>媒體保護</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lstStyle/>
          <a:p>
            <a:r>
              <a:rPr lang="en-US" altLang="zh-TW" b="1" dirty="0"/>
              <a:t>Protect</a:t>
            </a:r>
            <a:r>
              <a:rPr lang="en-US" altLang="zh-TW" dirty="0"/>
              <a:t> information system media, both </a:t>
            </a:r>
            <a:r>
              <a:rPr lang="en-US" altLang="zh-TW" b="1" dirty="0"/>
              <a:t>paper</a:t>
            </a:r>
            <a:r>
              <a:rPr lang="en-US" altLang="zh-TW" dirty="0"/>
              <a:t> and </a:t>
            </a:r>
            <a:r>
              <a:rPr lang="en-US" altLang="zh-TW" b="1" dirty="0"/>
              <a:t>digital</a:t>
            </a:r>
            <a:r>
              <a:rPr lang="en-US" altLang="zh-TW" dirty="0"/>
              <a:t>; </a:t>
            </a:r>
          </a:p>
          <a:p>
            <a:r>
              <a:rPr lang="en-US" altLang="zh-TW" b="1" dirty="0"/>
              <a:t>Limit access </a:t>
            </a:r>
            <a:r>
              <a:rPr lang="en-US" altLang="zh-TW" dirty="0"/>
              <a:t>to information on information system media to authorized users;</a:t>
            </a:r>
          </a:p>
          <a:p>
            <a:r>
              <a:rPr lang="en-US" altLang="zh-TW" b="1" dirty="0"/>
              <a:t>Sanitize or destroy </a:t>
            </a:r>
            <a:r>
              <a:rPr lang="en-US" altLang="zh-TW" dirty="0"/>
              <a:t>information system media before disposal or release for reuse.</a:t>
            </a:r>
            <a:endParaRPr lang="zh-TW" altLang="en-US" dirty="0"/>
          </a:p>
        </p:txBody>
      </p:sp>
    </p:spTree>
    <p:extLst>
      <p:ext uri="{BB962C8B-B14F-4D97-AF65-F5344CB8AC3E}">
        <p14:creationId xmlns:p14="http://schemas.microsoft.com/office/powerpoint/2010/main" val="2171204219"/>
      </p:ext>
    </p:extLst>
  </p:cSld>
  <p:clrMapOvr>
    <a:masterClrMapping/>
  </p:clrMapOvr>
  <p:transition spd="slow">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fontScale="90000"/>
          </a:bodyPr>
          <a:lstStyle/>
          <a:p>
            <a:r>
              <a:rPr lang="en-US" altLang="zh-TW" dirty="0"/>
              <a:t>Security Requirements</a:t>
            </a:r>
            <a:br>
              <a:rPr lang="en-US" altLang="zh-TW" dirty="0"/>
            </a:br>
            <a:r>
              <a:rPr lang="en-US" altLang="zh-TW" sz="4000" dirty="0"/>
              <a:t>Physical and Environmental Protection </a:t>
            </a:r>
            <a:r>
              <a:rPr lang="zh-TW" altLang="en-US" sz="4000" dirty="0"/>
              <a:t>實體環境保護</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Limit physical access </a:t>
            </a:r>
            <a:r>
              <a:rPr lang="en-US" altLang="zh-TW" dirty="0"/>
              <a:t>to information systems, equipment, and the respective operating environments to authorized individuals;</a:t>
            </a:r>
          </a:p>
          <a:p>
            <a:r>
              <a:rPr lang="en-US" altLang="zh-TW" b="1" dirty="0"/>
              <a:t>Protect</a:t>
            </a:r>
            <a:r>
              <a:rPr lang="en-US" altLang="zh-TW" dirty="0"/>
              <a:t> the physical plant and support infrastructure for information systems; </a:t>
            </a:r>
          </a:p>
          <a:p>
            <a:r>
              <a:rPr lang="en-US" altLang="zh-TW" b="1" dirty="0"/>
              <a:t>Provide supporting utilities </a:t>
            </a:r>
            <a:r>
              <a:rPr lang="en-US" altLang="zh-TW" dirty="0"/>
              <a:t>for information systems;</a:t>
            </a:r>
          </a:p>
          <a:p>
            <a:r>
              <a:rPr lang="en-US" altLang="zh-TW" dirty="0"/>
              <a:t>Protect information systems </a:t>
            </a:r>
            <a:r>
              <a:rPr lang="en-US" altLang="zh-TW" b="1" dirty="0"/>
              <a:t>against environmental hazards</a:t>
            </a:r>
            <a:r>
              <a:rPr lang="en-US" altLang="zh-TW" dirty="0"/>
              <a:t>;</a:t>
            </a:r>
          </a:p>
          <a:p>
            <a:r>
              <a:rPr lang="en-US" altLang="zh-TW" dirty="0"/>
              <a:t>Provide appropriate environmental </a:t>
            </a:r>
            <a:r>
              <a:rPr lang="en-US" altLang="zh-TW" b="1" dirty="0"/>
              <a:t>controls</a:t>
            </a:r>
            <a:r>
              <a:rPr lang="en-US" altLang="zh-TW" dirty="0"/>
              <a:t> in facilities containing information systems.</a:t>
            </a:r>
          </a:p>
        </p:txBody>
      </p:sp>
    </p:spTree>
    <p:extLst>
      <p:ext uri="{BB962C8B-B14F-4D97-AF65-F5344CB8AC3E}">
        <p14:creationId xmlns:p14="http://schemas.microsoft.com/office/powerpoint/2010/main" val="3251431702"/>
      </p:ext>
    </p:extLst>
  </p:cSld>
  <p:clrMapOvr>
    <a:masterClrMapping/>
  </p:clrMapOvr>
  <p:transition spd="slow">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Planning </a:t>
            </a:r>
            <a:r>
              <a:rPr lang="zh-TW" altLang="en-US" dirty="0"/>
              <a:t>規劃</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Develop, document, periodically update, and implement </a:t>
            </a:r>
            <a:r>
              <a:rPr lang="en-US" altLang="zh-TW" dirty="0"/>
              <a:t>security plans for organizational information systems that describe </a:t>
            </a:r>
          </a:p>
          <a:p>
            <a:pPr lvl="1"/>
            <a:r>
              <a:rPr lang="en-US" altLang="zh-TW" dirty="0"/>
              <a:t>the security controls in place or planned for the information systems and</a:t>
            </a:r>
            <a:br>
              <a:rPr lang="en-US" altLang="zh-TW" dirty="0"/>
            </a:br>
            <a:r>
              <a:rPr lang="zh-TW" altLang="en-US" dirty="0"/>
              <a:t>控制機制</a:t>
            </a:r>
            <a:r>
              <a:rPr lang="en-US" altLang="zh-TW" dirty="0"/>
              <a:t> </a:t>
            </a:r>
          </a:p>
          <a:p>
            <a:pPr lvl="1"/>
            <a:r>
              <a:rPr lang="en-US" altLang="zh-TW" dirty="0"/>
              <a:t>the rules of behavior for individuals accessing the information systems.</a:t>
            </a:r>
            <a:br>
              <a:rPr lang="en-US" altLang="zh-TW" dirty="0"/>
            </a:br>
            <a:r>
              <a:rPr lang="zh-TW" altLang="en-US"/>
              <a:t>行為規範</a:t>
            </a:r>
            <a:endParaRPr lang="zh-TW" altLang="en-US" dirty="0"/>
          </a:p>
        </p:txBody>
      </p:sp>
    </p:spTree>
    <p:extLst>
      <p:ext uri="{BB962C8B-B14F-4D97-AF65-F5344CB8AC3E}">
        <p14:creationId xmlns:p14="http://schemas.microsoft.com/office/powerpoint/2010/main" val="4014691259"/>
      </p:ext>
    </p:extLst>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Personnel Security </a:t>
            </a:r>
            <a:r>
              <a:rPr lang="zh-TW" altLang="en-US" dirty="0"/>
              <a:t>人員安全</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dirty="0"/>
              <a:t>Ensure that individuals occupying positions of responsibility within organizations (including third-party service providers) are </a:t>
            </a:r>
            <a:r>
              <a:rPr lang="en-US" altLang="zh-TW" b="1" dirty="0"/>
              <a:t>trustworthy</a:t>
            </a:r>
            <a:r>
              <a:rPr lang="en-US" altLang="zh-TW" dirty="0"/>
              <a:t> and </a:t>
            </a:r>
            <a:r>
              <a:rPr lang="en-US" altLang="zh-TW" b="1" dirty="0"/>
              <a:t>meet established security criteria </a:t>
            </a:r>
            <a:r>
              <a:rPr lang="en-US" altLang="zh-TW" dirty="0"/>
              <a:t>for those positions;</a:t>
            </a:r>
          </a:p>
          <a:p>
            <a:r>
              <a:rPr lang="en-US" altLang="zh-TW" dirty="0"/>
              <a:t>Ensure that organizational information and information systems are </a:t>
            </a:r>
            <a:r>
              <a:rPr lang="en-US" altLang="zh-TW" b="1" dirty="0"/>
              <a:t>protected during and after personnel actions </a:t>
            </a:r>
            <a:r>
              <a:rPr lang="en-US" altLang="zh-TW" dirty="0"/>
              <a:t>such as terminations and transfers; </a:t>
            </a:r>
            <a:r>
              <a:rPr lang="zh-TW" altLang="en-US" dirty="0"/>
              <a:t>離職與調動</a:t>
            </a:r>
            <a:endParaRPr lang="en-US" altLang="zh-TW" dirty="0"/>
          </a:p>
          <a:p>
            <a:r>
              <a:rPr lang="en-US" altLang="zh-TW" dirty="0"/>
              <a:t>Employ formal </a:t>
            </a:r>
            <a:r>
              <a:rPr lang="en-US" altLang="zh-TW" b="1" dirty="0"/>
              <a:t>sanctions</a:t>
            </a:r>
            <a:r>
              <a:rPr lang="en-US" altLang="zh-TW" dirty="0"/>
              <a:t> for personnel failing to comply with organizational security policies and procedures. </a:t>
            </a:r>
            <a:r>
              <a:rPr lang="zh-TW" altLang="en-US" dirty="0"/>
              <a:t>制裁</a:t>
            </a:r>
            <a:endParaRPr lang="en-US" altLang="zh-TW" dirty="0"/>
          </a:p>
        </p:txBody>
      </p:sp>
    </p:spTree>
    <p:extLst>
      <p:ext uri="{BB962C8B-B14F-4D97-AF65-F5344CB8AC3E}">
        <p14:creationId xmlns:p14="http://schemas.microsoft.com/office/powerpoint/2010/main" val="1038325712"/>
      </p:ext>
    </p:extLst>
  </p:cSld>
  <p:clrMapOvr>
    <a:masterClrMapping/>
  </p:clrMapOvr>
  <p:transition spd="slow">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Risk Assessment </a:t>
            </a:r>
            <a:r>
              <a:rPr lang="zh-TW" altLang="en-US" dirty="0"/>
              <a:t>風險評估</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Periodically</a:t>
            </a:r>
            <a:r>
              <a:rPr lang="en-US" altLang="zh-TW" dirty="0"/>
              <a:t> assess the risk to </a:t>
            </a:r>
          </a:p>
          <a:p>
            <a:pPr lvl="1"/>
            <a:r>
              <a:rPr lang="en-US" altLang="zh-TW" dirty="0"/>
              <a:t>organizational operations (including mission, functions, image, or reputation) </a:t>
            </a:r>
            <a:r>
              <a:rPr lang="zh-TW" altLang="en-US" dirty="0"/>
              <a:t>任務、職能、形象、聲譽</a:t>
            </a:r>
            <a:endParaRPr lang="en-US" altLang="zh-TW" dirty="0"/>
          </a:p>
          <a:p>
            <a:pPr lvl="1"/>
            <a:r>
              <a:rPr lang="en-US" altLang="zh-TW" dirty="0"/>
              <a:t>organizational assets, and </a:t>
            </a:r>
          </a:p>
          <a:p>
            <a:pPr lvl="1"/>
            <a:r>
              <a:rPr lang="en-US" altLang="zh-TW" dirty="0"/>
              <a:t>individuals, </a:t>
            </a:r>
          </a:p>
          <a:p>
            <a:r>
              <a:rPr lang="en-US" altLang="zh-TW" dirty="0"/>
              <a:t>Resulting from the operation of organizational information systems and the associated processing, storage, or transmission of organizational information.</a:t>
            </a:r>
            <a:endParaRPr lang="zh-TW" altLang="en-US" dirty="0"/>
          </a:p>
        </p:txBody>
      </p:sp>
    </p:spTree>
    <p:extLst>
      <p:ext uri="{BB962C8B-B14F-4D97-AF65-F5344CB8AC3E}">
        <p14:creationId xmlns:p14="http://schemas.microsoft.com/office/powerpoint/2010/main" val="786552832"/>
      </p:ext>
    </p:extLst>
  </p:cSld>
  <p:clrMapOvr>
    <a:masterClrMapping/>
  </p:clrMapOvr>
  <p:transition spd="slow">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fontScale="90000"/>
          </a:bodyPr>
          <a:lstStyle/>
          <a:p>
            <a:r>
              <a:rPr lang="en-US" altLang="zh-TW" dirty="0"/>
              <a:t>Security Requirements</a:t>
            </a:r>
            <a:br>
              <a:rPr lang="en-US" altLang="zh-TW" dirty="0"/>
            </a:br>
            <a:r>
              <a:rPr lang="en-US" altLang="zh-TW" sz="4000" dirty="0"/>
              <a:t>Systems and Services Acquisition </a:t>
            </a:r>
            <a:r>
              <a:rPr lang="zh-TW" altLang="en-US" sz="4000" dirty="0"/>
              <a:t>系統和服務獲取</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dirty="0"/>
              <a:t>Allocate </a:t>
            </a:r>
            <a:r>
              <a:rPr lang="en-US" altLang="zh-TW" b="1" dirty="0"/>
              <a:t>sufficient resources </a:t>
            </a:r>
            <a:r>
              <a:rPr lang="en-US" altLang="zh-TW" dirty="0"/>
              <a:t>to adequately protect organizational information systems;</a:t>
            </a:r>
          </a:p>
          <a:p>
            <a:r>
              <a:rPr lang="en-US" altLang="zh-TW" dirty="0"/>
              <a:t>Employ </a:t>
            </a:r>
            <a:r>
              <a:rPr lang="en-US" altLang="zh-TW" b="1" dirty="0"/>
              <a:t>system development life cycle processes </a:t>
            </a:r>
            <a:r>
              <a:rPr lang="en-US" altLang="zh-TW" dirty="0"/>
              <a:t>that incorporate information security considerations; </a:t>
            </a:r>
          </a:p>
          <a:p>
            <a:r>
              <a:rPr lang="en-US" altLang="zh-TW" dirty="0"/>
              <a:t>Employ </a:t>
            </a:r>
            <a:r>
              <a:rPr lang="en-US" altLang="zh-TW" b="1" dirty="0"/>
              <a:t>software usage and installation restrictions</a:t>
            </a:r>
            <a:r>
              <a:rPr lang="en-US" altLang="zh-TW" dirty="0"/>
              <a:t>; </a:t>
            </a:r>
          </a:p>
          <a:p>
            <a:r>
              <a:rPr lang="en-US" altLang="zh-TW" dirty="0"/>
              <a:t>Ensure that </a:t>
            </a:r>
            <a:r>
              <a:rPr lang="en-US" altLang="zh-TW" b="1" dirty="0"/>
              <a:t>third-party providers </a:t>
            </a:r>
            <a:r>
              <a:rPr lang="en-US" altLang="zh-TW" dirty="0"/>
              <a:t>employ adequate security measures to protect information, applications, and/or services </a:t>
            </a:r>
            <a:r>
              <a:rPr lang="en-US" altLang="zh-TW" b="1" dirty="0"/>
              <a:t>outsourced</a:t>
            </a:r>
            <a:r>
              <a:rPr lang="en-US" altLang="zh-TW" dirty="0"/>
              <a:t> from the organization.</a:t>
            </a:r>
            <a:endParaRPr lang="zh-TW" altLang="en-US" dirty="0"/>
          </a:p>
        </p:txBody>
      </p:sp>
    </p:spTree>
    <p:extLst>
      <p:ext uri="{BB962C8B-B14F-4D97-AF65-F5344CB8AC3E}">
        <p14:creationId xmlns:p14="http://schemas.microsoft.com/office/powerpoint/2010/main" val="4280801470"/>
      </p:ext>
    </p:extLst>
  </p:cSld>
  <p:clrMapOvr>
    <a:masterClrMapping/>
  </p:clrMapOvr>
  <p:transition spd="slow">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fontScale="90000"/>
          </a:bodyPr>
          <a:lstStyle/>
          <a:p>
            <a:r>
              <a:rPr lang="en-US" altLang="zh-TW" dirty="0"/>
              <a:t>Security Requirements</a:t>
            </a:r>
            <a:br>
              <a:rPr lang="en-US" altLang="zh-TW" dirty="0"/>
            </a:br>
            <a:r>
              <a:rPr lang="en-US" altLang="zh-TW" sz="3600" dirty="0"/>
              <a:t>System and Communications Protection </a:t>
            </a:r>
            <a:r>
              <a:rPr lang="zh-TW" altLang="en-US" sz="3600" dirty="0"/>
              <a:t>系統和通訊保護</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lstStyle/>
          <a:p>
            <a:r>
              <a:rPr lang="en-US" altLang="zh-TW" b="1" dirty="0"/>
              <a:t>Monitor, control, and protect </a:t>
            </a:r>
            <a:r>
              <a:rPr lang="en-US" altLang="zh-TW" dirty="0"/>
              <a:t>organizational communications (i.e., information transmitted or received by organizational information systems) </a:t>
            </a:r>
            <a:r>
              <a:rPr lang="en-US" altLang="zh-TW" b="1" dirty="0"/>
              <a:t>at the external boundaries and key internal boundaries </a:t>
            </a:r>
            <a:r>
              <a:rPr lang="en-US" altLang="zh-TW" dirty="0"/>
              <a:t>of the information systems; </a:t>
            </a:r>
          </a:p>
          <a:p>
            <a:r>
              <a:rPr lang="en-US" altLang="zh-TW" dirty="0"/>
              <a:t>Employ </a:t>
            </a:r>
            <a:r>
              <a:rPr lang="en-US" altLang="zh-TW" b="1" dirty="0"/>
              <a:t>architectural designs, software development techniques, and systems engineering principles </a:t>
            </a:r>
            <a:r>
              <a:rPr lang="en-US" altLang="zh-TW" dirty="0"/>
              <a:t>that promote effective information security within organizational information systems.</a:t>
            </a:r>
          </a:p>
        </p:txBody>
      </p:sp>
    </p:spTree>
    <p:extLst>
      <p:ext uri="{BB962C8B-B14F-4D97-AF65-F5344CB8AC3E}">
        <p14:creationId xmlns:p14="http://schemas.microsoft.com/office/powerpoint/2010/main" val="3749145544"/>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fontScale="90000"/>
          </a:bodyPr>
          <a:lstStyle/>
          <a:p>
            <a:r>
              <a:rPr lang="en-US" altLang="zh-TW" dirty="0"/>
              <a:t>Security Requirements</a:t>
            </a:r>
            <a:br>
              <a:rPr lang="en-US" altLang="zh-TW" dirty="0"/>
            </a:br>
            <a:r>
              <a:rPr lang="en-US" altLang="zh-TW" sz="4000" dirty="0"/>
              <a:t>System and Information Integrity </a:t>
            </a:r>
            <a:r>
              <a:rPr lang="zh-TW" altLang="en-US" sz="4000" dirty="0"/>
              <a:t>系統和資訊完整性</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Identify, report, and correct </a:t>
            </a:r>
            <a:r>
              <a:rPr lang="en-US" altLang="zh-TW" dirty="0"/>
              <a:t>information and information system flaws in a </a:t>
            </a:r>
            <a:r>
              <a:rPr lang="en-US" altLang="zh-TW" b="1" dirty="0"/>
              <a:t>timely</a:t>
            </a:r>
            <a:r>
              <a:rPr lang="en-US" altLang="zh-TW" dirty="0"/>
              <a:t> manner; </a:t>
            </a:r>
          </a:p>
          <a:p>
            <a:r>
              <a:rPr lang="en-US" altLang="zh-TW" dirty="0"/>
              <a:t>Provide </a:t>
            </a:r>
            <a:r>
              <a:rPr lang="en-US" altLang="zh-TW" b="1" dirty="0"/>
              <a:t>protection from </a:t>
            </a:r>
            <a:r>
              <a:rPr lang="en-US" altLang="zh-TW" dirty="0"/>
              <a:t>malicious code </a:t>
            </a:r>
            <a:r>
              <a:rPr lang="en-US" altLang="zh-TW" b="1" dirty="0"/>
              <a:t>at appropriate locations </a:t>
            </a:r>
            <a:r>
              <a:rPr lang="en-US" altLang="zh-TW" dirty="0"/>
              <a:t>within organizational information systems; </a:t>
            </a:r>
          </a:p>
          <a:p>
            <a:r>
              <a:rPr lang="en-US" altLang="zh-TW" b="1" dirty="0"/>
              <a:t>Monitor</a:t>
            </a:r>
            <a:r>
              <a:rPr lang="en-US" altLang="zh-TW" dirty="0"/>
              <a:t> information system </a:t>
            </a:r>
            <a:r>
              <a:rPr lang="en-US" altLang="zh-TW" b="1" dirty="0"/>
              <a:t>security alerts </a:t>
            </a:r>
            <a:r>
              <a:rPr lang="en-US" altLang="zh-TW" dirty="0"/>
              <a:t>and </a:t>
            </a:r>
            <a:r>
              <a:rPr lang="en-US" altLang="zh-TW" b="1" dirty="0"/>
              <a:t>advisories</a:t>
            </a:r>
            <a:r>
              <a:rPr lang="en-US" altLang="zh-TW" dirty="0"/>
              <a:t> and take appropriate </a:t>
            </a:r>
            <a:r>
              <a:rPr lang="en-US" altLang="zh-TW" b="1" dirty="0"/>
              <a:t>actions</a:t>
            </a:r>
            <a:r>
              <a:rPr lang="en-US" altLang="zh-TW" dirty="0"/>
              <a:t> in response.</a:t>
            </a:r>
            <a:endParaRPr lang="zh-TW" altLang="en-US" dirty="0"/>
          </a:p>
        </p:txBody>
      </p:sp>
    </p:spTree>
    <p:extLst>
      <p:ext uri="{BB962C8B-B14F-4D97-AF65-F5344CB8AC3E}">
        <p14:creationId xmlns:p14="http://schemas.microsoft.com/office/powerpoint/2010/main" val="1107448784"/>
      </p:ext>
    </p:extLst>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Security Design Principles</a:t>
            </a:r>
          </a:p>
        </p:txBody>
      </p:sp>
      <p:sp>
        <p:nvSpPr>
          <p:cNvPr id="4" name="內容版面配置區 3">
            <a:extLst>
              <a:ext uri="{FF2B5EF4-FFF2-40B4-BE49-F238E27FC236}">
                <a16:creationId xmlns:a16="http://schemas.microsoft.com/office/drawing/2014/main" id="{C6C3877E-B3B4-4C97-8BC8-23BDC088DE95}"/>
              </a:ext>
            </a:extLst>
          </p:cNvPr>
          <p:cNvSpPr>
            <a:spLocks noGrp="1"/>
          </p:cNvSpPr>
          <p:nvPr>
            <p:ph sz="half" idx="1"/>
          </p:nvPr>
        </p:nvSpPr>
        <p:spPr/>
        <p:txBody>
          <a:bodyPr/>
          <a:lstStyle/>
          <a:p>
            <a:r>
              <a:rPr lang="en-US" altLang="zh-TW" dirty="0"/>
              <a:t>Economy of mechanism</a:t>
            </a:r>
          </a:p>
          <a:p>
            <a:r>
              <a:rPr lang="en-US" altLang="zh-TW" dirty="0"/>
              <a:t>Fail-safe defaults</a:t>
            </a:r>
          </a:p>
          <a:p>
            <a:r>
              <a:rPr lang="en-US" altLang="zh-TW" dirty="0"/>
              <a:t>Complete mediation</a:t>
            </a:r>
          </a:p>
          <a:p>
            <a:r>
              <a:rPr lang="en-US" altLang="zh-TW" dirty="0"/>
              <a:t>Open design</a:t>
            </a:r>
          </a:p>
          <a:p>
            <a:r>
              <a:rPr lang="en-US" altLang="zh-TW" dirty="0"/>
              <a:t>Separation of privilege</a:t>
            </a:r>
          </a:p>
          <a:p>
            <a:r>
              <a:rPr lang="en-US" altLang="zh-TW" dirty="0"/>
              <a:t>Least privilege</a:t>
            </a:r>
          </a:p>
          <a:p>
            <a:r>
              <a:rPr lang="en-US" altLang="zh-TW" dirty="0"/>
              <a:t>Least common mechanism</a:t>
            </a:r>
          </a:p>
        </p:txBody>
      </p:sp>
      <p:sp>
        <p:nvSpPr>
          <p:cNvPr id="5" name="內容版面配置區 4">
            <a:extLst>
              <a:ext uri="{FF2B5EF4-FFF2-40B4-BE49-F238E27FC236}">
                <a16:creationId xmlns:a16="http://schemas.microsoft.com/office/drawing/2014/main" id="{4394635F-A6D4-4DDC-BCFE-30796608CFA8}"/>
              </a:ext>
            </a:extLst>
          </p:cNvPr>
          <p:cNvSpPr>
            <a:spLocks noGrp="1"/>
          </p:cNvSpPr>
          <p:nvPr>
            <p:ph sz="half" idx="2"/>
          </p:nvPr>
        </p:nvSpPr>
        <p:spPr/>
        <p:txBody>
          <a:bodyPr/>
          <a:lstStyle/>
          <a:p>
            <a:r>
              <a:rPr lang="en-US" altLang="zh-TW" dirty="0"/>
              <a:t>Psychological acceptability</a:t>
            </a:r>
          </a:p>
          <a:p>
            <a:r>
              <a:rPr lang="en-US" altLang="zh-TW" dirty="0"/>
              <a:t>Isolation</a:t>
            </a:r>
          </a:p>
          <a:p>
            <a:r>
              <a:rPr lang="en-US" altLang="zh-TW" dirty="0"/>
              <a:t>Encapsulation</a:t>
            </a:r>
          </a:p>
          <a:p>
            <a:r>
              <a:rPr lang="en-US" altLang="zh-TW" dirty="0"/>
              <a:t>Modularity</a:t>
            </a:r>
          </a:p>
          <a:p>
            <a:r>
              <a:rPr lang="en-US" altLang="zh-TW" dirty="0"/>
              <a:t>Layering</a:t>
            </a:r>
          </a:p>
          <a:p>
            <a:r>
              <a:rPr lang="en-US" altLang="zh-TW" dirty="0"/>
              <a:t>Least astonishment</a:t>
            </a:r>
            <a:endParaRPr lang="zh-TW" altLang="en-US" dirty="0"/>
          </a:p>
          <a:p>
            <a:endParaRPr lang="zh-TW" altLang="en-US" dirty="0"/>
          </a:p>
        </p:txBody>
      </p:sp>
    </p:spTree>
    <p:extLst>
      <p:ext uri="{BB962C8B-B14F-4D97-AF65-F5344CB8AC3E}">
        <p14:creationId xmlns:p14="http://schemas.microsoft.com/office/powerpoint/2010/main" val="9556756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65EEE8-A5C7-4673-B7EE-C956C5850DDF}"/>
              </a:ext>
            </a:extLst>
          </p:cNvPr>
          <p:cNvSpPr>
            <a:spLocks noGrp="1"/>
          </p:cNvSpPr>
          <p:nvPr>
            <p:ph type="title"/>
          </p:nvPr>
        </p:nvSpPr>
        <p:spPr/>
        <p:txBody>
          <a:bodyPr/>
          <a:lstStyle/>
          <a:p>
            <a:r>
              <a:rPr lang="en-US" altLang="zh-TW" dirty="0"/>
              <a:t>Economy of Mechanism </a:t>
            </a:r>
            <a:r>
              <a:rPr lang="zh-TW" altLang="en-US" dirty="0"/>
              <a:t>經濟機制</a:t>
            </a:r>
          </a:p>
        </p:txBody>
      </p:sp>
      <p:sp>
        <p:nvSpPr>
          <p:cNvPr id="6" name="內容版面配置區 5">
            <a:extLst>
              <a:ext uri="{FF2B5EF4-FFF2-40B4-BE49-F238E27FC236}">
                <a16:creationId xmlns:a16="http://schemas.microsoft.com/office/drawing/2014/main" id="{06871F2C-FBCD-4284-BE8C-E5B0F7A064DA}"/>
              </a:ext>
            </a:extLst>
          </p:cNvPr>
          <p:cNvSpPr>
            <a:spLocks noGrp="1"/>
          </p:cNvSpPr>
          <p:nvPr>
            <p:ph idx="1"/>
          </p:nvPr>
        </p:nvSpPr>
        <p:spPr/>
        <p:txBody>
          <a:bodyPr/>
          <a:lstStyle/>
          <a:p>
            <a:r>
              <a:rPr lang="en-US" altLang="zh-TW" dirty="0"/>
              <a:t>The design of security measures embodied in both hardware and software should be </a:t>
            </a:r>
            <a:r>
              <a:rPr lang="en-US" altLang="zh-TW" b="1" dirty="0"/>
              <a:t>as simple and small as possible</a:t>
            </a:r>
          </a:p>
          <a:p>
            <a:pPr lvl="1"/>
            <a:r>
              <a:rPr lang="en-US" altLang="zh-TW" dirty="0"/>
              <a:t>Simple, small design is easier to test and verify thoroughly</a:t>
            </a:r>
          </a:p>
          <a:p>
            <a:pPr lvl="1"/>
            <a:r>
              <a:rPr lang="en-US" altLang="zh-TW" dirty="0"/>
              <a:t>Simple mechanisms tend to have fewer exploitable flaws and require less maintenance</a:t>
            </a:r>
          </a:p>
          <a:p>
            <a:r>
              <a:rPr lang="en-US" altLang="zh-TW" dirty="0"/>
              <a:t>In practice, this is perhaps the </a:t>
            </a:r>
            <a:r>
              <a:rPr lang="en-US" altLang="zh-TW" b="1" dirty="0"/>
              <a:t>most difficult </a:t>
            </a:r>
            <a:r>
              <a:rPr lang="en-US" altLang="zh-TW" dirty="0"/>
              <a:t>principle to honor. </a:t>
            </a:r>
          </a:p>
          <a:p>
            <a:pPr lvl="1"/>
            <a:r>
              <a:rPr lang="en-US" altLang="zh-TW" dirty="0"/>
              <a:t>There is a constant demand for new features in both hardware and software, complicating the security design task</a:t>
            </a:r>
            <a:endParaRPr lang="zh-TW" altLang="en-US" dirty="0"/>
          </a:p>
        </p:txBody>
      </p:sp>
      <p:sp>
        <p:nvSpPr>
          <p:cNvPr id="5" name="投影片編號版面配置區 4">
            <a:extLst>
              <a:ext uri="{FF2B5EF4-FFF2-40B4-BE49-F238E27FC236}">
                <a16:creationId xmlns:a16="http://schemas.microsoft.com/office/drawing/2014/main" id="{82BA555E-5D23-4D8C-A8E7-6B17E25A3A1C}"/>
              </a:ext>
            </a:extLst>
          </p:cNvPr>
          <p:cNvSpPr>
            <a:spLocks noGrp="1"/>
          </p:cNvSpPr>
          <p:nvPr>
            <p:ph type="sldNum" sz="quarter" idx="12"/>
          </p:nvPr>
        </p:nvSpPr>
        <p:spPr/>
        <p:txBody>
          <a:bodyPr/>
          <a:lstStyle/>
          <a:p>
            <a:fld id="{06AFB70A-E524-49E4-8F5C-48BFBE4381EC}" type="slidenum">
              <a:rPr lang="en-US" altLang="zh-TW" smtClean="0"/>
              <a:pPr/>
              <a:t>49</a:t>
            </a:fld>
            <a:endParaRPr lang="en-US" altLang="zh-TW"/>
          </a:p>
        </p:txBody>
      </p:sp>
    </p:spTree>
    <p:extLst>
      <p:ext uri="{BB962C8B-B14F-4D97-AF65-F5344CB8AC3E}">
        <p14:creationId xmlns:p14="http://schemas.microsoft.com/office/powerpoint/2010/main" val="3308483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AD3DD3-387E-449F-A9DA-13049DABDC78}"/>
              </a:ext>
            </a:extLst>
          </p:cNvPr>
          <p:cNvSpPr>
            <a:spLocks noGrp="1"/>
          </p:cNvSpPr>
          <p:nvPr>
            <p:ph type="title"/>
          </p:nvPr>
        </p:nvSpPr>
        <p:spPr/>
        <p:txBody>
          <a:bodyPr/>
          <a:lstStyle/>
          <a:p>
            <a:r>
              <a:rPr lang="en-US" altLang="zh-TW" dirty="0"/>
              <a:t>Definition of Computer Security</a:t>
            </a:r>
            <a:br>
              <a:rPr lang="en-US" altLang="zh-TW" dirty="0"/>
            </a:br>
            <a:r>
              <a:rPr lang="zh-TW" altLang="en-US" dirty="0"/>
              <a:t>資安的定義</a:t>
            </a:r>
          </a:p>
        </p:txBody>
      </p:sp>
      <p:sp>
        <p:nvSpPr>
          <p:cNvPr id="3" name="內容版面配置區 2">
            <a:extLst>
              <a:ext uri="{FF2B5EF4-FFF2-40B4-BE49-F238E27FC236}">
                <a16:creationId xmlns:a16="http://schemas.microsoft.com/office/drawing/2014/main" id="{F1FF4DE6-6E5B-4F95-8073-8A6C06D4F81C}"/>
              </a:ext>
            </a:extLst>
          </p:cNvPr>
          <p:cNvSpPr>
            <a:spLocks noGrp="1"/>
          </p:cNvSpPr>
          <p:nvPr>
            <p:ph idx="1"/>
          </p:nvPr>
        </p:nvSpPr>
        <p:spPr/>
        <p:txBody>
          <a:bodyPr/>
          <a:lstStyle/>
          <a:p>
            <a:r>
              <a:rPr lang="en-US" altLang="zh-TW" b="1" dirty="0"/>
              <a:t>Measures</a:t>
            </a:r>
            <a:r>
              <a:rPr lang="en-US" altLang="zh-TW" dirty="0"/>
              <a:t> and </a:t>
            </a:r>
            <a:r>
              <a:rPr lang="en-US" altLang="zh-TW" b="1" dirty="0"/>
              <a:t>controls</a:t>
            </a:r>
            <a:r>
              <a:rPr lang="en-US" altLang="zh-TW" dirty="0"/>
              <a:t> that ensure confidentiality, integrity, and availability of information system assets including hardware, software, firmware, and information being processed, stored, and communicated.</a:t>
            </a:r>
          </a:p>
          <a:p>
            <a:pPr lvl="1"/>
            <a:r>
              <a:rPr lang="en-US" altLang="zh-TW" b="1" dirty="0">
                <a:solidFill>
                  <a:srgbClr val="FF0000"/>
                </a:solidFill>
              </a:rPr>
              <a:t>C</a:t>
            </a:r>
            <a:r>
              <a:rPr lang="en-US" altLang="zh-TW" dirty="0"/>
              <a:t>onfidentiality </a:t>
            </a:r>
            <a:r>
              <a:rPr lang="zh-TW" altLang="en-US" dirty="0"/>
              <a:t>機密</a:t>
            </a:r>
            <a:endParaRPr lang="en-US" altLang="zh-TW" dirty="0"/>
          </a:p>
          <a:p>
            <a:pPr lvl="1"/>
            <a:r>
              <a:rPr lang="en-US" altLang="zh-TW" b="1" dirty="0">
                <a:solidFill>
                  <a:srgbClr val="FF0000"/>
                </a:solidFill>
              </a:rPr>
              <a:t>I</a:t>
            </a:r>
            <a:r>
              <a:rPr lang="en-US" altLang="zh-TW" dirty="0"/>
              <a:t>ntegrity </a:t>
            </a:r>
            <a:r>
              <a:rPr lang="zh-TW" altLang="en-US" dirty="0"/>
              <a:t>完整</a:t>
            </a:r>
            <a:endParaRPr lang="en-US" altLang="zh-TW" dirty="0"/>
          </a:p>
          <a:p>
            <a:pPr lvl="1"/>
            <a:r>
              <a:rPr lang="en-US" altLang="zh-TW" b="1" dirty="0">
                <a:solidFill>
                  <a:srgbClr val="FF0000"/>
                </a:solidFill>
              </a:rPr>
              <a:t>A</a:t>
            </a:r>
            <a:r>
              <a:rPr lang="en-US" altLang="zh-TW" dirty="0"/>
              <a:t>vailability </a:t>
            </a:r>
            <a:r>
              <a:rPr lang="zh-TW" altLang="en-US" dirty="0"/>
              <a:t>可得</a:t>
            </a:r>
            <a:endParaRPr lang="en-US" altLang="zh-TW" dirty="0"/>
          </a:p>
          <a:p>
            <a:r>
              <a:rPr lang="en-US" altLang="zh-TW" dirty="0"/>
              <a:t>The NIST Internal/Interagency Report NISTIR 7298</a:t>
            </a:r>
          </a:p>
          <a:p>
            <a:pPr lvl="1"/>
            <a:r>
              <a:rPr lang="en-US" altLang="zh-TW" dirty="0"/>
              <a:t>Glossary of Key Information Security Terms , May 2013</a:t>
            </a:r>
          </a:p>
          <a:p>
            <a:r>
              <a:rPr lang="en-AU" altLang="zh-TW" dirty="0"/>
              <a:t>NIST: National Institute of Standards and Technology</a:t>
            </a:r>
          </a:p>
          <a:p>
            <a:endParaRPr lang="zh-TW" altLang="en-US" dirty="0"/>
          </a:p>
        </p:txBody>
      </p:sp>
      <p:sp>
        <p:nvSpPr>
          <p:cNvPr id="4" name="投影片編號版面配置區 3">
            <a:extLst>
              <a:ext uri="{FF2B5EF4-FFF2-40B4-BE49-F238E27FC236}">
                <a16:creationId xmlns:a16="http://schemas.microsoft.com/office/drawing/2014/main" id="{BC37E336-D3CD-44FC-80E1-5740AFE31757}"/>
              </a:ext>
            </a:extLst>
          </p:cNvPr>
          <p:cNvSpPr>
            <a:spLocks noGrp="1"/>
          </p:cNvSpPr>
          <p:nvPr>
            <p:ph type="sldNum" sz="quarter" idx="12"/>
          </p:nvPr>
        </p:nvSpPr>
        <p:spPr/>
        <p:txBody>
          <a:bodyPr/>
          <a:lstStyle/>
          <a:p>
            <a:fld id="{06AFB70A-E524-49E4-8F5C-48BFBE4381EC}" type="slidenum">
              <a:rPr lang="en-US" altLang="zh-TW" smtClean="0"/>
              <a:pPr/>
              <a:t>5</a:t>
            </a:fld>
            <a:endParaRPr lang="en-US" altLang="zh-TW"/>
          </a:p>
        </p:txBody>
      </p:sp>
      <p:grpSp>
        <p:nvGrpSpPr>
          <p:cNvPr id="10" name="群組 9">
            <a:extLst>
              <a:ext uri="{FF2B5EF4-FFF2-40B4-BE49-F238E27FC236}">
                <a16:creationId xmlns:a16="http://schemas.microsoft.com/office/drawing/2014/main" id="{C24286E0-640A-4071-A8C4-277A52AC5F3D}"/>
              </a:ext>
            </a:extLst>
          </p:cNvPr>
          <p:cNvGrpSpPr/>
          <p:nvPr/>
        </p:nvGrpSpPr>
        <p:grpSpPr>
          <a:xfrm>
            <a:off x="4223792" y="3317181"/>
            <a:ext cx="4464496" cy="1263947"/>
            <a:chOff x="4223792" y="3317181"/>
            <a:chExt cx="4464496" cy="1263947"/>
          </a:xfrm>
        </p:grpSpPr>
        <p:sp>
          <p:nvSpPr>
            <p:cNvPr id="7" name="語音泡泡: 橢圓形 6">
              <a:extLst>
                <a:ext uri="{FF2B5EF4-FFF2-40B4-BE49-F238E27FC236}">
                  <a16:creationId xmlns:a16="http://schemas.microsoft.com/office/drawing/2014/main" id="{9038F45D-6E50-40AA-9382-35211C4A0520}"/>
                </a:ext>
              </a:extLst>
            </p:cNvPr>
            <p:cNvSpPr/>
            <p:nvPr/>
          </p:nvSpPr>
          <p:spPr>
            <a:xfrm>
              <a:off x="6312024" y="3317181"/>
              <a:ext cx="2376264" cy="1080120"/>
            </a:xfrm>
            <a:prstGeom prst="wedgeEllipseCallout">
              <a:avLst>
                <a:gd name="adj1" fmla="val -121105"/>
                <a:gd name="adj2" fmla="val 13955"/>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b="1" dirty="0">
                  <a:solidFill>
                    <a:schemeClr val="bg1"/>
                  </a:solidFill>
                </a:rPr>
                <a:t>The CIA Triad</a:t>
              </a:r>
              <a:endParaRPr lang="zh-TW" altLang="en-US" sz="2000" b="1" dirty="0">
                <a:solidFill>
                  <a:schemeClr val="bg1"/>
                </a:solidFill>
              </a:endParaRPr>
            </a:p>
          </p:txBody>
        </p:sp>
        <p:sp>
          <p:nvSpPr>
            <p:cNvPr id="9" name="右大括弧 8">
              <a:extLst>
                <a:ext uri="{FF2B5EF4-FFF2-40B4-BE49-F238E27FC236}">
                  <a16:creationId xmlns:a16="http://schemas.microsoft.com/office/drawing/2014/main" id="{3DEAC015-54C4-436E-A457-A746D3FAD077}"/>
                </a:ext>
              </a:extLst>
            </p:cNvPr>
            <p:cNvSpPr/>
            <p:nvPr/>
          </p:nvSpPr>
          <p:spPr>
            <a:xfrm>
              <a:off x="4223792" y="3429000"/>
              <a:ext cx="360040" cy="1152128"/>
            </a:xfrm>
            <a:prstGeom prst="righ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spTree>
    <p:extLst>
      <p:ext uri="{BB962C8B-B14F-4D97-AF65-F5344CB8AC3E}">
        <p14:creationId xmlns:p14="http://schemas.microsoft.com/office/powerpoint/2010/main" val="34496311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CFF554-F6C5-4491-95EF-710B1F93DAE9}"/>
              </a:ext>
            </a:extLst>
          </p:cNvPr>
          <p:cNvSpPr>
            <a:spLocks noGrp="1"/>
          </p:cNvSpPr>
          <p:nvPr>
            <p:ph type="title"/>
          </p:nvPr>
        </p:nvSpPr>
        <p:spPr/>
        <p:txBody>
          <a:bodyPr/>
          <a:lstStyle/>
          <a:p>
            <a:r>
              <a:rPr lang="en-US" altLang="zh-TW" dirty="0"/>
              <a:t>Fail-Safe Default </a:t>
            </a:r>
            <a:r>
              <a:rPr lang="zh-TW" altLang="en-US" dirty="0"/>
              <a:t>故障安全的預設值</a:t>
            </a:r>
          </a:p>
        </p:txBody>
      </p:sp>
      <p:sp>
        <p:nvSpPr>
          <p:cNvPr id="3" name="內容版面配置區 2">
            <a:extLst>
              <a:ext uri="{FF2B5EF4-FFF2-40B4-BE49-F238E27FC236}">
                <a16:creationId xmlns:a16="http://schemas.microsoft.com/office/drawing/2014/main" id="{68088B6E-B3CE-479E-9579-BA72C694DAD4}"/>
              </a:ext>
            </a:extLst>
          </p:cNvPr>
          <p:cNvSpPr>
            <a:spLocks noGrp="1"/>
          </p:cNvSpPr>
          <p:nvPr>
            <p:ph idx="1"/>
          </p:nvPr>
        </p:nvSpPr>
        <p:spPr/>
        <p:txBody>
          <a:bodyPr/>
          <a:lstStyle/>
          <a:p>
            <a:r>
              <a:rPr lang="en-US" altLang="zh-TW" dirty="0"/>
              <a:t>Access decisions should be based on </a:t>
            </a:r>
            <a:r>
              <a:rPr lang="en-US" altLang="zh-TW" b="1" dirty="0"/>
              <a:t>permission rather than exclusion</a:t>
            </a:r>
          </a:p>
          <a:p>
            <a:pPr lvl="1"/>
            <a:r>
              <a:rPr lang="en-US" altLang="zh-TW" dirty="0"/>
              <a:t>The default situation is lack of access, and the protection scheme identifies conditions under which access is permitted</a:t>
            </a:r>
          </a:p>
          <a:p>
            <a:pPr lvl="1"/>
            <a:r>
              <a:rPr lang="zh-TW" altLang="en-US" dirty="0"/>
              <a:t>正面表列：只允許清單裡面列的，不在清單裡的都不准。</a:t>
            </a:r>
            <a:br>
              <a:rPr lang="en-US" altLang="zh-TW" dirty="0"/>
            </a:br>
            <a:r>
              <a:rPr lang="zh-TW" altLang="en-US" dirty="0"/>
              <a:t>系統故障拿不到清單時，全部不准。</a:t>
            </a:r>
            <a:endParaRPr lang="en-US" altLang="zh-TW" dirty="0"/>
          </a:p>
          <a:p>
            <a:r>
              <a:rPr lang="en-US" altLang="zh-TW" dirty="0"/>
              <a:t>For example, most file access systems work on this principle and virtually all protected services on client/server systems work this way.</a:t>
            </a:r>
            <a:endParaRPr lang="zh-TW" altLang="en-US" dirty="0"/>
          </a:p>
        </p:txBody>
      </p:sp>
      <p:sp>
        <p:nvSpPr>
          <p:cNvPr id="4" name="投影片編號版面配置區 3">
            <a:extLst>
              <a:ext uri="{FF2B5EF4-FFF2-40B4-BE49-F238E27FC236}">
                <a16:creationId xmlns:a16="http://schemas.microsoft.com/office/drawing/2014/main" id="{C709B172-A2B9-46FB-AA42-60A52FCD2CE1}"/>
              </a:ext>
            </a:extLst>
          </p:cNvPr>
          <p:cNvSpPr>
            <a:spLocks noGrp="1"/>
          </p:cNvSpPr>
          <p:nvPr>
            <p:ph type="sldNum" sz="quarter" idx="12"/>
          </p:nvPr>
        </p:nvSpPr>
        <p:spPr/>
        <p:txBody>
          <a:bodyPr/>
          <a:lstStyle/>
          <a:p>
            <a:fld id="{06AFB70A-E524-49E4-8F5C-48BFBE4381EC}" type="slidenum">
              <a:rPr lang="en-US" altLang="zh-TW" smtClean="0"/>
              <a:pPr/>
              <a:t>50</a:t>
            </a:fld>
            <a:endParaRPr lang="en-US" altLang="zh-TW"/>
          </a:p>
        </p:txBody>
      </p:sp>
    </p:spTree>
    <p:extLst>
      <p:ext uri="{BB962C8B-B14F-4D97-AF65-F5344CB8AC3E}">
        <p14:creationId xmlns:p14="http://schemas.microsoft.com/office/powerpoint/2010/main" val="22460420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BAAED7-2B88-4436-B948-A2A2A8EF015D}"/>
              </a:ext>
            </a:extLst>
          </p:cNvPr>
          <p:cNvSpPr>
            <a:spLocks noGrp="1"/>
          </p:cNvSpPr>
          <p:nvPr>
            <p:ph type="title"/>
          </p:nvPr>
        </p:nvSpPr>
        <p:spPr/>
        <p:txBody>
          <a:bodyPr/>
          <a:lstStyle/>
          <a:p>
            <a:r>
              <a:rPr lang="en-US" altLang="zh-TW" dirty="0"/>
              <a:t>Complete Mediation </a:t>
            </a:r>
            <a:r>
              <a:rPr lang="zh-TW" altLang="en-US" dirty="0"/>
              <a:t>完整中介</a:t>
            </a:r>
          </a:p>
        </p:txBody>
      </p:sp>
      <p:sp>
        <p:nvSpPr>
          <p:cNvPr id="3" name="內容版面配置區 2">
            <a:extLst>
              <a:ext uri="{FF2B5EF4-FFF2-40B4-BE49-F238E27FC236}">
                <a16:creationId xmlns:a16="http://schemas.microsoft.com/office/drawing/2014/main" id="{2F126FD6-2220-49E1-9BD0-417602ED38EE}"/>
              </a:ext>
            </a:extLst>
          </p:cNvPr>
          <p:cNvSpPr>
            <a:spLocks noGrp="1"/>
          </p:cNvSpPr>
          <p:nvPr>
            <p:ph idx="1"/>
          </p:nvPr>
        </p:nvSpPr>
        <p:spPr/>
        <p:txBody>
          <a:bodyPr>
            <a:normAutofit/>
          </a:bodyPr>
          <a:lstStyle/>
          <a:p>
            <a:r>
              <a:rPr lang="en-US" altLang="zh-TW" dirty="0"/>
              <a:t>Every access must be checked against the access control mechanism</a:t>
            </a:r>
          </a:p>
          <a:p>
            <a:r>
              <a:rPr lang="en-US" altLang="zh-TW" dirty="0"/>
              <a:t>Systems should not rely on access decisions retrieved from a cache.</a:t>
            </a:r>
          </a:p>
          <a:p>
            <a:r>
              <a:rPr lang="en-US" altLang="zh-TW" dirty="0"/>
              <a:t>File access systems appear to provide an example of a system that complies with this principle. </a:t>
            </a:r>
          </a:p>
          <a:p>
            <a:pPr lvl="1"/>
            <a:r>
              <a:rPr lang="en-US" altLang="zh-TW" dirty="0"/>
              <a:t>However, typically, once a user has opened a file, no check is made to see of permissions change.</a:t>
            </a:r>
          </a:p>
          <a:p>
            <a:pPr lvl="1"/>
            <a:r>
              <a:rPr lang="en-US" altLang="zh-TW" dirty="0"/>
              <a:t>To fully implement complete mediation, every time a user reads a field or record in a file, or a data item in a database, the system must exercise access control.</a:t>
            </a:r>
            <a:endParaRPr lang="zh-TW" altLang="en-US" dirty="0"/>
          </a:p>
        </p:txBody>
      </p:sp>
      <p:sp>
        <p:nvSpPr>
          <p:cNvPr id="4" name="投影片編號版面配置區 3">
            <a:extLst>
              <a:ext uri="{FF2B5EF4-FFF2-40B4-BE49-F238E27FC236}">
                <a16:creationId xmlns:a16="http://schemas.microsoft.com/office/drawing/2014/main" id="{15CB361F-4A98-4B03-BEAB-F3678F849B90}"/>
              </a:ext>
            </a:extLst>
          </p:cNvPr>
          <p:cNvSpPr>
            <a:spLocks noGrp="1"/>
          </p:cNvSpPr>
          <p:nvPr>
            <p:ph type="sldNum" sz="quarter" idx="12"/>
          </p:nvPr>
        </p:nvSpPr>
        <p:spPr/>
        <p:txBody>
          <a:bodyPr/>
          <a:lstStyle/>
          <a:p>
            <a:fld id="{06AFB70A-E524-49E4-8F5C-48BFBE4381EC}" type="slidenum">
              <a:rPr lang="en-US" altLang="zh-TW" smtClean="0"/>
              <a:pPr/>
              <a:t>51</a:t>
            </a:fld>
            <a:endParaRPr lang="en-US" altLang="zh-TW"/>
          </a:p>
        </p:txBody>
      </p:sp>
    </p:spTree>
    <p:extLst>
      <p:ext uri="{BB962C8B-B14F-4D97-AF65-F5344CB8AC3E}">
        <p14:creationId xmlns:p14="http://schemas.microsoft.com/office/powerpoint/2010/main" val="20067457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130BB6-540F-4293-A199-22FF77B09EF9}"/>
              </a:ext>
            </a:extLst>
          </p:cNvPr>
          <p:cNvSpPr>
            <a:spLocks noGrp="1"/>
          </p:cNvSpPr>
          <p:nvPr>
            <p:ph type="title"/>
          </p:nvPr>
        </p:nvSpPr>
        <p:spPr/>
        <p:txBody>
          <a:bodyPr/>
          <a:lstStyle/>
          <a:p>
            <a:r>
              <a:rPr lang="en-US" altLang="zh-TW" dirty="0"/>
              <a:t>Open Design </a:t>
            </a:r>
            <a:r>
              <a:rPr lang="zh-TW" altLang="en-US" dirty="0"/>
              <a:t>開放式設計</a:t>
            </a:r>
          </a:p>
        </p:txBody>
      </p:sp>
      <p:sp>
        <p:nvSpPr>
          <p:cNvPr id="3" name="內容版面配置區 2">
            <a:extLst>
              <a:ext uri="{FF2B5EF4-FFF2-40B4-BE49-F238E27FC236}">
                <a16:creationId xmlns:a16="http://schemas.microsoft.com/office/drawing/2014/main" id="{7B2DA2FD-E9C5-4D7E-A0C4-1003CFA4983B}"/>
              </a:ext>
            </a:extLst>
          </p:cNvPr>
          <p:cNvSpPr>
            <a:spLocks noGrp="1"/>
          </p:cNvSpPr>
          <p:nvPr>
            <p:ph idx="1"/>
          </p:nvPr>
        </p:nvSpPr>
        <p:spPr/>
        <p:txBody>
          <a:bodyPr/>
          <a:lstStyle/>
          <a:p>
            <a:r>
              <a:rPr lang="en-US" altLang="zh-TW" dirty="0"/>
              <a:t>The design of a security mechanism should be open rather than secret.</a:t>
            </a:r>
          </a:p>
          <a:p>
            <a:r>
              <a:rPr lang="en-US" altLang="zh-TW" dirty="0"/>
              <a:t>For example, although encryption keys must be secret, encryption algorithms should be open to public scrutiny.</a:t>
            </a:r>
          </a:p>
          <a:p>
            <a:pPr lvl="1"/>
            <a:r>
              <a:rPr lang="en-US" altLang="zh-TW" dirty="0"/>
              <a:t>The algorithms can then be reviewed by many experts, and users can therefore have high confidence in them. </a:t>
            </a:r>
          </a:p>
          <a:p>
            <a:pPr lvl="1"/>
            <a:r>
              <a:rPr lang="en-US" altLang="zh-TW" dirty="0"/>
              <a:t>This is the philosophy behind the National Institute of Standards and Technology (NIST) program of standardizing encryption and hash algorithms, and has led to the widespread adoption of NIST-approved algorithms.</a:t>
            </a:r>
            <a:endParaRPr lang="zh-TW" altLang="en-US" dirty="0"/>
          </a:p>
        </p:txBody>
      </p:sp>
      <p:sp>
        <p:nvSpPr>
          <p:cNvPr id="4" name="投影片編號版面配置區 3">
            <a:extLst>
              <a:ext uri="{FF2B5EF4-FFF2-40B4-BE49-F238E27FC236}">
                <a16:creationId xmlns:a16="http://schemas.microsoft.com/office/drawing/2014/main" id="{C55387FC-39D4-48F9-9979-ECA6CFD4528D}"/>
              </a:ext>
            </a:extLst>
          </p:cNvPr>
          <p:cNvSpPr>
            <a:spLocks noGrp="1"/>
          </p:cNvSpPr>
          <p:nvPr>
            <p:ph type="sldNum" sz="quarter" idx="12"/>
          </p:nvPr>
        </p:nvSpPr>
        <p:spPr/>
        <p:txBody>
          <a:bodyPr/>
          <a:lstStyle/>
          <a:p>
            <a:fld id="{06AFB70A-E524-49E4-8F5C-48BFBE4381EC}" type="slidenum">
              <a:rPr lang="en-US" altLang="zh-TW" smtClean="0"/>
              <a:pPr/>
              <a:t>52</a:t>
            </a:fld>
            <a:endParaRPr lang="en-US" altLang="zh-TW"/>
          </a:p>
        </p:txBody>
      </p:sp>
    </p:spTree>
    <p:extLst>
      <p:ext uri="{BB962C8B-B14F-4D97-AF65-F5344CB8AC3E}">
        <p14:creationId xmlns:p14="http://schemas.microsoft.com/office/powerpoint/2010/main" val="36967809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D8595F-F4A9-4BB6-B2C3-7C6165D92737}"/>
              </a:ext>
            </a:extLst>
          </p:cNvPr>
          <p:cNvSpPr>
            <a:spLocks noGrp="1"/>
          </p:cNvSpPr>
          <p:nvPr>
            <p:ph type="title"/>
          </p:nvPr>
        </p:nvSpPr>
        <p:spPr/>
        <p:txBody>
          <a:bodyPr/>
          <a:lstStyle/>
          <a:p>
            <a:r>
              <a:rPr lang="en-US" altLang="zh-TW" dirty="0"/>
              <a:t>Separation of Privilege </a:t>
            </a:r>
            <a:r>
              <a:rPr lang="zh-TW" altLang="en-US" dirty="0"/>
              <a:t>權限分離</a:t>
            </a:r>
          </a:p>
        </p:txBody>
      </p:sp>
      <p:sp>
        <p:nvSpPr>
          <p:cNvPr id="3" name="內容版面配置區 2">
            <a:extLst>
              <a:ext uri="{FF2B5EF4-FFF2-40B4-BE49-F238E27FC236}">
                <a16:creationId xmlns:a16="http://schemas.microsoft.com/office/drawing/2014/main" id="{76E42E97-679C-44EE-99AD-81D467689765}"/>
              </a:ext>
            </a:extLst>
          </p:cNvPr>
          <p:cNvSpPr>
            <a:spLocks noGrp="1"/>
          </p:cNvSpPr>
          <p:nvPr>
            <p:ph idx="1"/>
          </p:nvPr>
        </p:nvSpPr>
        <p:spPr/>
        <p:txBody>
          <a:bodyPr>
            <a:normAutofit lnSpcReduction="10000"/>
          </a:bodyPr>
          <a:lstStyle/>
          <a:p>
            <a:r>
              <a:rPr lang="en-US" altLang="zh-TW" dirty="0"/>
              <a:t>Multiple privilege attributes are required to achieve access to a restricted resource.</a:t>
            </a:r>
          </a:p>
          <a:p>
            <a:r>
              <a:rPr lang="en-US" altLang="zh-TW" dirty="0"/>
              <a:t>Multifactor user authentication </a:t>
            </a:r>
            <a:r>
              <a:rPr lang="zh-TW" altLang="en-US" dirty="0"/>
              <a:t>多重因素認證</a:t>
            </a:r>
            <a:endParaRPr lang="en-US" altLang="zh-TW" dirty="0"/>
          </a:p>
          <a:p>
            <a:pPr lvl="1"/>
            <a:r>
              <a:rPr lang="en-US" altLang="zh-TW" dirty="0"/>
              <a:t>Requires the use of multiple techniques, such as a password and a smart card, to authorize a user</a:t>
            </a:r>
          </a:p>
          <a:p>
            <a:pPr lvl="1"/>
            <a:r>
              <a:rPr lang="en-US" altLang="zh-TW" dirty="0"/>
              <a:t>A program is divided into parts that are limited to the specific privileges they require in order to perform a specific task</a:t>
            </a:r>
          </a:p>
          <a:p>
            <a:r>
              <a:rPr lang="en-US" altLang="zh-TW" dirty="0"/>
              <a:t>Mitigate the potential damage of a computer security attack</a:t>
            </a:r>
          </a:p>
          <a:p>
            <a:r>
              <a:rPr lang="en-US" altLang="zh-TW" dirty="0"/>
              <a:t>Removing high privilege operations to another process and running that process with the higher privileges required to perform its tasks. </a:t>
            </a:r>
          </a:p>
          <a:p>
            <a:pPr lvl="1"/>
            <a:r>
              <a:rPr lang="en-US" altLang="zh-TW" dirty="0"/>
              <a:t>Day-to-day interfaces are executed in a lower privileged process.</a:t>
            </a:r>
            <a:endParaRPr lang="zh-TW" altLang="en-US" dirty="0"/>
          </a:p>
        </p:txBody>
      </p:sp>
      <p:sp>
        <p:nvSpPr>
          <p:cNvPr id="4" name="投影片編號版面配置區 3">
            <a:extLst>
              <a:ext uri="{FF2B5EF4-FFF2-40B4-BE49-F238E27FC236}">
                <a16:creationId xmlns:a16="http://schemas.microsoft.com/office/drawing/2014/main" id="{B8ACB5B4-AAFC-45E9-8641-26D7A91B9103}"/>
              </a:ext>
            </a:extLst>
          </p:cNvPr>
          <p:cNvSpPr>
            <a:spLocks noGrp="1"/>
          </p:cNvSpPr>
          <p:nvPr>
            <p:ph type="sldNum" sz="quarter" idx="12"/>
          </p:nvPr>
        </p:nvSpPr>
        <p:spPr/>
        <p:txBody>
          <a:bodyPr/>
          <a:lstStyle/>
          <a:p>
            <a:fld id="{06AFB70A-E524-49E4-8F5C-48BFBE4381EC}" type="slidenum">
              <a:rPr lang="en-US" altLang="zh-TW" smtClean="0"/>
              <a:pPr/>
              <a:t>53</a:t>
            </a:fld>
            <a:endParaRPr lang="en-US" altLang="zh-TW"/>
          </a:p>
        </p:txBody>
      </p:sp>
    </p:spTree>
    <p:extLst>
      <p:ext uri="{BB962C8B-B14F-4D97-AF65-F5344CB8AC3E}">
        <p14:creationId xmlns:p14="http://schemas.microsoft.com/office/powerpoint/2010/main" val="16446435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442F83-2F5D-44D1-96B7-367F12A77782}"/>
              </a:ext>
            </a:extLst>
          </p:cNvPr>
          <p:cNvSpPr>
            <a:spLocks noGrp="1"/>
          </p:cNvSpPr>
          <p:nvPr>
            <p:ph type="title"/>
          </p:nvPr>
        </p:nvSpPr>
        <p:spPr/>
        <p:txBody>
          <a:bodyPr/>
          <a:lstStyle/>
          <a:p>
            <a:r>
              <a:rPr lang="en-US" altLang="zh-TW" dirty="0"/>
              <a:t>Least Privilege </a:t>
            </a:r>
            <a:r>
              <a:rPr lang="zh-TW" altLang="en-US" dirty="0"/>
              <a:t>只賦予恰好足夠的權限</a:t>
            </a:r>
          </a:p>
        </p:txBody>
      </p:sp>
      <p:sp>
        <p:nvSpPr>
          <p:cNvPr id="3" name="內容版面配置區 2">
            <a:extLst>
              <a:ext uri="{FF2B5EF4-FFF2-40B4-BE49-F238E27FC236}">
                <a16:creationId xmlns:a16="http://schemas.microsoft.com/office/drawing/2014/main" id="{B35A048E-40BE-420E-A836-833A907AA195}"/>
              </a:ext>
            </a:extLst>
          </p:cNvPr>
          <p:cNvSpPr>
            <a:spLocks noGrp="1"/>
          </p:cNvSpPr>
          <p:nvPr>
            <p:ph idx="1"/>
          </p:nvPr>
        </p:nvSpPr>
        <p:spPr/>
        <p:txBody>
          <a:bodyPr>
            <a:normAutofit fontScale="92500" lnSpcReduction="10000"/>
          </a:bodyPr>
          <a:lstStyle/>
          <a:p>
            <a:r>
              <a:rPr lang="en-US" altLang="zh-TW" dirty="0"/>
              <a:t>Every process and every user of the system should operate using the least set of privileges necessary to perform the task. </a:t>
            </a:r>
          </a:p>
          <a:p>
            <a:r>
              <a:rPr lang="en-US" altLang="zh-TW" dirty="0"/>
              <a:t>Role-based access control</a:t>
            </a:r>
          </a:p>
          <a:p>
            <a:pPr lvl="1"/>
            <a:r>
              <a:rPr lang="en-US" altLang="zh-TW" dirty="0"/>
              <a:t>Each role is assigned only those permissions needed to perform its functions</a:t>
            </a:r>
          </a:p>
          <a:p>
            <a:pPr lvl="1"/>
            <a:r>
              <a:rPr lang="en-US" altLang="zh-TW" dirty="0"/>
              <a:t>Each permission specifies a permitted access to a particular resource</a:t>
            </a:r>
          </a:p>
          <a:p>
            <a:pPr lvl="1"/>
            <a:r>
              <a:rPr lang="en-US" altLang="zh-TW" dirty="0"/>
              <a:t>Unless permission is granted explicitly, the user or process should not be able to access the protected resource</a:t>
            </a:r>
          </a:p>
          <a:p>
            <a:pPr lvl="1"/>
            <a:r>
              <a:rPr lang="en-US" altLang="zh-TW" dirty="0"/>
              <a:t>Any access control system should allow each user only the privileges that are authorized for that user</a:t>
            </a:r>
          </a:p>
          <a:p>
            <a:r>
              <a:rPr lang="en-US" altLang="zh-TW" dirty="0"/>
              <a:t>System programs or administrators who have special privileges should have those privileges only when necessary; </a:t>
            </a:r>
          </a:p>
          <a:p>
            <a:pPr lvl="1"/>
            <a:r>
              <a:rPr lang="en-US" altLang="zh-TW" dirty="0"/>
              <a:t>When they are doing ordinary activities the privileges should be withdrawn.</a:t>
            </a:r>
            <a:endParaRPr lang="zh-TW" altLang="en-US" dirty="0"/>
          </a:p>
        </p:txBody>
      </p:sp>
      <p:sp>
        <p:nvSpPr>
          <p:cNvPr id="4" name="投影片編號版面配置區 3">
            <a:extLst>
              <a:ext uri="{FF2B5EF4-FFF2-40B4-BE49-F238E27FC236}">
                <a16:creationId xmlns:a16="http://schemas.microsoft.com/office/drawing/2014/main" id="{69DB7C42-9A24-4500-82C1-67E669758CE0}"/>
              </a:ext>
            </a:extLst>
          </p:cNvPr>
          <p:cNvSpPr>
            <a:spLocks noGrp="1"/>
          </p:cNvSpPr>
          <p:nvPr>
            <p:ph type="sldNum" sz="quarter" idx="12"/>
          </p:nvPr>
        </p:nvSpPr>
        <p:spPr/>
        <p:txBody>
          <a:bodyPr/>
          <a:lstStyle/>
          <a:p>
            <a:fld id="{06AFB70A-E524-49E4-8F5C-48BFBE4381EC}" type="slidenum">
              <a:rPr lang="en-US" altLang="zh-TW" smtClean="0"/>
              <a:pPr/>
              <a:t>54</a:t>
            </a:fld>
            <a:endParaRPr lang="en-US" altLang="zh-TW"/>
          </a:p>
        </p:txBody>
      </p:sp>
    </p:spTree>
    <p:extLst>
      <p:ext uri="{BB962C8B-B14F-4D97-AF65-F5344CB8AC3E}">
        <p14:creationId xmlns:p14="http://schemas.microsoft.com/office/powerpoint/2010/main" val="39569832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F447A0-1ECC-4880-91DE-532C24AEAE84}"/>
              </a:ext>
            </a:extLst>
          </p:cNvPr>
          <p:cNvSpPr>
            <a:spLocks noGrp="1"/>
          </p:cNvSpPr>
          <p:nvPr>
            <p:ph type="title"/>
          </p:nvPr>
        </p:nvSpPr>
        <p:spPr/>
        <p:txBody>
          <a:bodyPr/>
          <a:lstStyle/>
          <a:p>
            <a:r>
              <a:rPr lang="en-US" altLang="zh-TW" dirty="0"/>
              <a:t>Least Common Mechanism </a:t>
            </a:r>
            <a:r>
              <a:rPr lang="zh-TW" altLang="en-US" dirty="0"/>
              <a:t>最少共用機制</a:t>
            </a:r>
          </a:p>
        </p:txBody>
      </p:sp>
      <p:sp>
        <p:nvSpPr>
          <p:cNvPr id="3" name="內容版面配置區 2">
            <a:extLst>
              <a:ext uri="{FF2B5EF4-FFF2-40B4-BE49-F238E27FC236}">
                <a16:creationId xmlns:a16="http://schemas.microsoft.com/office/drawing/2014/main" id="{0ED8AFAE-14F3-411B-8DFF-9CD2B6ED7B9A}"/>
              </a:ext>
            </a:extLst>
          </p:cNvPr>
          <p:cNvSpPr>
            <a:spLocks noGrp="1"/>
          </p:cNvSpPr>
          <p:nvPr>
            <p:ph idx="1"/>
          </p:nvPr>
        </p:nvSpPr>
        <p:spPr/>
        <p:txBody>
          <a:bodyPr/>
          <a:lstStyle/>
          <a:p>
            <a:r>
              <a:rPr lang="en-US" altLang="zh-TW" dirty="0"/>
              <a:t>The design should minimize the functions shared by different users, providing mutual security. </a:t>
            </a:r>
          </a:p>
          <a:p>
            <a:r>
              <a:rPr lang="en-US" altLang="zh-TW" dirty="0"/>
              <a:t>Reduce the number of unintended communication paths</a:t>
            </a:r>
          </a:p>
          <a:p>
            <a:r>
              <a:rPr lang="en-US" altLang="zh-TW" dirty="0"/>
              <a:t>Reduces the amount of hardware and software on which all users depend,</a:t>
            </a:r>
          </a:p>
          <a:p>
            <a:r>
              <a:rPr lang="en-US" altLang="zh-TW" dirty="0"/>
              <a:t>Making it easier to verify if there are any undesirable security implications.</a:t>
            </a:r>
            <a:endParaRPr lang="zh-TW" altLang="en-US" dirty="0"/>
          </a:p>
        </p:txBody>
      </p:sp>
      <p:sp>
        <p:nvSpPr>
          <p:cNvPr id="4" name="投影片編號版面配置區 3">
            <a:extLst>
              <a:ext uri="{FF2B5EF4-FFF2-40B4-BE49-F238E27FC236}">
                <a16:creationId xmlns:a16="http://schemas.microsoft.com/office/drawing/2014/main" id="{2228C0C8-9CE4-428B-9DA4-5B3665053F02}"/>
              </a:ext>
            </a:extLst>
          </p:cNvPr>
          <p:cNvSpPr>
            <a:spLocks noGrp="1"/>
          </p:cNvSpPr>
          <p:nvPr>
            <p:ph type="sldNum" sz="quarter" idx="12"/>
          </p:nvPr>
        </p:nvSpPr>
        <p:spPr/>
        <p:txBody>
          <a:bodyPr/>
          <a:lstStyle/>
          <a:p>
            <a:fld id="{06AFB70A-E524-49E4-8F5C-48BFBE4381EC}" type="slidenum">
              <a:rPr lang="en-US" altLang="zh-TW" smtClean="0"/>
              <a:pPr/>
              <a:t>55</a:t>
            </a:fld>
            <a:endParaRPr lang="en-US" altLang="zh-TW"/>
          </a:p>
        </p:txBody>
      </p:sp>
    </p:spTree>
    <p:extLst>
      <p:ext uri="{BB962C8B-B14F-4D97-AF65-F5344CB8AC3E}">
        <p14:creationId xmlns:p14="http://schemas.microsoft.com/office/powerpoint/2010/main" val="25609860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5FBAB6-ED01-4DDA-9A22-D3582D93E0E0}"/>
              </a:ext>
            </a:extLst>
          </p:cNvPr>
          <p:cNvSpPr>
            <a:spLocks noGrp="1"/>
          </p:cNvSpPr>
          <p:nvPr>
            <p:ph type="title"/>
          </p:nvPr>
        </p:nvSpPr>
        <p:spPr/>
        <p:txBody>
          <a:bodyPr/>
          <a:lstStyle/>
          <a:p>
            <a:r>
              <a:rPr lang="en-US" altLang="zh-TW" dirty="0"/>
              <a:t>Psychological Acceptability </a:t>
            </a:r>
            <a:r>
              <a:rPr lang="zh-TW" altLang="en-US" dirty="0"/>
              <a:t>心理上的接受度</a:t>
            </a:r>
          </a:p>
        </p:txBody>
      </p:sp>
      <p:sp>
        <p:nvSpPr>
          <p:cNvPr id="3" name="內容版面配置區 2">
            <a:extLst>
              <a:ext uri="{FF2B5EF4-FFF2-40B4-BE49-F238E27FC236}">
                <a16:creationId xmlns:a16="http://schemas.microsoft.com/office/drawing/2014/main" id="{177AC016-F971-4550-8BAB-6909FA8ACF75}"/>
              </a:ext>
            </a:extLst>
          </p:cNvPr>
          <p:cNvSpPr>
            <a:spLocks noGrp="1"/>
          </p:cNvSpPr>
          <p:nvPr>
            <p:ph idx="1"/>
          </p:nvPr>
        </p:nvSpPr>
        <p:spPr/>
        <p:txBody>
          <a:bodyPr>
            <a:normAutofit fontScale="92500"/>
          </a:bodyPr>
          <a:lstStyle/>
          <a:p>
            <a:r>
              <a:rPr lang="en-US" altLang="zh-TW" dirty="0"/>
              <a:t>The security mechanisms should not interfere unduly with the work of users, and at the same time meet the needs of those who authorize access. </a:t>
            </a:r>
          </a:p>
          <a:p>
            <a:pPr lvl="1"/>
            <a:r>
              <a:rPr lang="en-US" altLang="zh-TW" dirty="0"/>
              <a:t>If security mechanisms hinder the usability or accessibility of resources, users may opt to turn off those mechanisms. </a:t>
            </a:r>
            <a:r>
              <a:rPr lang="zh-TW" altLang="en-US" dirty="0"/>
              <a:t>太不方便的就會被設法關掉</a:t>
            </a:r>
            <a:endParaRPr lang="en-US" altLang="zh-TW" dirty="0"/>
          </a:p>
          <a:p>
            <a:pPr lvl="1"/>
            <a:r>
              <a:rPr lang="en-US" altLang="zh-TW" dirty="0"/>
              <a:t>Security mechanisms should be transparent to the users of the system or at most introduce minimal obstruction. </a:t>
            </a:r>
            <a:r>
              <a:rPr lang="zh-TW" altLang="en-US" dirty="0"/>
              <a:t>讓使用者察覺不到才是最好的資安</a:t>
            </a:r>
            <a:endParaRPr lang="en-US" altLang="zh-TW" dirty="0"/>
          </a:p>
          <a:p>
            <a:pPr lvl="1"/>
            <a:r>
              <a:rPr lang="en-US" altLang="zh-TW" dirty="0"/>
              <a:t>In addition to not being intrusive or burdensome, </a:t>
            </a:r>
            <a:r>
              <a:rPr lang="zh-TW" altLang="en-US" dirty="0"/>
              <a:t>非侵入性、負擔不重</a:t>
            </a:r>
            <a:endParaRPr lang="en-US" altLang="zh-TW" dirty="0"/>
          </a:p>
          <a:p>
            <a:r>
              <a:rPr lang="en-US" altLang="zh-TW" dirty="0"/>
              <a:t>Security procedures must reflect the user’s mental model of protection. </a:t>
            </a:r>
          </a:p>
          <a:p>
            <a:pPr lvl="1"/>
            <a:r>
              <a:rPr lang="en-US" altLang="zh-TW" dirty="0"/>
              <a:t>If the protection procedures do not make sense to the user or if the user, must translate his or her image of protection into a substantially different protocol, the user is likely to make errors. </a:t>
            </a:r>
            <a:r>
              <a:rPr lang="zh-TW" altLang="en-US" dirty="0"/>
              <a:t>看不懂、想不通，就不會被遵守</a:t>
            </a:r>
          </a:p>
        </p:txBody>
      </p:sp>
      <p:sp>
        <p:nvSpPr>
          <p:cNvPr id="4" name="投影片編號版面配置區 3">
            <a:extLst>
              <a:ext uri="{FF2B5EF4-FFF2-40B4-BE49-F238E27FC236}">
                <a16:creationId xmlns:a16="http://schemas.microsoft.com/office/drawing/2014/main" id="{E88D98C9-9AAD-48E7-AA3E-3265ADF612CA}"/>
              </a:ext>
            </a:extLst>
          </p:cNvPr>
          <p:cNvSpPr>
            <a:spLocks noGrp="1"/>
          </p:cNvSpPr>
          <p:nvPr>
            <p:ph type="sldNum" sz="quarter" idx="12"/>
          </p:nvPr>
        </p:nvSpPr>
        <p:spPr/>
        <p:txBody>
          <a:bodyPr/>
          <a:lstStyle/>
          <a:p>
            <a:fld id="{06AFB70A-E524-49E4-8F5C-48BFBE4381EC}" type="slidenum">
              <a:rPr lang="en-US" altLang="zh-TW" smtClean="0"/>
              <a:pPr/>
              <a:t>56</a:t>
            </a:fld>
            <a:endParaRPr lang="en-US" altLang="zh-TW"/>
          </a:p>
        </p:txBody>
      </p:sp>
    </p:spTree>
    <p:extLst>
      <p:ext uri="{BB962C8B-B14F-4D97-AF65-F5344CB8AC3E}">
        <p14:creationId xmlns:p14="http://schemas.microsoft.com/office/powerpoint/2010/main" val="42747046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83FBF3-09F2-4965-B6C5-45331EE49E43}"/>
              </a:ext>
            </a:extLst>
          </p:cNvPr>
          <p:cNvSpPr>
            <a:spLocks noGrp="1"/>
          </p:cNvSpPr>
          <p:nvPr>
            <p:ph type="title"/>
          </p:nvPr>
        </p:nvSpPr>
        <p:spPr/>
        <p:txBody>
          <a:bodyPr/>
          <a:lstStyle/>
          <a:p>
            <a:r>
              <a:rPr lang="en-US" altLang="zh-TW" dirty="0"/>
              <a:t>Isolation </a:t>
            </a:r>
            <a:r>
              <a:rPr lang="zh-TW" altLang="en-US" dirty="0"/>
              <a:t>隔離</a:t>
            </a:r>
          </a:p>
        </p:txBody>
      </p:sp>
      <p:sp>
        <p:nvSpPr>
          <p:cNvPr id="3" name="內容版面配置區 2">
            <a:extLst>
              <a:ext uri="{FF2B5EF4-FFF2-40B4-BE49-F238E27FC236}">
                <a16:creationId xmlns:a16="http://schemas.microsoft.com/office/drawing/2014/main" id="{42BB2FB0-16F1-4D94-8523-252F2D59B815}"/>
              </a:ext>
            </a:extLst>
          </p:cNvPr>
          <p:cNvSpPr>
            <a:spLocks noGrp="1"/>
          </p:cNvSpPr>
          <p:nvPr>
            <p:ph idx="1"/>
          </p:nvPr>
        </p:nvSpPr>
        <p:spPr/>
        <p:txBody>
          <a:bodyPr>
            <a:normAutofit fontScale="92500" lnSpcReduction="10000"/>
          </a:bodyPr>
          <a:lstStyle/>
          <a:p>
            <a:r>
              <a:rPr lang="en-US" altLang="zh-TW" dirty="0"/>
              <a:t>Public access systems should be isolated from critical resources to prevent disclosure or tampering. </a:t>
            </a:r>
          </a:p>
          <a:p>
            <a:pPr lvl="1"/>
            <a:r>
              <a:rPr lang="en-US" altLang="zh-TW" dirty="0"/>
              <a:t>Physical isolation may include ensuring that no physical connection exists</a:t>
            </a:r>
          </a:p>
          <a:p>
            <a:pPr lvl="1"/>
            <a:r>
              <a:rPr lang="en-US" altLang="zh-TW" dirty="0"/>
              <a:t>Logical isolation: Layers of security services and mechanisms should be established </a:t>
            </a:r>
          </a:p>
          <a:p>
            <a:r>
              <a:rPr lang="en-US" altLang="zh-TW" dirty="0"/>
              <a:t>The processes and files of individual users should be isolated from one another except where it is explicitly desired. </a:t>
            </a:r>
          </a:p>
          <a:p>
            <a:pPr lvl="1"/>
            <a:r>
              <a:rPr lang="en-US" altLang="zh-TW" dirty="0"/>
              <a:t>Modern OS: Individual users have separate, isolated process space, memory space, and file space, with protections for preventing unauthorized access</a:t>
            </a:r>
          </a:p>
          <a:p>
            <a:r>
              <a:rPr lang="en-US" altLang="zh-TW" dirty="0"/>
              <a:t>Security mechanisms should be isolated in the sense of preventing access to those mechanisms.</a:t>
            </a:r>
          </a:p>
          <a:p>
            <a:pPr lvl="1"/>
            <a:r>
              <a:rPr lang="en-US" altLang="zh-TW" dirty="0"/>
              <a:t>Logical access control may provide a means of isolating cryptographic software from other parts of the host system</a:t>
            </a:r>
          </a:p>
        </p:txBody>
      </p:sp>
      <p:sp>
        <p:nvSpPr>
          <p:cNvPr id="4" name="投影片編號版面配置區 3">
            <a:extLst>
              <a:ext uri="{FF2B5EF4-FFF2-40B4-BE49-F238E27FC236}">
                <a16:creationId xmlns:a16="http://schemas.microsoft.com/office/drawing/2014/main" id="{2A438DFE-0325-4581-8063-808708259C94}"/>
              </a:ext>
            </a:extLst>
          </p:cNvPr>
          <p:cNvSpPr>
            <a:spLocks noGrp="1"/>
          </p:cNvSpPr>
          <p:nvPr>
            <p:ph type="sldNum" sz="quarter" idx="12"/>
          </p:nvPr>
        </p:nvSpPr>
        <p:spPr/>
        <p:txBody>
          <a:bodyPr/>
          <a:lstStyle/>
          <a:p>
            <a:fld id="{06AFB70A-E524-49E4-8F5C-48BFBE4381EC}" type="slidenum">
              <a:rPr lang="en-US" altLang="zh-TW" smtClean="0"/>
              <a:pPr/>
              <a:t>57</a:t>
            </a:fld>
            <a:endParaRPr lang="en-US" altLang="zh-TW"/>
          </a:p>
        </p:txBody>
      </p:sp>
    </p:spTree>
    <p:extLst>
      <p:ext uri="{BB962C8B-B14F-4D97-AF65-F5344CB8AC3E}">
        <p14:creationId xmlns:p14="http://schemas.microsoft.com/office/powerpoint/2010/main" val="12161902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A3A1E8-837A-4A7C-8F04-005658E2097F}"/>
              </a:ext>
            </a:extLst>
          </p:cNvPr>
          <p:cNvSpPr>
            <a:spLocks noGrp="1"/>
          </p:cNvSpPr>
          <p:nvPr>
            <p:ph type="title"/>
          </p:nvPr>
        </p:nvSpPr>
        <p:spPr/>
        <p:txBody>
          <a:bodyPr/>
          <a:lstStyle/>
          <a:p>
            <a:r>
              <a:rPr lang="en-US" altLang="zh-TW" dirty="0"/>
              <a:t>Encapsulation </a:t>
            </a:r>
            <a:r>
              <a:rPr lang="zh-TW" altLang="en-US" dirty="0"/>
              <a:t>封裝</a:t>
            </a:r>
          </a:p>
        </p:txBody>
      </p:sp>
      <p:sp>
        <p:nvSpPr>
          <p:cNvPr id="3" name="內容版面配置區 2">
            <a:extLst>
              <a:ext uri="{FF2B5EF4-FFF2-40B4-BE49-F238E27FC236}">
                <a16:creationId xmlns:a16="http://schemas.microsoft.com/office/drawing/2014/main" id="{026DE249-B529-40D3-937B-92C4D66D5532}"/>
              </a:ext>
            </a:extLst>
          </p:cNvPr>
          <p:cNvSpPr>
            <a:spLocks noGrp="1"/>
          </p:cNvSpPr>
          <p:nvPr>
            <p:ph idx="1"/>
          </p:nvPr>
        </p:nvSpPr>
        <p:spPr/>
        <p:txBody>
          <a:bodyPr/>
          <a:lstStyle/>
          <a:p>
            <a:r>
              <a:rPr lang="en-US" altLang="zh-TW" dirty="0"/>
              <a:t>A specific form of isolation</a:t>
            </a:r>
          </a:p>
          <a:p>
            <a:r>
              <a:rPr lang="en-US" altLang="zh-TW" dirty="0"/>
              <a:t>Protection is provided by encapsulating a collection of procedures and data objects in a domain of its own</a:t>
            </a:r>
          </a:p>
          <a:p>
            <a:r>
              <a:rPr lang="en-US" altLang="zh-TW" dirty="0"/>
              <a:t>The internal structure of a data object is accessible only to the procedures of the protected subsystem and </a:t>
            </a:r>
          </a:p>
          <a:p>
            <a:r>
              <a:rPr lang="en-US" altLang="zh-TW" dirty="0"/>
              <a:t>The procedures may be called only at designated domain entry points.</a:t>
            </a:r>
            <a:endParaRPr lang="zh-TW" altLang="en-US" dirty="0"/>
          </a:p>
        </p:txBody>
      </p:sp>
      <p:sp>
        <p:nvSpPr>
          <p:cNvPr id="4" name="投影片編號版面配置區 3">
            <a:extLst>
              <a:ext uri="{FF2B5EF4-FFF2-40B4-BE49-F238E27FC236}">
                <a16:creationId xmlns:a16="http://schemas.microsoft.com/office/drawing/2014/main" id="{09CB98EC-01E2-4A42-A3DC-A0F0F8E80F08}"/>
              </a:ext>
            </a:extLst>
          </p:cNvPr>
          <p:cNvSpPr>
            <a:spLocks noGrp="1"/>
          </p:cNvSpPr>
          <p:nvPr>
            <p:ph type="sldNum" sz="quarter" idx="12"/>
          </p:nvPr>
        </p:nvSpPr>
        <p:spPr/>
        <p:txBody>
          <a:bodyPr/>
          <a:lstStyle/>
          <a:p>
            <a:fld id="{06AFB70A-E524-49E4-8F5C-48BFBE4381EC}" type="slidenum">
              <a:rPr lang="en-US" altLang="zh-TW" smtClean="0"/>
              <a:pPr/>
              <a:t>58</a:t>
            </a:fld>
            <a:endParaRPr lang="en-US" altLang="zh-TW"/>
          </a:p>
        </p:txBody>
      </p:sp>
    </p:spTree>
    <p:extLst>
      <p:ext uri="{BB962C8B-B14F-4D97-AF65-F5344CB8AC3E}">
        <p14:creationId xmlns:p14="http://schemas.microsoft.com/office/powerpoint/2010/main" val="31681984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E17E9C-C11C-48D2-9E1D-D0EE40C27BEC}"/>
              </a:ext>
            </a:extLst>
          </p:cNvPr>
          <p:cNvSpPr>
            <a:spLocks noGrp="1"/>
          </p:cNvSpPr>
          <p:nvPr>
            <p:ph type="title"/>
          </p:nvPr>
        </p:nvSpPr>
        <p:spPr/>
        <p:txBody>
          <a:bodyPr/>
          <a:lstStyle/>
          <a:p>
            <a:r>
              <a:rPr lang="en-US" altLang="zh-TW" dirty="0"/>
              <a:t>Modularity </a:t>
            </a:r>
            <a:r>
              <a:rPr lang="zh-TW" altLang="en-US" dirty="0"/>
              <a:t>模組化</a:t>
            </a:r>
          </a:p>
        </p:txBody>
      </p:sp>
      <p:sp>
        <p:nvSpPr>
          <p:cNvPr id="3" name="內容版面配置區 2">
            <a:extLst>
              <a:ext uri="{FF2B5EF4-FFF2-40B4-BE49-F238E27FC236}">
                <a16:creationId xmlns:a16="http://schemas.microsoft.com/office/drawing/2014/main" id="{02162CA4-950B-4C97-BC04-9BA021CCAA61}"/>
              </a:ext>
            </a:extLst>
          </p:cNvPr>
          <p:cNvSpPr>
            <a:spLocks noGrp="1"/>
          </p:cNvSpPr>
          <p:nvPr>
            <p:ph idx="1"/>
          </p:nvPr>
        </p:nvSpPr>
        <p:spPr/>
        <p:txBody>
          <a:bodyPr>
            <a:normAutofit fontScale="85000" lnSpcReduction="10000"/>
          </a:bodyPr>
          <a:lstStyle/>
          <a:p>
            <a:r>
              <a:rPr lang="en-US" altLang="zh-TW" dirty="0"/>
              <a:t>The development of security functions as separate, protected modules</a:t>
            </a:r>
          </a:p>
          <a:p>
            <a:pPr lvl="1"/>
            <a:r>
              <a:rPr lang="en-US" altLang="zh-TW" dirty="0"/>
              <a:t>Each security mechanism should be able to support migration to new technology or upgrade of new features without requiring an entire system redesign. </a:t>
            </a:r>
          </a:p>
          <a:p>
            <a:pPr lvl="1"/>
            <a:r>
              <a:rPr lang="en-US" altLang="zh-TW" dirty="0"/>
              <a:t>The security design should be modular so that individual parts of the security design can be upgraded without the requirement to modify the entire system.</a:t>
            </a:r>
            <a:endParaRPr lang="zh-TW" altLang="en-US" dirty="0"/>
          </a:p>
          <a:p>
            <a:r>
              <a:rPr lang="en-US" altLang="zh-TW" dirty="0"/>
              <a:t>The use of a modular architecture for mechanism design and implementation.</a:t>
            </a:r>
          </a:p>
          <a:p>
            <a:pPr lvl="1"/>
            <a:r>
              <a:rPr lang="en-US" altLang="zh-TW" dirty="0"/>
              <a:t>To provide common security functions and services, such as cryptographic functions, as common modules. </a:t>
            </a:r>
          </a:p>
          <a:p>
            <a:pPr lvl="1"/>
            <a:r>
              <a:rPr lang="en-US" altLang="zh-TW" dirty="0"/>
              <a:t>For example, numerous protocols and applications make use of cryptographic functions. Rather than implementing such functions in each protocol or application, </a:t>
            </a:r>
          </a:p>
          <a:p>
            <a:pPr lvl="1"/>
            <a:r>
              <a:rPr lang="en-US" altLang="zh-TW" dirty="0"/>
              <a:t>A more secure design is provided by developing a common cryptographic module that can be invoked by numerous protocols and applications. </a:t>
            </a:r>
          </a:p>
          <a:p>
            <a:pPr lvl="2"/>
            <a:r>
              <a:rPr lang="en-US" altLang="zh-TW" dirty="0"/>
              <a:t>The design and implementation effort can then focus on the secure design and implementation of a single cryptographic module, including mechanisms to protect the module from tampering.</a:t>
            </a:r>
          </a:p>
        </p:txBody>
      </p:sp>
      <p:sp>
        <p:nvSpPr>
          <p:cNvPr id="4" name="投影片編號版面配置區 3">
            <a:extLst>
              <a:ext uri="{FF2B5EF4-FFF2-40B4-BE49-F238E27FC236}">
                <a16:creationId xmlns:a16="http://schemas.microsoft.com/office/drawing/2014/main" id="{85AC3A8B-6412-44A7-A653-54340C8E1B67}"/>
              </a:ext>
            </a:extLst>
          </p:cNvPr>
          <p:cNvSpPr>
            <a:spLocks noGrp="1"/>
          </p:cNvSpPr>
          <p:nvPr>
            <p:ph type="sldNum" sz="quarter" idx="12"/>
          </p:nvPr>
        </p:nvSpPr>
        <p:spPr/>
        <p:txBody>
          <a:bodyPr/>
          <a:lstStyle/>
          <a:p>
            <a:fld id="{06AFB70A-E524-49E4-8F5C-48BFBE4381EC}" type="slidenum">
              <a:rPr lang="en-US" altLang="zh-TW" smtClean="0"/>
              <a:pPr/>
              <a:t>59</a:t>
            </a:fld>
            <a:endParaRPr lang="en-US" altLang="zh-TW"/>
          </a:p>
        </p:txBody>
      </p:sp>
    </p:spTree>
    <p:extLst>
      <p:ext uri="{BB962C8B-B14F-4D97-AF65-F5344CB8AC3E}">
        <p14:creationId xmlns:p14="http://schemas.microsoft.com/office/powerpoint/2010/main" val="1098786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A86A138F-A4D5-492F-8013-BA9897AA8271}"/>
              </a:ext>
            </a:extLst>
          </p:cNvPr>
          <p:cNvSpPr>
            <a:spLocks noGrp="1"/>
          </p:cNvSpPr>
          <p:nvPr>
            <p:ph type="sldNum" sz="quarter" idx="12"/>
          </p:nvPr>
        </p:nvSpPr>
        <p:spPr/>
        <p:txBody>
          <a:bodyPr/>
          <a:lstStyle/>
          <a:p>
            <a:fld id="{06AFB70A-E524-49E4-8F5C-48BFBE4381EC}" type="slidenum">
              <a:rPr lang="en-US" altLang="zh-TW" smtClean="0"/>
              <a:pPr/>
              <a:t>6</a:t>
            </a:fld>
            <a:endParaRPr lang="en-US" altLang="zh-TW"/>
          </a:p>
        </p:txBody>
      </p:sp>
      <p:sp>
        <p:nvSpPr>
          <p:cNvPr id="2" name="標題 1">
            <a:extLst>
              <a:ext uri="{FF2B5EF4-FFF2-40B4-BE49-F238E27FC236}">
                <a16:creationId xmlns:a16="http://schemas.microsoft.com/office/drawing/2014/main" id="{47F3487C-DC03-4CC5-87D6-47A6FB517802}"/>
              </a:ext>
            </a:extLst>
          </p:cNvPr>
          <p:cNvSpPr>
            <a:spLocks noGrp="1"/>
          </p:cNvSpPr>
          <p:nvPr>
            <p:ph type="title"/>
          </p:nvPr>
        </p:nvSpPr>
        <p:spPr/>
        <p:txBody>
          <a:bodyPr/>
          <a:lstStyle/>
          <a:p>
            <a:r>
              <a:rPr lang="en-US" altLang="zh-TW" dirty="0"/>
              <a:t>Essential Network and Computer Security Requirements</a:t>
            </a:r>
            <a:endParaRPr lang="zh-TW" altLang="en-US" dirty="0"/>
          </a:p>
        </p:txBody>
      </p:sp>
      <p:pic>
        <p:nvPicPr>
          <p:cNvPr id="6" name="圖片 5">
            <a:extLst>
              <a:ext uri="{FF2B5EF4-FFF2-40B4-BE49-F238E27FC236}">
                <a16:creationId xmlns:a16="http://schemas.microsoft.com/office/drawing/2014/main" id="{49012068-8D4A-4291-A2B5-E5CEF7A6B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672" y="1331904"/>
            <a:ext cx="5024541" cy="5166678"/>
          </a:xfrm>
          <a:prstGeom prst="rect">
            <a:avLst/>
          </a:prstGeom>
        </p:spPr>
      </p:pic>
    </p:spTree>
    <p:extLst>
      <p:ext uri="{BB962C8B-B14F-4D97-AF65-F5344CB8AC3E}">
        <p14:creationId xmlns:p14="http://schemas.microsoft.com/office/powerpoint/2010/main" val="8876946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F73A6A-B2CA-4756-9CD1-BDC6A7E9C960}"/>
              </a:ext>
            </a:extLst>
          </p:cNvPr>
          <p:cNvSpPr>
            <a:spLocks noGrp="1"/>
          </p:cNvSpPr>
          <p:nvPr>
            <p:ph type="title"/>
          </p:nvPr>
        </p:nvSpPr>
        <p:spPr/>
        <p:txBody>
          <a:bodyPr/>
          <a:lstStyle/>
          <a:p>
            <a:r>
              <a:rPr lang="en-US" altLang="zh-TW" dirty="0"/>
              <a:t>Layering </a:t>
            </a:r>
            <a:r>
              <a:rPr lang="zh-TW" altLang="en-US" dirty="0"/>
              <a:t>分層</a:t>
            </a:r>
          </a:p>
        </p:txBody>
      </p:sp>
      <p:sp>
        <p:nvSpPr>
          <p:cNvPr id="3" name="內容版面配置區 2">
            <a:extLst>
              <a:ext uri="{FF2B5EF4-FFF2-40B4-BE49-F238E27FC236}">
                <a16:creationId xmlns:a16="http://schemas.microsoft.com/office/drawing/2014/main" id="{4888E4C1-3E59-42B4-8951-0DD1B90A542E}"/>
              </a:ext>
            </a:extLst>
          </p:cNvPr>
          <p:cNvSpPr>
            <a:spLocks noGrp="1"/>
          </p:cNvSpPr>
          <p:nvPr>
            <p:ph idx="1"/>
          </p:nvPr>
        </p:nvSpPr>
        <p:spPr/>
        <p:txBody>
          <a:bodyPr>
            <a:normAutofit/>
          </a:bodyPr>
          <a:lstStyle/>
          <a:p>
            <a:r>
              <a:rPr lang="en-US" altLang="zh-TW" dirty="0"/>
              <a:t>The use of multiple, overlapping protection approaches addressing the people, technology, and operational aspects of information systems.</a:t>
            </a:r>
          </a:p>
          <a:p>
            <a:pPr lvl="1"/>
            <a:r>
              <a:rPr lang="en-US" altLang="zh-TW" dirty="0"/>
              <a:t>The failure or circumvention of any individual protection approach will not leave the system unprotected. </a:t>
            </a:r>
          </a:p>
          <a:p>
            <a:r>
              <a:rPr lang="en-US" altLang="zh-TW" dirty="0"/>
              <a:t>Layering approach is often used to provide multiple barriers between an adversary and protected information or services. </a:t>
            </a:r>
          </a:p>
          <a:p>
            <a:r>
              <a:rPr lang="en-US" altLang="zh-TW" dirty="0"/>
              <a:t>This technique is often referred to as </a:t>
            </a:r>
            <a:r>
              <a:rPr lang="en-US" altLang="zh-TW" b="1" dirty="0"/>
              <a:t>defense in depth</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B82BC67E-84F5-4EEB-B828-8870EF13CF0F}"/>
              </a:ext>
            </a:extLst>
          </p:cNvPr>
          <p:cNvSpPr>
            <a:spLocks noGrp="1"/>
          </p:cNvSpPr>
          <p:nvPr>
            <p:ph type="sldNum" sz="quarter" idx="12"/>
          </p:nvPr>
        </p:nvSpPr>
        <p:spPr/>
        <p:txBody>
          <a:bodyPr/>
          <a:lstStyle/>
          <a:p>
            <a:fld id="{06AFB70A-E524-49E4-8F5C-48BFBE4381EC}" type="slidenum">
              <a:rPr lang="en-US" altLang="zh-TW" smtClean="0"/>
              <a:pPr/>
              <a:t>60</a:t>
            </a:fld>
            <a:endParaRPr lang="en-US" altLang="zh-TW"/>
          </a:p>
        </p:txBody>
      </p:sp>
    </p:spTree>
    <p:extLst>
      <p:ext uri="{BB962C8B-B14F-4D97-AF65-F5344CB8AC3E}">
        <p14:creationId xmlns:p14="http://schemas.microsoft.com/office/powerpoint/2010/main" val="31567398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C09A5F-46DD-4BC9-A527-2AB7E9051552}"/>
              </a:ext>
            </a:extLst>
          </p:cNvPr>
          <p:cNvSpPr>
            <a:spLocks noGrp="1"/>
          </p:cNvSpPr>
          <p:nvPr>
            <p:ph type="title"/>
          </p:nvPr>
        </p:nvSpPr>
        <p:spPr/>
        <p:txBody>
          <a:bodyPr/>
          <a:lstStyle/>
          <a:p>
            <a:r>
              <a:rPr lang="en-US" altLang="zh-TW" dirty="0"/>
              <a:t>Least Astonishment </a:t>
            </a:r>
            <a:r>
              <a:rPr lang="zh-TW" altLang="en-US" dirty="0"/>
              <a:t>避免驚喜</a:t>
            </a:r>
          </a:p>
        </p:txBody>
      </p:sp>
      <p:sp>
        <p:nvSpPr>
          <p:cNvPr id="3" name="內容版面配置區 2">
            <a:extLst>
              <a:ext uri="{FF2B5EF4-FFF2-40B4-BE49-F238E27FC236}">
                <a16:creationId xmlns:a16="http://schemas.microsoft.com/office/drawing/2014/main" id="{93D02967-E46A-48E1-AD94-492133A6E400}"/>
              </a:ext>
            </a:extLst>
          </p:cNvPr>
          <p:cNvSpPr>
            <a:spLocks noGrp="1"/>
          </p:cNvSpPr>
          <p:nvPr>
            <p:ph idx="1"/>
          </p:nvPr>
        </p:nvSpPr>
        <p:spPr/>
        <p:txBody>
          <a:bodyPr/>
          <a:lstStyle/>
          <a:p>
            <a:r>
              <a:rPr lang="en-US" altLang="zh-TW" dirty="0"/>
              <a:t>A program or user interface should always respond in the way that is least likely to astonish the user. </a:t>
            </a:r>
          </a:p>
          <a:p>
            <a:r>
              <a:rPr lang="en-US" altLang="zh-TW" dirty="0"/>
              <a:t>For example, the mechanism for authorization should be transparent enough to a user that the user has a good intuitive understanding of how the security goals map to the provided security mechanism.</a:t>
            </a:r>
            <a:endParaRPr lang="zh-TW" altLang="en-US" dirty="0"/>
          </a:p>
        </p:txBody>
      </p:sp>
      <p:sp>
        <p:nvSpPr>
          <p:cNvPr id="4" name="投影片編號版面配置區 3">
            <a:extLst>
              <a:ext uri="{FF2B5EF4-FFF2-40B4-BE49-F238E27FC236}">
                <a16:creationId xmlns:a16="http://schemas.microsoft.com/office/drawing/2014/main" id="{F5310A01-ECF9-4285-B98C-6175E01F2125}"/>
              </a:ext>
            </a:extLst>
          </p:cNvPr>
          <p:cNvSpPr>
            <a:spLocks noGrp="1"/>
          </p:cNvSpPr>
          <p:nvPr>
            <p:ph type="sldNum" sz="quarter" idx="12"/>
          </p:nvPr>
        </p:nvSpPr>
        <p:spPr/>
        <p:txBody>
          <a:bodyPr/>
          <a:lstStyle/>
          <a:p>
            <a:fld id="{06AFB70A-E524-49E4-8F5C-48BFBE4381EC}" type="slidenum">
              <a:rPr lang="en-US" altLang="zh-TW" smtClean="0"/>
              <a:pPr/>
              <a:t>61</a:t>
            </a:fld>
            <a:endParaRPr lang="en-US" altLang="zh-TW"/>
          </a:p>
        </p:txBody>
      </p:sp>
    </p:spTree>
    <p:extLst>
      <p:ext uri="{BB962C8B-B14F-4D97-AF65-F5344CB8AC3E}">
        <p14:creationId xmlns:p14="http://schemas.microsoft.com/office/powerpoint/2010/main" val="30959328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Attack Surfaces </a:t>
            </a:r>
            <a:r>
              <a:rPr lang="zh-TW" altLang="en-US" dirty="0"/>
              <a:t>攻擊面</a:t>
            </a:r>
            <a:endParaRPr lang="en-US" dirty="0"/>
          </a:p>
        </p:txBody>
      </p:sp>
      <p:sp>
        <p:nvSpPr>
          <p:cNvPr id="6" name="內容版面配置區 5">
            <a:extLst>
              <a:ext uri="{FF2B5EF4-FFF2-40B4-BE49-F238E27FC236}">
                <a16:creationId xmlns:a16="http://schemas.microsoft.com/office/drawing/2014/main" id="{3198FEDC-8F27-46E9-B55E-D76BAB218091}"/>
              </a:ext>
            </a:extLst>
          </p:cNvPr>
          <p:cNvSpPr>
            <a:spLocks noGrp="1"/>
          </p:cNvSpPr>
          <p:nvPr>
            <p:ph idx="1"/>
          </p:nvPr>
        </p:nvSpPr>
        <p:spPr/>
        <p:txBody>
          <a:bodyPr>
            <a:normAutofit/>
          </a:bodyPr>
          <a:lstStyle/>
          <a:p>
            <a:r>
              <a:rPr lang="en-US" altLang="zh-TW" dirty="0"/>
              <a:t>An attack surface consists of the reachable and exploitable vulnerabilities in a system</a:t>
            </a:r>
          </a:p>
          <a:p>
            <a:r>
              <a:rPr lang="en-US" altLang="zh-TW" dirty="0"/>
              <a:t>Examples</a:t>
            </a:r>
          </a:p>
          <a:p>
            <a:pPr lvl="1"/>
            <a:r>
              <a:rPr lang="en-US" altLang="zh-TW" dirty="0"/>
              <a:t>Open ports on outward facing Web and other servers, and code listening on those ports</a:t>
            </a:r>
          </a:p>
          <a:p>
            <a:pPr lvl="1"/>
            <a:r>
              <a:rPr lang="en-US" altLang="zh-TW" dirty="0"/>
              <a:t>Services available on the inside of a firewall </a:t>
            </a:r>
          </a:p>
          <a:p>
            <a:pPr lvl="1"/>
            <a:r>
              <a:rPr lang="en-US" altLang="zh-TW" dirty="0"/>
              <a:t>Code that processes incoming data, e-mail, XML, office documents, and industry-specific custom data exchange formats</a:t>
            </a:r>
          </a:p>
          <a:p>
            <a:pPr lvl="1"/>
            <a:r>
              <a:rPr lang="en-US" altLang="zh-TW" dirty="0"/>
              <a:t>Interfaces, SQL, and web forms</a:t>
            </a:r>
          </a:p>
          <a:p>
            <a:pPr lvl="1"/>
            <a:r>
              <a:rPr lang="en-US" altLang="zh-TW" dirty="0"/>
              <a:t>An employee with access to sensitive information vulnerable to a social engineering attack</a:t>
            </a:r>
            <a:endParaRPr lang="zh-TW" altLang="en-US" dirty="0"/>
          </a:p>
        </p:txBody>
      </p:sp>
    </p:spTree>
    <p:extLst>
      <p:ext uri="{BB962C8B-B14F-4D97-AF65-F5344CB8AC3E}">
        <p14:creationId xmlns:p14="http://schemas.microsoft.com/office/powerpoint/2010/main" val="25961514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43B3B8-C117-4FC7-986E-21485B4673F7}"/>
              </a:ext>
            </a:extLst>
          </p:cNvPr>
          <p:cNvSpPr>
            <a:spLocks noGrp="1"/>
          </p:cNvSpPr>
          <p:nvPr>
            <p:ph type="title"/>
          </p:nvPr>
        </p:nvSpPr>
        <p:spPr/>
        <p:txBody>
          <a:bodyPr/>
          <a:lstStyle/>
          <a:p>
            <a:r>
              <a:rPr lang="en-US" altLang="zh-TW" dirty="0"/>
              <a:t>Attack Surfaces Categories </a:t>
            </a:r>
            <a:r>
              <a:rPr lang="zh-TW" altLang="en-US" dirty="0"/>
              <a:t>分類</a:t>
            </a:r>
          </a:p>
        </p:txBody>
      </p:sp>
      <p:sp>
        <p:nvSpPr>
          <p:cNvPr id="3" name="內容版面配置區 2">
            <a:extLst>
              <a:ext uri="{FF2B5EF4-FFF2-40B4-BE49-F238E27FC236}">
                <a16:creationId xmlns:a16="http://schemas.microsoft.com/office/drawing/2014/main" id="{5F17C50D-06BD-42D7-A251-2A13421BC18C}"/>
              </a:ext>
            </a:extLst>
          </p:cNvPr>
          <p:cNvSpPr>
            <a:spLocks noGrp="1"/>
          </p:cNvSpPr>
          <p:nvPr>
            <p:ph idx="1"/>
          </p:nvPr>
        </p:nvSpPr>
        <p:spPr/>
        <p:txBody>
          <a:bodyPr>
            <a:normAutofit lnSpcReduction="10000"/>
          </a:bodyPr>
          <a:lstStyle/>
          <a:p>
            <a:r>
              <a:rPr lang="en-US" altLang="zh-TW" dirty="0"/>
              <a:t>Network attack surface: </a:t>
            </a:r>
            <a:r>
              <a:rPr lang="zh-TW" altLang="en-US" dirty="0"/>
              <a:t>網路</a:t>
            </a:r>
            <a:r>
              <a:rPr lang="en-US" altLang="zh-TW" dirty="0"/>
              <a:t> </a:t>
            </a:r>
          </a:p>
          <a:p>
            <a:pPr lvl="1"/>
            <a:r>
              <a:rPr lang="en-US" altLang="zh-TW" dirty="0"/>
              <a:t>This category refers to vulnerabilities over an enterprise network, wide-area network, or the Internet. </a:t>
            </a:r>
          </a:p>
          <a:p>
            <a:pPr lvl="1"/>
            <a:r>
              <a:rPr lang="en-US" altLang="zh-TW" dirty="0"/>
              <a:t>Network protocol vulnerabilities, such as those used for a denial-of-service attack, disruption of communications links, and various forms of intruder attacks.</a:t>
            </a:r>
          </a:p>
          <a:p>
            <a:r>
              <a:rPr lang="en-US" altLang="zh-TW" dirty="0"/>
              <a:t>Software attack surface: </a:t>
            </a:r>
            <a:r>
              <a:rPr lang="zh-TW" altLang="en-US" dirty="0"/>
              <a:t>軟體</a:t>
            </a:r>
            <a:endParaRPr lang="en-US" altLang="zh-TW" dirty="0"/>
          </a:p>
          <a:p>
            <a:pPr lvl="1"/>
            <a:r>
              <a:rPr lang="en-US" altLang="zh-TW" dirty="0"/>
              <a:t>This refers to vulnerabilities in application, utility, or operating system code. </a:t>
            </a:r>
          </a:p>
          <a:p>
            <a:pPr lvl="1"/>
            <a:r>
              <a:rPr lang="en-US" altLang="zh-TW" dirty="0"/>
              <a:t>A particular focus in this category is Web server software.</a:t>
            </a:r>
          </a:p>
          <a:p>
            <a:r>
              <a:rPr lang="en-US" altLang="zh-TW" dirty="0"/>
              <a:t>Human attack surface: </a:t>
            </a:r>
            <a:r>
              <a:rPr lang="zh-TW" altLang="en-US" dirty="0"/>
              <a:t>人</a:t>
            </a:r>
            <a:endParaRPr lang="en-US" altLang="zh-TW" dirty="0"/>
          </a:p>
          <a:p>
            <a:pPr lvl="1"/>
            <a:r>
              <a:rPr lang="en-US" altLang="zh-TW" dirty="0"/>
              <a:t>This category refers to vulnerabilities created by personnel or outsiders, such as social engineering, human error, and trusted insiders.</a:t>
            </a:r>
            <a:endParaRPr lang="zh-TW" altLang="en-US" dirty="0"/>
          </a:p>
        </p:txBody>
      </p:sp>
      <p:sp>
        <p:nvSpPr>
          <p:cNvPr id="4" name="投影片編號版面配置區 3">
            <a:extLst>
              <a:ext uri="{FF2B5EF4-FFF2-40B4-BE49-F238E27FC236}">
                <a16:creationId xmlns:a16="http://schemas.microsoft.com/office/drawing/2014/main" id="{0AF6747B-96AC-4655-869F-C0BB446653D3}"/>
              </a:ext>
            </a:extLst>
          </p:cNvPr>
          <p:cNvSpPr>
            <a:spLocks noGrp="1"/>
          </p:cNvSpPr>
          <p:nvPr>
            <p:ph type="sldNum" sz="quarter" idx="12"/>
          </p:nvPr>
        </p:nvSpPr>
        <p:spPr/>
        <p:txBody>
          <a:bodyPr/>
          <a:lstStyle/>
          <a:p>
            <a:fld id="{06AFB70A-E524-49E4-8F5C-48BFBE4381EC}" type="slidenum">
              <a:rPr lang="en-US" altLang="zh-TW" smtClean="0"/>
              <a:pPr/>
              <a:t>63</a:t>
            </a:fld>
            <a:endParaRPr lang="en-US" altLang="zh-TW"/>
          </a:p>
        </p:txBody>
      </p:sp>
    </p:spTree>
    <p:extLst>
      <p:ext uri="{BB962C8B-B14F-4D97-AF65-F5344CB8AC3E}">
        <p14:creationId xmlns:p14="http://schemas.microsoft.com/office/powerpoint/2010/main" val="13234623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AD60B7-6461-4095-A373-C69B7076B62F}"/>
              </a:ext>
            </a:extLst>
          </p:cNvPr>
          <p:cNvSpPr>
            <a:spLocks noGrp="1"/>
          </p:cNvSpPr>
          <p:nvPr>
            <p:ph type="title"/>
          </p:nvPr>
        </p:nvSpPr>
        <p:spPr/>
        <p:txBody>
          <a:bodyPr/>
          <a:lstStyle/>
          <a:p>
            <a:r>
              <a:rPr lang="en-US" altLang="zh-TW" dirty="0"/>
              <a:t>Attack Surface Analysis </a:t>
            </a:r>
            <a:r>
              <a:rPr lang="zh-TW" altLang="en-US" dirty="0"/>
              <a:t>攻擊面分析</a:t>
            </a:r>
          </a:p>
        </p:txBody>
      </p:sp>
      <p:sp>
        <p:nvSpPr>
          <p:cNvPr id="3" name="內容版面配置區 2">
            <a:extLst>
              <a:ext uri="{FF2B5EF4-FFF2-40B4-BE49-F238E27FC236}">
                <a16:creationId xmlns:a16="http://schemas.microsoft.com/office/drawing/2014/main" id="{E1D6042F-A973-4210-8BF5-90DD7C7F99D0}"/>
              </a:ext>
            </a:extLst>
          </p:cNvPr>
          <p:cNvSpPr>
            <a:spLocks noGrp="1"/>
          </p:cNvSpPr>
          <p:nvPr>
            <p:ph idx="1"/>
          </p:nvPr>
        </p:nvSpPr>
        <p:spPr/>
        <p:txBody>
          <a:bodyPr>
            <a:normAutofit/>
          </a:bodyPr>
          <a:lstStyle/>
          <a:p>
            <a:r>
              <a:rPr lang="en-US" altLang="zh-TW" dirty="0"/>
              <a:t>Assessing the scale and severity of threats to a system. </a:t>
            </a:r>
          </a:p>
          <a:p>
            <a:r>
              <a:rPr lang="en-US" altLang="zh-TW" dirty="0"/>
              <a:t>A systematic analysis of points of vulnerability makes developers and security analysts aware of where security mechanisms are required. </a:t>
            </a:r>
            <a:r>
              <a:rPr lang="zh-TW" altLang="en-US" dirty="0"/>
              <a:t>需要那些防禦機制？</a:t>
            </a:r>
            <a:endParaRPr lang="en-US" altLang="zh-TW" dirty="0"/>
          </a:p>
          <a:p>
            <a:r>
              <a:rPr lang="en-US" altLang="zh-TW" dirty="0"/>
              <a:t>Once an attack surface is defined, designers may be able to find ways to make the surface smaller, thus making the task of the adversary more difficult. </a:t>
            </a:r>
            <a:r>
              <a:rPr lang="zh-TW" altLang="en-US" dirty="0"/>
              <a:t>縮小攻擊面，提高對手攻擊的難度</a:t>
            </a:r>
            <a:endParaRPr lang="en-US" altLang="zh-TW" dirty="0"/>
          </a:p>
          <a:p>
            <a:r>
              <a:rPr lang="en-US" altLang="zh-TW" dirty="0"/>
              <a:t>The attack surface also provides </a:t>
            </a:r>
            <a:r>
              <a:rPr lang="en-US" altLang="zh-TW" b="1" dirty="0"/>
              <a:t>guidance on setting priorities </a:t>
            </a:r>
            <a:r>
              <a:rPr lang="en-US" altLang="zh-TW" dirty="0"/>
              <a:t>for testing, strengthening security measures, or modifying the service or application.</a:t>
            </a:r>
            <a:endParaRPr lang="zh-TW" altLang="en-US" dirty="0"/>
          </a:p>
        </p:txBody>
      </p:sp>
      <p:sp>
        <p:nvSpPr>
          <p:cNvPr id="4" name="投影片編號版面配置區 3">
            <a:extLst>
              <a:ext uri="{FF2B5EF4-FFF2-40B4-BE49-F238E27FC236}">
                <a16:creationId xmlns:a16="http://schemas.microsoft.com/office/drawing/2014/main" id="{2E3D9231-5E12-4117-8CF9-AB6A9CB03235}"/>
              </a:ext>
            </a:extLst>
          </p:cNvPr>
          <p:cNvSpPr>
            <a:spLocks noGrp="1"/>
          </p:cNvSpPr>
          <p:nvPr>
            <p:ph type="sldNum" sz="quarter" idx="12"/>
          </p:nvPr>
        </p:nvSpPr>
        <p:spPr/>
        <p:txBody>
          <a:bodyPr/>
          <a:lstStyle/>
          <a:p>
            <a:fld id="{06AFB70A-E524-49E4-8F5C-48BFBE4381EC}" type="slidenum">
              <a:rPr lang="en-US" altLang="zh-TW" smtClean="0"/>
              <a:pPr/>
              <a:t>64</a:t>
            </a:fld>
            <a:endParaRPr lang="en-US" altLang="zh-TW"/>
          </a:p>
        </p:txBody>
      </p:sp>
    </p:spTree>
    <p:extLst>
      <p:ext uri="{BB962C8B-B14F-4D97-AF65-F5344CB8AC3E}">
        <p14:creationId xmlns:p14="http://schemas.microsoft.com/office/powerpoint/2010/main" val="21153264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B6E3CCA0-4A41-4D72-848A-29468BC99B11}"/>
              </a:ext>
            </a:extLst>
          </p:cNvPr>
          <p:cNvPicPr>
            <a:picLocks noChangeAspect="1"/>
          </p:cNvPicPr>
          <p:nvPr/>
        </p:nvPicPr>
        <p:blipFill>
          <a:blip r:embed="rId2"/>
          <a:stretch>
            <a:fillRect/>
          </a:stretch>
        </p:blipFill>
        <p:spPr>
          <a:xfrm>
            <a:off x="2631513" y="1268760"/>
            <a:ext cx="5647084" cy="5589240"/>
          </a:xfrm>
          <a:prstGeom prst="rect">
            <a:avLst/>
          </a:prstGeom>
        </p:spPr>
      </p:pic>
      <p:sp>
        <p:nvSpPr>
          <p:cNvPr id="4" name="投影片編號版面配置區 3">
            <a:extLst>
              <a:ext uri="{FF2B5EF4-FFF2-40B4-BE49-F238E27FC236}">
                <a16:creationId xmlns:a16="http://schemas.microsoft.com/office/drawing/2014/main" id="{1981DBA6-9145-4BBD-B563-C7796BDA2A6E}"/>
              </a:ext>
            </a:extLst>
          </p:cNvPr>
          <p:cNvSpPr>
            <a:spLocks noGrp="1"/>
          </p:cNvSpPr>
          <p:nvPr>
            <p:ph type="sldNum" sz="quarter" idx="12"/>
          </p:nvPr>
        </p:nvSpPr>
        <p:spPr/>
        <p:txBody>
          <a:bodyPr/>
          <a:lstStyle/>
          <a:p>
            <a:fld id="{06AFB70A-E524-49E4-8F5C-48BFBE4381EC}" type="slidenum">
              <a:rPr lang="en-US" altLang="zh-TW" smtClean="0"/>
              <a:pPr/>
              <a:t>65</a:t>
            </a:fld>
            <a:endParaRPr lang="en-US" altLang="zh-TW"/>
          </a:p>
        </p:txBody>
      </p:sp>
      <p:sp>
        <p:nvSpPr>
          <p:cNvPr id="2" name="標題 1">
            <a:extLst>
              <a:ext uri="{FF2B5EF4-FFF2-40B4-BE49-F238E27FC236}">
                <a16:creationId xmlns:a16="http://schemas.microsoft.com/office/drawing/2014/main" id="{B57A0639-D9BF-4422-85C2-7B9545113E39}"/>
              </a:ext>
            </a:extLst>
          </p:cNvPr>
          <p:cNvSpPr>
            <a:spLocks noGrp="1"/>
          </p:cNvSpPr>
          <p:nvPr>
            <p:ph type="title"/>
          </p:nvPr>
        </p:nvSpPr>
        <p:spPr/>
        <p:txBody>
          <a:bodyPr/>
          <a:lstStyle/>
          <a:p>
            <a:r>
              <a:rPr lang="en-US" altLang="zh-TW" dirty="0"/>
              <a:t>Defense in Depth and Attack Surface</a:t>
            </a:r>
            <a:endParaRPr lang="zh-TW" altLang="en-US" dirty="0"/>
          </a:p>
        </p:txBody>
      </p:sp>
    </p:spTree>
    <p:extLst>
      <p:ext uri="{BB962C8B-B14F-4D97-AF65-F5344CB8AC3E}">
        <p14:creationId xmlns:p14="http://schemas.microsoft.com/office/powerpoint/2010/main" val="9865706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9219E663-D9F9-46B4-A3C4-B7CE2EC2D597}"/>
              </a:ext>
            </a:extLst>
          </p:cNvPr>
          <p:cNvSpPr>
            <a:spLocks noGrp="1"/>
          </p:cNvSpPr>
          <p:nvPr>
            <p:ph type="title"/>
          </p:nvPr>
        </p:nvSpPr>
        <p:spPr/>
        <p:txBody>
          <a:bodyPr/>
          <a:lstStyle/>
          <a:p>
            <a:r>
              <a:rPr lang="en-US" altLang="zh-TW" dirty="0"/>
              <a:t>Attack Trees </a:t>
            </a:r>
            <a:r>
              <a:rPr lang="zh-TW" altLang="en-US" dirty="0"/>
              <a:t>攻擊樹</a:t>
            </a:r>
          </a:p>
        </p:txBody>
      </p:sp>
      <p:sp>
        <p:nvSpPr>
          <p:cNvPr id="4" name="內容版面配置區 3">
            <a:extLst>
              <a:ext uri="{FF2B5EF4-FFF2-40B4-BE49-F238E27FC236}">
                <a16:creationId xmlns:a16="http://schemas.microsoft.com/office/drawing/2014/main" id="{8ED2651A-BC7B-4554-858D-55EFDFB1FE68}"/>
              </a:ext>
            </a:extLst>
          </p:cNvPr>
          <p:cNvSpPr>
            <a:spLocks noGrp="1"/>
          </p:cNvSpPr>
          <p:nvPr>
            <p:ph idx="1"/>
          </p:nvPr>
        </p:nvSpPr>
        <p:spPr/>
        <p:txBody>
          <a:bodyPr>
            <a:normAutofit lnSpcReduction="10000"/>
          </a:bodyPr>
          <a:lstStyle/>
          <a:p>
            <a:r>
              <a:rPr lang="en-US" altLang="zh-TW" dirty="0"/>
              <a:t>An attack tree is a branching, hierarchical data structure that represents a set of potential techniques for exploiting security vulnerabilities </a:t>
            </a:r>
            <a:r>
              <a:rPr lang="zh-TW" altLang="en-US" dirty="0"/>
              <a:t>潛在的弱點與攻擊</a:t>
            </a:r>
            <a:endParaRPr lang="en-US" altLang="zh-TW" dirty="0"/>
          </a:p>
          <a:p>
            <a:r>
              <a:rPr lang="en-US" altLang="zh-TW" dirty="0"/>
              <a:t>The security incident that is </a:t>
            </a:r>
            <a:r>
              <a:rPr lang="en-US" altLang="zh-TW" b="1" dirty="0"/>
              <a:t>the goal </a:t>
            </a:r>
            <a:r>
              <a:rPr lang="en-US" altLang="zh-TW" dirty="0"/>
              <a:t>of the attack is represented as </a:t>
            </a:r>
            <a:r>
              <a:rPr lang="en-US" altLang="zh-TW" b="1" dirty="0"/>
              <a:t>the root </a:t>
            </a:r>
            <a:r>
              <a:rPr lang="en-US" altLang="zh-TW" dirty="0"/>
              <a:t>node of the tree, and the ways by which an attacker could reach that goal are iteratively and incrementally represented as branches and </a:t>
            </a:r>
            <a:r>
              <a:rPr lang="en-US" altLang="zh-TW" dirty="0" err="1"/>
              <a:t>subnodes</a:t>
            </a:r>
            <a:r>
              <a:rPr lang="en-US" altLang="zh-TW" dirty="0"/>
              <a:t> of the tree. </a:t>
            </a:r>
          </a:p>
          <a:p>
            <a:r>
              <a:rPr lang="en-US" altLang="zh-TW" dirty="0"/>
              <a:t>Each </a:t>
            </a:r>
            <a:r>
              <a:rPr lang="en-US" altLang="zh-TW" b="1" dirty="0" err="1"/>
              <a:t>subnode</a:t>
            </a:r>
            <a:r>
              <a:rPr lang="en-US" altLang="zh-TW" b="1" dirty="0"/>
              <a:t> defines a subgoal</a:t>
            </a:r>
            <a:r>
              <a:rPr lang="en-US" altLang="zh-TW" dirty="0"/>
              <a:t>, and each subgoal may have its own set of further subgoals, and so on. </a:t>
            </a:r>
          </a:p>
          <a:p>
            <a:r>
              <a:rPr lang="en-US" altLang="zh-TW" dirty="0"/>
              <a:t>The final nodes on the paths outward from the root, that is, the leaf nodes, represent different ways to initiate an attack</a:t>
            </a:r>
            <a:endParaRPr lang="zh-TW" altLang="en-US" dirty="0"/>
          </a:p>
        </p:txBody>
      </p:sp>
      <p:sp>
        <p:nvSpPr>
          <p:cNvPr id="2" name="投影片編號版面配置區 1">
            <a:extLst>
              <a:ext uri="{FF2B5EF4-FFF2-40B4-BE49-F238E27FC236}">
                <a16:creationId xmlns:a16="http://schemas.microsoft.com/office/drawing/2014/main" id="{4D1C1DAF-2F8F-48C0-BE08-382D91E34721}"/>
              </a:ext>
            </a:extLst>
          </p:cNvPr>
          <p:cNvSpPr>
            <a:spLocks noGrp="1"/>
          </p:cNvSpPr>
          <p:nvPr>
            <p:ph type="sldNum" sz="quarter" idx="12"/>
          </p:nvPr>
        </p:nvSpPr>
        <p:spPr/>
        <p:txBody>
          <a:bodyPr/>
          <a:lstStyle/>
          <a:p>
            <a:fld id="{0BC55746-04A1-42DC-A0BC-1E09A8E18DBD}" type="slidenum">
              <a:rPr lang="en-US" altLang="zh-TW" smtClean="0"/>
              <a:pPr/>
              <a:t>66</a:t>
            </a:fld>
            <a:endParaRPr lang="en-US" altLang="zh-TW"/>
          </a:p>
        </p:txBody>
      </p:sp>
    </p:spTree>
    <p:extLst>
      <p:ext uri="{BB962C8B-B14F-4D97-AF65-F5344CB8AC3E}">
        <p14:creationId xmlns:p14="http://schemas.microsoft.com/office/powerpoint/2010/main" val="4885020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9A9BDBE1-AA77-4E8D-96C8-001744202AF0}"/>
              </a:ext>
            </a:extLst>
          </p:cNvPr>
          <p:cNvPicPr>
            <a:picLocks noChangeAspect="1"/>
          </p:cNvPicPr>
          <p:nvPr/>
        </p:nvPicPr>
        <p:blipFill>
          <a:blip r:embed="rId3"/>
          <a:stretch>
            <a:fillRect/>
          </a:stretch>
        </p:blipFill>
        <p:spPr>
          <a:xfrm>
            <a:off x="407368" y="0"/>
            <a:ext cx="7874598" cy="6858000"/>
          </a:xfrm>
          <a:prstGeom prst="rect">
            <a:avLst/>
          </a:prstGeom>
        </p:spPr>
      </p:pic>
      <p:sp>
        <p:nvSpPr>
          <p:cNvPr id="5" name="文字方塊 4">
            <a:extLst>
              <a:ext uri="{FF2B5EF4-FFF2-40B4-BE49-F238E27FC236}">
                <a16:creationId xmlns:a16="http://schemas.microsoft.com/office/drawing/2014/main" id="{142A0276-2C72-4134-A7FD-7DC96352992D}"/>
              </a:ext>
            </a:extLst>
          </p:cNvPr>
          <p:cNvSpPr txBox="1"/>
          <p:nvPr/>
        </p:nvSpPr>
        <p:spPr>
          <a:xfrm>
            <a:off x="6000851" y="260648"/>
            <a:ext cx="3192734" cy="64633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ltLang="zh-TW" dirty="0"/>
              <a:t>An Attack Tree for </a:t>
            </a:r>
          </a:p>
          <a:p>
            <a:r>
              <a:rPr lang="en-US" altLang="zh-TW" dirty="0"/>
              <a:t>Internet Banking Authentication</a:t>
            </a:r>
            <a:endParaRPr lang="zh-TW" altLang="en-US" dirty="0"/>
          </a:p>
        </p:txBody>
      </p:sp>
      <p:sp>
        <p:nvSpPr>
          <p:cNvPr id="6" name="文字方塊 5">
            <a:extLst>
              <a:ext uri="{FF2B5EF4-FFF2-40B4-BE49-F238E27FC236}">
                <a16:creationId xmlns:a16="http://schemas.microsoft.com/office/drawing/2014/main" id="{023CB241-386E-4351-8CEA-41D608EF3481}"/>
              </a:ext>
            </a:extLst>
          </p:cNvPr>
          <p:cNvSpPr txBox="1"/>
          <p:nvPr/>
        </p:nvSpPr>
        <p:spPr>
          <a:xfrm>
            <a:off x="8400256" y="2967335"/>
            <a:ext cx="2930482" cy="923330"/>
          </a:xfrm>
          <a:prstGeom prst="rect">
            <a:avLst/>
          </a:prstGeom>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altLang="zh-TW" dirty="0"/>
              <a:t>UT/U: User terminal and user</a:t>
            </a:r>
          </a:p>
          <a:p>
            <a:r>
              <a:rPr lang="en-US" altLang="zh-TW" dirty="0"/>
              <a:t>CC: Communications channel</a:t>
            </a:r>
          </a:p>
          <a:p>
            <a:r>
              <a:rPr lang="en-US" altLang="zh-TW" dirty="0"/>
              <a:t>IBS: Internet banking server</a:t>
            </a:r>
            <a:endParaRPr lang="zh-TW" altLang="en-US" dirty="0"/>
          </a:p>
        </p:txBody>
      </p:sp>
      <p:sp>
        <p:nvSpPr>
          <p:cNvPr id="3" name="文字方塊 2">
            <a:extLst>
              <a:ext uri="{FF2B5EF4-FFF2-40B4-BE49-F238E27FC236}">
                <a16:creationId xmlns:a16="http://schemas.microsoft.com/office/drawing/2014/main" id="{E2B3FC9E-CDD7-4662-BD89-F357344DDCDA}"/>
              </a:ext>
            </a:extLst>
          </p:cNvPr>
          <p:cNvSpPr txBox="1"/>
          <p:nvPr/>
        </p:nvSpPr>
        <p:spPr>
          <a:xfrm>
            <a:off x="1199456" y="620688"/>
            <a:ext cx="1569660" cy="369332"/>
          </a:xfrm>
          <a:prstGeom prst="rect">
            <a:avLst/>
          </a:prstGeom>
          <a:noFill/>
        </p:spPr>
        <p:txBody>
          <a:bodyPr wrap="none" rtlCol="0">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獲取用戶憑證</a:t>
            </a:r>
          </a:p>
        </p:txBody>
      </p:sp>
      <p:sp>
        <p:nvSpPr>
          <p:cNvPr id="8" name="文字方塊 7">
            <a:extLst>
              <a:ext uri="{FF2B5EF4-FFF2-40B4-BE49-F238E27FC236}">
                <a16:creationId xmlns:a16="http://schemas.microsoft.com/office/drawing/2014/main" id="{2EA6607F-8D2E-4B1C-A5DE-E45D3E1BBC0B}"/>
              </a:ext>
            </a:extLst>
          </p:cNvPr>
          <p:cNvSpPr txBox="1"/>
          <p:nvPr/>
        </p:nvSpPr>
        <p:spPr>
          <a:xfrm>
            <a:off x="1127448" y="4653136"/>
            <a:ext cx="1107996" cy="369332"/>
          </a:xfrm>
          <a:prstGeom prst="rect">
            <a:avLst/>
          </a:prstGeom>
          <a:noFill/>
        </p:spPr>
        <p:txBody>
          <a:bodyPr wrap="none" rtlCol="0">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命令注入</a:t>
            </a:r>
          </a:p>
        </p:txBody>
      </p:sp>
      <p:sp>
        <p:nvSpPr>
          <p:cNvPr id="9" name="文字方塊 8">
            <a:extLst>
              <a:ext uri="{FF2B5EF4-FFF2-40B4-BE49-F238E27FC236}">
                <a16:creationId xmlns:a16="http://schemas.microsoft.com/office/drawing/2014/main" id="{226A4075-4F76-44AF-B221-D8FD5B122D9B}"/>
              </a:ext>
            </a:extLst>
          </p:cNvPr>
          <p:cNvSpPr txBox="1"/>
          <p:nvPr/>
        </p:nvSpPr>
        <p:spPr>
          <a:xfrm>
            <a:off x="1559496" y="5219908"/>
            <a:ext cx="1569660" cy="369332"/>
          </a:xfrm>
          <a:prstGeom prst="rect">
            <a:avLst/>
          </a:prstGeom>
          <a:noFill/>
        </p:spPr>
        <p:txBody>
          <a:bodyPr wrap="none" rtlCol="0">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猜測用戶憑證</a:t>
            </a:r>
          </a:p>
        </p:txBody>
      </p:sp>
      <p:sp>
        <p:nvSpPr>
          <p:cNvPr id="10" name="文字方塊 9">
            <a:extLst>
              <a:ext uri="{FF2B5EF4-FFF2-40B4-BE49-F238E27FC236}">
                <a16:creationId xmlns:a16="http://schemas.microsoft.com/office/drawing/2014/main" id="{37342FD2-40E5-41BD-8489-E76B123668AB}"/>
              </a:ext>
            </a:extLst>
          </p:cNvPr>
          <p:cNvSpPr txBox="1"/>
          <p:nvPr/>
        </p:nvSpPr>
        <p:spPr>
          <a:xfrm>
            <a:off x="1703512" y="6011996"/>
            <a:ext cx="1569660" cy="369332"/>
          </a:xfrm>
          <a:prstGeom prst="rect">
            <a:avLst/>
          </a:prstGeom>
          <a:noFill/>
        </p:spPr>
        <p:txBody>
          <a:bodyPr wrap="none" rtlCol="0">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違反安全政策</a:t>
            </a:r>
          </a:p>
        </p:txBody>
      </p:sp>
    </p:spTree>
    <p:extLst>
      <p:ext uri="{BB962C8B-B14F-4D97-AF65-F5344CB8AC3E}">
        <p14:creationId xmlns:p14="http://schemas.microsoft.com/office/powerpoint/2010/main" val="23059114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D77CB984-F406-4C93-BFD4-395AC73716D0}"/>
              </a:ext>
            </a:extLst>
          </p:cNvPr>
          <p:cNvSpPr>
            <a:spLocks noGrp="1"/>
          </p:cNvSpPr>
          <p:nvPr>
            <p:ph type="title"/>
          </p:nvPr>
        </p:nvSpPr>
        <p:spPr/>
        <p:txBody>
          <a:bodyPr/>
          <a:lstStyle/>
          <a:p>
            <a:r>
              <a:rPr lang="en-US" altLang="zh-TW" dirty="0"/>
              <a:t>Computer Security Strategy</a:t>
            </a:r>
            <a:endParaRPr lang="zh-TW" altLang="en-US" dirty="0"/>
          </a:p>
        </p:txBody>
      </p:sp>
      <p:sp>
        <p:nvSpPr>
          <p:cNvPr id="6" name="內容版面配置區 5">
            <a:extLst>
              <a:ext uri="{FF2B5EF4-FFF2-40B4-BE49-F238E27FC236}">
                <a16:creationId xmlns:a16="http://schemas.microsoft.com/office/drawing/2014/main" id="{3AC8678F-999B-440C-A812-74986944DBD1}"/>
              </a:ext>
            </a:extLst>
          </p:cNvPr>
          <p:cNvSpPr>
            <a:spLocks noGrp="1"/>
          </p:cNvSpPr>
          <p:nvPr>
            <p:ph idx="1"/>
          </p:nvPr>
        </p:nvSpPr>
        <p:spPr/>
        <p:txBody>
          <a:bodyPr/>
          <a:lstStyle/>
          <a:p>
            <a:r>
              <a:rPr lang="en-US" altLang="zh-TW" dirty="0"/>
              <a:t>Specification/policy:</a:t>
            </a:r>
          </a:p>
          <a:p>
            <a:pPr lvl="1"/>
            <a:r>
              <a:rPr lang="en-US" altLang="zh-TW" dirty="0"/>
              <a:t>What is the security scheme supposed to do?</a:t>
            </a:r>
          </a:p>
          <a:p>
            <a:r>
              <a:rPr lang="en-US" altLang="zh-TW" dirty="0"/>
              <a:t>Implementation/mechanisms: </a:t>
            </a:r>
          </a:p>
          <a:p>
            <a:pPr lvl="1"/>
            <a:r>
              <a:rPr lang="en-US" altLang="zh-TW" dirty="0"/>
              <a:t>How does it do it?</a:t>
            </a:r>
          </a:p>
          <a:p>
            <a:r>
              <a:rPr lang="en-US" altLang="zh-TW" dirty="0"/>
              <a:t>Correctness/assurance: </a:t>
            </a:r>
          </a:p>
          <a:p>
            <a:pPr lvl="1"/>
            <a:r>
              <a:rPr lang="en-US" altLang="zh-TW" dirty="0"/>
              <a:t>Does it really work?</a:t>
            </a:r>
            <a:endParaRPr lang="zh-TW" altLang="en-US" dirty="0"/>
          </a:p>
        </p:txBody>
      </p:sp>
      <p:sp>
        <p:nvSpPr>
          <p:cNvPr id="2" name="投影片編號版面配置區 1">
            <a:extLst>
              <a:ext uri="{FF2B5EF4-FFF2-40B4-BE49-F238E27FC236}">
                <a16:creationId xmlns:a16="http://schemas.microsoft.com/office/drawing/2014/main" id="{ACEDE768-1DB9-4089-9639-BC4859B990FC}"/>
              </a:ext>
            </a:extLst>
          </p:cNvPr>
          <p:cNvSpPr>
            <a:spLocks noGrp="1"/>
          </p:cNvSpPr>
          <p:nvPr>
            <p:ph type="sldNum" sz="quarter" idx="12"/>
          </p:nvPr>
        </p:nvSpPr>
        <p:spPr/>
        <p:txBody>
          <a:bodyPr/>
          <a:lstStyle/>
          <a:p>
            <a:fld id="{F5266956-B1F5-4385-B837-32E585D3D944}" type="slidenum">
              <a:rPr lang="en-US" altLang="zh-TW" smtClean="0"/>
              <a:pPr/>
              <a:t>68</a:t>
            </a:fld>
            <a:endParaRPr lang="en-US" altLang="zh-TW"/>
          </a:p>
        </p:txBody>
      </p:sp>
    </p:spTree>
    <p:extLst>
      <p:ext uri="{BB962C8B-B14F-4D97-AF65-F5344CB8AC3E}">
        <p14:creationId xmlns:p14="http://schemas.microsoft.com/office/powerpoint/2010/main" val="16256154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175495-1037-4004-8E09-7A80BEBCD1F0}"/>
              </a:ext>
            </a:extLst>
          </p:cNvPr>
          <p:cNvSpPr>
            <a:spLocks noGrp="1"/>
          </p:cNvSpPr>
          <p:nvPr>
            <p:ph type="title"/>
          </p:nvPr>
        </p:nvSpPr>
        <p:spPr/>
        <p:txBody>
          <a:bodyPr/>
          <a:lstStyle/>
          <a:p>
            <a:r>
              <a:rPr lang="en-US" altLang="zh-TW" dirty="0"/>
              <a:t>Security Policy </a:t>
            </a:r>
            <a:r>
              <a:rPr lang="zh-TW" altLang="en-US" dirty="0"/>
              <a:t>安全政策</a:t>
            </a:r>
          </a:p>
        </p:txBody>
      </p:sp>
      <p:sp>
        <p:nvSpPr>
          <p:cNvPr id="3" name="內容版面配置區 2">
            <a:extLst>
              <a:ext uri="{FF2B5EF4-FFF2-40B4-BE49-F238E27FC236}">
                <a16:creationId xmlns:a16="http://schemas.microsoft.com/office/drawing/2014/main" id="{56CBD45B-6D0A-4E49-A0C8-2D91A0ACBBC6}"/>
              </a:ext>
            </a:extLst>
          </p:cNvPr>
          <p:cNvSpPr>
            <a:spLocks noGrp="1"/>
          </p:cNvSpPr>
          <p:nvPr>
            <p:ph idx="1"/>
          </p:nvPr>
        </p:nvSpPr>
        <p:spPr/>
        <p:txBody>
          <a:bodyPr>
            <a:normAutofit lnSpcReduction="10000"/>
          </a:bodyPr>
          <a:lstStyle/>
          <a:p>
            <a:r>
              <a:rPr lang="en-US" altLang="zh-TW" dirty="0"/>
              <a:t>An </a:t>
            </a:r>
            <a:r>
              <a:rPr lang="en-US" altLang="zh-TW" b="1" dirty="0"/>
              <a:t>informal</a:t>
            </a:r>
            <a:r>
              <a:rPr lang="en-US" altLang="zh-TW" dirty="0"/>
              <a:t> description of desired system behavior</a:t>
            </a:r>
          </a:p>
          <a:p>
            <a:pPr lvl="1"/>
            <a:r>
              <a:rPr lang="en-US" altLang="zh-TW" dirty="0"/>
              <a:t>Reference requirements for security, integrity, and availability. </a:t>
            </a:r>
          </a:p>
          <a:p>
            <a:r>
              <a:rPr lang="en-US" altLang="zh-TW" dirty="0"/>
              <a:t>A </a:t>
            </a:r>
            <a:r>
              <a:rPr lang="en-US" altLang="zh-TW" b="1" dirty="0"/>
              <a:t>formal</a:t>
            </a:r>
            <a:r>
              <a:rPr lang="en-US" altLang="zh-TW" dirty="0"/>
              <a:t> statement of rules and practices that specify or regulate how a system or organization provides security services to protect sensitive and critical system resources</a:t>
            </a:r>
          </a:p>
          <a:p>
            <a:pPr lvl="1"/>
            <a:r>
              <a:rPr lang="en-US" altLang="zh-TW" dirty="0"/>
              <a:t>Being enforced by the system’s technical controls as well as its management and operational controls.</a:t>
            </a:r>
          </a:p>
          <a:p>
            <a:r>
              <a:rPr lang="en-US" altLang="zh-TW" dirty="0"/>
              <a:t>A security manager needs to consider</a:t>
            </a:r>
          </a:p>
          <a:p>
            <a:pPr lvl="1"/>
            <a:r>
              <a:rPr lang="en-US" altLang="zh-TW" dirty="0"/>
              <a:t>The value of the assets being protected</a:t>
            </a:r>
          </a:p>
          <a:p>
            <a:pPr lvl="1"/>
            <a:r>
              <a:rPr lang="en-US" altLang="zh-TW" dirty="0"/>
              <a:t>The vulnerabilities of the system</a:t>
            </a:r>
          </a:p>
          <a:p>
            <a:pPr lvl="1"/>
            <a:r>
              <a:rPr lang="en-US" altLang="zh-TW" dirty="0"/>
              <a:t>Potential threats and the likelihood of attacks</a:t>
            </a:r>
            <a:endParaRPr lang="zh-TW" altLang="en-US" dirty="0"/>
          </a:p>
        </p:txBody>
      </p:sp>
      <p:sp>
        <p:nvSpPr>
          <p:cNvPr id="4" name="投影片編號版面配置區 3">
            <a:extLst>
              <a:ext uri="{FF2B5EF4-FFF2-40B4-BE49-F238E27FC236}">
                <a16:creationId xmlns:a16="http://schemas.microsoft.com/office/drawing/2014/main" id="{A51205E8-262D-469C-AA1E-733DD34C0971}"/>
              </a:ext>
            </a:extLst>
          </p:cNvPr>
          <p:cNvSpPr>
            <a:spLocks noGrp="1"/>
          </p:cNvSpPr>
          <p:nvPr>
            <p:ph type="sldNum" sz="quarter" idx="12"/>
          </p:nvPr>
        </p:nvSpPr>
        <p:spPr/>
        <p:txBody>
          <a:bodyPr/>
          <a:lstStyle/>
          <a:p>
            <a:fld id="{06AFB70A-E524-49E4-8F5C-48BFBE4381EC}" type="slidenum">
              <a:rPr lang="en-US" altLang="zh-TW" smtClean="0"/>
              <a:pPr/>
              <a:t>69</a:t>
            </a:fld>
            <a:endParaRPr lang="en-US" altLang="zh-TW"/>
          </a:p>
        </p:txBody>
      </p:sp>
    </p:spTree>
    <p:extLst>
      <p:ext uri="{BB962C8B-B14F-4D97-AF65-F5344CB8AC3E}">
        <p14:creationId xmlns:p14="http://schemas.microsoft.com/office/powerpoint/2010/main" val="896474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dirty="0"/>
              <a:t>Key Security Concepts</a:t>
            </a:r>
          </a:p>
        </p:txBody>
      </p:sp>
      <p:graphicFrame>
        <p:nvGraphicFramePr>
          <p:cNvPr id="24" name="Content Placeholder 23"/>
          <p:cNvGraphicFramePr>
            <a:graphicFrameLocks noGrp="1"/>
          </p:cNvGraphicFramePr>
          <p:nvPr>
            <p:ph idx="1"/>
            <p:extLst>
              <p:ext uri="{D42A27DB-BD31-4B8C-83A1-F6EECF244321}">
                <p14:modId xmlns:p14="http://schemas.microsoft.com/office/powerpoint/2010/main" val="4076328558"/>
              </p:ext>
            </p:extLst>
          </p:nvPr>
        </p:nvGraphicFramePr>
        <p:xfrm>
          <a:off x="844550" y="1828800"/>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文字方塊 1">
            <a:extLst>
              <a:ext uri="{FF2B5EF4-FFF2-40B4-BE49-F238E27FC236}">
                <a16:creationId xmlns:a16="http://schemas.microsoft.com/office/drawing/2014/main" id="{1530A63A-B884-4EE8-A151-A8D63D55F54B}"/>
              </a:ext>
            </a:extLst>
          </p:cNvPr>
          <p:cNvSpPr txBox="1"/>
          <p:nvPr/>
        </p:nvSpPr>
        <p:spPr>
          <a:xfrm>
            <a:off x="2423592" y="1644134"/>
            <a:ext cx="646331" cy="369332"/>
          </a:xfrm>
          <a:prstGeom prst="rect">
            <a:avLst/>
          </a:prstGeom>
          <a:noFill/>
        </p:spPr>
        <p:txBody>
          <a:bodyPr wrap="none" rtlCol="0">
            <a:spAutoFit/>
          </a:bodyPr>
          <a:lstStyle/>
          <a:p>
            <a:r>
              <a:rPr lang="zh-TW" altLang="en-US" dirty="0"/>
              <a:t>機密</a:t>
            </a:r>
          </a:p>
        </p:txBody>
      </p:sp>
      <p:sp>
        <p:nvSpPr>
          <p:cNvPr id="5" name="文字方塊 4">
            <a:extLst>
              <a:ext uri="{FF2B5EF4-FFF2-40B4-BE49-F238E27FC236}">
                <a16:creationId xmlns:a16="http://schemas.microsoft.com/office/drawing/2014/main" id="{97FAA074-E4A8-4277-B99E-0D98A6654144}"/>
              </a:ext>
            </a:extLst>
          </p:cNvPr>
          <p:cNvSpPr txBox="1"/>
          <p:nvPr/>
        </p:nvSpPr>
        <p:spPr>
          <a:xfrm>
            <a:off x="5779184" y="1679303"/>
            <a:ext cx="646331" cy="369332"/>
          </a:xfrm>
          <a:prstGeom prst="rect">
            <a:avLst/>
          </a:prstGeom>
          <a:noFill/>
        </p:spPr>
        <p:txBody>
          <a:bodyPr wrap="none" rtlCol="0">
            <a:spAutoFit/>
          </a:bodyPr>
          <a:lstStyle/>
          <a:p>
            <a:r>
              <a:rPr lang="zh-TW" altLang="en-US" dirty="0"/>
              <a:t>完整</a:t>
            </a:r>
          </a:p>
        </p:txBody>
      </p:sp>
      <p:sp>
        <p:nvSpPr>
          <p:cNvPr id="6" name="文字方塊 5">
            <a:extLst>
              <a:ext uri="{FF2B5EF4-FFF2-40B4-BE49-F238E27FC236}">
                <a16:creationId xmlns:a16="http://schemas.microsoft.com/office/drawing/2014/main" id="{ECF665B1-C920-4456-978A-0D16130080F9}"/>
              </a:ext>
            </a:extLst>
          </p:cNvPr>
          <p:cNvSpPr txBox="1"/>
          <p:nvPr/>
        </p:nvSpPr>
        <p:spPr>
          <a:xfrm>
            <a:off x="9134776" y="1673710"/>
            <a:ext cx="646331" cy="369332"/>
          </a:xfrm>
          <a:prstGeom prst="rect">
            <a:avLst/>
          </a:prstGeom>
          <a:noFill/>
        </p:spPr>
        <p:txBody>
          <a:bodyPr wrap="none" rtlCol="0">
            <a:spAutoFit/>
          </a:bodyPr>
          <a:lstStyle/>
          <a:p>
            <a:r>
              <a:rPr lang="zh-TW" altLang="en-US" dirty="0"/>
              <a:t>可得</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2AC13D-A6AB-49D8-A789-8AEF3BD2E1A4}"/>
              </a:ext>
            </a:extLst>
          </p:cNvPr>
          <p:cNvSpPr>
            <a:spLocks noGrp="1"/>
          </p:cNvSpPr>
          <p:nvPr>
            <p:ph type="title"/>
          </p:nvPr>
        </p:nvSpPr>
        <p:spPr/>
        <p:txBody>
          <a:bodyPr/>
          <a:lstStyle/>
          <a:p>
            <a:r>
              <a:rPr lang="en-US" altLang="zh-TW" dirty="0"/>
              <a:t>Security Policy Trade-offs </a:t>
            </a:r>
            <a:r>
              <a:rPr lang="zh-TW" altLang="en-US" dirty="0"/>
              <a:t>權衡取捨</a:t>
            </a:r>
          </a:p>
        </p:txBody>
      </p:sp>
      <p:sp>
        <p:nvSpPr>
          <p:cNvPr id="3" name="內容版面配置區 2">
            <a:extLst>
              <a:ext uri="{FF2B5EF4-FFF2-40B4-BE49-F238E27FC236}">
                <a16:creationId xmlns:a16="http://schemas.microsoft.com/office/drawing/2014/main" id="{14736BCF-AAFE-4626-836F-AE4D77D64FD5}"/>
              </a:ext>
            </a:extLst>
          </p:cNvPr>
          <p:cNvSpPr>
            <a:spLocks noGrp="1"/>
          </p:cNvSpPr>
          <p:nvPr>
            <p:ph idx="1"/>
          </p:nvPr>
        </p:nvSpPr>
        <p:spPr/>
        <p:txBody>
          <a:bodyPr/>
          <a:lstStyle/>
          <a:p>
            <a:r>
              <a:rPr lang="en-US" altLang="zh-TW" dirty="0"/>
              <a:t>Ease of use versus security</a:t>
            </a:r>
          </a:p>
          <a:p>
            <a:pPr lvl="1"/>
            <a:r>
              <a:rPr lang="en-US" altLang="zh-TW" dirty="0"/>
              <a:t>Access control </a:t>
            </a:r>
            <a:r>
              <a:rPr lang="zh-TW" altLang="en-US" dirty="0"/>
              <a:t>安檢嚴格</a:t>
            </a:r>
            <a:r>
              <a:rPr lang="en-US" altLang="zh-TW" dirty="0"/>
              <a:t>=&gt;</a:t>
            </a:r>
            <a:r>
              <a:rPr lang="zh-TW" altLang="en-US" dirty="0"/>
              <a:t>使用不便</a:t>
            </a:r>
            <a:endParaRPr lang="en-US" altLang="zh-TW" dirty="0"/>
          </a:p>
          <a:p>
            <a:pPr lvl="1"/>
            <a:r>
              <a:rPr lang="en-US" altLang="zh-TW" dirty="0"/>
              <a:t>Firewalls </a:t>
            </a:r>
            <a:r>
              <a:rPr lang="zh-TW" altLang="en-US" dirty="0"/>
              <a:t>防火牆條件嚴格</a:t>
            </a:r>
            <a:r>
              <a:rPr lang="en-US" altLang="zh-TW" dirty="0"/>
              <a:t>=&gt;</a:t>
            </a:r>
            <a:r>
              <a:rPr lang="zh-TW" altLang="en-US" dirty="0"/>
              <a:t>傳輸變慢</a:t>
            </a:r>
            <a:endParaRPr lang="en-US" altLang="zh-TW" dirty="0"/>
          </a:p>
          <a:p>
            <a:pPr lvl="1"/>
            <a:r>
              <a:rPr lang="en-US" altLang="zh-TW" dirty="0"/>
              <a:t>Virus-checking </a:t>
            </a:r>
            <a:r>
              <a:rPr lang="zh-TW" altLang="en-US" dirty="0"/>
              <a:t>病毒檢查嚴格</a:t>
            </a:r>
            <a:r>
              <a:rPr lang="en-US" altLang="zh-TW" dirty="0"/>
              <a:t>=&gt;</a:t>
            </a:r>
            <a:r>
              <a:rPr lang="zh-TW" altLang="en-US" dirty="0"/>
              <a:t>電腦變慢</a:t>
            </a:r>
            <a:endParaRPr lang="en-US" altLang="zh-TW" dirty="0"/>
          </a:p>
          <a:p>
            <a:r>
              <a:rPr lang="en-US" altLang="zh-TW" dirty="0"/>
              <a:t>Cost of security versus cost of failure and recovery</a:t>
            </a:r>
          </a:p>
          <a:p>
            <a:pPr lvl="1"/>
            <a:r>
              <a:rPr lang="en-US" altLang="zh-TW" dirty="0"/>
              <a:t>Balance against </a:t>
            </a:r>
          </a:p>
          <a:p>
            <a:pPr lvl="2"/>
            <a:r>
              <a:rPr lang="en-US" altLang="zh-TW" dirty="0"/>
              <a:t>The cost of security failure </a:t>
            </a:r>
          </a:p>
          <a:p>
            <a:pPr lvl="2"/>
            <a:r>
              <a:rPr lang="en-US" altLang="zh-TW" dirty="0"/>
              <a:t>The cost of system/assets recovery</a:t>
            </a:r>
          </a:p>
          <a:p>
            <a:pPr lvl="2"/>
            <a:r>
              <a:rPr lang="en-US" altLang="zh-TW" dirty="0"/>
              <a:t>The value of the assets being protected</a:t>
            </a:r>
          </a:p>
          <a:p>
            <a:pPr lvl="2"/>
            <a:r>
              <a:rPr lang="en-US" altLang="zh-TW" dirty="0"/>
              <a:t>The damages resulting from a security violation</a:t>
            </a:r>
          </a:p>
          <a:p>
            <a:pPr lvl="2"/>
            <a:r>
              <a:rPr lang="en-US" altLang="zh-TW" dirty="0"/>
              <a:t>The risk: the probability that a particular threat will exploit</a:t>
            </a:r>
            <a:endParaRPr lang="zh-TW" altLang="en-US" dirty="0"/>
          </a:p>
        </p:txBody>
      </p:sp>
      <p:sp>
        <p:nvSpPr>
          <p:cNvPr id="4" name="投影片編號版面配置區 3">
            <a:extLst>
              <a:ext uri="{FF2B5EF4-FFF2-40B4-BE49-F238E27FC236}">
                <a16:creationId xmlns:a16="http://schemas.microsoft.com/office/drawing/2014/main" id="{A3EA66D8-1B3A-4C82-903F-1B40DB7E4ED3}"/>
              </a:ext>
            </a:extLst>
          </p:cNvPr>
          <p:cNvSpPr>
            <a:spLocks noGrp="1"/>
          </p:cNvSpPr>
          <p:nvPr>
            <p:ph type="sldNum" sz="quarter" idx="12"/>
          </p:nvPr>
        </p:nvSpPr>
        <p:spPr/>
        <p:txBody>
          <a:bodyPr/>
          <a:lstStyle/>
          <a:p>
            <a:fld id="{06AFB70A-E524-49E4-8F5C-48BFBE4381EC}" type="slidenum">
              <a:rPr lang="en-US" altLang="zh-TW" smtClean="0"/>
              <a:pPr/>
              <a:t>70</a:t>
            </a:fld>
            <a:endParaRPr lang="en-US" altLang="zh-TW"/>
          </a:p>
        </p:txBody>
      </p:sp>
    </p:spTree>
    <p:extLst>
      <p:ext uri="{BB962C8B-B14F-4D97-AF65-F5344CB8AC3E}">
        <p14:creationId xmlns:p14="http://schemas.microsoft.com/office/powerpoint/2010/main" val="8181420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3BA201-B879-4BA4-A4B4-5C754E2B0C48}"/>
              </a:ext>
            </a:extLst>
          </p:cNvPr>
          <p:cNvSpPr>
            <a:spLocks noGrp="1"/>
          </p:cNvSpPr>
          <p:nvPr>
            <p:ph type="title"/>
          </p:nvPr>
        </p:nvSpPr>
        <p:spPr/>
        <p:txBody>
          <a:bodyPr/>
          <a:lstStyle/>
          <a:p>
            <a:r>
              <a:rPr lang="en-US" altLang="zh-TW" dirty="0"/>
              <a:t>Security Implementation </a:t>
            </a:r>
            <a:r>
              <a:rPr lang="zh-TW" altLang="en-US" dirty="0"/>
              <a:t>實施</a:t>
            </a:r>
          </a:p>
        </p:txBody>
      </p:sp>
      <p:sp>
        <p:nvSpPr>
          <p:cNvPr id="3" name="內容版面配置區 2">
            <a:extLst>
              <a:ext uri="{FF2B5EF4-FFF2-40B4-BE49-F238E27FC236}">
                <a16:creationId xmlns:a16="http://schemas.microsoft.com/office/drawing/2014/main" id="{42F5BDEA-C6B9-45C0-A3E9-EED783680EFD}"/>
              </a:ext>
            </a:extLst>
          </p:cNvPr>
          <p:cNvSpPr>
            <a:spLocks noGrp="1"/>
          </p:cNvSpPr>
          <p:nvPr>
            <p:ph idx="1"/>
          </p:nvPr>
        </p:nvSpPr>
        <p:spPr/>
        <p:txBody>
          <a:bodyPr>
            <a:normAutofit lnSpcReduction="10000"/>
          </a:bodyPr>
          <a:lstStyle/>
          <a:p>
            <a:r>
              <a:rPr lang="en-US" altLang="zh-TW" dirty="0"/>
              <a:t>Prevention </a:t>
            </a:r>
            <a:r>
              <a:rPr lang="zh-TW" altLang="en-US" dirty="0"/>
              <a:t>預防</a:t>
            </a:r>
            <a:endParaRPr lang="en-US" altLang="zh-TW" dirty="0"/>
          </a:p>
          <a:p>
            <a:pPr lvl="1"/>
            <a:r>
              <a:rPr lang="en-US" altLang="zh-TW" dirty="0"/>
              <a:t>Ideal: no attack is successful</a:t>
            </a:r>
          </a:p>
          <a:p>
            <a:pPr lvl="1"/>
            <a:r>
              <a:rPr lang="en-US" altLang="zh-TW" dirty="0"/>
              <a:t>Absolute protection is not feasible</a:t>
            </a:r>
          </a:p>
          <a:p>
            <a:r>
              <a:rPr lang="en-US" altLang="zh-TW" dirty="0"/>
              <a:t>Detection </a:t>
            </a:r>
            <a:r>
              <a:rPr lang="zh-TW" altLang="en-US" dirty="0"/>
              <a:t>檢測</a:t>
            </a:r>
            <a:endParaRPr lang="en-US" altLang="zh-TW" dirty="0"/>
          </a:p>
          <a:p>
            <a:pPr lvl="1"/>
            <a:r>
              <a:rPr lang="en-US" altLang="zh-TW" dirty="0"/>
              <a:t>Detect security attacks</a:t>
            </a:r>
          </a:p>
          <a:p>
            <a:r>
              <a:rPr lang="en-US" altLang="zh-TW" dirty="0"/>
              <a:t>Response </a:t>
            </a:r>
            <a:r>
              <a:rPr lang="zh-TW" altLang="en-US" dirty="0"/>
              <a:t>反應</a:t>
            </a:r>
            <a:endParaRPr lang="en-US" altLang="zh-TW" dirty="0"/>
          </a:p>
          <a:p>
            <a:pPr lvl="1"/>
            <a:r>
              <a:rPr lang="en-US" altLang="zh-TW" dirty="0"/>
              <a:t>Halt on-going attacks and prevent further damage</a:t>
            </a:r>
          </a:p>
          <a:p>
            <a:r>
              <a:rPr lang="en-US" altLang="zh-TW" dirty="0"/>
              <a:t>Recovery </a:t>
            </a:r>
            <a:r>
              <a:rPr lang="zh-TW" altLang="en-US" dirty="0"/>
              <a:t>恢復</a:t>
            </a:r>
            <a:endParaRPr lang="en-US" altLang="zh-TW" dirty="0"/>
          </a:p>
          <a:p>
            <a:pPr lvl="1"/>
            <a:r>
              <a:rPr lang="en-US" altLang="zh-TW" dirty="0"/>
              <a:t>Backup/Restore</a:t>
            </a:r>
          </a:p>
          <a:p>
            <a:pPr lvl="1"/>
            <a:r>
              <a:rPr lang="en-US" altLang="zh-TW" dirty="0"/>
              <a:t>If data integrity is compromised, a prior, correct copy can be reloaded</a:t>
            </a:r>
            <a:endParaRPr lang="zh-TW" altLang="en-US" dirty="0"/>
          </a:p>
        </p:txBody>
      </p:sp>
      <p:sp>
        <p:nvSpPr>
          <p:cNvPr id="4" name="投影片編號版面配置區 3">
            <a:extLst>
              <a:ext uri="{FF2B5EF4-FFF2-40B4-BE49-F238E27FC236}">
                <a16:creationId xmlns:a16="http://schemas.microsoft.com/office/drawing/2014/main" id="{ACFC752D-71F3-40C6-8043-C94D63237B5B}"/>
              </a:ext>
            </a:extLst>
          </p:cNvPr>
          <p:cNvSpPr>
            <a:spLocks noGrp="1"/>
          </p:cNvSpPr>
          <p:nvPr>
            <p:ph type="sldNum" sz="quarter" idx="12"/>
          </p:nvPr>
        </p:nvSpPr>
        <p:spPr/>
        <p:txBody>
          <a:bodyPr/>
          <a:lstStyle/>
          <a:p>
            <a:fld id="{06AFB70A-E524-49E4-8F5C-48BFBE4381EC}" type="slidenum">
              <a:rPr lang="en-US" altLang="zh-TW" smtClean="0"/>
              <a:pPr/>
              <a:t>71</a:t>
            </a:fld>
            <a:endParaRPr lang="en-US" altLang="zh-TW"/>
          </a:p>
        </p:txBody>
      </p:sp>
    </p:spTree>
    <p:extLst>
      <p:ext uri="{BB962C8B-B14F-4D97-AF65-F5344CB8AC3E}">
        <p14:creationId xmlns:p14="http://schemas.microsoft.com/office/powerpoint/2010/main" val="24190890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1B9601-8F77-4E49-A4FE-1ADBE961B619}"/>
              </a:ext>
            </a:extLst>
          </p:cNvPr>
          <p:cNvSpPr>
            <a:spLocks noGrp="1"/>
          </p:cNvSpPr>
          <p:nvPr>
            <p:ph type="title"/>
          </p:nvPr>
        </p:nvSpPr>
        <p:spPr/>
        <p:txBody>
          <a:bodyPr/>
          <a:lstStyle/>
          <a:p>
            <a:r>
              <a:rPr lang="en-US" altLang="zh-TW" dirty="0"/>
              <a:t>Assurance and Evaluation </a:t>
            </a:r>
            <a:r>
              <a:rPr lang="zh-TW" altLang="en-US" dirty="0"/>
              <a:t>確保和評估</a:t>
            </a:r>
          </a:p>
        </p:txBody>
      </p:sp>
      <p:sp>
        <p:nvSpPr>
          <p:cNvPr id="7" name="內容版面配置區 6">
            <a:extLst>
              <a:ext uri="{FF2B5EF4-FFF2-40B4-BE49-F238E27FC236}">
                <a16:creationId xmlns:a16="http://schemas.microsoft.com/office/drawing/2014/main" id="{371BF447-41B0-4186-9325-AF543F81A001}"/>
              </a:ext>
            </a:extLst>
          </p:cNvPr>
          <p:cNvSpPr>
            <a:spLocks noGrp="1"/>
          </p:cNvSpPr>
          <p:nvPr>
            <p:ph idx="1"/>
          </p:nvPr>
        </p:nvSpPr>
        <p:spPr/>
        <p:txBody>
          <a:bodyPr>
            <a:normAutofit lnSpcReduction="10000"/>
          </a:bodyPr>
          <a:lstStyle/>
          <a:p>
            <a:r>
              <a:rPr lang="en-US" altLang="zh-TW" dirty="0"/>
              <a:t>Assurance is an attribute of an information system that provides grounds for having confidence that the system operates such that the system’s security policy is enforced. </a:t>
            </a:r>
          </a:p>
          <a:p>
            <a:pPr lvl="1"/>
            <a:r>
              <a:rPr lang="en-US" altLang="zh-TW" dirty="0"/>
              <a:t>System design and system implementation</a:t>
            </a:r>
          </a:p>
          <a:p>
            <a:pPr lvl="1"/>
            <a:r>
              <a:rPr lang="en-US" altLang="zh-TW" dirty="0"/>
              <a:t>“Does the security system </a:t>
            </a:r>
            <a:r>
              <a:rPr lang="en-US" altLang="zh-TW" b="1" dirty="0"/>
              <a:t>design</a:t>
            </a:r>
            <a:r>
              <a:rPr lang="en-US" altLang="zh-TW" dirty="0"/>
              <a:t> meet its requirements?” and </a:t>
            </a:r>
            <a:br>
              <a:rPr lang="en-US" altLang="zh-TW" dirty="0"/>
            </a:br>
            <a:r>
              <a:rPr lang="en-US" altLang="zh-TW" dirty="0"/>
              <a:t>“Does the security system </a:t>
            </a:r>
            <a:r>
              <a:rPr lang="en-US" altLang="zh-TW" b="1" dirty="0"/>
              <a:t>implementation</a:t>
            </a:r>
            <a:r>
              <a:rPr lang="en-US" altLang="zh-TW" dirty="0"/>
              <a:t> meet its specifications?”</a:t>
            </a:r>
          </a:p>
          <a:p>
            <a:pPr lvl="1"/>
            <a:r>
              <a:rPr lang="en-US" altLang="zh-TW" dirty="0"/>
              <a:t>Expressed as a </a:t>
            </a:r>
            <a:r>
              <a:rPr lang="en-US" altLang="zh-TW" b="1" dirty="0"/>
              <a:t>degree of confidence</a:t>
            </a:r>
          </a:p>
          <a:p>
            <a:r>
              <a:rPr lang="en-US" altLang="zh-TW" dirty="0"/>
              <a:t>Evaluation is the process of examining a computer product or system with respect to certain criteria. </a:t>
            </a:r>
          </a:p>
          <a:p>
            <a:pPr lvl="1"/>
            <a:r>
              <a:rPr lang="en-US" altLang="zh-TW" dirty="0"/>
              <a:t>Involves </a:t>
            </a:r>
            <a:r>
              <a:rPr lang="en-US" altLang="zh-TW" b="1" dirty="0"/>
              <a:t>testing</a:t>
            </a:r>
            <a:r>
              <a:rPr lang="en-US" altLang="zh-TW" dirty="0"/>
              <a:t> and may also formal </a:t>
            </a:r>
            <a:r>
              <a:rPr lang="en-US" altLang="zh-TW" b="1" dirty="0"/>
              <a:t>analytic</a:t>
            </a:r>
            <a:r>
              <a:rPr lang="en-US" altLang="zh-TW" dirty="0"/>
              <a:t> or </a:t>
            </a:r>
            <a:r>
              <a:rPr lang="en-US" altLang="zh-TW" b="1" dirty="0"/>
              <a:t>mathematical</a:t>
            </a:r>
            <a:r>
              <a:rPr lang="en-US" altLang="zh-TW" dirty="0"/>
              <a:t> techniques. </a:t>
            </a:r>
          </a:p>
          <a:p>
            <a:pPr lvl="1"/>
            <a:r>
              <a:rPr lang="en-US" altLang="zh-TW" dirty="0"/>
              <a:t>Development of </a:t>
            </a:r>
            <a:r>
              <a:rPr lang="en-US" altLang="zh-TW" b="1" dirty="0"/>
              <a:t>evaluation criteria</a:t>
            </a:r>
          </a:p>
        </p:txBody>
      </p:sp>
      <p:sp>
        <p:nvSpPr>
          <p:cNvPr id="4" name="投影片編號版面配置區 3">
            <a:extLst>
              <a:ext uri="{FF2B5EF4-FFF2-40B4-BE49-F238E27FC236}">
                <a16:creationId xmlns:a16="http://schemas.microsoft.com/office/drawing/2014/main" id="{7BE929C6-04AA-406A-8296-6E966ACB6FE4}"/>
              </a:ext>
            </a:extLst>
          </p:cNvPr>
          <p:cNvSpPr>
            <a:spLocks noGrp="1"/>
          </p:cNvSpPr>
          <p:nvPr>
            <p:ph type="sldNum" sz="quarter" idx="12"/>
          </p:nvPr>
        </p:nvSpPr>
        <p:spPr/>
        <p:txBody>
          <a:bodyPr/>
          <a:lstStyle/>
          <a:p>
            <a:fld id="{06AFB70A-E524-49E4-8F5C-48BFBE4381EC}" type="slidenum">
              <a:rPr lang="en-US" altLang="zh-TW" smtClean="0"/>
              <a:pPr/>
              <a:t>72</a:t>
            </a:fld>
            <a:endParaRPr lang="en-US" altLang="zh-TW"/>
          </a:p>
        </p:txBody>
      </p:sp>
    </p:spTree>
    <p:extLst>
      <p:ext uri="{BB962C8B-B14F-4D97-AF65-F5344CB8AC3E}">
        <p14:creationId xmlns:p14="http://schemas.microsoft.com/office/powerpoint/2010/main" val="20441416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a:t>
            </a:r>
          </a:p>
        </p:txBody>
      </p:sp>
      <p:sp>
        <p:nvSpPr>
          <p:cNvPr id="3" name="Content Placeholder 2"/>
          <p:cNvSpPr>
            <a:spLocks noGrp="1"/>
          </p:cNvSpPr>
          <p:nvPr>
            <p:ph idx="1"/>
          </p:nvPr>
        </p:nvSpPr>
        <p:spPr/>
        <p:txBody>
          <a:bodyPr>
            <a:normAutofit/>
          </a:bodyPr>
          <a:lstStyle/>
          <a:p>
            <a:r>
              <a:rPr lang="en-US" dirty="0"/>
              <a:t>Standards have been developed to cover management practices and the overall architecture of security mechanisms and services</a:t>
            </a:r>
          </a:p>
          <a:p>
            <a:r>
              <a:rPr lang="en-US" dirty="0"/>
              <a:t>The most important of these organizations are:</a:t>
            </a:r>
          </a:p>
          <a:p>
            <a:pPr lvl="1"/>
            <a:r>
              <a:rPr lang="en-US" dirty="0"/>
              <a:t>National Institute of Standards and Technology (NIST)</a:t>
            </a:r>
          </a:p>
          <a:p>
            <a:pPr lvl="1"/>
            <a:r>
              <a:rPr lang="en-US" dirty="0"/>
              <a:t>Internet Society (ISOC)</a:t>
            </a:r>
          </a:p>
          <a:p>
            <a:pPr lvl="1"/>
            <a:r>
              <a:rPr lang="en-US" dirty="0"/>
              <a:t>International Telecommunication Union (ITU-T)</a:t>
            </a:r>
          </a:p>
          <a:p>
            <a:pPr lvl="1"/>
            <a:r>
              <a:rPr lang="en-US" dirty="0"/>
              <a:t>International Organization for Standardization (ISO)</a:t>
            </a:r>
          </a:p>
        </p:txBody>
      </p:sp>
    </p:spTree>
    <p:extLst>
      <p:ext uri="{BB962C8B-B14F-4D97-AF65-F5344CB8AC3E}">
        <p14:creationId xmlns:p14="http://schemas.microsoft.com/office/powerpoint/2010/main" val="7361290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標題 13">
            <a:extLst>
              <a:ext uri="{FF2B5EF4-FFF2-40B4-BE49-F238E27FC236}">
                <a16:creationId xmlns:a16="http://schemas.microsoft.com/office/drawing/2014/main" id="{BC3063C3-E68E-40EC-97A4-5AD7DD030326}"/>
              </a:ext>
            </a:extLst>
          </p:cNvPr>
          <p:cNvSpPr>
            <a:spLocks noGrp="1"/>
          </p:cNvSpPr>
          <p:nvPr>
            <p:ph type="title"/>
          </p:nvPr>
        </p:nvSpPr>
        <p:spPr/>
        <p:txBody>
          <a:bodyPr/>
          <a:lstStyle/>
          <a:p>
            <a:r>
              <a:rPr lang="en-US" altLang="zh-TW" dirty="0"/>
              <a:t>National Institute of Standards and Technology (NIST)</a:t>
            </a:r>
            <a:endParaRPr lang="zh-TW" altLang="en-US" dirty="0"/>
          </a:p>
        </p:txBody>
      </p:sp>
      <p:sp>
        <p:nvSpPr>
          <p:cNvPr id="3" name="Content Placeholder 2"/>
          <p:cNvSpPr>
            <a:spLocks noGrp="1"/>
          </p:cNvSpPr>
          <p:nvPr>
            <p:ph idx="1"/>
          </p:nvPr>
        </p:nvSpPr>
        <p:spPr/>
        <p:txBody>
          <a:bodyPr>
            <a:normAutofit/>
          </a:bodyPr>
          <a:lstStyle/>
          <a:p>
            <a:r>
              <a:rPr lang="en-US" dirty="0"/>
              <a:t>NIST is a </a:t>
            </a:r>
            <a:r>
              <a:rPr lang="en-US" b="1" dirty="0"/>
              <a:t>U.S. federal agency </a:t>
            </a:r>
            <a:r>
              <a:rPr lang="en-US" dirty="0"/>
              <a:t>that deals with measurement science, standards, and technology related to U.S. government use and to the promotion of U.S. private sector innovation.</a:t>
            </a:r>
          </a:p>
          <a:p>
            <a:r>
              <a:rPr lang="en-US" altLang="zh-TW" dirty="0"/>
              <a:t>FIPS:</a:t>
            </a:r>
            <a:r>
              <a:rPr lang="en-US" dirty="0"/>
              <a:t> Federal Information Processing Standards</a:t>
            </a:r>
          </a:p>
          <a:p>
            <a:r>
              <a:rPr lang="en-US" dirty="0"/>
              <a:t>SP: Special Publications</a:t>
            </a:r>
          </a:p>
        </p:txBody>
      </p:sp>
    </p:spTree>
    <p:extLst>
      <p:ext uri="{BB962C8B-B14F-4D97-AF65-F5344CB8AC3E}">
        <p14:creationId xmlns:p14="http://schemas.microsoft.com/office/powerpoint/2010/main" val="26354946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Society (ISOC)</a:t>
            </a:r>
          </a:p>
        </p:txBody>
      </p:sp>
      <p:sp>
        <p:nvSpPr>
          <p:cNvPr id="3" name="Content Placeholder 2"/>
          <p:cNvSpPr>
            <a:spLocks noGrp="1"/>
          </p:cNvSpPr>
          <p:nvPr>
            <p:ph idx="1"/>
          </p:nvPr>
        </p:nvSpPr>
        <p:spPr/>
        <p:txBody>
          <a:bodyPr>
            <a:normAutofit/>
          </a:bodyPr>
          <a:lstStyle/>
          <a:p>
            <a:r>
              <a:rPr lang="en-US" dirty="0"/>
              <a:t>ISOC is a professional membership society with worldwide organizational and individual membership. </a:t>
            </a:r>
          </a:p>
          <a:p>
            <a:r>
              <a:rPr lang="en-US" dirty="0"/>
              <a:t>It provides leadership in addressing issues that confront the future of the Internet</a:t>
            </a:r>
          </a:p>
          <a:p>
            <a:r>
              <a:rPr lang="en-US" dirty="0"/>
              <a:t>Groups responsible for Internet infrastructure standards</a:t>
            </a:r>
          </a:p>
          <a:p>
            <a:pPr lvl="1"/>
            <a:r>
              <a:rPr lang="en-US" altLang="zh-TW" b="1" dirty="0"/>
              <a:t>IETF</a:t>
            </a:r>
            <a:r>
              <a:rPr lang="en-US" altLang="zh-TW" dirty="0"/>
              <a:t>: </a:t>
            </a:r>
            <a:r>
              <a:rPr lang="en-US" dirty="0"/>
              <a:t>Internet Engineering Task Force</a:t>
            </a:r>
          </a:p>
          <a:p>
            <a:pPr lvl="1"/>
            <a:r>
              <a:rPr lang="en-US" altLang="zh-TW" dirty="0"/>
              <a:t>IAB: </a:t>
            </a:r>
            <a:r>
              <a:rPr lang="en-US" dirty="0"/>
              <a:t>Internet Architecture Board</a:t>
            </a:r>
          </a:p>
          <a:p>
            <a:r>
              <a:rPr lang="en-US" altLang="zh-TW" dirty="0"/>
              <a:t>These organizations develop Internet standards and related specifications, all of which are published as RFCs</a:t>
            </a:r>
            <a:endParaRPr lang="en-US" dirty="0"/>
          </a:p>
          <a:p>
            <a:pPr lvl="1"/>
            <a:r>
              <a:rPr lang="en-US" altLang="zh-TW" dirty="0"/>
              <a:t>RFC</a:t>
            </a:r>
            <a:r>
              <a:rPr lang="en-US" dirty="0"/>
              <a:t>: </a:t>
            </a:r>
            <a:r>
              <a:rPr lang="en-US" altLang="zh-TW" b="1" dirty="0"/>
              <a:t>Requests for Comments</a:t>
            </a:r>
            <a:endParaRPr lang="en-US" b="1" dirty="0"/>
          </a:p>
        </p:txBody>
      </p:sp>
    </p:spTree>
    <p:extLst>
      <p:ext uri="{BB962C8B-B14F-4D97-AF65-F5344CB8AC3E}">
        <p14:creationId xmlns:p14="http://schemas.microsoft.com/office/powerpoint/2010/main" val="41998644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International Telecommunication Union </a:t>
            </a:r>
            <a:br>
              <a:rPr lang="en-US" dirty="0"/>
            </a:br>
            <a:r>
              <a:rPr lang="en-US" dirty="0"/>
              <a:t>(ITU-T)</a:t>
            </a:r>
          </a:p>
        </p:txBody>
      </p:sp>
      <p:sp>
        <p:nvSpPr>
          <p:cNvPr id="3" name="Content Placeholder 2"/>
          <p:cNvSpPr>
            <a:spLocks noGrp="1"/>
          </p:cNvSpPr>
          <p:nvPr>
            <p:ph idx="1"/>
          </p:nvPr>
        </p:nvSpPr>
        <p:spPr/>
        <p:txBody>
          <a:bodyPr/>
          <a:lstStyle/>
          <a:p>
            <a:r>
              <a:rPr lang="en-US" dirty="0"/>
              <a:t>The International Telecommunication Union (ITU)  is a </a:t>
            </a:r>
            <a:r>
              <a:rPr lang="en-US" b="1" dirty="0"/>
              <a:t>United Nations agency</a:t>
            </a:r>
            <a:r>
              <a:rPr lang="en-US" dirty="0"/>
              <a:t> in which governments and the private sector coordinate global telecom networks and services. </a:t>
            </a:r>
          </a:p>
          <a:p>
            <a:r>
              <a:rPr lang="en-US" dirty="0"/>
              <a:t>The ITU Telecommunication Standardization Sector (ITU-T) is one of the three sectors of the ITU. </a:t>
            </a:r>
          </a:p>
          <a:p>
            <a:r>
              <a:rPr lang="en-US" dirty="0"/>
              <a:t>ITU-T’s mission is the production of standards covering all fields of telecommunications. </a:t>
            </a:r>
          </a:p>
          <a:p>
            <a:r>
              <a:rPr lang="en-US" dirty="0"/>
              <a:t>ITU-T standards are referred to as </a:t>
            </a:r>
            <a:r>
              <a:rPr lang="en-US" b="1" dirty="0"/>
              <a:t>Recommendations</a:t>
            </a:r>
            <a:r>
              <a:rPr lang="en-US" dirty="0"/>
              <a:t>.</a:t>
            </a:r>
          </a:p>
        </p:txBody>
      </p:sp>
    </p:spTree>
    <p:extLst>
      <p:ext uri="{BB962C8B-B14F-4D97-AF65-F5344CB8AC3E}">
        <p14:creationId xmlns:p14="http://schemas.microsoft.com/office/powerpoint/2010/main" val="39662088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International Organization for Standardization (ISO)</a:t>
            </a:r>
            <a:endParaRPr lang="en-US" dirty="0"/>
          </a:p>
        </p:txBody>
      </p:sp>
      <p:sp>
        <p:nvSpPr>
          <p:cNvPr id="3" name="Content Placeholder 2"/>
          <p:cNvSpPr>
            <a:spLocks noGrp="1"/>
          </p:cNvSpPr>
          <p:nvPr>
            <p:ph idx="1"/>
          </p:nvPr>
        </p:nvSpPr>
        <p:spPr/>
        <p:txBody>
          <a:bodyPr>
            <a:normAutofit lnSpcReduction="10000"/>
          </a:bodyPr>
          <a:lstStyle/>
          <a:p>
            <a:r>
              <a:rPr lang="en-US" dirty="0"/>
              <a:t>The International Organization for Standardization (ISO) is a worldwide federation of national standards bodies from more than 140 countries. </a:t>
            </a:r>
          </a:p>
          <a:p>
            <a:r>
              <a:rPr lang="en-US" dirty="0"/>
              <a:t>ISO is a </a:t>
            </a:r>
            <a:r>
              <a:rPr lang="en-US" b="1" dirty="0"/>
              <a:t>nongovernmental</a:t>
            </a:r>
            <a:r>
              <a:rPr lang="en-US" dirty="0"/>
              <a:t> organization that promotes the development of standardization and related activities </a:t>
            </a:r>
          </a:p>
          <a:p>
            <a:pPr lvl="1"/>
            <a:r>
              <a:rPr lang="en-US" dirty="0"/>
              <a:t>with a view to facilitating the international exchange of goods and services, and </a:t>
            </a:r>
          </a:p>
          <a:p>
            <a:pPr lvl="1"/>
            <a:r>
              <a:rPr lang="en-US" dirty="0"/>
              <a:t>to developing cooperation in the spheres of intellectual, scientific, technological, and economic activity. </a:t>
            </a:r>
          </a:p>
          <a:p>
            <a:r>
              <a:rPr lang="en-US" dirty="0"/>
              <a:t>ISO’s work results in international agreements that are published as International Standards.</a:t>
            </a:r>
          </a:p>
        </p:txBody>
      </p:sp>
    </p:spTree>
    <p:extLst>
      <p:ext uri="{BB962C8B-B14F-4D97-AF65-F5344CB8AC3E}">
        <p14:creationId xmlns:p14="http://schemas.microsoft.com/office/powerpoint/2010/main" val="23610017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dirty="0"/>
              <a:t>Summary</a:t>
            </a:r>
            <a:endParaRPr lang="en-AU" dirty="0"/>
          </a:p>
        </p:txBody>
      </p:sp>
      <p:sp>
        <p:nvSpPr>
          <p:cNvPr id="2" name="Content Placeholder 1"/>
          <p:cNvSpPr>
            <a:spLocks noGrp="1"/>
          </p:cNvSpPr>
          <p:nvPr>
            <p:ph sz="half" idx="1"/>
          </p:nvPr>
        </p:nvSpPr>
        <p:spPr/>
        <p:txBody>
          <a:bodyPr>
            <a:normAutofit lnSpcReduction="10000"/>
          </a:bodyPr>
          <a:lstStyle/>
          <a:p>
            <a:r>
              <a:rPr lang="en-US" dirty="0"/>
              <a:t>Computer security concepts</a:t>
            </a:r>
          </a:p>
          <a:p>
            <a:pPr lvl="1"/>
            <a:r>
              <a:rPr lang="en-US" dirty="0">
                <a:hlinkClick r:id="rId3" action="ppaction://hlinksldjump"/>
              </a:rPr>
              <a:t>Definition</a:t>
            </a:r>
            <a:r>
              <a:rPr lang="en-US" dirty="0"/>
              <a:t> </a:t>
            </a:r>
          </a:p>
          <a:p>
            <a:pPr lvl="1"/>
            <a:r>
              <a:rPr lang="en-US" dirty="0">
                <a:hlinkClick r:id="rId4" action="ppaction://hlinksldjump"/>
              </a:rPr>
              <a:t>Challenges</a:t>
            </a:r>
            <a:endParaRPr lang="en-US" dirty="0"/>
          </a:p>
          <a:p>
            <a:pPr lvl="1"/>
            <a:r>
              <a:rPr lang="en-US" dirty="0">
                <a:hlinkClick r:id="rId5" action="ppaction://hlinksldjump"/>
              </a:rPr>
              <a:t>Model</a:t>
            </a:r>
            <a:r>
              <a:rPr lang="en-US" dirty="0"/>
              <a:t> </a:t>
            </a:r>
          </a:p>
          <a:p>
            <a:r>
              <a:rPr lang="en-US" dirty="0"/>
              <a:t>Threats, attacks, and assets</a:t>
            </a:r>
          </a:p>
          <a:p>
            <a:pPr lvl="1"/>
            <a:r>
              <a:rPr lang="en-US" dirty="0">
                <a:hlinkClick r:id="rId6" action="ppaction://hlinksldjump"/>
              </a:rPr>
              <a:t>Threats and attacks</a:t>
            </a:r>
            <a:endParaRPr lang="en-US" dirty="0"/>
          </a:p>
          <a:p>
            <a:pPr lvl="1"/>
            <a:r>
              <a:rPr lang="en-US" dirty="0">
                <a:hlinkClick r:id="rId7" action="ppaction://hlinksldjump"/>
              </a:rPr>
              <a:t>Threats and assets</a:t>
            </a:r>
            <a:endParaRPr lang="en-US" dirty="0"/>
          </a:p>
          <a:p>
            <a:r>
              <a:rPr lang="en-US" dirty="0">
                <a:hlinkClick r:id="rId8" action="ppaction://hlinksldjump"/>
              </a:rPr>
              <a:t>Security functional requirements</a:t>
            </a:r>
            <a:endParaRPr lang="en-US" dirty="0"/>
          </a:p>
          <a:p>
            <a:r>
              <a:rPr lang="en-AU" altLang="zh-TW" dirty="0">
                <a:hlinkClick r:id="rId9" action="ppaction://hlinksldjump"/>
              </a:rPr>
              <a:t>Fundamental security design principles</a:t>
            </a:r>
            <a:endParaRPr lang="en-US" dirty="0"/>
          </a:p>
        </p:txBody>
      </p:sp>
      <p:sp>
        <p:nvSpPr>
          <p:cNvPr id="3" name="內容版面配置區 2">
            <a:extLst>
              <a:ext uri="{FF2B5EF4-FFF2-40B4-BE49-F238E27FC236}">
                <a16:creationId xmlns:a16="http://schemas.microsoft.com/office/drawing/2014/main" id="{96F858FA-5F10-46E5-B613-9B2B7D8220DE}"/>
              </a:ext>
            </a:extLst>
          </p:cNvPr>
          <p:cNvSpPr>
            <a:spLocks noGrp="1"/>
          </p:cNvSpPr>
          <p:nvPr>
            <p:ph sz="half" idx="2"/>
          </p:nvPr>
        </p:nvSpPr>
        <p:spPr/>
        <p:txBody>
          <a:bodyPr>
            <a:normAutofit lnSpcReduction="10000"/>
          </a:bodyPr>
          <a:lstStyle/>
          <a:p>
            <a:r>
              <a:rPr lang="en-AU" altLang="zh-TW" dirty="0"/>
              <a:t>Attack surfaces and attack trees</a:t>
            </a:r>
          </a:p>
          <a:p>
            <a:pPr lvl="1"/>
            <a:r>
              <a:rPr lang="en-AU" altLang="zh-TW" dirty="0">
                <a:hlinkClick r:id="rId10" action="ppaction://hlinksldjump"/>
              </a:rPr>
              <a:t>Attack surfaces</a:t>
            </a:r>
            <a:endParaRPr lang="en-AU" altLang="zh-TW" dirty="0"/>
          </a:p>
          <a:p>
            <a:pPr lvl="1"/>
            <a:r>
              <a:rPr lang="en-AU" altLang="zh-TW" dirty="0">
                <a:hlinkClick r:id="rId11" action="ppaction://hlinksldjump"/>
              </a:rPr>
              <a:t>Attack trees</a:t>
            </a:r>
            <a:endParaRPr lang="en-AU" altLang="zh-TW" dirty="0"/>
          </a:p>
          <a:p>
            <a:r>
              <a:rPr lang="en-AU" altLang="zh-TW" dirty="0"/>
              <a:t>Computer security strategy</a:t>
            </a:r>
          </a:p>
          <a:p>
            <a:pPr lvl="1"/>
            <a:r>
              <a:rPr lang="en-AU" altLang="zh-TW" dirty="0">
                <a:hlinkClick r:id="rId12" action="ppaction://hlinksldjump"/>
              </a:rPr>
              <a:t>Security policy</a:t>
            </a:r>
            <a:endParaRPr lang="en-AU" altLang="zh-TW" dirty="0"/>
          </a:p>
          <a:p>
            <a:pPr lvl="1"/>
            <a:r>
              <a:rPr lang="en-AU" altLang="zh-TW" dirty="0">
                <a:hlinkClick r:id="rId13" action="ppaction://hlinksldjump"/>
              </a:rPr>
              <a:t>Security implementation</a:t>
            </a:r>
            <a:endParaRPr lang="en-AU" altLang="zh-TW" dirty="0"/>
          </a:p>
          <a:p>
            <a:pPr lvl="1"/>
            <a:r>
              <a:rPr lang="en-AU" altLang="zh-TW" dirty="0">
                <a:hlinkClick r:id="rId14" action="ppaction://hlinksldjump"/>
              </a:rPr>
              <a:t>Assurance and evaluation</a:t>
            </a:r>
            <a:endParaRPr lang="en-AU" altLang="zh-TW" dirty="0"/>
          </a:p>
          <a:p>
            <a:r>
              <a:rPr lang="en-US" altLang="zh-TW" dirty="0">
                <a:hlinkClick r:id="rId15" action="ppaction://hlinksldjump"/>
              </a:rPr>
              <a:t>Standards</a:t>
            </a:r>
            <a:endParaRPr lang="en-AU" altLang="zh-TW" dirty="0"/>
          </a:p>
          <a:p>
            <a:pPr lvl="1"/>
            <a:endParaRPr lang="en-AU" altLang="zh-TW" dirty="0"/>
          </a:p>
          <a:p>
            <a:endParaRPr lang="zh-TW"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CD0D8B-A922-483B-9D96-E14D1B13491D}"/>
              </a:ext>
            </a:extLst>
          </p:cNvPr>
          <p:cNvSpPr>
            <a:spLocks noGrp="1"/>
          </p:cNvSpPr>
          <p:nvPr>
            <p:ph type="title"/>
          </p:nvPr>
        </p:nvSpPr>
        <p:spPr/>
        <p:txBody>
          <a:bodyPr/>
          <a:lstStyle/>
          <a:p>
            <a:r>
              <a:rPr lang="en-US" altLang="zh-TW" dirty="0"/>
              <a:t>Review Questions</a:t>
            </a:r>
            <a:endParaRPr lang="zh-TW" altLang="en-US" dirty="0"/>
          </a:p>
        </p:txBody>
      </p:sp>
      <p:sp>
        <p:nvSpPr>
          <p:cNvPr id="6" name="內容版面配置區 5">
            <a:extLst>
              <a:ext uri="{FF2B5EF4-FFF2-40B4-BE49-F238E27FC236}">
                <a16:creationId xmlns:a16="http://schemas.microsoft.com/office/drawing/2014/main" id="{5FD712F8-622B-4FD3-A7DC-1BFDE88ED4E8}"/>
              </a:ext>
            </a:extLst>
          </p:cNvPr>
          <p:cNvSpPr>
            <a:spLocks noGrp="1"/>
          </p:cNvSpPr>
          <p:nvPr>
            <p:ph idx="1"/>
          </p:nvPr>
        </p:nvSpPr>
        <p:spPr/>
        <p:txBody>
          <a:bodyPr>
            <a:normAutofit/>
          </a:bodyPr>
          <a:lstStyle/>
          <a:p>
            <a:r>
              <a:rPr lang="en-US" altLang="zh-TW" dirty="0">
                <a:hlinkClick r:id="rId2" action="ppaction://hlinksldjump"/>
              </a:rPr>
              <a:t>What is meant by the CIA triad</a:t>
            </a:r>
            <a:r>
              <a:rPr lang="en-US" altLang="zh-TW" dirty="0"/>
              <a:t>?</a:t>
            </a:r>
          </a:p>
          <a:p>
            <a:r>
              <a:rPr lang="en-US" altLang="zh-TW" dirty="0">
                <a:hlinkClick r:id="rId3" action="ppaction://hlinksldjump"/>
              </a:rPr>
              <a:t>What is the difference between data integrity and system integrity</a:t>
            </a:r>
            <a:r>
              <a:rPr lang="en-US" altLang="zh-TW" dirty="0"/>
              <a:t>?</a:t>
            </a:r>
          </a:p>
          <a:p>
            <a:r>
              <a:rPr lang="en-US" altLang="zh-TW" dirty="0">
                <a:hlinkClick r:id="rId4" action="ppaction://hlinksldjump"/>
              </a:rPr>
              <a:t>List and briefly define the kinds of threat consequences and the types of threat actions which cause these consequences</a:t>
            </a:r>
            <a:r>
              <a:rPr lang="en-US" altLang="zh-TW" dirty="0"/>
              <a:t>.</a:t>
            </a:r>
          </a:p>
          <a:p>
            <a:r>
              <a:rPr lang="en-US" altLang="zh-TW" dirty="0">
                <a:hlinkClick r:id="rId5" action="ppaction://hlinksldjump"/>
              </a:rPr>
              <a:t>List and briefly define the fundamental security design principles</a:t>
            </a:r>
            <a:r>
              <a:rPr lang="en-US" altLang="zh-TW" dirty="0"/>
              <a:t>.</a:t>
            </a:r>
          </a:p>
          <a:p>
            <a:r>
              <a:rPr lang="en-US" altLang="zh-TW" dirty="0">
                <a:hlinkClick r:id="rId6" action="ppaction://hlinksldjump"/>
              </a:rPr>
              <a:t>What is a security policy</a:t>
            </a:r>
            <a:r>
              <a:rPr lang="en-US" altLang="zh-TW" dirty="0"/>
              <a:t>? </a:t>
            </a:r>
            <a:r>
              <a:rPr lang="en-US" altLang="zh-TW" dirty="0">
                <a:hlinkClick r:id="rId7" action="ppaction://hlinksldjump"/>
              </a:rPr>
              <a:t>What are the actions involved when implementing a security policy</a:t>
            </a:r>
            <a:r>
              <a:rPr lang="en-US" altLang="zh-TW" dirty="0"/>
              <a:t>?</a:t>
            </a:r>
          </a:p>
          <a:p>
            <a:r>
              <a:rPr lang="en-US" altLang="zh-TW" dirty="0">
                <a:hlinkClick r:id="rId8" action="ppaction://hlinksldjump"/>
              </a:rPr>
              <a:t>Differentiate between a network attack surface and a software attack surface</a:t>
            </a:r>
            <a:r>
              <a:rPr lang="en-US" altLang="zh-TW" dirty="0"/>
              <a:t>.</a:t>
            </a:r>
            <a:endParaRPr lang="zh-TW" altLang="en-US" dirty="0"/>
          </a:p>
        </p:txBody>
      </p:sp>
      <p:sp>
        <p:nvSpPr>
          <p:cNvPr id="5" name="投影片編號版面配置區 4">
            <a:extLst>
              <a:ext uri="{FF2B5EF4-FFF2-40B4-BE49-F238E27FC236}">
                <a16:creationId xmlns:a16="http://schemas.microsoft.com/office/drawing/2014/main" id="{88C3093E-3CE2-4BD8-927A-0044D6144A9C}"/>
              </a:ext>
            </a:extLst>
          </p:cNvPr>
          <p:cNvSpPr>
            <a:spLocks noGrp="1"/>
          </p:cNvSpPr>
          <p:nvPr>
            <p:ph type="sldNum" sz="quarter" idx="12"/>
          </p:nvPr>
        </p:nvSpPr>
        <p:spPr/>
        <p:txBody>
          <a:bodyPr/>
          <a:lstStyle/>
          <a:p>
            <a:fld id="{06AFB70A-E524-49E4-8F5C-48BFBE4381EC}" type="slidenum">
              <a:rPr lang="en-US" altLang="zh-TW" smtClean="0"/>
              <a:pPr/>
              <a:t>79</a:t>
            </a:fld>
            <a:endParaRPr lang="en-US" altLang="zh-TW"/>
          </a:p>
        </p:txBody>
      </p:sp>
    </p:spTree>
    <p:extLst>
      <p:ext uri="{BB962C8B-B14F-4D97-AF65-F5344CB8AC3E}">
        <p14:creationId xmlns:p14="http://schemas.microsoft.com/office/powerpoint/2010/main" val="451275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BC8BFA86-0BDC-48CE-80B0-3D61F5C42E97}"/>
              </a:ext>
            </a:extLst>
          </p:cNvPr>
          <p:cNvSpPr>
            <a:spLocks noGrp="1"/>
          </p:cNvSpPr>
          <p:nvPr>
            <p:ph type="title"/>
          </p:nvPr>
        </p:nvSpPr>
        <p:spPr/>
        <p:txBody>
          <a:bodyPr/>
          <a:lstStyle/>
          <a:p>
            <a:r>
              <a:rPr lang="en-US" altLang="zh-TW" dirty="0"/>
              <a:t>Confidentiality </a:t>
            </a:r>
            <a:r>
              <a:rPr lang="zh-TW" altLang="en-US" dirty="0"/>
              <a:t>機密</a:t>
            </a:r>
          </a:p>
        </p:txBody>
      </p:sp>
      <p:sp>
        <p:nvSpPr>
          <p:cNvPr id="5" name="內容版面配置區 4">
            <a:extLst>
              <a:ext uri="{FF2B5EF4-FFF2-40B4-BE49-F238E27FC236}">
                <a16:creationId xmlns:a16="http://schemas.microsoft.com/office/drawing/2014/main" id="{04BD8A46-3A29-4C4D-BA1C-182FBD4B7613}"/>
              </a:ext>
            </a:extLst>
          </p:cNvPr>
          <p:cNvSpPr>
            <a:spLocks noGrp="1"/>
          </p:cNvSpPr>
          <p:nvPr>
            <p:ph idx="1"/>
          </p:nvPr>
        </p:nvSpPr>
        <p:spPr/>
        <p:txBody>
          <a:bodyPr/>
          <a:lstStyle/>
          <a:p>
            <a:r>
              <a:rPr lang="en-US" altLang="zh-TW" dirty="0"/>
              <a:t>Data confidentiality </a:t>
            </a:r>
            <a:r>
              <a:rPr lang="zh-TW" altLang="en-US" dirty="0"/>
              <a:t>資料保密</a:t>
            </a:r>
            <a:endParaRPr lang="en-US" altLang="zh-TW" dirty="0"/>
          </a:p>
          <a:p>
            <a:r>
              <a:rPr lang="en-US" altLang="zh-TW" dirty="0"/>
              <a:t>Privacy </a:t>
            </a:r>
            <a:r>
              <a:rPr lang="zh-TW" altLang="en-US" dirty="0"/>
              <a:t>隱私</a:t>
            </a:r>
            <a:endParaRPr lang="en-US" altLang="zh-TW" dirty="0"/>
          </a:p>
          <a:p>
            <a:r>
              <a:rPr lang="en-US" altLang="zh-TW" dirty="0"/>
              <a:t>Preserving authorized restrictions on information access and disclosure, including means for protecting personal privacy and proprietary information. </a:t>
            </a:r>
            <a:r>
              <a:rPr lang="zh-TW" altLang="en-US" dirty="0"/>
              <a:t>授權</a:t>
            </a:r>
            <a:endParaRPr lang="en-US" altLang="zh-TW" dirty="0"/>
          </a:p>
          <a:p>
            <a:endParaRPr lang="zh-TW" altLang="en-US" dirty="0"/>
          </a:p>
        </p:txBody>
      </p:sp>
      <p:sp>
        <p:nvSpPr>
          <p:cNvPr id="2" name="投影片編號版面配置區 1">
            <a:extLst>
              <a:ext uri="{FF2B5EF4-FFF2-40B4-BE49-F238E27FC236}">
                <a16:creationId xmlns:a16="http://schemas.microsoft.com/office/drawing/2014/main" id="{B3853F2D-B2FA-48A3-BCE0-3BC47C493105}"/>
              </a:ext>
            </a:extLst>
          </p:cNvPr>
          <p:cNvSpPr>
            <a:spLocks noGrp="1"/>
          </p:cNvSpPr>
          <p:nvPr>
            <p:ph type="sldNum" sz="quarter" idx="12"/>
          </p:nvPr>
        </p:nvSpPr>
        <p:spPr/>
        <p:txBody>
          <a:bodyPr/>
          <a:lstStyle/>
          <a:p>
            <a:fld id="{0BC55746-04A1-42DC-A0BC-1E09A8E18DBD}" type="slidenum">
              <a:rPr lang="en-US" altLang="zh-TW" smtClean="0"/>
              <a:pPr/>
              <a:t>8</a:t>
            </a:fld>
            <a:endParaRPr lang="en-US" altLang="zh-TW"/>
          </a:p>
        </p:txBody>
      </p:sp>
    </p:spTree>
    <p:extLst>
      <p:ext uri="{BB962C8B-B14F-4D97-AF65-F5344CB8AC3E}">
        <p14:creationId xmlns:p14="http://schemas.microsoft.com/office/powerpoint/2010/main" val="3613561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A485DD-2061-4708-AC13-948759DD49B7}"/>
              </a:ext>
            </a:extLst>
          </p:cNvPr>
          <p:cNvSpPr>
            <a:spLocks noGrp="1"/>
          </p:cNvSpPr>
          <p:nvPr>
            <p:ph type="title"/>
          </p:nvPr>
        </p:nvSpPr>
        <p:spPr/>
        <p:txBody>
          <a:bodyPr/>
          <a:lstStyle/>
          <a:p>
            <a:r>
              <a:rPr lang="en-US" altLang="zh-TW" dirty="0"/>
              <a:t>Integrity </a:t>
            </a:r>
            <a:r>
              <a:rPr lang="zh-TW" altLang="en-US" dirty="0"/>
              <a:t>完整</a:t>
            </a:r>
          </a:p>
        </p:txBody>
      </p:sp>
      <p:sp>
        <p:nvSpPr>
          <p:cNvPr id="3" name="內容版面配置區 2">
            <a:extLst>
              <a:ext uri="{FF2B5EF4-FFF2-40B4-BE49-F238E27FC236}">
                <a16:creationId xmlns:a16="http://schemas.microsoft.com/office/drawing/2014/main" id="{7D0D3F0E-C85E-4F46-83AF-A28DEF9D9906}"/>
              </a:ext>
            </a:extLst>
          </p:cNvPr>
          <p:cNvSpPr>
            <a:spLocks noGrp="1"/>
          </p:cNvSpPr>
          <p:nvPr>
            <p:ph idx="1"/>
          </p:nvPr>
        </p:nvSpPr>
        <p:spPr/>
        <p:txBody>
          <a:bodyPr/>
          <a:lstStyle/>
          <a:p>
            <a:r>
              <a:rPr lang="en-US" altLang="zh-TW" dirty="0"/>
              <a:t>Data integrity </a:t>
            </a:r>
            <a:r>
              <a:rPr lang="zh-TW" altLang="en-US" dirty="0"/>
              <a:t>資料完整，沒多、沒少、沒被竄改</a:t>
            </a:r>
            <a:endParaRPr lang="en-US" altLang="zh-TW" dirty="0"/>
          </a:p>
          <a:p>
            <a:r>
              <a:rPr lang="en-US" altLang="zh-TW" dirty="0"/>
              <a:t>System integrity </a:t>
            </a:r>
            <a:r>
              <a:rPr lang="zh-TW" altLang="en-US" dirty="0"/>
              <a:t>系統完整，功能正常、沒被入侵</a:t>
            </a:r>
            <a:endParaRPr lang="en-US" altLang="zh-TW" dirty="0"/>
          </a:p>
          <a:p>
            <a:r>
              <a:rPr lang="en-US" altLang="zh-TW" sz="2800" b="0" kern="1200" baseline="0" dirty="0">
                <a:solidFill>
                  <a:schemeClr val="tx1"/>
                </a:solidFill>
                <a:latin typeface="Arial" pitchFamily="-107" charset="0"/>
                <a:ea typeface="+mn-ea"/>
                <a:cs typeface="+mn-cs"/>
              </a:rPr>
              <a:t>Guarding against improper information modification or destruction, including ensuring information non-repudiation and authenticity. </a:t>
            </a:r>
          </a:p>
          <a:p>
            <a:r>
              <a:rPr lang="en-US" altLang="zh-TW" sz="2800" b="0" kern="1200" baseline="0" dirty="0">
                <a:solidFill>
                  <a:schemeClr val="tx1"/>
                </a:solidFill>
                <a:latin typeface="Arial" pitchFamily="-107" charset="0"/>
                <a:ea typeface="+mn-ea"/>
                <a:cs typeface="+mn-cs"/>
              </a:rPr>
              <a:t>A loss of integrity is the unauthorized modification or destruction of information.</a:t>
            </a:r>
          </a:p>
          <a:p>
            <a:endParaRPr lang="en-US" altLang="zh-TW" sz="2800" b="0" kern="1200" baseline="0" dirty="0">
              <a:solidFill>
                <a:schemeClr val="tx1"/>
              </a:solidFill>
              <a:latin typeface="Arial" pitchFamily="-107" charset="0"/>
              <a:ea typeface="+mn-ea"/>
              <a:cs typeface="+mn-cs"/>
            </a:endParaRPr>
          </a:p>
          <a:p>
            <a:endParaRPr lang="zh-TW" altLang="en-US" dirty="0"/>
          </a:p>
        </p:txBody>
      </p:sp>
      <p:sp>
        <p:nvSpPr>
          <p:cNvPr id="4" name="投影片編號版面配置區 3">
            <a:extLst>
              <a:ext uri="{FF2B5EF4-FFF2-40B4-BE49-F238E27FC236}">
                <a16:creationId xmlns:a16="http://schemas.microsoft.com/office/drawing/2014/main" id="{CA992383-AAED-43B9-A539-91250DC89FA6}"/>
              </a:ext>
            </a:extLst>
          </p:cNvPr>
          <p:cNvSpPr>
            <a:spLocks noGrp="1"/>
          </p:cNvSpPr>
          <p:nvPr>
            <p:ph type="sldNum" sz="quarter" idx="12"/>
          </p:nvPr>
        </p:nvSpPr>
        <p:spPr/>
        <p:txBody>
          <a:bodyPr/>
          <a:lstStyle/>
          <a:p>
            <a:fld id="{06AFB70A-E524-49E4-8F5C-48BFBE4381EC}" type="slidenum">
              <a:rPr lang="en-US" altLang="zh-TW" smtClean="0"/>
              <a:pPr/>
              <a:t>9</a:t>
            </a:fld>
            <a:endParaRPr lang="en-US" altLang="zh-TW"/>
          </a:p>
        </p:txBody>
      </p:sp>
      <p:sp>
        <p:nvSpPr>
          <p:cNvPr id="5" name="文字方塊 4">
            <a:extLst>
              <a:ext uri="{FF2B5EF4-FFF2-40B4-BE49-F238E27FC236}">
                <a16:creationId xmlns:a16="http://schemas.microsoft.com/office/drawing/2014/main" id="{A71A58DC-3D32-43AD-8462-286438282D28}"/>
              </a:ext>
            </a:extLst>
          </p:cNvPr>
          <p:cNvSpPr txBox="1"/>
          <p:nvPr/>
        </p:nvSpPr>
        <p:spPr>
          <a:xfrm>
            <a:off x="8688288" y="3635136"/>
            <a:ext cx="1107996" cy="369332"/>
          </a:xfrm>
          <a:prstGeom prst="rect">
            <a:avLst/>
          </a:prstGeom>
          <a:noFill/>
        </p:spPr>
        <p:txBody>
          <a:bodyPr wrap="none" rtlCol="0">
            <a:spAutoFit/>
          </a:bodyPr>
          <a:lstStyle/>
          <a:p>
            <a:r>
              <a:rPr lang="zh-TW" altLang="en-US" dirty="0"/>
              <a:t>不可否認</a:t>
            </a:r>
          </a:p>
        </p:txBody>
      </p:sp>
    </p:spTree>
    <p:extLst>
      <p:ext uri="{BB962C8B-B14F-4D97-AF65-F5344CB8AC3E}">
        <p14:creationId xmlns:p14="http://schemas.microsoft.com/office/powerpoint/2010/main" val="1685951434"/>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3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5.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要素</Template>
  <TotalTime>14025</TotalTime>
  <Words>15694</Words>
  <Application>Microsoft Office PowerPoint</Application>
  <PresentationFormat>寬螢幕</PresentationFormat>
  <Paragraphs>1546</Paragraphs>
  <Slides>79</Slides>
  <Notes>38</Notes>
  <HiddenSlides>0</HiddenSlides>
  <MMClips>0</MMClips>
  <ScaleCrop>false</ScaleCrop>
  <HeadingPairs>
    <vt:vector size="6" baseType="variant">
      <vt:variant>
        <vt:lpstr>使用字型</vt:lpstr>
      </vt:variant>
      <vt:variant>
        <vt:i4>8</vt:i4>
      </vt:variant>
      <vt:variant>
        <vt:lpstr>佈景主題</vt:lpstr>
      </vt:variant>
      <vt:variant>
        <vt:i4>4</vt:i4>
      </vt:variant>
      <vt:variant>
        <vt:lpstr>投影片標題</vt:lpstr>
      </vt:variant>
      <vt:variant>
        <vt:i4>79</vt:i4>
      </vt:variant>
    </vt:vector>
  </HeadingPairs>
  <TitlesOfParts>
    <vt:vector size="91" baseType="lpstr">
      <vt:lpstr>微軟正黑體</vt:lpstr>
      <vt:lpstr>arial</vt:lpstr>
      <vt:lpstr>arial</vt:lpstr>
      <vt:lpstr>Calibri</vt:lpstr>
      <vt:lpstr>Calibri Light</vt:lpstr>
      <vt:lpstr>Consolas</vt:lpstr>
      <vt:lpstr>Times New Roman</vt:lpstr>
      <vt:lpstr>Wingdings 2</vt:lpstr>
      <vt:lpstr>HDOfficeLightV0</vt:lpstr>
      <vt:lpstr>1_HDOfficeLightV0</vt:lpstr>
      <vt:lpstr>2_HDOfficeLightV0</vt:lpstr>
      <vt:lpstr>3_HDOfficeLightV0</vt:lpstr>
      <vt:lpstr>資訊安全 Chapter 1 Overview 概述</vt:lpstr>
      <vt:lpstr>Outline 大綱</vt:lpstr>
      <vt:lpstr>Learning Objectives 學習目標</vt:lpstr>
      <vt:lpstr>Three Fundamental Questions</vt:lpstr>
      <vt:lpstr>Definition of Computer Security 資安的定義</vt:lpstr>
      <vt:lpstr>Essential Network and Computer Security Requirements</vt:lpstr>
      <vt:lpstr>Key Security Concepts</vt:lpstr>
      <vt:lpstr>Confidentiality 機密</vt:lpstr>
      <vt:lpstr>Integrity 完整</vt:lpstr>
      <vt:lpstr>Availability 可得</vt:lpstr>
      <vt:lpstr>Authenticity 真實</vt:lpstr>
      <vt:lpstr>Accountability 當責</vt:lpstr>
      <vt:lpstr>Levels of Impact</vt:lpstr>
      <vt:lpstr>Computer Security Challenges 挑戰</vt:lpstr>
      <vt:lpstr>Computer Security Challenges(continued)</vt:lpstr>
      <vt:lpstr>Computer Security Challenges(continued)</vt:lpstr>
      <vt:lpstr>Computer Security Challenges(continued)</vt:lpstr>
      <vt:lpstr>A Model for Computer Security 模型</vt:lpstr>
      <vt:lpstr>Assets of a Computer System 資產</vt:lpstr>
      <vt:lpstr>Security Concepts and Relationships 關係</vt:lpstr>
      <vt:lpstr>PowerPoint 簡報</vt:lpstr>
      <vt:lpstr>Categories of Vulnerabilities 弱點</vt:lpstr>
      <vt:lpstr>Threats 威脅</vt:lpstr>
      <vt:lpstr>Attacks 攻擊</vt:lpstr>
      <vt:lpstr>Countermeasures 對策</vt:lpstr>
      <vt:lpstr>Threats and Attacks</vt:lpstr>
      <vt:lpstr>Scope of Computer Security</vt:lpstr>
      <vt:lpstr>Computer and Network Assets, with Examples of Threats</vt:lpstr>
      <vt:lpstr>Passive and Active Attacks</vt:lpstr>
      <vt:lpstr>Security Requirements 資安需求</vt:lpstr>
      <vt:lpstr>Security Requirements Access Control 存取控制</vt:lpstr>
      <vt:lpstr>Security Requirements Awareness and Training 意識和培訓</vt:lpstr>
      <vt:lpstr>Security Requirements Audit and Accountability 稽核和可說明性</vt:lpstr>
      <vt:lpstr>Security Requirements Certification 認證, Accreditation 信賴, and Security Assessments 安全評估</vt:lpstr>
      <vt:lpstr>Security Requirements Configuration Management 組態管理</vt:lpstr>
      <vt:lpstr>Security Requirements Contingency Planning 急難救援計畫</vt:lpstr>
      <vt:lpstr>Security Requirements Identification and Authentication 識別和認證</vt:lpstr>
      <vt:lpstr>Security Requirements Incident Response 事故反應</vt:lpstr>
      <vt:lpstr>Security Requirements Maintenance 維護</vt:lpstr>
      <vt:lpstr>Security Requirements Media Protection 媒體保護</vt:lpstr>
      <vt:lpstr>Security Requirements Physical and Environmental Protection 實體環境保護</vt:lpstr>
      <vt:lpstr>Security Requirements Planning 規劃</vt:lpstr>
      <vt:lpstr>Security Requirements Personnel Security 人員安全</vt:lpstr>
      <vt:lpstr>Security Requirements Risk Assessment 風險評估</vt:lpstr>
      <vt:lpstr>Security Requirements Systems and Services Acquisition 系統和服務獲取</vt:lpstr>
      <vt:lpstr>Security Requirements System and Communications Protection 系統和通訊保護</vt:lpstr>
      <vt:lpstr>Security Requirements System and Information Integrity 系統和資訊完整性</vt:lpstr>
      <vt:lpstr>Fundamental Security Design Principles</vt:lpstr>
      <vt:lpstr>Economy of Mechanism 經濟機制</vt:lpstr>
      <vt:lpstr>Fail-Safe Default 故障安全的預設值</vt:lpstr>
      <vt:lpstr>Complete Mediation 完整中介</vt:lpstr>
      <vt:lpstr>Open Design 開放式設計</vt:lpstr>
      <vt:lpstr>Separation of Privilege 權限分離</vt:lpstr>
      <vt:lpstr>Least Privilege 只賦予恰好足夠的權限</vt:lpstr>
      <vt:lpstr>Least Common Mechanism 最少共用機制</vt:lpstr>
      <vt:lpstr>Psychological Acceptability 心理上的接受度</vt:lpstr>
      <vt:lpstr>Isolation 隔離</vt:lpstr>
      <vt:lpstr>Encapsulation 封裝</vt:lpstr>
      <vt:lpstr>Modularity 模組化</vt:lpstr>
      <vt:lpstr>Layering 分層</vt:lpstr>
      <vt:lpstr>Least Astonishment 避免驚喜</vt:lpstr>
      <vt:lpstr>Attack Surfaces 攻擊面</vt:lpstr>
      <vt:lpstr>Attack Surfaces Categories 分類</vt:lpstr>
      <vt:lpstr>Attack Surface Analysis 攻擊面分析</vt:lpstr>
      <vt:lpstr>Defense in Depth and Attack Surface</vt:lpstr>
      <vt:lpstr>Attack Trees 攻擊樹</vt:lpstr>
      <vt:lpstr>PowerPoint 簡報</vt:lpstr>
      <vt:lpstr>Computer Security Strategy</vt:lpstr>
      <vt:lpstr>Security Policy 安全政策</vt:lpstr>
      <vt:lpstr>Security Policy Trade-offs 權衡取捨</vt:lpstr>
      <vt:lpstr>Security Implementation 實施</vt:lpstr>
      <vt:lpstr>Assurance and Evaluation 確保和評估</vt:lpstr>
      <vt:lpstr>Standards</vt:lpstr>
      <vt:lpstr>National Institute of Standards and Technology (NIST)</vt:lpstr>
      <vt:lpstr>Internet Society (ISOC)</vt:lpstr>
      <vt:lpstr>International Telecommunication Union  (ITU-T)</vt:lpstr>
      <vt:lpstr>International Organization for Standardization (ISO)</vt:lpstr>
      <vt:lpstr>Summary</vt:lpstr>
      <vt:lpstr>Review Questions</vt:lpstr>
    </vt:vector>
  </TitlesOfParts>
  <Company>MNET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資料處理 第一章 認識電腦</dc:title>
  <dc:creator>JOSEPH</dc:creator>
  <cp:lastModifiedBy>YAO-WEN DENG</cp:lastModifiedBy>
  <cp:revision>1260</cp:revision>
  <dcterms:created xsi:type="dcterms:W3CDTF">2002-09-16T19:57:13Z</dcterms:created>
  <dcterms:modified xsi:type="dcterms:W3CDTF">2020-09-24T13:21:34Z</dcterms:modified>
</cp:coreProperties>
</file>