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5" r:id="rId3"/>
  </p:sldMasterIdLst>
  <p:notesMasterIdLst>
    <p:notesMasterId r:id="rId6"/>
  </p:notesMasterIdLst>
  <p:sldIdLst>
    <p:sldId id="1832" r:id="rId4"/>
    <p:sldId id="1833" r:id="rId5"/>
    <p:sldId id="1834" r:id="rId7"/>
    <p:sldId id="1835" r:id="rId8"/>
    <p:sldId id="1843" r:id="rId9"/>
    <p:sldId id="1852" r:id="rId10"/>
    <p:sldId id="1836" r:id="rId11"/>
    <p:sldId id="1837" r:id="rId12"/>
    <p:sldId id="1851" r:id="rId13"/>
    <p:sldId id="1745" r:id="rId14"/>
    <p:sldId id="1740" r:id="rId15"/>
    <p:sldId id="1855" r:id="rId16"/>
    <p:sldId id="1853" r:id="rId17"/>
    <p:sldId id="1854" r:id="rId18"/>
    <p:sldId id="1739" r:id="rId19"/>
    <p:sldId id="1731" r:id="rId20"/>
    <p:sldId id="1856" r:id="rId21"/>
    <p:sldId id="1733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Roboto Light" charset="0"/>
        <a:ea typeface="微软雅黑 Light" panose="020B0502040204020203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fan" initials="h" lastIdx="10" clrIdx="0"/>
  <p:cmAuthor id="2" name="songjiawei" initials="s" lastIdx="6" clrIdx="1"/>
  <p:cmAuthor id="3" name="changhongjian" initials="c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A8"/>
    <a:srgbClr val="0080CB"/>
    <a:srgbClr val="FF9999"/>
    <a:srgbClr val="FFCCCC"/>
    <a:srgbClr val="67BDE9"/>
    <a:srgbClr val="CBDAEE"/>
    <a:srgbClr val="0089D2"/>
    <a:srgbClr val="BDE4F7"/>
    <a:srgbClr val="CC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/>
    <p:restoredTop sz="94414"/>
  </p:normalViewPr>
  <p:slideViewPr>
    <p:cSldViewPr snapToGrid="0" showGuides="1">
      <p:cViewPr varScale="1">
        <p:scale>
          <a:sx n="86" d="100"/>
          <a:sy n="86" d="100"/>
        </p:scale>
        <p:origin x="744" y="91"/>
      </p:cViewPr>
      <p:guideLst>
        <p:guide pos="435"/>
        <p:guide pos="7272"/>
        <p:guide orient="horz" pos="4086"/>
        <p:guide orient="horz" pos="763"/>
        <p:guide orient="horz" pos="312"/>
        <p:guide orient="horz" pos="2182"/>
        <p:guide pos="3846"/>
        <p:guide pos="3505"/>
        <p:guide orient="horz" pos="3410"/>
        <p:guide orient="horz" pos="30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427AE1C-C8CA-495D-A1C3-F4E19E455D4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946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72CFE39-E4F3-4BD9-A16E-9B3A0A705C4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rgbClr val="002060"/>
              </a:solidFill>
              <a:latin typeface="宋体" panose="02010600030101010101" pitchFamily="2" charset="-122"/>
              <a:sym typeface="Lantinghei SC Extralight"/>
            </a:endParaRPr>
          </a:p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rgbClr val="002060"/>
              </a:solidFill>
              <a:latin typeface="宋体" panose="02010600030101010101" pitchFamily="2" charset="-122"/>
              <a:sym typeface="Lantinghei SC Extralight"/>
            </a:endParaRP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rgbClr val="002060"/>
              </a:solidFill>
              <a:latin typeface="宋体" panose="02010600030101010101" pitchFamily="2" charset="-122"/>
              <a:sym typeface="Lantinghei SC Extralight"/>
            </a:endParaRPr>
          </a:p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>
              <a:solidFill>
                <a:srgbClr val="002060"/>
              </a:solidFill>
              <a:latin typeface="宋体" panose="02010600030101010101" pitchFamily="2" charset="-122"/>
              <a:sym typeface="Lantinghei SC Extralight"/>
            </a:endParaRP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3077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19DB73F-1E62-4448-A8B4-8FF89C1E1911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2297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2295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3321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3319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4345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4343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r>
              <a:rPr lang="en-US" noProof="1">
                <a:latin typeface="+mn-lt"/>
                <a:ea typeface="+mn-ea"/>
                <a:cs typeface="+mn-cs"/>
              </a:rPr>
              <a:t>CONFIDENTIAL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EA6D8CF-3CDE-4807-BCD2-C9F2B831AAA5}" type="slidenum">
              <a:rPr lang="en-US" noProof="1" smtClean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6389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Freeform 14"/>
          <p:cNvSpPr/>
          <p:nvPr userDrawn="1"/>
        </p:nvSpPr>
        <p:spPr bwMode="auto">
          <a:xfrm rot="16200000">
            <a:off x="-335756" y="338931"/>
            <a:ext cx="1355725" cy="677863"/>
          </a:xfrm>
          <a:custGeom>
            <a:avLst/>
            <a:gdLst>
              <a:gd name="T0" fmla="*/ 690 w 1381"/>
              <a:gd name="T1" fmla="*/ 690 h 690"/>
              <a:gd name="T2" fmla="*/ 1381 w 1381"/>
              <a:gd name="T3" fmla="*/ 0 h 690"/>
              <a:gd name="T4" fmla="*/ 0 w 1381"/>
              <a:gd name="T5" fmla="*/ 0 h 690"/>
              <a:gd name="T6" fmla="*/ 690 w 1381"/>
              <a:gd name="T7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1" h="690">
                <a:moveTo>
                  <a:pt x="690" y="690"/>
                </a:moveTo>
                <a:lnTo>
                  <a:pt x="1381" y="0"/>
                </a:lnTo>
                <a:lnTo>
                  <a:pt x="0" y="0"/>
                </a:lnTo>
                <a:lnTo>
                  <a:pt x="690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39768"/>
            <a:ext cx="9441873" cy="876821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7413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19DB73F-1E62-4448-A8B4-8FF89C1E1911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6660" fontAlgn="auto"/>
            <a:fld id="{530820CF-B880-4189-942D-D702A7CBA730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6660"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6660" fontAlgn="auto"/>
            <a:fld id="{0C913308-F349-4B6D-A68A-DD1791B4A57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19DB73F-1E62-4448-A8B4-8FF89C1E1911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633"/>
            <a:ext cx="10515600" cy="1154392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4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8D47E10-6917-4A12-A895-298B497CCA1A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5E4911E-B5AA-49F0-94CB-9C6E620D4BF2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615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6151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7177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7175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8201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8199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9225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9223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0249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0247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</a:endParaRPr>
          </a:p>
        </p:txBody>
      </p:sp>
      <p:pic>
        <p:nvPicPr>
          <p:cNvPr id="1127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 userDrawn="1"/>
        </p:nvGrpSpPr>
        <p:grpSpPr>
          <a:xfrm>
            <a:off x="3175" y="0"/>
            <a:ext cx="677863" cy="1355725"/>
            <a:chOff x="3721" y="0"/>
            <a:chExt cx="677689" cy="1356360"/>
          </a:xfrm>
        </p:grpSpPr>
        <p:sp>
          <p:nvSpPr>
            <p:cNvPr id="16" name="Freeform 14"/>
            <p:cNvSpPr/>
            <p:nvPr userDrawn="1"/>
          </p:nvSpPr>
          <p:spPr bwMode="auto">
            <a:xfrm rot="16200000">
              <a:off x="-335614" y="339336"/>
              <a:ext cx="1356360" cy="677689"/>
            </a:xfrm>
            <a:custGeom>
              <a:avLst/>
              <a:gdLst>
                <a:gd name="T0" fmla="*/ 690 w 1381"/>
                <a:gd name="T1" fmla="*/ 690 h 690"/>
                <a:gd name="T2" fmla="*/ 1381 w 1381"/>
                <a:gd name="T3" fmla="*/ 0 h 690"/>
                <a:gd name="T4" fmla="*/ 0 w 1381"/>
                <a:gd name="T5" fmla="*/ 0 h 690"/>
                <a:gd name="T6" fmla="*/ 690 w 1381"/>
                <a:gd name="T7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1" h="690">
                  <a:moveTo>
                    <a:pt x="690" y="690"/>
                  </a:moveTo>
                  <a:lnTo>
                    <a:pt x="1381" y="0"/>
                  </a:lnTo>
                  <a:lnTo>
                    <a:pt x="0" y="0"/>
                  </a:lnTo>
                  <a:lnTo>
                    <a:pt x="690" y="6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11271" name="Freeform 16"/>
            <p:cNvSpPr/>
            <p:nvPr userDrawn="1"/>
          </p:nvSpPr>
          <p:spPr>
            <a:xfrm rot="5400000">
              <a:off x="289716" y="577318"/>
              <a:ext cx="403852" cy="201724"/>
            </a:xfrm>
            <a:custGeom>
              <a:avLst/>
              <a:gdLst/>
              <a:ahLst/>
              <a:cxnLst>
                <a:cxn ang="0">
                  <a:pos x="202127" y="0"/>
                </a:cxn>
                <a:cxn ang="0">
                  <a:pos x="0" y="201724"/>
                </a:cxn>
                <a:cxn ang="0">
                  <a:pos x="403852" y="201724"/>
                </a:cxn>
                <a:cxn ang="0">
                  <a:pos x="202127" y="0"/>
                </a:cxn>
              </a:cxnLst>
              <a:rect l="0" t="0" r="0" b="0"/>
              <a:pathLst>
                <a:path w="1001" h="500">
                  <a:moveTo>
                    <a:pt x="501" y="0"/>
                  </a:moveTo>
                  <a:lnTo>
                    <a:pt x="0" y="500"/>
                  </a:lnTo>
                  <a:lnTo>
                    <a:pt x="1001" y="5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6EB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711198" y="453466"/>
            <a:ext cx="10769604" cy="49480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0" spc="150" baseline="0">
                <a:solidFill>
                  <a:srgbClr val="006EBE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711197" y="1412932"/>
            <a:ext cx="10769604" cy="4764031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1pPr>
            <a:lvl2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2pPr>
            <a:lvl3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3pPr>
            <a:lvl4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4pPr>
            <a:lvl5pPr marL="174625" indent="-174625">
              <a:lnSpc>
                <a:spcPct val="130000"/>
              </a:lnSpc>
              <a:defRPr sz="1000">
                <a:solidFill>
                  <a:schemeClr val="accent3"/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19DB73F-1E62-4448-A8B4-8FF89C1E19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Freeform 14"/>
          <p:cNvSpPr/>
          <p:nvPr userDrawn="1"/>
        </p:nvSpPr>
        <p:spPr bwMode="auto">
          <a:xfrm rot="16200000">
            <a:off x="-335756" y="338931"/>
            <a:ext cx="1355725" cy="677863"/>
          </a:xfrm>
          <a:custGeom>
            <a:avLst/>
            <a:gdLst>
              <a:gd name="T0" fmla="*/ 690 w 1381"/>
              <a:gd name="T1" fmla="*/ 690 h 690"/>
              <a:gd name="T2" fmla="*/ 1381 w 1381"/>
              <a:gd name="T3" fmla="*/ 0 h 690"/>
              <a:gd name="T4" fmla="*/ 0 w 1381"/>
              <a:gd name="T5" fmla="*/ 0 h 690"/>
              <a:gd name="T6" fmla="*/ 690 w 1381"/>
              <a:gd name="T7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1" h="690">
                <a:moveTo>
                  <a:pt x="690" y="690"/>
                </a:moveTo>
                <a:lnTo>
                  <a:pt x="1381" y="0"/>
                </a:lnTo>
                <a:lnTo>
                  <a:pt x="0" y="0"/>
                </a:lnTo>
                <a:lnTo>
                  <a:pt x="690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/>
            <a:endParaRPr lang="zh-CN" altLang="en-US" strike="noStrike" noProof="1"/>
          </a:p>
        </p:txBody>
      </p:sp>
      <p:sp>
        <p:nvSpPr>
          <p:cNvPr id="1032" name="矩形 7"/>
          <p:cNvSpPr/>
          <p:nvPr userDrawn="1"/>
        </p:nvSpPr>
        <p:spPr>
          <a:xfrm>
            <a:off x="711200" y="6423025"/>
            <a:ext cx="1681163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rgbClr val="006EBE"/>
                </a:solidFill>
                <a:latin typeface="Lucida Sans Std" pitchFamily="34" charset="0"/>
                <a:ea typeface="微软雅黑 Light" panose="020B0502040204020203" charset="-122"/>
              </a:rPr>
              <a:t>WWW.WONDERSGROUP.COM</a:t>
            </a:r>
            <a:endParaRPr lang="zh-CN" altLang="en-US" sz="800" dirty="0">
              <a:solidFill>
                <a:srgbClr val="006EBE"/>
              </a:solidFill>
              <a:latin typeface="Lucida Sans Std" pitchFamily="34" charset="0"/>
              <a:ea typeface="微软雅黑 Light" panose="020B0502040204020203" charset="-122"/>
            </a:endParaRPr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582150" y="-574675"/>
            <a:ext cx="3270250" cy="247491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331788" y="222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21738" tIns="60869" rIns="121738" bIns="60869" anchor="ctr"/>
          <a:lstStyle/>
          <a:p>
            <a:pPr lvl="0" indent="0"/>
            <a:r>
              <a:rPr lang="zh-CN" altLang="en-US" dirty="0"/>
              <a:t>为业务迁移上云提供全过程服务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lIns="121738" tIns="60869" rIns="121738" bIns="60869" anchor="t"/>
          <a:lstStyle/>
          <a:p>
            <a:pPr lvl="0" indent="-45656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80365"/>
            <a:r>
              <a:rPr lang="zh-CN" altLang="en-US" dirty="0"/>
              <a:t>第二级</a:t>
            </a:r>
            <a:endParaRPr lang="zh-CN" altLang="en-US" dirty="0"/>
          </a:p>
          <a:p>
            <a:pPr lvl="2" indent="-303530"/>
            <a:r>
              <a:rPr lang="zh-CN" altLang="en-US" dirty="0"/>
              <a:t>第三级</a:t>
            </a:r>
            <a:endParaRPr lang="zh-CN" altLang="en-US" dirty="0"/>
          </a:p>
          <a:p>
            <a:pPr lvl="3" indent="-304165"/>
            <a:r>
              <a:rPr lang="zh-CN" altLang="en-US" dirty="0"/>
              <a:t>第四级</a:t>
            </a:r>
            <a:endParaRPr lang="zh-CN" altLang="en-US" dirty="0"/>
          </a:p>
          <a:p>
            <a:pPr lvl="4" indent="-3035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6660" fontAlgn="auto"/>
            <a:fld id="{530820CF-B880-4189-942D-D702A7CBA730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6660"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6660" fontAlgn="auto"/>
            <a:fld id="{0C913308-F349-4B6D-A68A-DD1791B4A57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marL="0" marR="0" indent="0" algn="l" defTabSz="121666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00" kern="1200" baseline="0">
          <a:solidFill>
            <a:srgbClr val="006AA8"/>
          </a:solidFill>
          <a:latin typeface="+mj-lt"/>
          <a:ea typeface="+mj-ea"/>
          <a:cs typeface="+mj-cs"/>
        </a:defRPr>
      </a:lvl1pPr>
    </p:titleStyle>
    <p:bodyStyle>
      <a:lvl1pPr marL="456565" indent="-4565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8695" indent="-3803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460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29790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755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085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415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380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710" indent="-304165" algn="l" defTabSz="1216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59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92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25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2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54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oleObject" Target="../embeddings/oleObject34.bin"/><Relationship Id="rId7" Type="http://schemas.openxmlformats.org/officeDocument/2006/relationships/image" Target="../media/image4.emf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3" Type="http://schemas.openxmlformats.org/officeDocument/2006/relationships/oleObject" Target="../embeddings/oleObject30.bin"/><Relationship Id="rId2" Type="http://schemas.openxmlformats.org/officeDocument/2006/relationships/image" Target="../media/image8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3.e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oleObject" Target="../embeddings/oleObject41.bin"/><Relationship Id="rId7" Type="http://schemas.openxmlformats.org/officeDocument/2006/relationships/image" Target="../media/image4.emf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3" Type="http://schemas.openxmlformats.org/officeDocument/2006/relationships/oleObject" Target="../embeddings/oleObject37.bin"/><Relationship Id="rId2" Type="http://schemas.openxmlformats.org/officeDocument/2006/relationships/image" Target="../media/image8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3.e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3" Type="http://schemas.openxmlformats.org/officeDocument/2006/relationships/oleObject" Target="../embeddings/oleObject44.bin"/><Relationship Id="rId2" Type="http://schemas.openxmlformats.org/officeDocument/2006/relationships/image" Target="../media/image8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Relationship Id="rId3" Type="http://schemas.openxmlformats.org/officeDocument/2006/relationships/oleObject" Target="../embeddings/oleObject50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.emf"/><Relationship Id="rId19" Type="http://schemas.openxmlformats.org/officeDocument/2006/relationships/slideLayout" Target="../slideLayouts/slideLayout3.xml"/><Relationship Id="rId18" Type="http://schemas.openxmlformats.org/officeDocument/2006/relationships/oleObject" Target="../embeddings/oleObject12.bin"/><Relationship Id="rId17" Type="http://schemas.openxmlformats.org/officeDocument/2006/relationships/oleObject" Target="../embeddings/oleObject11.bin"/><Relationship Id="rId16" Type="http://schemas.openxmlformats.org/officeDocument/2006/relationships/oleObject" Target="../embeddings/oleObject10.bin"/><Relationship Id="rId15" Type="http://schemas.openxmlformats.org/officeDocument/2006/relationships/oleObject" Target="../embeddings/oleObject9.bin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.emf"/><Relationship Id="rId11" Type="http://schemas.openxmlformats.org/officeDocument/2006/relationships/oleObject" Target="../embeddings/oleObject20.bin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Relationship Id="rId3" Type="http://schemas.openxmlformats.org/officeDocument/2006/relationships/oleObject" Target="../embeddings/oleObject22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Relationship Id="rId3" Type="http://schemas.openxmlformats.org/officeDocument/2006/relationships/oleObject" Target="../embeddings/oleObject2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组合 8"/>
          <p:cNvGrpSpPr/>
          <p:nvPr/>
        </p:nvGrpSpPr>
        <p:grpSpPr>
          <a:xfrm>
            <a:off x="0" y="0"/>
            <a:ext cx="4822825" cy="3502025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20492" name="组合 40"/>
          <p:cNvGrpSpPr/>
          <p:nvPr/>
        </p:nvGrpSpPr>
        <p:grpSpPr>
          <a:xfrm>
            <a:off x="0" y="6718300"/>
            <a:ext cx="12199938" cy="139700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0499" name="文本框 41"/>
          <p:cNvSpPr txBox="1"/>
          <p:nvPr/>
        </p:nvSpPr>
        <p:spPr>
          <a:xfrm>
            <a:off x="1211580" y="3848100"/>
            <a:ext cx="10464800" cy="1097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r"/>
            <a:r>
              <a:rPr lang="zh-CN" altLang="en-US" sz="6600" dirty="0">
                <a:solidFill>
                  <a:srgbClr val="006AA8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云网络</a:t>
            </a:r>
            <a:r>
              <a:rPr lang="en-US" altLang="zh-CN" sz="6600" dirty="0">
                <a:solidFill>
                  <a:srgbClr val="006AA8"/>
                </a:solidFill>
                <a:latin typeface="微软雅黑 Light" panose="020B0502040204020203" charset="-122"/>
                <a:ea typeface="微软雅黑 Light" panose="020B0502040204020203" charset="-122"/>
              </a:rPr>
              <a:t>VPC</a:t>
            </a:r>
            <a:endParaRPr lang="en-US" altLang="zh-CN" sz="6600" dirty="0">
              <a:solidFill>
                <a:srgbClr val="006AA8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4375" y="3656013"/>
            <a:ext cx="2743200" cy="209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Black" pitchFamily="2" charset="0"/>
                <a:ea typeface="Roboto Black" pitchFamily="2" charset="0"/>
                <a:cs typeface="+mn-cs"/>
              </a:rPr>
              <a:t>03</a:t>
            </a:r>
            <a:endParaRPr kumimoji="0" lang="zh-CN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Black" pitchFamily="2" charset="0"/>
              <a:ea typeface="微软雅黑 Light" panose="020B0502040204020203" charset="-122"/>
              <a:cs typeface="+mn-cs"/>
            </a:endParaRPr>
          </a:p>
        </p:txBody>
      </p:sp>
      <p:sp>
        <p:nvSpPr>
          <p:cNvPr id="63490" name="文本框 2"/>
          <p:cNvSpPr txBox="1"/>
          <p:nvPr/>
        </p:nvSpPr>
        <p:spPr>
          <a:xfrm flipH="1">
            <a:off x="7566025" y="3892550"/>
            <a:ext cx="4170363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  <a:r>
              <a:rPr lang="en-US" alt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-GRE</a:t>
            </a: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28"/>
          <p:cNvSpPr/>
          <p:nvPr/>
        </p:nvSpPr>
        <p:spPr>
          <a:xfrm rot="5400000">
            <a:off x="6946106" y="4083844"/>
            <a:ext cx="666750" cy="4460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41500" y="2355850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700088" y="0"/>
            <a:ext cx="10025062" cy="854075"/>
          </a:xfrm>
        </p:spPr>
        <p:txBody>
          <a:bodyPr lIns="91440" tIns="45720" rIns="91440" bIns="45720" anchor="ctr"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隧道技术</a:t>
            </a:r>
            <a:r>
              <a:rPr lang="en-US" altLang="zh-CN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-GRE</a:t>
            </a:r>
            <a:endParaRPr lang="en-US" altLang="zh-CN" sz="3200" b="1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sym typeface="Calibri" panose="020F0502020204030204" pitchFamily="34" charset="0"/>
            </a:endParaRPr>
          </a:p>
        </p:txBody>
      </p:sp>
      <p:graphicFrame>
        <p:nvGraphicFramePr>
          <p:cNvPr id="24" name="对象 23"/>
          <p:cNvGraphicFramePr/>
          <p:nvPr/>
        </p:nvGraphicFramePr>
        <p:xfrm>
          <a:off x="9153525" y="415544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153525" y="415544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7919085" y="415544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919085" y="415544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 flipV="1">
            <a:off x="8444865" y="3248025"/>
            <a:ext cx="50292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8947785" y="3248025"/>
            <a:ext cx="77724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/>
          <p:nvPr/>
        </p:nvGraphicFramePr>
        <p:xfrm>
          <a:off x="1230630" y="40767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" imgW="624205" imgH="624205" progId="Visio.Drawing.15">
                  <p:embed/>
                </p:oleObj>
              </mc:Choice>
              <mc:Fallback>
                <p:oleObj name="" r:id="rId4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30630" y="40767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566795" y="40767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4205" imgH="624205" progId="Visio.Drawing.15">
                  <p:embed/>
                </p:oleObj>
              </mc:Choice>
              <mc:Fallback>
                <p:oleObj name="" r:id="rId5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566795" y="40767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452370" y="272986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6" imgW="497205" imgH="502285" progId="Visio.Drawing.15">
                  <p:embed/>
                </p:oleObj>
              </mc:Choice>
              <mc:Fallback>
                <p:oleObj name="" r:id="rId6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7"/>
                    </p:blipFill>
                    <p:spPr>
                      <a:xfrm>
                        <a:off x="2452370" y="272986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597150" y="266509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7150" y="346837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72920" y="3146425"/>
            <a:ext cx="106616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2865755" y="3173095"/>
            <a:ext cx="126365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91920" y="5118735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8554720" y="2740660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497205" imgH="502285" progId="Visio.Drawing.15">
                  <p:embed/>
                </p:oleObj>
              </mc:Choice>
              <mc:Fallback>
                <p:oleObj name="" r:id="rId8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7"/>
                    </p:blipFill>
                    <p:spPr>
                      <a:xfrm>
                        <a:off x="8554720" y="2740660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8699500" y="267589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699500" y="347916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42225" y="5222240"/>
            <a:ext cx="431800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192.168.2.10    192.168.2.11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04455" y="2239010"/>
            <a:ext cx="299466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210.130.11.13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192.168.2.1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49" name="对象 48"/>
          <p:cNvGraphicFramePr/>
          <p:nvPr/>
        </p:nvGraphicFramePr>
        <p:xfrm>
          <a:off x="5036185" y="1330960"/>
          <a:ext cx="173926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9" imgW="1656715" imgH="1656715" progId="Visio.Drawing.15">
                  <p:embed/>
                </p:oleObj>
              </mc:Choice>
              <mc:Fallback>
                <p:oleObj name="" r:id="rId9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6185" y="1330960"/>
                        <a:ext cx="1739265" cy="173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右箭头 50"/>
          <p:cNvSpPr/>
          <p:nvPr/>
        </p:nvSpPr>
        <p:spPr>
          <a:xfrm>
            <a:off x="3707765" y="2740660"/>
            <a:ext cx="4396105" cy="408305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GRE TUNNEL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42055" y="3196590"/>
            <a:ext cx="4340225" cy="384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2.2.2.1                                 2.2.2.2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9615" y="332041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082280" y="324802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4375" y="3656013"/>
            <a:ext cx="2743200" cy="252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Black" pitchFamily="2" charset="0"/>
                <a:ea typeface="Roboto Black" pitchFamily="2" charset="0"/>
                <a:cs typeface="+mn-cs"/>
              </a:rPr>
              <a:t>04</a:t>
            </a:r>
            <a:endParaRPr kumimoji="0" lang="en-US" altLang="zh-CN" sz="13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Black" pitchFamily="2" charset="0"/>
              <a:ea typeface="Roboto Black" pitchFamily="2" charset="0"/>
              <a:cs typeface="+mn-cs"/>
            </a:endParaRPr>
          </a:p>
        </p:txBody>
      </p:sp>
      <p:sp>
        <p:nvSpPr>
          <p:cNvPr id="63490" name="文本框 2"/>
          <p:cNvSpPr txBox="1"/>
          <p:nvPr/>
        </p:nvSpPr>
        <p:spPr>
          <a:xfrm flipH="1">
            <a:off x="7566025" y="3892550"/>
            <a:ext cx="4170363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  <a:r>
              <a:rPr lang="en-US" alt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-VPN</a:t>
            </a: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28"/>
          <p:cNvSpPr/>
          <p:nvPr/>
        </p:nvSpPr>
        <p:spPr>
          <a:xfrm rot="5400000">
            <a:off x="6946106" y="4083844"/>
            <a:ext cx="666750" cy="4460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41500" y="2355850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700088" y="0"/>
            <a:ext cx="10025062" cy="854075"/>
          </a:xfrm>
        </p:spPr>
        <p:txBody>
          <a:bodyPr lIns="91440" tIns="45720" rIns="91440" bIns="45720" anchor="ctr"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隧道技术</a:t>
            </a:r>
            <a:r>
              <a:rPr lang="en-US" altLang="zh-CN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-VPN</a:t>
            </a:r>
            <a:endParaRPr lang="en-US" altLang="zh-CN" sz="3200" b="1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sym typeface="Calibri" panose="020F0502020204030204" pitchFamily="34" charset="0"/>
            </a:endParaRPr>
          </a:p>
        </p:txBody>
      </p:sp>
      <p:graphicFrame>
        <p:nvGraphicFramePr>
          <p:cNvPr id="24" name="对象 23"/>
          <p:cNvGraphicFramePr/>
          <p:nvPr/>
        </p:nvGraphicFramePr>
        <p:xfrm>
          <a:off x="9153525" y="415544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153525" y="415544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7919085" y="415544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919085" y="415544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 flipV="1">
            <a:off x="8444865" y="3248025"/>
            <a:ext cx="50292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8947785" y="3248025"/>
            <a:ext cx="77724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/>
          <p:nvPr/>
        </p:nvGraphicFramePr>
        <p:xfrm>
          <a:off x="1230630" y="40767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" imgW="624205" imgH="624205" progId="Visio.Drawing.15">
                  <p:embed/>
                </p:oleObj>
              </mc:Choice>
              <mc:Fallback>
                <p:oleObj name="" r:id="rId4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30630" y="40767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566795" y="40767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4205" imgH="624205" progId="Visio.Drawing.15">
                  <p:embed/>
                </p:oleObj>
              </mc:Choice>
              <mc:Fallback>
                <p:oleObj name="" r:id="rId5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566795" y="40767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452370" y="272986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6" imgW="497205" imgH="502285" progId="Visio.Drawing.15">
                  <p:embed/>
                </p:oleObj>
              </mc:Choice>
              <mc:Fallback>
                <p:oleObj name="" r:id="rId6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7"/>
                    </p:blipFill>
                    <p:spPr>
                      <a:xfrm>
                        <a:off x="2452370" y="272986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597150" y="266509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7150" y="346837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72920" y="3146425"/>
            <a:ext cx="106616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2865755" y="3173095"/>
            <a:ext cx="126365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91920" y="5118735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8554720" y="2740660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497205" imgH="502285" progId="Visio.Drawing.15">
                  <p:embed/>
                </p:oleObj>
              </mc:Choice>
              <mc:Fallback>
                <p:oleObj name="" r:id="rId8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7"/>
                    </p:blipFill>
                    <p:spPr>
                      <a:xfrm>
                        <a:off x="8554720" y="2740660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8699500" y="267589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699500" y="347916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642225" y="5222240"/>
            <a:ext cx="3225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192.168.2.10    192.168.2.11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04455" y="2239010"/>
            <a:ext cx="299466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210.130.11.13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192.168.2.1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49" name="对象 48"/>
          <p:cNvGraphicFramePr/>
          <p:nvPr/>
        </p:nvGraphicFramePr>
        <p:xfrm>
          <a:off x="5036185" y="1330960"/>
          <a:ext cx="173926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9" imgW="1656715" imgH="1656715" progId="Visio.Drawing.15">
                  <p:embed/>
                </p:oleObj>
              </mc:Choice>
              <mc:Fallback>
                <p:oleObj name="" r:id="rId9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6185" y="1330960"/>
                        <a:ext cx="1739265" cy="173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右箭头 50"/>
          <p:cNvSpPr/>
          <p:nvPr/>
        </p:nvSpPr>
        <p:spPr>
          <a:xfrm>
            <a:off x="3707765" y="2740660"/>
            <a:ext cx="4396105" cy="408305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IPSEC VPN TUNNEL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42055" y="3196590"/>
            <a:ext cx="4340225" cy="384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2.2.2.1                                 2.2.2.2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9615" y="332041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082280" y="324802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5525" y="3724910"/>
            <a:ext cx="2333625" cy="8686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握手及密钥交换协议</a:t>
            </a:r>
            <a:endParaRPr lang="zh-CN" altLang="en-US" b="1"/>
          </a:p>
          <a:p>
            <a:pPr algn="ctr"/>
            <a:r>
              <a:rPr lang="zh-CN" altLang="en-US" b="1"/>
              <a:t>加密密钥</a:t>
            </a:r>
            <a:endParaRPr lang="zh-CN" altLang="en-US" b="1"/>
          </a:p>
          <a:p>
            <a:pPr algn="ctr"/>
            <a:r>
              <a:rPr lang="zh-CN" altLang="en-US" b="1"/>
              <a:t>加密协议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433195" y="2315845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700088" y="0"/>
            <a:ext cx="10025062" cy="854075"/>
          </a:xfrm>
        </p:spPr>
        <p:txBody>
          <a:bodyPr lIns="91440" tIns="45720" rIns="91440" bIns="45720" anchor="ctr"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隧道技术</a:t>
            </a:r>
            <a:r>
              <a:rPr lang="en-US" altLang="zh-CN" sz="3200" b="1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Calibri" panose="020F0502020204030204" pitchFamily="34" charset="0"/>
              </a:rPr>
              <a:t>-VPN</a:t>
            </a:r>
            <a:endParaRPr lang="en-US" altLang="zh-CN" sz="3200" b="1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sym typeface="Calibri" panose="020F0502020204030204" pitchFamily="34" charset="0"/>
            </a:endParaRPr>
          </a:p>
        </p:txBody>
      </p:sp>
      <p:graphicFrame>
        <p:nvGraphicFramePr>
          <p:cNvPr id="30" name="对象 29"/>
          <p:cNvGraphicFramePr/>
          <p:nvPr/>
        </p:nvGraphicFramePr>
        <p:xfrm>
          <a:off x="8563610" y="4115435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563610" y="4115435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822325" y="4036695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22325" y="4036695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158490" y="4036695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624205" imgH="624205" progId="Visio.Drawing.15">
                  <p:embed/>
                </p:oleObj>
              </mc:Choice>
              <mc:Fallback>
                <p:oleObj name="" r:id="rId4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158490" y="4036695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044065" y="2689860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497205" imgH="502285" progId="Visio.Drawing.15">
                  <p:embed/>
                </p:oleObj>
              </mc:Choice>
              <mc:Fallback>
                <p:oleObj name="" r:id="rId5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2044065" y="2689860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188845" y="262509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845" y="342836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64615" y="3106420"/>
            <a:ext cx="106616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2457450" y="3133090"/>
            <a:ext cx="126365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83615" y="5078730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49" name="对象 48"/>
          <p:cNvGraphicFramePr/>
          <p:nvPr/>
        </p:nvGraphicFramePr>
        <p:xfrm>
          <a:off x="6384925" y="2131695"/>
          <a:ext cx="173926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7" imgW="1656715" imgH="1656715" progId="Visio.Drawing.15">
                  <p:embed/>
                </p:oleObj>
              </mc:Choice>
              <mc:Fallback>
                <p:oleObj name="" r:id="rId7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4925" y="2131695"/>
                        <a:ext cx="1739265" cy="173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 rot="780000">
            <a:off x="3629660" y="3606800"/>
            <a:ext cx="4932680" cy="384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2.2.2.1                                              2.2.2.10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61310" y="328041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970" y="4405630"/>
            <a:ext cx="2333625" cy="8686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握手及密钥交换协议</a:t>
            </a:r>
            <a:endParaRPr lang="zh-CN" altLang="en-US" b="1"/>
          </a:p>
          <a:p>
            <a:pPr algn="ctr"/>
            <a:r>
              <a:rPr lang="zh-CN" altLang="en-US" b="1"/>
              <a:t>加密密钥</a:t>
            </a:r>
            <a:endParaRPr lang="zh-CN" altLang="en-US" b="1"/>
          </a:p>
          <a:p>
            <a:pPr algn="ctr"/>
            <a:r>
              <a:rPr lang="zh-CN" altLang="en-US" b="1"/>
              <a:t>加密协议</a:t>
            </a:r>
            <a:endParaRPr lang="zh-CN" altLang="en-US" b="1"/>
          </a:p>
        </p:txBody>
      </p:sp>
      <p:sp>
        <p:nvSpPr>
          <p:cNvPr id="5" name="右箭头 4"/>
          <p:cNvSpPr/>
          <p:nvPr/>
        </p:nvSpPr>
        <p:spPr>
          <a:xfrm rot="12960000">
            <a:off x="8301355" y="3281045"/>
            <a:ext cx="868680" cy="32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4095115" y="2529205"/>
            <a:ext cx="2026920" cy="32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17075" y="4184650"/>
            <a:ext cx="2513965" cy="929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路由表</a:t>
            </a:r>
            <a:endParaRPr lang="zh-CN" altLang="en-US"/>
          </a:p>
          <a:p>
            <a:endParaRPr>
              <a:latin typeface="+mj-ea"/>
              <a:ea typeface="+mj-ea"/>
            </a:endParaRPr>
          </a:p>
          <a:p>
            <a:r>
              <a:rPr lang="en-US">
                <a:latin typeface="+mj-ea"/>
                <a:ea typeface="+mj-ea"/>
              </a:rPr>
              <a:t>10.1.1.0/24</a:t>
            </a:r>
            <a:r>
              <a:rPr>
                <a:latin typeface="+mj-ea"/>
                <a:ea typeface="+mj-ea"/>
              </a:rPr>
              <a:t> → </a:t>
            </a:r>
            <a:r>
              <a:rPr lang="en-US">
                <a:latin typeface="+mj-ea"/>
                <a:ea typeface="+mj-ea"/>
              </a:rPr>
              <a:t>2.2.2.1</a:t>
            </a:r>
            <a:endParaRPr lang="en-US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54440" y="518223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7385" y="458025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4375" y="3656013"/>
            <a:ext cx="2743200" cy="252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Black" pitchFamily="2" charset="0"/>
                <a:ea typeface="Roboto Black" pitchFamily="2" charset="0"/>
                <a:cs typeface="+mn-cs"/>
              </a:rPr>
              <a:t>05</a:t>
            </a:r>
            <a:endParaRPr kumimoji="0" lang="en-US" altLang="zh-CN" sz="13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Black" pitchFamily="2" charset="0"/>
              <a:ea typeface="Roboto Black" pitchFamily="2" charset="0"/>
              <a:cs typeface="+mn-cs"/>
            </a:endParaRPr>
          </a:p>
        </p:txBody>
      </p:sp>
      <p:sp>
        <p:nvSpPr>
          <p:cNvPr id="77826" name="文本框 2"/>
          <p:cNvSpPr txBox="1"/>
          <p:nvPr/>
        </p:nvSpPr>
        <p:spPr>
          <a:xfrm flipH="1">
            <a:off x="7566025" y="3892550"/>
            <a:ext cx="4170363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defTabSz="0">
              <a:spcBef>
                <a:spcPts val="600"/>
              </a:spcBef>
            </a:pP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en-US" alt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28"/>
          <p:cNvSpPr/>
          <p:nvPr/>
        </p:nvSpPr>
        <p:spPr>
          <a:xfrm rot="5400000">
            <a:off x="6946106" y="4083844"/>
            <a:ext cx="666750" cy="4460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147945" y="1444625"/>
            <a:ext cx="5739765" cy="4521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latin typeface="+mj-ea"/>
                <a:ea typeface="+mj-ea"/>
              </a:rPr>
              <a:t>TC</a:t>
            </a:r>
            <a:endParaRPr lang="en-US" altLang="zh-CN">
              <a:latin typeface="+mj-ea"/>
              <a:ea typeface="+mj-ea"/>
            </a:endParaRPr>
          </a:p>
          <a:p>
            <a:pPr algn="l"/>
            <a:endParaRPr lang="en-US" altLang="zh-CN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只能控制一块网卡设备的发出流量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无法限制接收流量</a:t>
            </a:r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</a:t>
            </a:r>
            <a:r>
              <a:rPr lang="zh-CN" altLang="en-US">
                <a:latin typeface="+mj-ea"/>
                <a:ea typeface="+mj-ea"/>
              </a:rPr>
              <a:t>算法</a:t>
            </a:r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fifo  sqf</a:t>
            </a:r>
            <a:endParaRPr lang="en-US" altLang="zh-CN">
              <a:latin typeface="+mj-ea"/>
              <a:ea typeface="+mj-ea"/>
            </a:endParaRPr>
          </a:p>
          <a:p>
            <a:pPr algn="l"/>
            <a:endParaRPr lang="en-US" altLang="zh-CN">
              <a:latin typeface="+mj-ea"/>
              <a:ea typeface="+mj-ea"/>
            </a:endParaRPr>
          </a:p>
        </p:txBody>
      </p:sp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750888" y="0"/>
            <a:ext cx="8199437" cy="993775"/>
          </a:xfrm>
        </p:spPr>
        <p:txBody>
          <a:bodyPr lIns="91440" tIns="45720" rIns="91440" bIns="45720" anchor="ctr"/>
          <a:lstStyle/>
          <a:p>
            <a:pPr defTabSz="914400">
              <a:buNone/>
            </a:pPr>
            <a:r>
              <a:rPr lang="zh-CN" altLang="en-US" sz="32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带宽</a:t>
            </a:r>
            <a:r>
              <a:rPr lang="en-US" altLang="zh-CN" sz="32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QOS</a:t>
            </a:r>
            <a:endParaRPr lang="en-US" altLang="zh-CN" sz="32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2272030" y="168021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272030" y="168021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562860" y="260985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57830" y="305752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2860" y="406209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66620" y="3505200"/>
            <a:ext cx="1263650" cy="3816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bridge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1400" y="1537970"/>
            <a:ext cx="1171575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+mj-ea"/>
              <a:ea typeface="+mj-ea"/>
            </a:endParaRPr>
          </a:p>
          <a:p>
            <a:endParaRPr lang="zh-CN" altLang="en-US">
              <a:latin typeface="+mj-ea"/>
              <a:ea typeface="+mj-ea"/>
            </a:endParaRPr>
          </a:p>
          <a:p>
            <a:endParaRPr lang="zh-CN" altLang="en-US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eth0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tap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qbr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qvb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qvo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57830" y="470281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449955" y="4062095"/>
            <a:ext cx="131445" cy="5530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66620" y="5123815"/>
            <a:ext cx="1263650" cy="3816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ovs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3449955" y="2849880"/>
            <a:ext cx="131445" cy="553085"/>
          </a:xfrm>
          <a:prstGeom prst="upArrow">
            <a:avLst>
              <a:gd name="adj1" fmla="val 50000"/>
              <a:gd name="adj2" fmla="val 50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0" name="上箭头 19"/>
          <p:cNvSpPr/>
          <p:nvPr/>
        </p:nvSpPr>
        <p:spPr>
          <a:xfrm rot="10800000">
            <a:off x="2272030" y="2609850"/>
            <a:ext cx="131445" cy="6902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上箭头 20"/>
          <p:cNvSpPr/>
          <p:nvPr/>
        </p:nvSpPr>
        <p:spPr>
          <a:xfrm rot="10800000">
            <a:off x="2272030" y="4149725"/>
            <a:ext cx="131445" cy="5530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44675" y="1464945"/>
            <a:ext cx="2487295" cy="1329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44675" y="5584190"/>
            <a:ext cx="2171065" cy="3816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hypervisor host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7607935" y="3754755"/>
            <a:ext cx="1342390" cy="134239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0" name="下弧形箭头 29"/>
          <p:cNvSpPr/>
          <p:nvPr/>
        </p:nvSpPr>
        <p:spPr>
          <a:xfrm rot="10800000">
            <a:off x="8517890" y="3452495"/>
            <a:ext cx="974090" cy="48704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流程图: 离页连接符 30"/>
          <p:cNvSpPr/>
          <p:nvPr/>
        </p:nvSpPr>
        <p:spPr>
          <a:xfrm>
            <a:off x="9386570" y="4062095"/>
            <a:ext cx="342265" cy="44704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流程图: 离页连接符 31"/>
          <p:cNvSpPr/>
          <p:nvPr/>
        </p:nvSpPr>
        <p:spPr>
          <a:xfrm>
            <a:off x="7675880" y="4547870"/>
            <a:ext cx="342265" cy="44704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3" name="流程图: 离页连接符 32"/>
          <p:cNvSpPr/>
          <p:nvPr/>
        </p:nvSpPr>
        <p:spPr>
          <a:xfrm>
            <a:off x="8128000" y="4547870"/>
            <a:ext cx="342265" cy="44704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4" name="流程图: 离页连接符 33"/>
          <p:cNvSpPr/>
          <p:nvPr/>
        </p:nvSpPr>
        <p:spPr>
          <a:xfrm>
            <a:off x="8517890" y="4547870"/>
            <a:ext cx="342265" cy="44704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8018145" y="3452495"/>
            <a:ext cx="223520" cy="4870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8018145" y="5123815"/>
            <a:ext cx="223520" cy="7232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7" name="流程图: 离页连接符 36"/>
          <p:cNvSpPr/>
          <p:nvPr/>
        </p:nvSpPr>
        <p:spPr>
          <a:xfrm>
            <a:off x="8128000" y="5222240"/>
            <a:ext cx="342265" cy="44704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750888" y="0"/>
            <a:ext cx="8199437" cy="993775"/>
          </a:xfrm>
        </p:spPr>
        <p:txBody>
          <a:bodyPr lIns="91440" tIns="45720" rIns="91440" bIns="45720" anchor="ctr"/>
          <a:lstStyle/>
          <a:p>
            <a:pPr defTabSz="914400">
              <a:buNone/>
            </a:pPr>
            <a:r>
              <a:rPr lang="zh-CN" altLang="en-US" sz="32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带宽</a:t>
            </a:r>
            <a:r>
              <a:rPr lang="en-US" altLang="zh-CN" sz="32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QOS</a:t>
            </a:r>
            <a:endParaRPr lang="zh-CN" altLang="en-US" sz="32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468120" y="373507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68120" y="373507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804285" y="373507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804285" y="373507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689860" y="238823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4" imgW="497205" imgH="502285" progId="Visio.Drawing.15">
                  <p:embed/>
                </p:oleObj>
              </mc:Choice>
              <mc:Fallback>
                <p:oleObj name="" r:id="rId4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2689860" y="238823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34640" y="232346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4640" y="312674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010410" y="2804795"/>
            <a:ext cx="106616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103245" y="2831465"/>
            <a:ext cx="126365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95120" y="2026285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50950" y="4801870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25060" y="1833880"/>
            <a:ext cx="1118870" cy="1525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上箭头 38"/>
          <p:cNvSpPr/>
          <p:nvPr/>
        </p:nvSpPr>
        <p:spPr>
          <a:xfrm>
            <a:off x="4857750" y="2026285"/>
            <a:ext cx="131445" cy="553085"/>
          </a:xfrm>
          <a:prstGeom prst="upArrow">
            <a:avLst>
              <a:gd name="adj1" fmla="val 50000"/>
              <a:gd name="adj2" fmla="val 50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0" name="上箭头 39"/>
          <p:cNvSpPr/>
          <p:nvPr/>
        </p:nvSpPr>
        <p:spPr>
          <a:xfrm rot="10800000">
            <a:off x="4857750" y="2919095"/>
            <a:ext cx="131445" cy="5530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74360" y="1417955"/>
            <a:ext cx="5739765" cy="4521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latin typeface="+mj-ea"/>
                <a:ea typeface="+mj-ea"/>
              </a:rPr>
              <a:t>              floating_ip 1                    2M</a:t>
            </a:r>
            <a:endParaRPr lang="en-US">
              <a:latin typeface="+mj-ea"/>
              <a:ea typeface="+mj-ea"/>
            </a:endParaRPr>
          </a:p>
          <a:p>
            <a:pPr algn="l"/>
            <a:r>
              <a:rPr lang="en-US">
                <a:latin typeface="+mj-ea"/>
                <a:ea typeface="+mj-ea"/>
              </a:rPr>
              <a:t>              floating_ip 2                    2M</a:t>
            </a:r>
            <a:endParaRPr lang="en-US">
              <a:latin typeface="+mj-ea"/>
              <a:ea typeface="+mj-ea"/>
            </a:endParaRPr>
          </a:p>
          <a:p>
            <a:pPr algn="l"/>
            <a:r>
              <a:rPr lang="en-US">
                <a:latin typeface="+mj-ea"/>
                <a:ea typeface="+mj-ea"/>
              </a:rPr>
              <a:t>10Mb     nat_port 1                       3M</a:t>
            </a:r>
            <a:endParaRPr lang="en-US">
              <a:latin typeface="+mj-ea"/>
              <a:ea typeface="+mj-ea"/>
            </a:endParaRPr>
          </a:p>
          <a:p>
            <a:pPr algn="l"/>
            <a:r>
              <a:rPr lang="en-US">
                <a:latin typeface="+mj-ea"/>
                <a:ea typeface="+mj-ea"/>
              </a:rPr>
              <a:t>              nat_port 2                       1M</a:t>
            </a:r>
            <a:endParaRPr lang="en-US">
              <a:latin typeface="+mj-ea"/>
              <a:ea typeface="+mj-ea"/>
            </a:endParaRPr>
          </a:p>
          <a:p>
            <a:pPr algn="l"/>
            <a:r>
              <a:rPr lang="en-US">
                <a:latin typeface="+mj-ea"/>
                <a:ea typeface="+mj-ea"/>
              </a:rPr>
              <a:t>              others(210.130.11.12)     2M</a:t>
            </a:r>
            <a:endParaRPr lang="en-US">
              <a:latin typeface="+mj-ea"/>
              <a:ea typeface="+mj-ea"/>
            </a:endParaRPr>
          </a:p>
          <a:p>
            <a:pPr algn="l"/>
            <a:endParaRPr lang="en-US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1:1 10Mb   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1:1001  2M  max  5M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1:1002 2M max  10M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 2001  3M  max  5M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 2002  1M  max  2M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htb class 1: 1000  2M  max  10M</a:t>
            </a:r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default  1:1000</a:t>
            </a:r>
            <a:endParaRPr lang="en-US" altLang="zh-CN">
              <a:latin typeface="+mj-ea"/>
              <a:ea typeface="+mj-ea"/>
            </a:endParaRPr>
          </a:p>
          <a:p>
            <a:pPr algn="l"/>
            <a:endParaRPr lang="en-US" altLang="zh-CN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子类可以借父类的带宽，当最大发生抢占时，被抢占的部分依保底比率分配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615" y="1346200"/>
            <a:ext cx="1722120" cy="201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7030A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latin typeface="+mj-ea"/>
                <a:ea typeface="+mj-ea"/>
              </a:rPr>
              <a:t>floating_ip:</a:t>
            </a:r>
            <a:endParaRPr lang="en-US" altLang="zh-CN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>
                <a:solidFill>
                  <a:srgbClr val="0070C0"/>
                </a:solidFill>
                <a:latin typeface="+mj-ea"/>
                <a:ea typeface="+mj-ea"/>
              </a:rPr>
              <a:t>210.130.11.13</a:t>
            </a:r>
            <a:endParaRPr lang="en-US" altLang="zh-CN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>
                <a:solidFill>
                  <a:srgbClr val="0070C0"/>
                </a:solidFill>
                <a:latin typeface="+mj-ea"/>
                <a:ea typeface="+mj-ea"/>
              </a:rPr>
              <a:t>nat_rule:</a:t>
            </a:r>
            <a:endParaRPr lang="en-US" altLang="zh-CN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 sz="1400">
                <a:solidFill>
                  <a:srgbClr val="0070C0"/>
                </a:solidFill>
                <a:latin typeface="+mj-ea"/>
                <a:ea typeface="+mj-ea"/>
              </a:rPr>
              <a:t>210.130.11.14:80</a:t>
            </a:r>
            <a:endParaRPr lang="en-US" altLang="zh-CN" sz="14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6270" y="891540"/>
            <a:ext cx="2053590" cy="5264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共享带宽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69" name="组合 8"/>
          <p:cNvGrpSpPr/>
          <p:nvPr/>
        </p:nvGrpSpPr>
        <p:grpSpPr>
          <a:xfrm>
            <a:off x="0" y="0"/>
            <a:ext cx="4818063" cy="3502025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83980" name="组合 40"/>
          <p:cNvGrpSpPr/>
          <p:nvPr/>
        </p:nvGrpSpPr>
        <p:grpSpPr>
          <a:xfrm>
            <a:off x="0" y="6718300"/>
            <a:ext cx="12199938" cy="139700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83987" name="文本框 1"/>
          <p:cNvSpPr txBox="1"/>
          <p:nvPr/>
        </p:nvSpPr>
        <p:spPr>
          <a:xfrm>
            <a:off x="4664075" y="2595880"/>
            <a:ext cx="7536180" cy="1736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8800" b="1" dirty="0">
                <a:solidFill>
                  <a:srgbClr val="595959"/>
                </a:solidFill>
                <a:latin typeface="Roboto Light" charset="0"/>
                <a:ea typeface="微软雅黑 Light" panose="020B0502040204020203" charset="-122"/>
              </a:rPr>
              <a:t>DISCUSS</a:t>
            </a:r>
            <a:endParaRPr lang="en-US" altLang="zh-CN" sz="8800" b="1" dirty="0">
              <a:solidFill>
                <a:srgbClr val="595959"/>
              </a:solidFill>
              <a:latin typeface="Roboto Light" charset="0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38200" y="109538"/>
            <a:ext cx="10515600" cy="1154112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kern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kern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506" name="文本框 3"/>
          <p:cNvSpPr txBox="1"/>
          <p:nvPr/>
        </p:nvSpPr>
        <p:spPr>
          <a:xfrm>
            <a:off x="3829685" y="1141730"/>
            <a:ext cx="5721350" cy="4968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200000"/>
              </a:lnSpc>
              <a:buFont typeface="Lucida Sans Std" pitchFamily="34" charset="0"/>
              <a:buAutoNum type="ea1JpnChsDb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网络概念基础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buFont typeface="Lucida Sans Std" pitchFamily="34" charset="0"/>
              <a:buAutoNum type="ea1JpnChsDb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buFont typeface="Lucida Sans Std" pitchFamily="34" charset="0"/>
              <a:buAutoNum type="ea1JpnChsDb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-GRE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buFont typeface="Lucida Sans Std" pitchFamily="34" charset="0"/>
              <a:buAutoNum type="ea1JpnChsDb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隧道技术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-VPN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buFont typeface="Lucida Sans Std" pitchFamily="34" charset="0"/>
              <a:buAutoNum type="ea1JpnChsDbPeriod"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4375" y="3656013"/>
            <a:ext cx="2743200" cy="209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Black" pitchFamily="2" charset="0"/>
                <a:ea typeface="Roboto Black" pitchFamily="2" charset="0"/>
                <a:cs typeface="+mn-cs"/>
              </a:rPr>
              <a:t>01</a:t>
            </a:r>
            <a:endParaRPr kumimoji="0" lang="zh-CN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Black" pitchFamily="2" charset="0"/>
              <a:ea typeface="微软雅黑 Light" panose="020B0502040204020203" charset="-122"/>
              <a:cs typeface="+mn-cs"/>
            </a:endParaRPr>
          </a:p>
        </p:txBody>
      </p:sp>
      <p:sp>
        <p:nvSpPr>
          <p:cNvPr id="23554" name="文本框 2"/>
          <p:cNvSpPr txBox="1"/>
          <p:nvPr/>
        </p:nvSpPr>
        <p:spPr>
          <a:xfrm flipH="1">
            <a:off x="7566025" y="3892550"/>
            <a:ext cx="4170363" cy="808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网络概念基础</a:t>
            </a:r>
            <a:endParaRPr 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28"/>
          <p:cNvSpPr/>
          <p:nvPr/>
        </p:nvSpPr>
        <p:spPr>
          <a:xfrm rot="5400000">
            <a:off x="6946106" y="4083844"/>
            <a:ext cx="666750" cy="4460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105525" y="2106295"/>
            <a:ext cx="299466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90563" y="0"/>
            <a:ext cx="10515600" cy="81915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360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网络概念基础</a:t>
            </a:r>
            <a:endParaRPr lang="en-US" altLang="zh-CN" sz="36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  <a:sym typeface="+mn-ea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10154920" y="679450"/>
          <a:ext cx="173926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656715" imgH="1656715" progId="Visio.Drawing.15">
                  <p:embed/>
                </p:oleObj>
              </mc:Choice>
              <mc:Fallback>
                <p:oleObj name="" r:id="rId1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54920" y="679450"/>
                        <a:ext cx="1739265" cy="173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/>
          <p:nvPr/>
        </p:nvGraphicFramePr>
        <p:xfrm>
          <a:off x="1635760" y="175704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3" imgW="497205" imgH="502285" progId="Visio.Drawing.15">
                  <p:embed/>
                </p:oleObj>
              </mc:Choice>
              <mc:Fallback>
                <p:oleObj name="" r:id="rId3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635760" y="175704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06045" y="1757045"/>
          <a:ext cx="90741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054100" imgH="1334135" progId="Visio.Drawing.15">
                  <p:embed/>
                </p:oleObj>
              </mc:Choice>
              <mc:Fallback>
                <p:oleObj name="" r:id="rId5" imgW="1054100" imgH="13341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106045" y="1757045"/>
                        <a:ext cx="907415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480820" y="3218815"/>
          <a:ext cx="1115060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452120" imgH="699135" progId="Visio.Drawing.15">
                  <p:embed/>
                </p:oleObj>
              </mc:Choice>
              <mc:Fallback>
                <p:oleObj name="" r:id="rId7" imgW="452120" imgH="69913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1480820" y="3218815"/>
                        <a:ext cx="1115060" cy="17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06045" y="3218815"/>
          <a:ext cx="118364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91820" imgH="699135" progId="Visio.Drawing.15">
                  <p:embed/>
                </p:oleObj>
              </mc:Choice>
              <mc:Fallback>
                <p:oleObj name="" r:id="rId9" imgW="591820" imgH="699135" progId="Visio.Drawing.15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106045" y="3218815"/>
                        <a:ext cx="1183640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369379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624205" imgH="624205" progId="Visio.Drawing.15">
                  <p:embed/>
                </p:oleObj>
              </mc:Choice>
              <mc:Fallback>
                <p:oleObj name="" r:id="rId1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369379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5052060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624205" imgH="624205" progId="Visio.Drawing.15">
                  <p:embed/>
                </p:oleObj>
              </mc:Choice>
              <mc:Fallback>
                <p:oleObj name="" r:id="rId1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5052060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944308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4" imgW="624205" imgH="624205" progId="Visio.Drawing.15">
                  <p:embed/>
                </p:oleObj>
              </mc:Choice>
              <mc:Fallback>
                <p:oleObj name="" r:id="rId14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944308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8787765" y="3808095"/>
          <a:ext cx="90741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054100" imgH="1334135" progId="Visio.Drawing.15">
                  <p:embed/>
                </p:oleObj>
              </mc:Choice>
              <mc:Fallback>
                <p:oleObj name="" r:id="rId15" imgW="1054100" imgH="13341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8787765" y="3808095"/>
                        <a:ext cx="907415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4332605" y="3808095"/>
          <a:ext cx="90741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6" imgW="1054100" imgH="1334135" progId="Visio.Drawing.15">
                  <p:embed/>
                </p:oleObj>
              </mc:Choice>
              <mc:Fallback>
                <p:oleObj name="" r:id="rId16" imgW="1054100" imgH="13341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332605" y="3808095"/>
                        <a:ext cx="907415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820864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624205" imgH="624205" progId="Visio.Drawing.15">
                  <p:embed/>
                </p:oleObj>
              </mc:Choice>
              <mc:Fallback>
                <p:oleObj name="" r:id="rId17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820864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/>
          <p:nvPr/>
        </p:nvGraphicFramePr>
        <p:xfrm>
          <a:off x="6695440" y="253428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8" imgW="497205" imgH="502285" progId="Visio.Drawing.15">
                  <p:embed/>
                </p:oleObj>
              </mc:Choice>
              <mc:Fallback>
                <p:oleObj name="" r:id="rId18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695440" y="253428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 flipV="1">
            <a:off x="4208145" y="4238625"/>
            <a:ext cx="53340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4756785" y="4208145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756785" y="2943225"/>
            <a:ext cx="2346960" cy="12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103745" y="1525905"/>
            <a:ext cx="391668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734425" y="4299585"/>
            <a:ext cx="50292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9237345" y="4299585"/>
            <a:ext cx="77724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324225" y="6174105"/>
            <a:ext cx="344424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10.1.1.10      10.1.1.11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76185" y="6273800"/>
            <a:ext cx="431800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192.168.2.10    192.168.2.11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61175" y="241554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61175" y="321881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373505" y="1419225"/>
            <a:ext cx="0" cy="318516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2565" y="991235"/>
            <a:ext cx="239395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交换机        路由器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90563" y="0"/>
            <a:ext cx="10515600" cy="81915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360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网络概念基础</a:t>
            </a:r>
            <a:endParaRPr lang="en-US" altLang="zh-CN" sz="36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695325"/>
            <a:ext cx="9057005" cy="5923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105525" y="2106295"/>
            <a:ext cx="318389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10.1.1.1           192.168.2.1       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90563" y="0"/>
            <a:ext cx="10515600" cy="81915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360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网络概念基础</a:t>
            </a:r>
            <a:endParaRPr lang="en-US" altLang="zh-CN" sz="36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  <a:sym typeface="+mn-ea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10154920" y="679450"/>
          <a:ext cx="173926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656715" imgH="1656715" progId="Visio.Drawing.15">
                  <p:embed/>
                </p:oleObj>
              </mc:Choice>
              <mc:Fallback>
                <p:oleObj name="" r:id="rId1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54920" y="679450"/>
                        <a:ext cx="1739265" cy="173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369379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69379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5052060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624205" imgH="624205" progId="Visio.Drawing.15">
                  <p:embed/>
                </p:oleObj>
              </mc:Choice>
              <mc:Fallback>
                <p:oleObj name="" r:id="rId5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5052060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944308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6" imgW="624205" imgH="624205" progId="Visio.Drawing.15">
                  <p:embed/>
                </p:oleObj>
              </mc:Choice>
              <mc:Fallback>
                <p:oleObj name="" r:id="rId6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944308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8787765" y="3808095"/>
          <a:ext cx="90741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1054100" imgH="1334135" progId="Visio.Drawing.15">
                  <p:embed/>
                </p:oleObj>
              </mc:Choice>
              <mc:Fallback>
                <p:oleObj name="" r:id="rId7" imgW="1054100" imgH="13341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8787765" y="3808095"/>
                        <a:ext cx="907415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4332605" y="3808095"/>
          <a:ext cx="90741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1054100" imgH="1334135" progId="Visio.Drawing.15">
                  <p:embed/>
                </p:oleObj>
              </mc:Choice>
              <mc:Fallback>
                <p:oleObj name="" r:id="rId9" imgW="1054100" imgH="133413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4332605" y="3808095"/>
                        <a:ext cx="907415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8208645" y="5207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0" imgW="624205" imgH="624205" progId="Visio.Drawing.15">
                  <p:embed/>
                </p:oleObj>
              </mc:Choice>
              <mc:Fallback>
                <p:oleObj name="" r:id="rId10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8208645" y="5207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/>
          <p:nvPr/>
        </p:nvGraphicFramePr>
        <p:xfrm>
          <a:off x="6695440" y="253428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1" imgW="497205" imgH="502285" progId="Visio.Drawing.15">
                  <p:embed/>
                </p:oleObj>
              </mc:Choice>
              <mc:Fallback>
                <p:oleObj name="" r:id="rId11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6695440" y="253428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 flipV="1">
            <a:off x="4208145" y="4238625"/>
            <a:ext cx="53340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4756785" y="4208145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756785" y="2943225"/>
            <a:ext cx="2346960" cy="12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103745" y="1525905"/>
            <a:ext cx="391668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734425" y="4299585"/>
            <a:ext cx="50292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9237345" y="4299585"/>
            <a:ext cx="77724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59505" y="6273800"/>
            <a:ext cx="344424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10.1.1.10      10.1.1.11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76185" y="6273800"/>
            <a:ext cx="4318000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192.168.2.10    192.168.2.11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61175" y="241554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95440" y="319278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143115" y="2987675"/>
            <a:ext cx="2132330" cy="132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18640" y="1852295"/>
            <a:ext cx="3421380" cy="14776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路由表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+mj-ea"/>
                <a:ea typeface="+mj-ea"/>
              </a:rPr>
              <a:t>10.1.1.0/24 </a:t>
            </a:r>
            <a:r>
              <a:rPr lang="zh-CN" altLang="en-US">
                <a:latin typeface="+mj-ea"/>
                <a:ea typeface="+mj-ea"/>
              </a:rPr>
              <a:t>→ </a:t>
            </a:r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192.168.2.0/24 </a:t>
            </a:r>
            <a:r>
              <a:rPr lang="zh-CN" altLang="en-US">
                <a:latin typeface="+mj-ea"/>
                <a:ea typeface="+mj-ea"/>
              </a:rPr>
              <a:t>→ </a:t>
            </a:r>
            <a:r>
              <a:rPr lang="en-US" altLang="zh-CN">
                <a:latin typeface="+mj-ea"/>
                <a:ea typeface="+mj-ea"/>
              </a:rPr>
              <a:t>192.168.2.1</a:t>
            </a:r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others </a:t>
            </a:r>
            <a:r>
              <a:rPr lang="zh-CN" altLang="en-US">
                <a:latin typeface="+mj-ea"/>
                <a:ea typeface="+mj-ea"/>
              </a:rPr>
              <a:t>→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33615" y="319278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230" y="4963160"/>
            <a:ext cx="3040380" cy="1203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路由表</a:t>
            </a:r>
            <a:endParaRPr lang="zh-CN" altLang="en-US"/>
          </a:p>
          <a:p>
            <a:endParaRPr lang="zh-CN" altLang="en-US"/>
          </a:p>
          <a:p>
            <a:r>
              <a:rPr>
                <a:latin typeface="+mj-ea"/>
                <a:ea typeface="+mj-ea"/>
              </a:rPr>
              <a:t>10.1.1.0/24  scope  广播域</a:t>
            </a:r>
            <a:endParaRPr>
              <a:latin typeface="+mj-ea"/>
              <a:ea typeface="+mj-ea"/>
            </a:endParaRPr>
          </a:p>
          <a:p>
            <a:r>
              <a:rPr>
                <a:latin typeface="+mj-ea"/>
                <a:ea typeface="+mj-ea"/>
              </a:rPr>
              <a:t>others → 10.1.1.1</a:t>
            </a:r>
            <a:endParaRPr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4375" y="3656013"/>
            <a:ext cx="2743200" cy="209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Black" pitchFamily="2" charset="0"/>
                <a:ea typeface="Roboto Black" pitchFamily="2" charset="0"/>
                <a:cs typeface="+mn-cs"/>
              </a:rPr>
              <a:t>02</a:t>
            </a:r>
            <a:endParaRPr kumimoji="0" lang="zh-CN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Black" pitchFamily="2" charset="0"/>
              <a:ea typeface="微软雅黑 Light" panose="020B0502040204020203" charset="-122"/>
              <a:cs typeface="+mn-cs"/>
            </a:endParaRPr>
          </a:p>
        </p:txBody>
      </p:sp>
      <p:sp>
        <p:nvSpPr>
          <p:cNvPr id="28674" name="文本框 2"/>
          <p:cNvSpPr txBox="1"/>
          <p:nvPr/>
        </p:nvSpPr>
        <p:spPr>
          <a:xfrm flipH="1">
            <a:off x="7566025" y="3892550"/>
            <a:ext cx="4170363" cy="808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</a:t>
            </a:r>
            <a:r>
              <a:rPr lang="en-US" alt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endParaRPr lang="en-US" altLang="zh-CN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28"/>
          <p:cNvSpPr/>
          <p:nvPr/>
        </p:nvSpPr>
        <p:spPr>
          <a:xfrm rot="5400000">
            <a:off x="6946106" y="4083844"/>
            <a:ext cx="666750" cy="4460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66750" y="0"/>
            <a:ext cx="10515600" cy="892175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36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地址转换</a:t>
            </a:r>
            <a:r>
              <a:rPr lang="en-US" altLang="zh-CN" sz="36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NAT</a:t>
            </a:r>
            <a:endParaRPr lang="en-US" altLang="zh-CN" sz="36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7301230" y="4416425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301230" y="4416425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9637395" y="4416425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637395" y="4416425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8522970" y="3069590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497205" imgH="502285" progId="Visio.Drawing.15">
                  <p:embed/>
                </p:oleObj>
              </mc:Choice>
              <mc:Fallback>
                <p:oleObj name="" r:id="rId4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8522970" y="3069590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882765" y="971550"/>
            <a:ext cx="1487170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SNAT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0213340" y="1208405"/>
          <a:ext cx="1330960" cy="13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656715" imgH="1656715" progId="Visio.Drawing.15">
                  <p:embed/>
                </p:oleObj>
              </mc:Choice>
              <mc:Fallback>
                <p:oleObj name="" r:id="rId6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13340" y="1208405"/>
                        <a:ext cx="1330960" cy="132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964805" y="2695575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20455" y="300482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20455" y="380809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2805" y="5483225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817485" y="3538855"/>
            <a:ext cx="1105535" cy="140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909685" y="3538855"/>
            <a:ext cx="1303655" cy="140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 rot="17700000">
            <a:off x="6798310" y="3658870"/>
            <a:ext cx="1473835" cy="4343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9" name="右箭头 28"/>
          <p:cNvSpPr/>
          <p:nvPr/>
        </p:nvSpPr>
        <p:spPr>
          <a:xfrm rot="20400000">
            <a:off x="8849360" y="2064385"/>
            <a:ext cx="1224915" cy="4343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latin typeface="+mj-ea"/>
              <a:ea typeface="+mj-ea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85" y="5208905"/>
            <a:ext cx="3757930" cy="659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源： </a:t>
            </a:r>
            <a:r>
              <a:rPr lang="en-US" altLang="zh-CN">
                <a:latin typeface="+mj-ea"/>
                <a:ea typeface="+mj-ea"/>
              </a:rPr>
              <a:t>10.1.1.10</a:t>
            </a:r>
            <a:endParaRPr lang="en-US" altLang="zh-CN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目的：</a:t>
            </a:r>
            <a:r>
              <a:rPr lang="en-US" altLang="zh-CN">
                <a:latin typeface="+mj-ea"/>
                <a:ea typeface="+mj-ea"/>
              </a:rPr>
              <a:t>114.114.114.114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6530" y="2722245"/>
            <a:ext cx="3757930" cy="659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源：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目的：</a:t>
            </a:r>
            <a:r>
              <a:rPr lang="en-US" altLang="zh-CN">
                <a:latin typeface="+mj-ea"/>
                <a:ea typeface="+mj-ea"/>
              </a:rPr>
              <a:t>114.114.114.114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6090" y="3381375"/>
            <a:ext cx="1724025" cy="2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ip_conntrack</a:t>
            </a:r>
            <a:endParaRPr lang="en-US" altLang="zh-CN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66750" y="0"/>
            <a:ext cx="10515600" cy="892175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36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地址转换</a:t>
            </a:r>
            <a:r>
              <a:rPr lang="en-US" altLang="zh-CN" sz="3600" kern="1200" dirty="0">
                <a:solidFill>
                  <a:srgbClr val="0089D2"/>
                </a:solidFill>
                <a:latin typeface="微软雅黑 Light" panose="020B0502040204020203" charset="-122"/>
                <a:ea typeface="微软雅黑 Light" panose="020B0502040204020203" charset="-122"/>
                <a:cs typeface="+mj-cs"/>
              </a:rPr>
              <a:t>NAT</a:t>
            </a:r>
            <a:endParaRPr lang="en-US" altLang="zh-CN" sz="3600" kern="1200" dirty="0">
              <a:solidFill>
                <a:srgbClr val="0089D2"/>
              </a:solidFill>
              <a:latin typeface="微软雅黑 Light" panose="020B0502040204020203" charset="-122"/>
              <a:ea typeface="微软雅黑 Light" panose="020B0502040204020203" charset="-122"/>
              <a:cs typeface="+mj-cs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7074535" y="4826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624205" imgH="624205" progId="Visio.Drawing.15">
                  <p:embed/>
                </p:oleObj>
              </mc:Choice>
              <mc:Fallback>
                <p:oleObj name="" r:id="rId1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074535" y="4826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9410700" y="4826000"/>
          <a:ext cx="105346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" imgW="624205" imgH="624205" progId="Visio.Drawing.15">
                  <p:embed/>
                </p:oleObj>
              </mc:Choice>
              <mc:Fallback>
                <p:oleObj name="" r:id="rId3" imgW="624205" imgH="624205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410700" y="4826000"/>
                        <a:ext cx="105346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/>
          <p:nvPr/>
        </p:nvGraphicFramePr>
        <p:xfrm>
          <a:off x="8296275" y="3479165"/>
          <a:ext cx="80454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4" imgW="497205" imgH="502285" progId="Visio.Drawing.15">
                  <p:embed/>
                </p:oleObj>
              </mc:Choice>
              <mc:Fallback>
                <p:oleObj name="" r:id="rId4" imgW="497205" imgH="50228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8296275" y="3479165"/>
                        <a:ext cx="804545" cy="79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858000" y="1381125"/>
            <a:ext cx="1487170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DNAT</a:t>
            </a:r>
            <a:endParaRPr lang="en-US" altLang="zh-CN">
              <a:latin typeface="+mj-ea"/>
              <a:ea typeface="+mj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9957435" y="1776095"/>
          <a:ext cx="1330960" cy="13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1656715" imgH="1656715" progId="Visio.Drawing.15">
                  <p:embed/>
                </p:oleObj>
              </mc:Choice>
              <mc:Fallback>
                <p:oleObj name="" r:id="rId6" imgW="1656715" imgH="1656715" progId="Visio.Drawing.15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57435" y="1776095"/>
                        <a:ext cx="1330960" cy="132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685405" y="3105150"/>
            <a:ext cx="299466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endParaRPr lang="en-US" altLang="zh-CN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10.1.1.1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41055" y="3414395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41055" y="4217670"/>
            <a:ext cx="472440" cy="137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7616825" y="3895725"/>
            <a:ext cx="106616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8709660" y="3922395"/>
            <a:ext cx="1263650" cy="147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42185" y="5208905"/>
            <a:ext cx="3757930" cy="659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源： </a:t>
            </a:r>
            <a:r>
              <a:rPr lang="en-US" altLang="zh-CN">
                <a:latin typeface="+mj-ea"/>
                <a:ea typeface="+mj-ea"/>
                <a:sym typeface="+mn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目的：</a:t>
            </a:r>
            <a:r>
              <a:rPr lang="en-US" altLang="zh-CN">
                <a:latin typeface="+mj-ea"/>
                <a:ea typeface="+mj-ea"/>
              </a:rPr>
              <a:t>10.1.1.10:80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6530" y="2722245"/>
            <a:ext cx="3757930" cy="659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源： </a:t>
            </a:r>
            <a:r>
              <a:rPr lang="en-US" altLang="zh-CN">
                <a:latin typeface="+mj-ea"/>
                <a:ea typeface="+mj-ea"/>
              </a:rPr>
              <a:t>210.130.11.12</a:t>
            </a:r>
            <a:endParaRPr lang="en-US" altLang="zh-CN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目的：</a:t>
            </a:r>
            <a:r>
              <a:rPr lang="en-US" altLang="zh-CN">
                <a:latin typeface="+mj-ea"/>
                <a:ea typeface="+mj-ea"/>
              </a:rPr>
              <a:t>114.114.114.114:80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6090" y="3381375"/>
            <a:ext cx="1724025" cy="2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</a:rPr>
              <a:t>ip_conntrack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35825" y="5868035"/>
            <a:ext cx="34442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10.1.1.10                   10.1.1.11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33" name="右箭头 32"/>
          <p:cNvSpPr/>
          <p:nvPr/>
        </p:nvSpPr>
        <p:spPr>
          <a:xfrm rot="9840000">
            <a:off x="8570595" y="2510790"/>
            <a:ext cx="1224915" cy="4343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latin typeface="+mj-ea"/>
              <a:ea typeface="+mj-ea"/>
              <a:sym typeface="+mn-ea"/>
            </a:endParaRPr>
          </a:p>
        </p:txBody>
      </p:sp>
      <p:sp>
        <p:nvSpPr>
          <p:cNvPr id="34" name="右箭头 33"/>
          <p:cNvSpPr/>
          <p:nvPr/>
        </p:nvSpPr>
        <p:spPr>
          <a:xfrm rot="7200000">
            <a:off x="6739890" y="3900805"/>
            <a:ext cx="1224915" cy="43434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3">
      <a:dk1>
        <a:srgbClr val="000000"/>
      </a:dk1>
      <a:lt1>
        <a:srgbClr val="FFFFFF"/>
      </a:lt1>
      <a:dk2>
        <a:srgbClr val="00153A"/>
      </a:dk2>
      <a:lt2>
        <a:srgbClr val="F8F8F8"/>
      </a:lt2>
      <a:accent1>
        <a:srgbClr val="0089D2"/>
      </a:accent1>
      <a:accent2>
        <a:srgbClr val="039BE6"/>
      </a:accent2>
      <a:accent3>
        <a:srgbClr val="00A7F3"/>
      </a:accent3>
      <a:accent4>
        <a:srgbClr val="28B5F4"/>
      </a:accent4>
      <a:accent5>
        <a:srgbClr val="4FC2F9"/>
      </a:accent5>
      <a:accent6>
        <a:srgbClr val="80D5F9"/>
      </a:accent6>
      <a:hlink>
        <a:srgbClr val="0070C0"/>
      </a:hlink>
      <a:folHlink>
        <a:srgbClr val="0089D2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7000">
              <a:schemeClr val="bg1">
                <a:alpha val="71000"/>
              </a:schemeClr>
            </a:gs>
            <a:gs pos="100000">
              <a:schemeClr val="bg1">
                <a:alpha val="33000"/>
                <a:lumMod val="17000"/>
              </a:schemeClr>
            </a:gs>
            <a:gs pos="52000">
              <a:schemeClr val="bg1">
                <a:lumMod val="85000"/>
                <a:alpha val="44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82600" dist="50800" dir="5400000" algn="ctr" rotWithShape="0">
            <a:srgbClr val="000000">
              <a:alpha val="43137"/>
            </a:srgb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WPS 演示</Application>
  <PresentationFormat>宽屏</PresentationFormat>
  <Paragraphs>264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18</vt:i4>
      </vt:variant>
    </vt:vector>
  </HeadingPairs>
  <TitlesOfParts>
    <vt:vector size="84" baseType="lpstr">
      <vt:lpstr>Arial</vt:lpstr>
      <vt:lpstr>宋体</vt:lpstr>
      <vt:lpstr>Wingdings</vt:lpstr>
      <vt:lpstr>Roboto Light</vt:lpstr>
      <vt:lpstr>微软雅黑 Light</vt:lpstr>
      <vt:lpstr>Lucida Sans Std</vt:lpstr>
      <vt:lpstr>微软雅黑</vt:lpstr>
      <vt:lpstr>Calibri</vt:lpstr>
      <vt:lpstr>Roboto Black</vt:lpstr>
      <vt:lpstr>Roboto Light</vt:lpstr>
      <vt:lpstr>Lantinghei SC Extralight</vt:lpstr>
      <vt:lpstr>Segoe Print</vt:lpstr>
      <vt:lpstr>Roboto</vt:lpstr>
      <vt:lpstr>Office 主题</vt:lpstr>
      <vt:lpstr>2_Office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目录</vt:lpstr>
      <vt:lpstr>PowerPoint 演示文稿</vt:lpstr>
      <vt:lpstr>网络概念基础</vt:lpstr>
      <vt:lpstr>网络概念基础</vt:lpstr>
      <vt:lpstr>网络概念基础</vt:lpstr>
      <vt:lpstr>PowerPoint 演示文稿</vt:lpstr>
      <vt:lpstr>地址转换NAT</vt:lpstr>
      <vt:lpstr>地址转换NAT</vt:lpstr>
      <vt:lpstr>PowerPoint 演示文稿</vt:lpstr>
      <vt:lpstr>隧道技术-GRE</vt:lpstr>
      <vt:lpstr>PowerPoint 演示文稿</vt:lpstr>
      <vt:lpstr>隧道技术-VPN</vt:lpstr>
      <vt:lpstr>隧道技术-VPN</vt:lpstr>
      <vt:lpstr>PowerPoint 演示文稿</vt:lpstr>
      <vt:lpstr>带宽QOS</vt:lpstr>
      <vt:lpstr>带宽QOS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corn</cp:lastModifiedBy>
  <cp:revision>1831</cp:revision>
  <dcterms:created xsi:type="dcterms:W3CDTF">2015-09-11T13:14:00Z</dcterms:created>
  <dcterms:modified xsi:type="dcterms:W3CDTF">2017-03-06T07:21:10Z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