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93" r:id="rId2"/>
    <p:sldId id="449" r:id="rId3"/>
    <p:sldId id="467" r:id="rId4"/>
    <p:sldId id="465" r:id="rId5"/>
    <p:sldId id="461" r:id="rId6"/>
    <p:sldId id="466" r:id="rId7"/>
    <p:sldId id="462" r:id="rId8"/>
    <p:sldId id="463" r:id="rId9"/>
    <p:sldId id="452" r:id="rId10"/>
    <p:sldId id="458" r:id="rId11"/>
    <p:sldId id="460" r:id="rId12"/>
    <p:sldId id="469" r:id="rId13"/>
    <p:sldId id="468" r:id="rId14"/>
    <p:sldId id="464" r:id="rId15"/>
    <p:sldId id="286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D58"/>
    <a:srgbClr val="4285F4"/>
    <a:srgbClr val="DB4437"/>
    <a:srgbClr val="ED9D97"/>
    <a:srgbClr val="7BCFA9"/>
    <a:srgbClr val="FFE168"/>
    <a:srgbClr val="F4B4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83555" autoAdjust="0"/>
  </p:normalViewPr>
  <p:slideViewPr>
    <p:cSldViewPr>
      <p:cViewPr>
        <p:scale>
          <a:sx n="75" d="100"/>
          <a:sy n="75" d="100"/>
        </p:scale>
        <p:origin x="1576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AF9D9B4A-057E-43F0-8DB2-BC2901EFB5EB}" type="datetimeFigureOut">
              <a:rPr lang="zh-CN" altLang="en-US"/>
              <a:pPr>
                <a:defRPr/>
              </a:pPr>
              <a:t>2017/3/6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277EDA80-D7EB-4DAF-9E6E-EA0FE42549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7EDA80-D7EB-4DAF-9E6E-EA0FE425491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485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7EDA80-D7EB-4DAF-9E6E-EA0FE425491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5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7EDA80-D7EB-4DAF-9E6E-EA0FE425491D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90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7"/>
          <p:cNvSpPr>
            <a:spLocks noChangeArrowheads="1"/>
          </p:cNvSpPr>
          <p:nvPr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6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14" name="Picture 7" descr="artplus_nature_naturalcity42_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" name="Picture 12" descr="artplus_nature_naturalcity42_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13" descr="artplus_nature_naturalcity42_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9" descr="artplus_nature_naturalcity42_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8" descr="artplus_nature_naturalcity42_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" name="Picture 11" descr="artplus_nature_naturalcity42_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</p:spPr>
        <p:txBody>
          <a:bodyPr/>
          <a:lstStyle>
            <a:lvl1pPr algn="l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6400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12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657600" y="6477000"/>
            <a:ext cx="2133600" cy="16827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DE66104-D43A-415E-B0DC-446D9AF95B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236EB-2DA3-43FA-AA9D-9DF59D5D9A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9E47F-ADF7-4CB3-B1D5-0D80375EB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5D148-080B-48CB-8AB6-BA63C781A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E5647-F0D3-4AF3-BDED-AE3EB627E6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3FDD-78E5-4A0E-813E-78ABB0CC11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E13D8-0435-4932-9FB8-E44E7C48BF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876F8-75BF-4136-A55D-26BA6209BA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F27CB-0DDA-4045-ABF5-4729AEFF77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B32EB-88DD-46B6-9B66-D727BE3871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08102-8248-441F-80A8-F3623E4960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C429F-7DA6-4C34-B146-5B5B1CB49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7.png"/><Relationship Id="rId2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1"/>
          <p:cNvPicPr>
            <a:picLocks noChangeAspect="1" noChangeArrowheads="1"/>
          </p:cNvPicPr>
          <p:nvPr/>
        </p:nvPicPr>
        <p:blipFill>
          <a:blip r:embed="rId14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8DE4023-D1F0-4B80-A505-B7B2907D2E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9" descr="artplus_nature_naturalcity42_a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artplus_nature_naturalcity42_b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1" descr="artplus_nature_naturalcity42_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 descr="artplus_nature_naturalcity42_d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3" descr="artplus_nature_naturalcity42_i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4" descr="artplus_nature_naturalcity42_c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i="0" smtClean="0">
                <a:latin typeface="微软雅黑" pitchFamily="34" charset="-122"/>
                <a:ea typeface="微软雅黑" pitchFamily="34" charset="-122"/>
              </a:rPr>
              <a:t>云平台运维组</a:t>
            </a:r>
            <a:endParaRPr lang="zh-CN" altLang="en-US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Cloud</a:t>
            </a:r>
            <a:r>
              <a:rPr lang="zh-CN" altLang="en-US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Platform</a:t>
            </a:r>
            <a:r>
              <a:rPr lang="zh-CN" altLang="en-US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Basis</a:t>
            </a:r>
            <a:r>
              <a:rPr lang="zh-CN" altLang="en-US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Architecture</a:t>
            </a:r>
            <a:r>
              <a:rPr lang="zh-CN" altLang="en-US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Future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报警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微信平台：</a:t>
            </a:r>
            <a:endParaRPr lang="en-US" altLang="zh-CN" sz="2800" b="1" smtClean="0"/>
          </a:p>
          <a:p>
            <a:pPr>
              <a:buFont typeface="Wingdings" pitchFamily="2" charset="2"/>
              <a:buChar char="l"/>
            </a:pPr>
            <a:r>
              <a:rPr lang="zh-CN" altLang="en-US" sz="2000" b="1" smtClean="0"/>
              <a:t>通过微信平台，进行报警信息推送。收到报警信息的人员，进行确认操作，做后续应急处理</a:t>
            </a:r>
            <a:endParaRPr lang="en-US" altLang="zh-CN" sz="2000" b="1" smtClean="0"/>
          </a:p>
          <a:p>
            <a:pPr>
              <a:buNone/>
            </a:pPr>
            <a:endParaRPr lang="en-US" altLang="zh-CN" sz="2000" b="1" smtClean="0"/>
          </a:p>
          <a:p>
            <a:pPr>
              <a:buNone/>
            </a:pPr>
            <a:endParaRPr lang="en-US" altLang="zh-CN" sz="2000" b="1" smtClean="0"/>
          </a:p>
          <a:p>
            <a:pPr>
              <a:buNone/>
            </a:pPr>
            <a:endParaRPr lang="en-US" altLang="zh-CN" sz="2000" b="1" smtClean="0"/>
          </a:p>
          <a:p>
            <a:pPr>
              <a:buNone/>
            </a:pPr>
            <a:endParaRPr lang="en-US" altLang="zh-CN" sz="2000" b="1" smtClean="0"/>
          </a:p>
          <a:p>
            <a:pPr>
              <a:buNone/>
            </a:pPr>
            <a:endParaRPr lang="en-US" altLang="zh-CN" sz="2000" b="1" smtClean="0"/>
          </a:p>
          <a:p>
            <a:endParaRPr lang="zh-CN" altLang="en-US"/>
          </a:p>
        </p:txBody>
      </p:sp>
      <p:pic>
        <p:nvPicPr>
          <p:cNvPr id="4" name="图片 3" descr="../Library/Containers/com.tencent.qq/Data/Library/Caches/Images/1EA720C83D541BEFA326880C85F9BD4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2500306"/>
            <a:ext cx="2643206" cy="3786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../Library/Containers/com.tencent.qq/Data/Library/Caches/Images/333782A3242ECD5E8066B0599311F51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500306"/>
            <a:ext cx="2428892" cy="385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分组化报警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000" b="1" smtClean="0"/>
              <a:t>设置不同频道，分组化推送信息</a:t>
            </a:r>
            <a:endParaRPr lang="en-US" altLang="zh-CN" sz="2000" b="1" smtClean="0"/>
          </a:p>
          <a:p>
            <a:pPr>
              <a:buNone/>
            </a:pPr>
            <a:endParaRPr lang="zh-CN" altLang="en-US"/>
          </a:p>
        </p:txBody>
      </p:sp>
      <p:pic>
        <p:nvPicPr>
          <p:cNvPr id="4" name="图片 3" descr="../Library/Containers/com.tencent.qq/Data/Library/Caches/Images/2C8E9D8C9BFEF34E0E2AFDE5593B606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00"/>
          <a:stretch>
            <a:fillRect/>
          </a:stretch>
        </p:blipFill>
        <p:spPr bwMode="auto">
          <a:xfrm>
            <a:off x="1214414" y="2143116"/>
            <a:ext cx="2286016" cy="3071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运维的不足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自动化运维覆盖面不广</a:t>
            </a:r>
            <a:endParaRPr kumimoji="1" lang="en-US" altLang="zh-CN" dirty="0" smtClean="0"/>
          </a:p>
          <a:p>
            <a:r>
              <a:rPr kumimoji="1" lang="zh-CN" altLang="en-US" dirty="0" smtClean="0"/>
              <a:t>报警分类与自动化处理结合度偏低</a:t>
            </a:r>
            <a:endParaRPr kumimoji="1" lang="en-US" altLang="zh-CN" dirty="0" smtClean="0"/>
          </a:p>
          <a:p>
            <a:r>
              <a:rPr kumimoji="1" lang="zh-CN" altLang="en-US" dirty="0" smtClean="0"/>
              <a:t>运维数据利用度偏低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54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今后的运维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SRE</a:t>
            </a:r>
            <a:r>
              <a:rPr kumimoji="1" lang="zh-CN" altLang="en-US" dirty="0" smtClean="0"/>
              <a:t>运维体系的建立与贯彻</a:t>
            </a:r>
            <a:endParaRPr kumimoji="1" lang="en-US" altLang="zh-CN" dirty="0" smtClean="0"/>
          </a:p>
          <a:p>
            <a:r>
              <a:rPr kumimoji="1" lang="zh-CN" altLang="en-US" dirty="0" smtClean="0"/>
              <a:t>运维数据有效分析与利用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有效利用</a:t>
            </a:r>
            <a:r>
              <a:rPr kumimoji="1" lang="en-US" altLang="zh-CN" dirty="0" smtClean="0"/>
              <a:t>CMDB</a:t>
            </a:r>
            <a:r>
              <a:rPr kumimoji="1" lang="zh-CN" altLang="en-US" dirty="0" smtClean="0"/>
              <a:t>，集中化管理与利用云平台资源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结合</a:t>
            </a:r>
            <a:r>
              <a:rPr kumimoji="1" lang="en-US" altLang="zh-CN" dirty="0" smtClean="0"/>
              <a:t>ELK</a:t>
            </a:r>
            <a:r>
              <a:rPr kumimoji="1" lang="zh-CN" altLang="en-US" dirty="0" smtClean="0"/>
              <a:t>分析故障原因、预防应用故障</a:t>
            </a:r>
            <a:endParaRPr kumimoji="1" lang="en-US" altLang="zh-CN" dirty="0" smtClean="0"/>
          </a:p>
          <a:p>
            <a:r>
              <a:rPr kumimoji="1" lang="zh-CN" altLang="en-US" dirty="0" smtClean="0"/>
              <a:t>监控报警数据</a:t>
            </a:r>
            <a:r>
              <a:rPr kumimoji="1" lang="zh-CN" altLang="en-US" dirty="0"/>
              <a:t>详细</a:t>
            </a:r>
            <a:r>
              <a:rPr kumimoji="1" lang="zh-CN" altLang="en-US" dirty="0" smtClean="0"/>
              <a:t>分类与知识库紧密结合</a:t>
            </a:r>
            <a:endParaRPr kumimoji="1" lang="en-US" altLang="zh-CN" dirty="0" smtClean="0"/>
          </a:p>
          <a:p>
            <a:r>
              <a:rPr kumimoji="1" lang="zh-CN" altLang="en-US" dirty="0" smtClean="0"/>
              <a:t>结合人工智能提供自动化处理能力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0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908050"/>
          </a:xfrm>
        </p:spPr>
        <p:txBody>
          <a:bodyPr/>
          <a:lstStyle/>
          <a:p>
            <a:r>
              <a:rPr lang="zh-CN" altLang="en-US" sz="3600" b="0" i="0" dirty="0" smtClean="0">
                <a:latin typeface="微软雅黑" pitchFamily="34" charset="-122"/>
                <a:ea typeface="微软雅黑" pitchFamily="34" charset="-122"/>
              </a:rPr>
              <a:t>报警处理流程</a:t>
            </a:r>
          </a:p>
        </p:txBody>
      </p:sp>
      <p:sp>
        <p:nvSpPr>
          <p:cNvPr id="24" name="Rounded Rectangle 6"/>
          <p:cNvSpPr/>
          <p:nvPr/>
        </p:nvSpPr>
        <p:spPr>
          <a:xfrm>
            <a:off x="2934830" y="987420"/>
            <a:ext cx="1459175" cy="74494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69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4D4D4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prstClr val="white"/>
                </a:solidFill>
                <a:latin typeface="Calibri"/>
              </a:rPr>
              <a:t>数据采集分析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ounded Rectangle 6"/>
          <p:cNvSpPr/>
          <p:nvPr/>
        </p:nvSpPr>
        <p:spPr>
          <a:xfrm>
            <a:off x="2934831" y="2339636"/>
            <a:ext cx="1459175" cy="74494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69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4D4D4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Calibri"/>
              </a:rPr>
              <a:t>分析代码库判断</a:t>
            </a:r>
            <a:r>
              <a:rPr lang="zh-CN" altLang="en-US" dirty="0">
                <a:solidFill>
                  <a:prstClr val="white"/>
                </a:solidFill>
                <a:latin typeface="Calibri"/>
              </a:rPr>
              <a:t>是否自动处理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ounded Rectangle 6"/>
          <p:cNvSpPr/>
          <p:nvPr/>
        </p:nvSpPr>
        <p:spPr>
          <a:xfrm>
            <a:off x="1568856" y="3869045"/>
            <a:ext cx="1459175" cy="74494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69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4D4D4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prstClr val="white"/>
                </a:solidFill>
                <a:latin typeface="Calibri"/>
              </a:rPr>
              <a:t>系统自动处理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Right Arrow 22"/>
          <p:cNvSpPr/>
          <p:nvPr/>
        </p:nvSpPr>
        <p:spPr>
          <a:xfrm rot="16200000" flipH="1">
            <a:off x="4426340" y="4947457"/>
            <a:ext cx="862013" cy="381000"/>
          </a:xfrm>
          <a:prstGeom prst="rightArrow">
            <a:avLst/>
          </a:prstGeom>
          <a:gradFill flip="none" rotWithShape="1">
            <a:gsLst>
              <a:gs pos="20000">
                <a:srgbClr val="000000"/>
              </a:gs>
              <a:gs pos="66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4037218" y="3913196"/>
            <a:ext cx="1459175" cy="74494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69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4D4D4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solidFill>
                  <a:prstClr val="white"/>
                </a:solidFill>
                <a:latin typeface="Calibri"/>
              </a:rPr>
              <a:t>人工干预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Right Arrow 22"/>
          <p:cNvSpPr/>
          <p:nvPr/>
        </p:nvSpPr>
        <p:spPr>
          <a:xfrm rot="19333282" flipH="1">
            <a:off x="5135652" y="3385975"/>
            <a:ext cx="914400" cy="381000"/>
          </a:xfrm>
          <a:prstGeom prst="rightArrow">
            <a:avLst/>
          </a:prstGeom>
          <a:gradFill flip="none" rotWithShape="1">
            <a:gsLst>
              <a:gs pos="20000">
                <a:srgbClr val="000000"/>
              </a:gs>
              <a:gs pos="66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0" name="Right Arrow 22"/>
          <p:cNvSpPr/>
          <p:nvPr/>
        </p:nvSpPr>
        <p:spPr>
          <a:xfrm rot="18900000" flipH="1">
            <a:off x="2614210" y="3263913"/>
            <a:ext cx="914400" cy="381000"/>
          </a:xfrm>
          <a:prstGeom prst="rightArrow">
            <a:avLst/>
          </a:prstGeom>
          <a:gradFill flip="none" rotWithShape="1">
            <a:gsLst>
              <a:gs pos="20000">
                <a:srgbClr val="000000"/>
              </a:gs>
              <a:gs pos="66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Right Arrow 22"/>
          <p:cNvSpPr/>
          <p:nvPr/>
        </p:nvSpPr>
        <p:spPr>
          <a:xfrm rot="10800000" flipH="1">
            <a:off x="3125385" y="4037025"/>
            <a:ext cx="914400" cy="381000"/>
          </a:xfrm>
          <a:prstGeom prst="rightArrow">
            <a:avLst/>
          </a:prstGeom>
          <a:gradFill flip="none" rotWithShape="1">
            <a:gsLst>
              <a:gs pos="20000">
                <a:srgbClr val="000000"/>
              </a:gs>
              <a:gs pos="66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2" name="Rounded Rectangle 6"/>
          <p:cNvSpPr/>
          <p:nvPr/>
        </p:nvSpPr>
        <p:spPr>
          <a:xfrm>
            <a:off x="1475656" y="5602935"/>
            <a:ext cx="1459175" cy="74494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69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4D4D4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prstClr val="white"/>
                </a:solidFill>
                <a:latin typeface="Calibri"/>
              </a:rPr>
              <a:t>关闭报警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ounded Rectangle 6"/>
          <p:cNvSpPr/>
          <p:nvPr/>
        </p:nvSpPr>
        <p:spPr>
          <a:xfrm>
            <a:off x="4208783" y="5636388"/>
            <a:ext cx="1459175" cy="74494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69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4D4D4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prstClr val="white"/>
                </a:solidFill>
                <a:latin typeface="Calibri"/>
              </a:rPr>
              <a:t>通知更高权限用户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ight Arrow 22"/>
          <p:cNvSpPr/>
          <p:nvPr/>
        </p:nvSpPr>
        <p:spPr>
          <a:xfrm rot="16200000" flipH="1">
            <a:off x="1830779" y="4898244"/>
            <a:ext cx="862012" cy="381000"/>
          </a:xfrm>
          <a:prstGeom prst="rightArrow">
            <a:avLst/>
          </a:prstGeom>
          <a:gradFill flip="none" rotWithShape="1">
            <a:gsLst>
              <a:gs pos="20000">
                <a:srgbClr val="000000"/>
              </a:gs>
              <a:gs pos="66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9710" name="文本框 2"/>
          <p:cNvSpPr txBox="1">
            <a:spLocks noChangeArrowheads="1"/>
          </p:cNvSpPr>
          <p:nvPr/>
        </p:nvSpPr>
        <p:spPr bwMode="auto">
          <a:xfrm>
            <a:off x="2307822" y="3084525"/>
            <a:ext cx="984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9711" name="文本框 9"/>
          <p:cNvSpPr txBox="1">
            <a:spLocks noChangeArrowheads="1"/>
          </p:cNvSpPr>
          <p:nvPr/>
        </p:nvSpPr>
        <p:spPr bwMode="auto">
          <a:xfrm>
            <a:off x="4672403" y="2221094"/>
            <a:ext cx="10937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否</a:t>
            </a:r>
          </a:p>
        </p:txBody>
      </p:sp>
      <p:sp>
        <p:nvSpPr>
          <p:cNvPr id="29712" name="文本框 45"/>
          <p:cNvSpPr txBox="1">
            <a:spLocks noChangeArrowheads="1"/>
          </p:cNvSpPr>
          <p:nvPr/>
        </p:nvSpPr>
        <p:spPr bwMode="auto">
          <a:xfrm rot="-5400000">
            <a:off x="1182284" y="4695838"/>
            <a:ext cx="1535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故障恢复</a:t>
            </a:r>
          </a:p>
        </p:txBody>
      </p:sp>
      <p:sp>
        <p:nvSpPr>
          <p:cNvPr id="29713" name="文本框 46"/>
          <p:cNvSpPr txBox="1">
            <a:spLocks noChangeArrowheads="1"/>
          </p:cNvSpPr>
          <p:nvPr/>
        </p:nvSpPr>
        <p:spPr bwMode="auto">
          <a:xfrm>
            <a:off x="5219297" y="5041913"/>
            <a:ext cx="1282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处理超时</a:t>
            </a:r>
          </a:p>
        </p:txBody>
      </p:sp>
      <p:sp>
        <p:nvSpPr>
          <p:cNvPr id="39" name="Right Arrow 22"/>
          <p:cNvSpPr/>
          <p:nvPr/>
        </p:nvSpPr>
        <p:spPr>
          <a:xfrm rot="16200000" flipH="1">
            <a:off x="3286515" y="1845482"/>
            <a:ext cx="608013" cy="381000"/>
          </a:xfrm>
          <a:prstGeom prst="rightArrow">
            <a:avLst/>
          </a:prstGeom>
          <a:gradFill flip="none" rotWithShape="1">
            <a:gsLst>
              <a:gs pos="20000">
                <a:srgbClr val="000000"/>
              </a:gs>
              <a:gs pos="66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0" name="Right Arrow 22"/>
          <p:cNvSpPr/>
          <p:nvPr/>
        </p:nvSpPr>
        <p:spPr>
          <a:xfrm rot="18900000" flipH="1">
            <a:off x="3076172" y="4983176"/>
            <a:ext cx="968375" cy="381000"/>
          </a:xfrm>
          <a:prstGeom prst="rightArrow">
            <a:avLst/>
          </a:prstGeom>
          <a:gradFill flip="none" rotWithShape="1">
            <a:gsLst>
              <a:gs pos="20000">
                <a:srgbClr val="000000"/>
              </a:gs>
              <a:gs pos="66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1" name="Right Arrow 22"/>
          <p:cNvSpPr/>
          <p:nvPr/>
        </p:nvSpPr>
        <p:spPr>
          <a:xfrm rot="10800000">
            <a:off x="3126972" y="5869000"/>
            <a:ext cx="912813" cy="381000"/>
          </a:xfrm>
          <a:prstGeom prst="rightArrow">
            <a:avLst/>
          </a:prstGeom>
          <a:gradFill flip="none" rotWithShape="1">
            <a:gsLst>
              <a:gs pos="20000">
                <a:srgbClr val="000000"/>
              </a:gs>
              <a:gs pos="66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9717" name="文本框 45"/>
          <p:cNvSpPr txBox="1">
            <a:spLocks noChangeArrowheads="1"/>
          </p:cNvSpPr>
          <p:nvPr/>
        </p:nvSpPr>
        <p:spPr bwMode="auto">
          <a:xfrm rot="-2955599">
            <a:off x="2783279" y="4602969"/>
            <a:ext cx="1536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故障恢复</a:t>
            </a:r>
          </a:p>
        </p:txBody>
      </p:sp>
      <p:sp>
        <p:nvSpPr>
          <p:cNvPr id="29718" name="文本框 45"/>
          <p:cNvSpPr txBox="1">
            <a:spLocks noChangeArrowheads="1"/>
          </p:cNvSpPr>
          <p:nvPr/>
        </p:nvSpPr>
        <p:spPr bwMode="auto">
          <a:xfrm>
            <a:off x="3017435" y="5640400"/>
            <a:ext cx="1536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故障恢复</a:t>
            </a:r>
          </a:p>
        </p:txBody>
      </p:sp>
      <p:sp>
        <p:nvSpPr>
          <p:cNvPr id="57" name="Rounded Rectangle 6"/>
          <p:cNvSpPr/>
          <p:nvPr/>
        </p:nvSpPr>
        <p:spPr>
          <a:xfrm>
            <a:off x="5700046" y="2358263"/>
            <a:ext cx="1459175" cy="74494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69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4D4D4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Calibri"/>
              </a:rPr>
              <a:t>记录至代码库与知识库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8" name="Right Arrow 22"/>
          <p:cNvSpPr/>
          <p:nvPr/>
        </p:nvSpPr>
        <p:spPr>
          <a:xfrm rot="10800000" flipH="1">
            <a:off x="4603863" y="2540234"/>
            <a:ext cx="914400" cy="381000"/>
          </a:xfrm>
          <a:prstGeom prst="rightArrow">
            <a:avLst/>
          </a:prstGeom>
          <a:gradFill flip="none" rotWithShape="1">
            <a:gsLst>
              <a:gs pos="20000">
                <a:srgbClr val="000000"/>
              </a:gs>
              <a:gs pos="66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9" name="Rounded Rectangle 6"/>
          <p:cNvSpPr/>
          <p:nvPr/>
        </p:nvSpPr>
        <p:spPr>
          <a:xfrm>
            <a:off x="6485339" y="3942051"/>
            <a:ext cx="1459175" cy="715687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</a:schemeClr>
              </a:gs>
              <a:gs pos="69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4D4D4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mtClean="0">
                <a:solidFill>
                  <a:prstClr val="white"/>
                </a:solidFill>
                <a:latin typeface="Calibri"/>
              </a:rPr>
              <a:t>自动维护脚本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Right Arrow 22"/>
          <p:cNvSpPr/>
          <p:nvPr/>
        </p:nvSpPr>
        <p:spPr>
          <a:xfrm rot="10800000" flipH="1">
            <a:off x="5533666" y="4113225"/>
            <a:ext cx="914400" cy="381000"/>
          </a:xfrm>
          <a:prstGeom prst="rightArrow">
            <a:avLst/>
          </a:prstGeom>
          <a:gradFill flip="none" rotWithShape="1">
            <a:gsLst>
              <a:gs pos="20000">
                <a:srgbClr val="000000"/>
              </a:gs>
              <a:gs pos="66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1" name="Right Arrow 22"/>
          <p:cNvSpPr/>
          <p:nvPr/>
        </p:nvSpPr>
        <p:spPr>
          <a:xfrm rot="2664645" flipH="1">
            <a:off x="6757725" y="3385975"/>
            <a:ext cx="914400" cy="381000"/>
          </a:xfrm>
          <a:prstGeom prst="rightArrow">
            <a:avLst/>
          </a:prstGeom>
          <a:gradFill flip="none" rotWithShape="1">
            <a:gsLst>
              <a:gs pos="20000">
                <a:srgbClr val="000000"/>
              </a:gs>
              <a:gs pos="66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rot="2997417">
            <a:off x="7262417" y="3251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关联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5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3860800"/>
            <a:ext cx="44450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运维现况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 smtClean="0"/>
              <a:t>运维成果与现况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 smtClean="0"/>
              <a:t>今后的运维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运维成果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 smtClean="0"/>
              <a:t>主机与网络</a:t>
            </a:r>
            <a:endParaRPr kumimoji="1" lang="en-US" altLang="zh-CN" sz="2000" dirty="0" smtClean="0"/>
          </a:p>
          <a:p>
            <a:pPr lvl="1"/>
            <a:r>
              <a:rPr lang="zh-CN" altLang="en-US" sz="2000" dirty="0" smtClean="0"/>
              <a:t>全年主机网络共报警</a:t>
            </a:r>
            <a:r>
              <a:rPr lang="en-US" altLang="zh-CN" sz="2000" dirty="0" smtClean="0"/>
              <a:t>8000+</a:t>
            </a:r>
            <a:r>
              <a:rPr lang="zh-CN" altLang="en-US" sz="2000" dirty="0" smtClean="0"/>
              <a:t>次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故障响应时间</a:t>
            </a:r>
            <a:r>
              <a:rPr lang="en-US" altLang="zh-CN" sz="2000" dirty="0" smtClean="0"/>
              <a:t>&lt;2</a:t>
            </a:r>
            <a:r>
              <a:rPr lang="zh-CN" altLang="en-US" sz="2000" dirty="0" smtClean="0"/>
              <a:t>分钟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云主机无法</a:t>
            </a:r>
            <a:r>
              <a:rPr lang="zh-CN" altLang="en-US" sz="2000" dirty="0"/>
              <a:t>使用时间</a:t>
            </a:r>
            <a:r>
              <a:rPr lang="zh-CN" altLang="en-US" sz="2000" dirty="0" smtClean="0"/>
              <a:t>低于</a:t>
            </a:r>
            <a:r>
              <a:rPr lang="en-US" altLang="zh-CN" sz="2000" dirty="0" smtClean="0"/>
              <a:t>120</a:t>
            </a:r>
            <a:r>
              <a:rPr lang="zh-CN" altLang="en-US" sz="2000" dirty="0" smtClean="0"/>
              <a:t>分钟（北艾故障</a:t>
            </a:r>
            <a:r>
              <a:rPr lang="en-US" altLang="zh-CN" sz="2000" dirty="0" smtClean="0"/>
              <a:t>&lt;5</a:t>
            </a:r>
            <a:r>
              <a:rPr lang="zh-CN" altLang="en-US" sz="2000" dirty="0" smtClean="0"/>
              <a:t>分钟）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服务器安全补丁更新</a:t>
            </a:r>
            <a:r>
              <a:rPr lang="en-US" altLang="zh-CN" sz="2000" dirty="0" smtClean="0"/>
              <a:t>100+</a:t>
            </a:r>
            <a:r>
              <a:rPr lang="zh-CN" altLang="en-US" sz="2000" dirty="0" smtClean="0"/>
              <a:t>次（涉及主机更新次数</a:t>
            </a:r>
            <a:r>
              <a:rPr lang="en-US" altLang="zh-CN" sz="2000" dirty="0" smtClean="0"/>
              <a:t>10000+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r>
              <a:rPr lang="zh-CN" altLang="en-US" sz="2000" dirty="0" smtClean="0"/>
              <a:t>数据库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数据库故障发生</a:t>
            </a:r>
            <a:r>
              <a:rPr lang="en-US" altLang="zh-CN" sz="2000" dirty="0"/>
              <a:t>154</a:t>
            </a:r>
            <a:r>
              <a:rPr lang="zh-CN" altLang="en-US" sz="2000" dirty="0"/>
              <a:t>起</a:t>
            </a:r>
            <a:r>
              <a:rPr lang="zh-CN" altLang="en-US" sz="2000" dirty="0" smtClean="0"/>
              <a:t>，影响应用时间</a:t>
            </a:r>
            <a:r>
              <a:rPr lang="en-US" altLang="zh-CN" sz="2000" dirty="0" smtClean="0"/>
              <a:t>&lt;15</a:t>
            </a:r>
            <a:r>
              <a:rPr lang="zh-CN" altLang="en-US" sz="2000" dirty="0" smtClean="0"/>
              <a:t>分钟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协助</a:t>
            </a:r>
            <a:r>
              <a:rPr lang="en-US" altLang="zh-CN" sz="2000" dirty="0"/>
              <a:t>SQL</a:t>
            </a:r>
            <a:r>
              <a:rPr lang="zh-CN" altLang="en-US" sz="2000" dirty="0"/>
              <a:t>分析与优化</a:t>
            </a:r>
            <a:r>
              <a:rPr lang="en-US" altLang="zh-CN" sz="2000" dirty="0"/>
              <a:t>62</a:t>
            </a:r>
            <a:r>
              <a:rPr lang="zh-CN" altLang="en-US" sz="2000" dirty="0" smtClean="0"/>
              <a:t>次</a:t>
            </a:r>
            <a:endParaRPr lang="en-US" altLang="zh-CN" sz="2000" dirty="0" smtClean="0"/>
          </a:p>
          <a:p>
            <a:r>
              <a:rPr lang="zh-CN" altLang="en-US" sz="2000" dirty="0" smtClean="0"/>
              <a:t>应用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全年发布、更新应用</a:t>
            </a:r>
            <a:r>
              <a:rPr lang="en-US" altLang="zh-CN" sz="2000" dirty="0" smtClean="0"/>
              <a:t>638</a:t>
            </a:r>
            <a:r>
              <a:rPr lang="zh-CN" altLang="en-US" sz="2000" dirty="0" smtClean="0"/>
              <a:t>次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应用故障</a:t>
            </a:r>
            <a:r>
              <a:rPr lang="en-US" altLang="zh-CN" sz="2000" dirty="0" smtClean="0"/>
              <a:t>&lt;100</a:t>
            </a:r>
            <a:r>
              <a:rPr lang="zh-CN" altLang="en-US" sz="2000" dirty="0" smtClean="0"/>
              <a:t>分钟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协助应用优化</a:t>
            </a:r>
            <a:r>
              <a:rPr lang="en-US" altLang="zh-CN" sz="2000" dirty="0" smtClean="0"/>
              <a:t>41</a:t>
            </a:r>
            <a:r>
              <a:rPr lang="zh-CN" altLang="en-US" sz="2000" dirty="0" smtClean="0"/>
              <a:t>次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预防应用故障</a:t>
            </a:r>
            <a:r>
              <a:rPr lang="en-US" altLang="zh-CN" sz="2000" dirty="0" smtClean="0"/>
              <a:t>200+</a:t>
            </a:r>
            <a:r>
              <a:rPr lang="zh-CN" altLang="en-US" sz="2000" dirty="0" smtClean="0"/>
              <a:t>次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5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运维现况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主机维护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应用运维</a:t>
            </a:r>
            <a:endParaRPr kumimoji="1" lang="en-US" altLang="zh-CN" dirty="0" smtClean="0"/>
          </a:p>
          <a:p>
            <a:r>
              <a:rPr kumimoji="1" lang="zh-CN" altLang="en-US" dirty="0" smtClean="0"/>
              <a:t>监控与报警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3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主机维护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2286000" y="1295400"/>
            <a:ext cx="4551636" cy="3949928"/>
            <a:chOff x="1823677" y="1371600"/>
            <a:chExt cx="5186723" cy="450106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" name="Freeform 45"/>
            <p:cNvSpPr>
              <a:spLocks/>
            </p:cNvSpPr>
            <p:nvPr/>
          </p:nvSpPr>
          <p:spPr bwMode="auto">
            <a:xfrm>
              <a:off x="4411977" y="1371600"/>
              <a:ext cx="2598423" cy="44934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96"/>
                </a:cxn>
                <a:cxn ang="0">
                  <a:pos x="2" y="496"/>
                </a:cxn>
                <a:cxn ang="0">
                  <a:pos x="609" y="1550"/>
                </a:cxn>
                <a:cxn ang="0">
                  <a:pos x="1027" y="1776"/>
                </a:cxn>
                <a:cxn ang="0">
                  <a:pos x="0" y="0"/>
                </a:cxn>
              </a:cxnLst>
              <a:rect l="0" t="0" r="r" b="b"/>
              <a:pathLst>
                <a:path w="1027" h="1776">
                  <a:moveTo>
                    <a:pt x="0" y="0"/>
                  </a:moveTo>
                  <a:lnTo>
                    <a:pt x="0" y="0"/>
                  </a:lnTo>
                  <a:lnTo>
                    <a:pt x="2" y="496"/>
                  </a:lnTo>
                  <a:lnTo>
                    <a:pt x="2" y="496"/>
                  </a:lnTo>
                  <a:lnTo>
                    <a:pt x="609" y="1550"/>
                  </a:lnTo>
                  <a:lnTo>
                    <a:pt x="1027" y="177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383838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Freeform 46"/>
            <p:cNvSpPr>
              <a:spLocks/>
            </p:cNvSpPr>
            <p:nvPr/>
          </p:nvSpPr>
          <p:spPr bwMode="auto">
            <a:xfrm>
              <a:off x="1823677" y="5285676"/>
              <a:ext cx="5186723" cy="586985"/>
            </a:xfrm>
            <a:custGeom>
              <a:avLst/>
              <a:gdLst/>
              <a:ahLst/>
              <a:cxnLst>
                <a:cxn ang="0">
                  <a:pos x="1632" y="3"/>
                </a:cxn>
                <a:cxn ang="0">
                  <a:pos x="1635" y="5"/>
                </a:cxn>
                <a:cxn ang="0">
                  <a:pos x="416" y="5"/>
                </a:cxn>
                <a:cxn ang="0">
                  <a:pos x="418" y="0"/>
                </a:cxn>
                <a:cxn ang="0">
                  <a:pos x="2" y="227"/>
                </a:cxn>
                <a:cxn ang="0">
                  <a:pos x="0" y="232"/>
                </a:cxn>
                <a:cxn ang="0">
                  <a:pos x="2050" y="232"/>
                </a:cxn>
                <a:cxn ang="0">
                  <a:pos x="2050" y="229"/>
                </a:cxn>
                <a:cxn ang="0">
                  <a:pos x="1632" y="3"/>
                </a:cxn>
              </a:cxnLst>
              <a:rect l="0" t="0" r="r" b="b"/>
              <a:pathLst>
                <a:path w="2050" h="232">
                  <a:moveTo>
                    <a:pt x="1632" y="3"/>
                  </a:moveTo>
                  <a:lnTo>
                    <a:pt x="1635" y="5"/>
                  </a:lnTo>
                  <a:lnTo>
                    <a:pt x="416" y="5"/>
                  </a:lnTo>
                  <a:lnTo>
                    <a:pt x="418" y="0"/>
                  </a:lnTo>
                  <a:lnTo>
                    <a:pt x="2" y="227"/>
                  </a:lnTo>
                  <a:lnTo>
                    <a:pt x="0" y="232"/>
                  </a:lnTo>
                  <a:lnTo>
                    <a:pt x="2050" y="232"/>
                  </a:lnTo>
                  <a:lnTo>
                    <a:pt x="2050" y="229"/>
                  </a:lnTo>
                  <a:lnTo>
                    <a:pt x="1632" y="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383838"/>
                </a:solidFill>
                <a:latin typeface="Calibri"/>
                <a:ea typeface="+mn-ea"/>
              </a:endParaRPr>
            </a:p>
          </p:txBody>
        </p:sp>
        <p:sp>
          <p:nvSpPr>
            <p:cNvPr id="11" name="Freeform 47"/>
            <p:cNvSpPr>
              <a:spLocks/>
            </p:cNvSpPr>
            <p:nvPr/>
          </p:nvSpPr>
          <p:spPr bwMode="auto">
            <a:xfrm>
              <a:off x="1828737" y="1371600"/>
              <a:ext cx="2588302" cy="4488410"/>
            </a:xfrm>
            <a:custGeom>
              <a:avLst/>
              <a:gdLst/>
              <a:ahLst/>
              <a:cxnLst>
                <a:cxn ang="0">
                  <a:pos x="1023" y="496"/>
                </a:cxn>
                <a:cxn ang="0">
                  <a:pos x="1021" y="0"/>
                </a:cxn>
                <a:cxn ang="0">
                  <a:pos x="0" y="1774"/>
                </a:cxn>
                <a:cxn ang="0">
                  <a:pos x="416" y="1547"/>
                </a:cxn>
                <a:cxn ang="0">
                  <a:pos x="1023" y="496"/>
                </a:cxn>
              </a:cxnLst>
              <a:rect l="0" t="0" r="r" b="b"/>
              <a:pathLst>
                <a:path w="1023" h="1774">
                  <a:moveTo>
                    <a:pt x="1023" y="496"/>
                  </a:moveTo>
                  <a:lnTo>
                    <a:pt x="1021" y="0"/>
                  </a:lnTo>
                  <a:lnTo>
                    <a:pt x="0" y="1774"/>
                  </a:lnTo>
                  <a:lnTo>
                    <a:pt x="416" y="1547"/>
                  </a:lnTo>
                  <a:lnTo>
                    <a:pt x="1023" y="496"/>
                  </a:lnTo>
                  <a:close/>
                </a:path>
              </a:pathLst>
            </a:custGeom>
            <a:solidFill>
              <a:srgbClr val="DB4437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383838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26629" name="Rectangle 27"/>
          <p:cNvSpPr>
            <a:spLocks noChangeArrowheads="1"/>
          </p:cNvSpPr>
          <p:nvPr/>
        </p:nvSpPr>
        <p:spPr bwMode="auto">
          <a:xfrm>
            <a:off x="3429000" y="48006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自动更新</a:t>
            </a:r>
            <a:r>
              <a:rPr lang="en-US" altLang="zh-CN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ITAM</a:t>
            </a:r>
            <a:r>
              <a:rPr lang="zh-CN" altLang="en-US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信息</a:t>
            </a:r>
          </a:p>
        </p:txBody>
      </p:sp>
      <p:sp>
        <p:nvSpPr>
          <p:cNvPr id="26630" name="Rectangle 28"/>
          <p:cNvSpPr>
            <a:spLocks noChangeArrowheads="1"/>
          </p:cNvSpPr>
          <p:nvPr/>
        </p:nvSpPr>
        <p:spPr bwMode="auto">
          <a:xfrm rot="-3631286">
            <a:off x="2405063" y="3157538"/>
            <a:ext cx="2565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自动更新服务器</a:t>
            </a:r>
          </a:p>
        </p:txBody>
      </p:sp>
      <p:sp>
        <p:nvSpPr>
          <p:cNvPr id="26631" name="Rectangle 29"/>
          <p:cNvSpPr>
            <a:spLocks noChangeArrowheads="1"/>
          </p:cNvSpPr>
          <p:nvPr/>
        </p:nvSpPr>
        <p:spPr bwMode="auto">
          <a:xfrm rot="3616980">
            <a:off x="4196557" y="3199606"/>
            <a:ext cx="2597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自动构建资源</a:t>
            </a:r>
          </a:p>
        </p:txBody>
      </p:sp>
      <p:sp>
        <p:nvSpPr>
          <p:cNvPr id="18" name="Rounded Rectangle 38"/>
          <p:cNvSpPr/>
          <p:nvPr/>
        </p:nvSpPr>
        <p:spPr>
          <a:xfrm>
            <a:off x="714375" y="1714500"/>
            <a:ext cx="2590800" cy="457200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alpha val="62000"/>
                </a:schemeClr>
              </a:gs>
              <a:gs pos="100000">
                <a:schemeClr val="bg1">
                  <a:shade val="100000"/>
                  <a:satMod val="115000"/>
                  <a:alpha val="9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9" name="Rounded Rectangle 39"/>
          <p:cNvSpPr/>
          <p:nvPr/>
        </p:nvSpPr>
        <p:spPr>
          <a:xfrm>
            <a:off x="714375" y="2571750"/>
            <a:ext cx="2590800" cy="457200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alpha val="62000"/>
                </a:schemeClr>
              </a:gs>
              <a:gs pos="100000">
                <a:schemeClr val="bg1">
                  <a:shade val="100000"/>
                  <a:satMod val="115000"/>
                  <a:alpha val="9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2" name="Rounded Rectangle 42"/>
          <p:cNvSpPr/>
          <p:nvPr/>
        </p:nvSpPr>
        <p:spPr>
          <a:xfrm>
            <a:off x="6000750" y="1428750"/>
            <a:ext cx="2590800" cy="457200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alpha val="62000"/>
                </a:schemeClr>
              </a:gs>
              <a:gs pos="100000">
                <a:schemeClr val="bg1">
                  <a:shade val="100000"/>
                  <a:satMod val="115000"/>
                  <a:alpha val="9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3" name="Rounded Rectangle 43"/>
          <p:cNvSpPr/>
          <p:nvPr/>
        </p:nvSpPr>
        <p:spPr>
          <a:xfrm>
            <a:off x="6000750" y="2214563"/>
            <a:ext cx="2590800" cy="457200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alpha val="62000"/>
                </a:schemeClr>
              </a:gs>
              <a:gs pos="100000">
                <a:schemeClr val="bg1">
                  <a:shade val="100000"/>
                  <a:satMod val="115000"/>
                  <a:alpha val="9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" name="Rounded Rectangle 45"/>
          <p:cNvSpPr/>
          <p:nvPr/>
        </p:nvSpPr>
        <p:spPr>
          <a:xfrm>
            <a:off x="6019800" y="2994025"/>
            <a:ext cx="2590800" cy="457200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alpha val="62000"/>
                </a:schemeClr>
              </a:gs>
              <a:gs pos="100000">
                <a:schemeClr val="bg1">
                  <a:shade val="100000"/>
                  <a:satMod val="115000"/>
                  <a:alpha val="9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6637" name="Rectangle 33"/>
          <p:cNvSpPr>
            <a:spLocks noChangeArrowheads="1"/>
          </p:cNvSpPr>
          <p:nvPr/>
        </p:nvSpPr>
        <p:spPr bwMode="auto">
          <a:xfrm>
            <a:off x="1171575" y="1790700"/>
            <a:ext cx="16081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>
                <a:solidFill>
                  <a:srgbClr val="4D4D4D"/>
                </a:solidFill>
                <a:latin typeface="Calibri" pitchFamily="34" charset="0"/>
                <a:cs typeface="Arial" pitchFamily="34" charset="0"/>
              </a:rPr>
              <a:t>主机配置更新</a:t>
            </a:r>
          </a:p>
        </p:txBody>
      </p:sp>
      <p:sp>
        <p:nvSpPr>
          <p:cNvPr id="26638" name="Rectangle 34"/>
          <p:cNvSpPr>
            <a:spLocks noChangeArrowheads="1"/>
          </p:cNvSpPr>
          <p:nvPr/>
        </p:nvSpPr>
        <p:spPr bwMode="auto">
          <a:xfrm>
            <a:off x="950913" y="2655888"/>
            <a:ext cx="2201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>
                <a:solidFill>
                  <a:srgbClr val="4D4D4D"/>
                </a:solidFill>
                <a:latin typeface="Calibri" pitchFamily="34" charset="0"/>
                <a:cs typeface="Arial" pitchFamily="34" charset="0"/>
              </a:rPr>
              <a:t>软件更新</a:t>
            </a:r>
          </a:p>
        </p:txBody>
      </p:sp>
      <p:sp>
        <p:nvSpPr>
          <p:cNvPr id="26639" name="Rectangle 48"/>
          <p:cNvSpPr>
            <a:spLocks noChangeArrowheads="1"/>
          </p:cNvSpPr>
          <p:nvPr/>
        </p:nvSpPr>
        <p:spPr bwMode="auto">
          <a:xfrm>
            <a:off x="6000750" y="1504950"/>
            <a:ext cx="2667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>
                <a:solidFill>
                  <a:srgbClr val="4D4D4D"/>
                </a:solidFill>
                <a:latin typeface="Calibri" pitchFamily="34" charset="0"/>
                <a:cs typeface="Arial" pitchFamily="34" charset="0"/>
              </a:rPr>
              <a:t>创建主机</a:t>
            </a:r>
          </a:p>
        </p:txBody>
      </p:sp>
      <p:sp>
        <p:nvSpPr>
          <p:cNvPr id="26640" name="Rectangle 49"/>
          <p:cNvSpPr>
            <a:spLocks noChangeArrowheads="1"/>
          </p:cNvSpPr>
          <p:nvPr/>
        </p:nvSpPr>
        <p:spPr bwMode="auto">
          <a:xfrm>
            <a:off x="6534150" y="2290763"/>
            <a:ext cx="16081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>
                <a:solidFill>
                  <a:srgbClr val="4D4D4D"/>
                </a:solidFill>
                <a:latin typeface="Calibri" pitchFamily="34" charset="0"/>
                <a:cs typeface="Arial" pitchFamily="34" charset="0"/>
              </a:rPr>
              <a:t>安装软件 </a:t>
            </a:r>
          </a:p>
        </p:txBody>
      </p:sp>
      <p:sp>
        <p:nvSpPr>
          <p:cNvPr id="26641" name="Rectangle 51"/>
          <p:cNvSpPr>
            <a:spLocks noChangeArrowheads="1"/>
          </p:cNvSpPr>
          <p:nvPr/>
        </p:nvSpPr>
        <p:spPr bwMode="auto">
          <a:xfrm>
            <a:off x="6316663" y="3070225"/>
            <a:ext cx="2057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>
                <a:solidFill>
                  <a:srgbClr val="4D4D4D"/>
                </a:solidFill>
                <a:latin typeface="Calibri" pitchFamily="34" charset="0"/>
                <a:cs typeface="Arial" pitchFamily="34" charset="0"/>
              </a:rPr>
              <a:t>创建配置</a:t>
            </a:r>
          </a:p>
        </p:txBody>
      </p:sp>
    </p:spTree>
    <p:extLst>
      <p:ext uri="{BB962C8B-B14F-4D97-AF65-F5344CB8AC3E}">
        <p14:creationId xmlns:p14="http://schemas.microsoft.com/office/powerpoint/2010/main" val="47020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规范的发布流程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57" y="1295400"/>
            <a:ext cx="4735285" cy="5029200"/>
          </a:xfrm>
        </p:spPr>
      </p:pic>
    </p:spTree>
    <p:extLst>
      <p:ext uri="{BB962C8B-B14F-4D97-AF65-F5344CB8AC3E}">
        <p14:creationId xmlns:p14="http://schemas.microsoft.com/office/powerpoint/2010/main" val="17145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上线应用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1287780" y="1752600"/>
            <a:ext cx="6941821" cy="14496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8"/>
          <p:cNvSpPr/>
          <p:nvPr/>
        </p:nvSpPr>
        <p:spPr>
          <a:xfrm>
            <a:off x="575402" y="1752600"/>
            <a:ext cx="1449659" cy="1449659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1"/>
          </a:gradFill>
          <a:ln w="76200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1358217" y="4265341"/>
            <a:ext cx="6947583" cy="1449659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11"/>
          <p:cNvSpPr/>
          <p:nvPr/>
        </p:nvSpPr>
        <p:spPr>
          <a:xfrm>
            <a:off x="575402" y="4265341"/>
            <a:ext cx="1449659" cy="1449659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1"/>
          </a:gradFill>
          <a:ln w="76200">
            <a:gradFill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5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16"/>
          <p:cNvSpPr/>
          <p:nvPr/>
        </p:nvSpPr>
        <p:spPr>
          <a:xfrm>
            <a:off x="714375" y="2214563"/>
            <a:ext cx="12017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</a:rPr>
              <a:t>Docker</a:t>
            </a:r>
            <a:endParaRPr lang="en-US" sz="2800" dirty="0"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</a:endParaRPr>
          </a:p>
        </p:txBody>
      </p:sp>
      <p:sp>
        <p:nvSpPr>
          <p:cNvPr id="9" name="Rectangle 19"/>
          <p:cNvSpPr/>
          <p:nvPr/>
        </p:nvSpPr>
        <p:spPr>
          <a:xfrm>
            <a:off x="874713" y="4751388"/>
            <a:ext cx="7874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</a:rPr>
              <a:t>War</a:t>
            </a:r>
            <a:endParaRPr lang="en-US" sz="2800" dirty="0"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</a:endParaRPr>
          </a:p>
        </p:txBody>
      </p:sp>
      <p:sp>
        <p:nvSpPr>
          <p:cNvPr id="27658" name="Rectangle 20"/>
          <p:cNvSpPr>
            <a:spLocks noChangeArrowheads="1"/>
          </p:cNvSpPr>
          <p:nvPr/>
        </p:nvSpPr>
        <p:spPr bwMode="auto">
          <a:xfrm>
            <a:off x="2362200" y="2209800"/>
            <a:ext cx="5638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Docker</a:t>
            </a:r>
            <a:r>
              <a:rPr lang="zh-CN" altLang="en-US" sz="24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镜像自动构建与运行</a:t>
            </a:r>
          </a:p>
        </p:txBody>
      </p:sp>
      <p:sp>
        <p:nvSpPr>
          <p:cNvPr id="27659" name="Rectangle 23"/>
          <p:cNvSpPr>
            <a:spLocks noChangeArrowheads="1"/>
          </p:cNvSpPr>
          <p:nvPr/>
        </p:nvSpPr>
        <p:spPr bwMode="auto">
          <a:xfrm>
            <a:off x="2362200" y="4800600"/>
            <a:ext cx="5638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War</a:t>
            </a:r>
            <a:r>
              <a:rPr lang="zh-CN" altLang="en-US" sz="240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包上线、旧版本备份、回滚</a:t>
            </a:r>
          </a:p>
        </p:txBody>
      </p:sp>
    </p:spTree>
    <p:extLst>
      <p:ext uri="{BB962C8B-B14F-4D97-AF65-F5344CB8AC3E}">
        <p14:creationId xmlns:p14="http://schemas.microsoft.com/office/powerpoint/2010/main" val="86077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应用运维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28676" name="Freeform 48"/>
          <p:cNvSpPr>
            <a:spLocks/>
          </p:cNvSpPr>
          <p:nvPr/>
        </p:nvSpPr>
        <p:spPr bwMode="auto">
          <a:xfrm>
            <a:off x="3200400" y="1516063"/>
            <a:ext cx="2505075" cy="2176462"/>
          </a:xfrm>
          <a:custGeom>
            <a:avLst/>
            <a:gdLst>
              <a:gd name="T0" fmla="*/ 145 w 289"/>
              <a:gd name="T1" fmla="*/ 0 h 251"/>
              <a:gd name="T2" fmla="*/ 0 w 289"/>
              <a:gd name="T3" fmla="*/ 251 h 251"/>
              <a:gd name="T4" fmla="*/ 289 w 289"/>
              <a:gd name="T5" fmla="*/ 251 h 251"/>
              <a:gd name="T6" fmla="*/ 145 w 289"/>
              <a:gd name="T7" fmla="*/ 0 h 251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251"/>
              <a:gd name="T14" fmla="*/ 289 w 289"/>
              <a:gd name="T15" fmla="*/ 251 h 2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251">
                <a:moveTo>
                  <a:pt x="145" y="0"/>
                </a:moveTo>
                <a:lnTo>
                  <a:pt x="0" y="251"/>
                </a:lnTo>
                <a:lnTo>
                  <a:pt x="289" y="251"/>
                </a:lnTo>
                <a:lnTo>
                  <a:pt x="145" y="0"/>
                </a:lnTo>
                <a:close/>
              </a:path>
            </a:pathLst>
          </a:custGeom>
          <a:solidFill>
            <a:srgbClr val="DB443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altLang="zh-CN" b="1">
              <a:solidFill>
                <a:srgbClr val="383838"/>
              </a:solidFill>
              <a:latin typeface="Calibri" pitchFamily="34" charset="0"/>
            </a:endParaRPr>
          </a:p>
        </p:txBody>
      </p:sp>
      <p:sp>
        <p:nvSpPr>
          <p:cNvPr id="5" name="Freeform 48"/>
          <p:cNvSpPr>
            <a:spLocks/>
          </p:cNvSpPr>
          <p:nvPr/>
        </p:nvSpPr>
        <p:spPr bwMode="auto">
          <a:xfrm>
            <a:off x="1950720" y="3691904"/>
            <a:ext cx="2504856" cy="2175496"/>
          </a:xfrm>
          <a:custGeom>
            <a:avLst/>
            <a:gdLst/>
            <a:ahLst/>
            <a:cxnLst>
              <a:cxn ang="0">
                <a:pos x="145" y="0"/>
              </a:cxn>
              <a:cxn ang="0">
                <a:pos x="0" y="251"/>
              </a:cxn>
              <a:cxn ang="0">
                <a:pos x="289" y="251"/>
              </a:cxn>
              <a:cxn ang="0">
                <a:pos x="145" y="0"/>
              </a:cxn>
            </a:cxnLst>
            <a:rect l="0" t="0" r="r" b="b"/>
            <a:pathLst>
              <a:path w="289" h="251">
                <a:moveTo>
                  <a:pt x="145" y="0"/>
                </a:moveTo>
                <a:lnTo>
                  <a:pt x="0" y="251"/>
                </a:lnTo>
                <a:lnTo>
                  <a:pt x="289" y="251"/>
                </a:lnTo>
                <a:lnTo>
                  <a:pt x="145" y="0"/>
                </a:lnTo>
                <a:close/>
              </a:path>
            </a:pathLst>
          </a:custGeom>
          <a:solidFill>
            <a:srgbClr val="4285F4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/>
            </a:pPr>
            <a:endParaRPr lang="en-US" b="1">
              <a:solidFill>
                <a:srgbClr val="383838"/>
              </a:solidFill>
              <a:latin typeface="Calibri"/>
              <a:ea typeface="+mn-ea"/>
            </a:endParaRPr>
          </a:p>
        </p:txBody>
      </p:sp>
      <p:sp>
        <p:nvSpPr>
          <p:cNvPr id="6" name="Freeform 48"/>
          <p:cNvSpPr>
            <a:spLocks/>
          </p:cNvSpPr>
          <p:nvPr/>
        </p:nvSpPr>
        <p:spPr bwMode="auto">
          <a:xfrm>
            <a:off x="4450080" y="3691904"/>
            <a:ext cx="2504856" cy="2175496"/>
          </a:xfrm>
          <a:custGeom>
            <a:avLst/>
            <a:gdLst/>
            <a:ahLst/>
            <a:cxnLst>
              <a:cxn ang="0">
                <a:pos x="145" y="0"/>
              </a:cxn>
              <a:cxn ang="0">
                <a:pos x="0" y="251"/>
              </a:cxn>
              <a:cxn ang="0">
                <a:pos x="289" y="251"/>
              </a:cxn>
              <a:cxn ang="0">
                <a:pos x="145" y="0"/>
              </a:cxn>
            </a:cxnLst>
            <a:rect l="0" t="0" r="r" b="b"/>
            <a:pathLst>
              <a:path w="289" h="251">
                <a:moveTo>
                  <a:pt x="145" y="0"/>
                </a:moveTo>
                <a:lnTo>
                  <a:pt x="0" y="251"/>
                </a:lnTo>
                <a:lnTo>
                  <a:pt x="289" y="251"/>
                </a:lnTo>
                <a:lnTo>
                  <a:pt x="145" y="0"/>
                </a:lnTo>
                <a:close/>
              </a:path>
            </a:pathLst>
          </a:custGeom>
          <a:solidFill>
            <a:srgbClr val="0F9D58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/>
            </a:pPr>
            <a:endParaRPr lang="en-US" b="1">
              <a:solidFill>
                <a:srgbClr val="383838"/>
              </a:solidFill>
              <a:latin typeface="Calibri"/>
              <a:ea typeface="+mn-ea"/>
            </a:endParaRPr>
          </a:p>
        </p:txBody>
      </p:sp>
      <p:sp>
        <p:nvSpPr>
          <p:cNvPr id="28679" name="Rectangle 11"/>
          <p:cNvSpPr>
            <a:spLocks noChangeArrowheads="1"/>
          </p:cNvSpPr>
          <p:nvPr/>
        </p:nvSpPr>
        <p:spPr bwMode="auto">
          <a:xfrm>
            <a:off x="3810000" y="4140200"/>
            <a:ext cx="1295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1C1C1C"/>
                </a:solidFill>
                <a:latin typeface="Calibri" pitchFamily="34" charset="0"/>
                <a:cs typeface="Arial" pitchFamily="34" charset="0"/>
              </a:rPr>
              <a:t>应用</a:t>
            </a:r>
          </a:p>
        </p:txBody>
      </p:sp>
      <p:sp>
        <p:nvSpPr>
          <p:cNvPr id="28680" name="Rectangle 12"/>
          <p:cNvSpPr>
            <a:spLocks noChangeArrowheads="1"/>
          </p:cNvSpPr>
          <p:nvPr/>
        </p:nvSpPr>
        <p:spPr bwMode="auto">
          <a:xfrm>
            <a:off x="2590800" y="4800600"/>
            <a:ext cx="10588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自动处理</a:t>
            </a:r>
          </a:p>
        </p:txBody>
      </p:sp>
      <p:sp>
        <p:nvSpPr>
          <p:cNvPr id="28681" name="Rectangle 13"/>
          <p:cNvSpPr>
            <a:spLocks noChangeArrowheads="1"/>
          </p:cNvSpPr>
          <p:nvPr/>
        </p:nvSpPr>
        <p:spPr bwMode="auto">
          <a:xfrm>
            <a:off x="5143500" y="4800600"/>
            <a:ext cx="10588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日志管理</a:t>
            </a:r>
          </a:p>
        </p:txBody>
      </p:sp>
      <p:sp>
        <p:nvSpPr>
          <p:cNvPr id="28682" name="Rectangle 14"/>
          <p:cNvSpPr>
            <a:spLocks noChangeArrowheads="1"/>
          </p:cNvSpPr>
          <p:nvPr/>
        </p:nvSpPr>
        <p:spPr bwMode="auto">
          <a:xfrm>
            <a:off x="3786188" y="2571750"/>
            <a:ext cx="13303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自动</a:t>
            </a:r>
            <a:endParaRPr lang="en-US" altLang="zh-CN" sz="2400" b="1">
              <a:solidFill>
                <a:srgbClr val="FFFFFF"/>
              </a:solidFill>
              <a:latin typeface="Calibri" pitchFamily="34" charset="0"/>
              <a:cs typeface="Arial" pitchFamily="34" charset="0"/>
            </a:endParaRPr>
          </a:p>
          <a:p>
            <a:pPr algn="ctr"/>
            <a:r>
              <a:rPr lang="zh-CN" altLang="en-US" sz="2400" b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监控</a:t>
            </a:r>
          </a:p>
        </p:txBody>
      </p:sp>
      <p:sp>
        <p:nvSpPr>
          <p:cNvPr id="11" name="Circular Arrow 15"/>
          <p:cNvSpPr/>
          <p:nvPr/>
        </p:nvSpPr>
        <p:spPr>
          <a:xfrm rot="16200000">
            <a:off x="3554412" y="3448051"/>
            <a:ext cx="1749425" cy="1962150"/>
          </a:xfrm>
          <a:prstGeom prst="circularArrow">
            <a:avLst>
              <a:gd name="adj1" fmla="val 8790"/>
              <a:gd name="adj2" fmla="val 506087"/>
              <a:gd name="adj3" fmla="val 20747285"/>
              <a:gd name="adj4" fmla="val 324151"/>
              <a:gd name="adj5" fmla="val 10427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b="1">
              <a:solidFill>
                <a:srgbClr val="383838"/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1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监控与报警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采用</a:t>
            </a:r>
            <a:r>
              <a:rPr lang="en-US" altLang="zh-CN" sz="2400" b="1" dirty="0" err="1" smtClean="0"/>
              <a:t>Zabbix</a:t>
            </a:r>
            <a:r>
              <a:rPr lang="zh-CN" altLang="en-US" sz="2400" b="1" dirty="0" smtClean="0"/>
              <a:t>实施监控信息收集与报警规则处理，多平台的推送达成立体化接收信息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报警确认率</a:t>
            </a:r>
            <a:r>
              <a:rPr lang="en-US" altLang="zh-CN" sz="2400" b="1" dirty="0" smtClean="0"/>
              <a:t>100%</a:t>
            </a:r>
          </a:p>
          <a:p>
            <a:pPr lvl="1"/>
            <a:r>
              <a:rPr lang="zh-CN" altLang="en-US" sz="2400" b="1" dirty="0" smtClean="0"/>
              <a:t>报警处理率</a:t>
            </a:r>
            <a:r>
              <a:rPr lang="en-US" altLang="zh-CN" sz="2400" b="1" dirty="0" smtClean="0"/>
              <a:t>100%</a:t>
            </a:r>
            <a:endParaRPr lang="en-US" altLang="zh-CN" sz="2400" b="1" dirty="0"/>
          </a:p>
          <a:p>
            <a:pPr lvl="1"/>
            <a:r>
              <a:rPr lang="zh-CN" altLang="en-US" sz="2400" b="1" dirty="0" smtClean="0"/>
              <a:t>报警相应时间</a:t>
            </a:r>
            <a:r>
              <a:rPr lang="en-US" altLang="zh-CN" sz="2400" b="1" dirty="0" smtClean="0"/>
              <a:t>&lt;2</a:t>
            </a:r>
            <a:r>
              <a:rPr lang="zh-CN" altLang="en-US" sz="2400" b="1" dirty="0" smtClean="0"/>
              <a:t>分钟</a:t>
            </a:r>
            <a:endParaRPr lang="en-US" altLang="zh-CN" sz="2400" b="1" dirty="0" smtClean="0"/>
          </a:p>
          <a:p>
            <a:pPr>
              <a:buNone/>
            </a:pP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00TGp_globalcity_light_ani">
  <a:themeElements>
    <a:clrScheme name="自定义 1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9288</TotalTime>
  <Words>363</Words>
  <Application>Microsoft Macintosh PowerPoint</Application>
  <PresentationFormat>全屏显示(4:3)</PresentationFormat>
  <Paragraphs>91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Calibri</vt:lpstr>
      <vt:lpstr>Wingdings</vt:lpstr>
      <vt:lpstr>宋体</vt:lpstr>
      <vt:lpstr>微软雅黑</vt:lpstr>
      <vt:lpstr>Arial</vt:lpstr>
      <vt:lpstr>400TGp_globalcity_light_ani</vt:lpstr>
      <vt:lpstr>云平台运维组</vt:lpstr>
      <vt:lpstr>运维现况</vt:lpstr>
      <vt:lpstr>运维成果</vt:lpstr>
      <vt:lpstr>运维现况</vt:lpstr>
      <vt:lpstr>主机维护</vt:lpstr>
      <vt:lpstr>规范的发布流程</vt:lpstr>
      <vt:lpstr>上线应用</vt:lpstr>
      <vt:lpstr>应用运维</vt:lpstr>
      <vt:lpstr>监控与报警</vt:lpstr>
      <vt:lpstr>报警</vt:lpstr>
      <vt:lpstr>分组化报警</vt:lpstr>
      <vt:lpstr>运维的不足</vt:lpstr>
      <vt:lpstr>今后的运维</vt:lpstr>
      <vt:lpstr>报警处理流程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Jacky.Li</dc:creator>
  <cp:lastModifiedBy>yujunhua</cp:lastModifiedBy>
  <cp:revision>623</cp:revision>
  <dcterms:created xsi:type="dcterms:W3CDTF">2011-02-22T04:38:46Z</dcterms:created>
  <dcterms:modified xsi:type="dcterms:W3CDTF">2017-03-06T05:12:53Z</dcterms:modified>
</cp:coreProperties>
</file>