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3" r:id="rId3"/>
  </p:sldMasterIdLst>
  <p:notesMasterIdLst>
    <p:notesMasterId r:id="rId32"/>
  </p:notesMasterIdLst>
  <p:sldIdLst>
    <p:sldId id="323" r:id="rId4"/>
    <p:sldId id="315" r:id="rId5"/>
    <p:sldId id="324" r:id="rId6"/>
    <p:sldId id="325" r:id="rId7"/>
    <p:sldId id="294" r:id="rId8"/>
    <p:sldId id="349" r:id="rId9"/>
    <p:sldId id="371" r:id="rId10"/>
    <p:sldId id="379" r:id="rId11"/>
    <p:sldId id="364" r:id="rId12"/>
    <p:sldId id="380" r:id="rId13"/>
    <p:sldId id="328" r:id="rId14"/>
    <p:sldId id="388" r:id="rId15"/>
    <p:sldId id="389" r:id="rId16"/>
    <p:sldId id="390" r:id="rId17"/>
    <p:sldId id="381" r:id="rId18"/>
    <p:sldId id="382" r:id="rId19"/>
    <p:sldId id="383" r:id="rId20"/>
    <p:sldId id="347" r:id="rId21"/>
    <p:sldId id="387" r:id="rId22"/>
    <p:sldId id="395" r:id="rId23"/>
    <p:sldId id="384" r:id="rId24"/>
    <p:sldId id="385" r:id="rId25"/>
    <p:sldId id="391" r:id="rId26"/>
    <p:sldId id="394" r:id="rId27"/>
    <p:sldId id="392" r:id="rId28"/>
    <p:sldId id="386" r:id="rId29"/>
    <p:sldId id="393" r:id="rId30"/>
    <p:sldId id="331" r:id="rId31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CC6"/>
    <a:srgbClr val="F9D45E"/>
    <a:srgbClr val="F57264"/>
    <a:srgbClr val="74B6B1"/>
    <a:srgbClr val="FF6501"/>
    <a:srgbClr val="03A9F3"/>
    <a:srgbClr val="0067B0"/>
    <a:srgbClr val="76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94690"/>
  </p:normalViewPr>
  <p:slideViewPr>
    <p:cSldViewPr snapToGrid="0">
      <p:cViewPr varScale="1">
        <p:scale>
          <a:sx n="142" d="100"/>
          <a:sy n="142" d="100"/>
        </p:scale>
        <p:origin x="344" y="176"/>
      </p:cViewPr>
      <p:guideLst>
        <p:guide orient="horz" pos="1620"/>
        <p:guide pos="2880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5E534-6EBC-C348-B5AE-5D1C5D20DC7D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0F6C42F-D20C-B547-BB30-26A1D2515299}">
      <dgm:prSet phldrT="[文本]"/>
      <dgm:spPr/>
      <dgm:t>
        <a:bodyPr/>
        <a:lstStyle/>
        <a:p>
          <a:r>
            <a:rPr lang="zh-CN" altLang="en-US" b="0" i="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购书报销</a:t>
          </a:r>
          <a:endParaRPr lang="zh-CN" altLang="en-US" b="0" i="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BDACD5CE-603B-D044-B0C2-E8AE12002FAE}" type="parTrans" cxnId="{E4F54905-423E-B24F-BF7C-F5C9BCEF79EC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67629565-C7F3-F64C-808E-BA574ECB3141}" type="sibTrans" cxnId="{E4F54905-423E-B24F-BF7C-F5C9BCEF79EC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B69CD55C-F061-7344-A73B-3C0671CB3BF6}">
      <dgm:prSet phldrT="[文本]"/>
      <dgm:spPr/>
      <dgm:t>
        <a:bodyPr/>
        <a:lstStyle/>
        <a:p>
          <a:r>
            <a:rPr lang="zh-CN" altLang="en-US" b="0" i="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公司外技术培训报销</a:t>
          </a:r>
          <a:endParaRPr lang="zh-CN" altLang="en-US" b="0" i="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F9CB8874-8A47-724B-81AF-14AB7B15DBB2}" type="parTrans" cxnId="{67536EF4-B8B3-EC41-A074-082BCC8C712B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22206658-DB10-7F45-80E2-531FC65C580F}" type="sibTrans" cxnId="{67536EF4-B8B3-EC41-A074-082BCC8C712B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95C8D287-70C3-DB42-BFA5-5E3B22719555}">
      <dgm:prSet phldrT="[文本]"/>
      <dgm:spPr/>
      <dgm:t>
        <a:bodyPr/>
        <a:lstStyle/>
        <a:p>
          <a:r>
            <a:rPr lang="zh-CN" altLang="en-US" b="0" i="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加入微信群</a:t>
          </a:r>
          <a:endParaRPr lang="zh-CN" altLang="en-US" b="0" i="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81800714-1EE2-5445-AF06-51060FADE272}" type="parTrans" cxnId="{D2801291-FD57-EF42-AD41-3A941848B01E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EFA79DB7-A197-C348-AC3B-8CAC1D53516B}" type="sibTrans" cxnId="{D2801291-FD57-EF42-AD41-3A941848B01E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EB176443-9302-354C-9715-9273929541B4}">
      <dgm:prSet phldrT="[文本]"/>
      <dgm:spPr/>
      <dgm:t>
        <a:bodyPr/>
        <a:lstStyle/>
        <a:p>
          <a:r>
            <a:rPr lang="zh-CN" altLang="en-US" b="0" i="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每季度</a:t>
          </a:r>
          <a:r>
            <a:rPr lang="en-US" altLang="zh-CN" b="0" i="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500RMB</a:t>
          </a:r>
          <a:r>
            <a:rPr lang="zh-CN" altLang="en-US" b="0" i="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的购书款预算，规则：先登记先得，以每人一本来循环，预算花完为止；</a:t>
          </a:r>
          <a:endParaRPr lang="zh-CN" altLang="en-US" b="0" i="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B77065F5-1A63-DA40-B171-1C039D3A75B6}" type="parTrans" cxnId="{1A7E918A-77D3-F84B-9339-5DBAEB3159FE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383C3A21-6312-094F-B119-58CBF5212510}" type="sibTrans" cxnId="{1A7E918A-77D3-F84B-9339-5DBAEB3159FE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78300329-78FF-3F42-866E-8478EBE27DF2}">
      <dgm:prSet phldrT="[文本]"/>
      <dgm:spPr/>
      <dgm:t>
        <a:bodyPr/>
        <a:lstStyle/>
        <a:p>
          <a:r>
            <a:rPr lang="zh-CN" altLang="en-US" b="0" i="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逢年过节，有不定期红包光顾；</a:t>
          </a:r>
          <a:endParaRPr lang="zh-CN" altLang="en-US" b="0" i="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737615DF-785F-0B40-B795-CBC973ACB80A}" type="parTrans" cxnId="{EEBB8792-5113-9D42-84A3-E1E32F9D065A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D05F3B6F-732C-A942-8C49-70678600BB95}" type="sibTrans" cxnId="{EEBB8792-5113-9D42-84A3-E1E32F9D065A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BEA9FFED-598B-4345-AF35-B7DE1983B458}">
      <dgm:prSet phldrT="[文本]"/>
      <dgm:spPr/>
      <dgm:t>
        <a:bodyPr/>
        <a:lstStyle/>
        <a:p>
          <a:r>
            <a:rPr lang="zh-CN" altLang="en-US" b="0" i="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每年</a:t>
          </a:r>
          <a:r>
            <a:rPr lang="en-US" altLang="zh-CN" b="0" i="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20,000RMB</a:t>
          </a:r>
          <a:r>
            <a:rPr lang="zh-CN" altLang="en-US" b="0" i="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考试（及必要培训）费用报销，规则：考出才有，先到先得，预算花完为止；</a:t>
          </a:r>
          <a:endParaRPr lang="zh-CN" altLang="en-US" b="0" i="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9F274DE0-D302-C043-9ABD-53A6E519FAD5}" type="parTrans" cxnId="{1C862D2B-4E33-3746-99FA-30555CC48222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D8457761-BD6C-B349-9DB4-49F0BF3E24FE}" type="sibTrans" cxnId="{1C862D2B-4E33-3746-99FA-30555CC48222}">
      <dgm:prSet/>
      <dgm:spPr/>
      <dgm:t>
        <a:bodyPr/>
        <a:lstStyle/>
        <a:p>
          <a:endParaRPr lang="zh-CN" altLang="en-US" b="0" i="0">
            <a:latin typeface="Lantinghei SC Extralight" charset="-122"/>
            <a:ea typeface="Lantinghei SC Extralight" charset="-122"/>
            <a:cs typeface="Lantinghei SC Extralight" charset="-122"/>
          </a:endParaRPr>
        </a:p>
      </dgm:t>
    </dgm:pt>
    <dgm:pt modelId="{E30E81D7-0FD4-4E47-8EBA-17756EF436D0}" type="pres">
      <dgm:prSet presAssocID="{3F05E534-6EBC-C348-B5AE-5D1C5D20DC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B5DE57-D73C-A14A-BA1E-C44B0429C558}" type="pres">
      <dgm:prSet presAssocID="{90F6C42F-D20C-B547-BB30-26A1D2515299}" presName="parentLin" presStyleCnt="0"/>
      <dgm:spPr/>
    </dgm:pt>
    <dgm:pt modelId="{3D78025C-0ABE-DC45-9E48-C6EEBC0A193F}" type="pres">
      <dgm:prSet presAssocID="{90F6C42F-D20C-B547-BB30-26A1D251529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6FC564B-99D3-9646-95C0-1F28DB39463F}" type="pres">
      <dgm:prSet presAssocID="{90F6C42F-D20C-B547-BB30-26A1D251529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91FE97-65A4-2B4B-A8E3-2F6D1DB3A347}" type="pres">
      <dgm:prSet presAssocID="{90F6C42F-D20C-B547-BB30-26A1D2515299}" presName="negativeSpace" presStyleCnt="0"/>
      <dgm:spPr/>
    </dgm:pt>
    <dgm:pt modelId="{7920EECA-7B7B-FC47-8851-3AD09A241FCB}" type="pres">
      <dgm:prSet presAssocID="{90F6C42F-D20C-B547-BB30-26A1D251529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AD61D7-ABAA-D24B-8C85-01CB709E8946}" type="pres">
      <dgm:prSet presAssocID="{67629565-C7F3-F64C-808E-BA574ECB3141}" presName="spaceBetweenRectangles" presStyleCnt="0"/>
      <dgm:spPr/>
    </dgm:pt>
    <dgm:pt modelId="{4701BE7D-2C5C-9C49-8D0D-1943876EA3B1}" type="pres">
      <dgm:prSet presAssocID="{B69CD55C-F061-7344-A73B-3C0671CB3BF6}" presName="parentLin" presStyleCnt="0"/>
      <dgm:spPr/>
    </dgm:pt>
    <dgm:pt modelId="{DEDEDBA6-57E7-F54A-91E9-96400667EC33}" type="pres">
      <dgm:prSet presAssocID="{B69CD55C-F061-7344-A73B-3C0671CB3BF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4345E55-718F-9749-B2F3-6ADFEAF69C57}" type="pres">
      <dgm:prSet presAssocID="{B69CD55C-F061-7344-A73B-3C0671CB3BF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35D32-2107-5942-92F1-36099D63D4A7}" type="pres">
      <dgm:prSet presAssocID="{B69CD55C-F061-7344-A73B-3C0671CB3BF6}" presName="negativeSpace" presStyleCnt="0"/>
      <dgm:spPr/>
    </dgm:pt>
    <dgm:pt modelId="{43036F15-8A37-6046-A72C-58197CF220C6}" type="pres">
      <dgm:prSet presAssocID="{B69CD55C-F061-7344-A73B-3C0671CB3BF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A93C30-0D7F-F74F-BC5B-931F405A9A4E}" type="pres">
      <dgm:prSet presAssocID="{22206658-DB10-7F45-80E2-531FC65C580F}" presName="spaceBetweenRectangles" presStyleCnt="0"/>
      <dgm:spPr/>
    </dgm:pt>
    <dgm:pt modelId="{4C355293-B7E7-0B43-A107-58C6F0E6ED02}" type="pres">
      <dgm:prSet presAssocID="{95C8D287-70C3-DB42-BFA5-5E3B22719555}" presName="parentLin" presStyleCnt="0"/>
      <dgm:spPr/>
    </dgm:pt>
    <dgm:pt modelId="{11E455AF-9EA2-F54E-BEE9-5325911FC1C7}" type="pres">
      <dgm:prSet presAssocID="{95C8D287-70C3-DB42-BFA5-5E3B2271955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1BD7681-2700-2B4D-8570-10AAC6FB397B}" type="pres">
      <dgm:prSet presAssocID="{95C8D287-70C3-DB42-BFA5-5E3B2271955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53B862-37F8-BB45-8CC6-5ED5A0133497}" type="pres">
      <dgm:prSet presAssocID="{95C8D287-70C3-DB42-BFA5-5E3B22719555}" presName="negativeSpace" presStyleCnt="0"/>
      <dgm:spPr/>
    </dgm:pt>
    <dgm:pt modelId="{7C5374F8-EC0A-C341-A71A-5CE207C4FAAB}" type="pres">
      <dgm:prSet presAssocID="{95C8D287-70C3-DB42-BFA5-5E3B2271955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BB8792-5113-9D42-84A3-E1E32F9D065A}" srcId="{95C8D287-70C3-DB42-BFA5-5E3B22719555}" destId="{78300329-78FF-3F42-866E-8478EBE27DF2}" srcOrd="0" destOrd="0" parTransId="{737615DF-785F-0B40-B795-CBC973ACB80A}" sibTransId="{D05F3B6F-732C-A942-8C49-70678600BB95}"/>
    <dgm:cxn modelId="{3B234A8A-1BF0-5848-9F3C-2FCD258B491F}" type="presOf" srcId="{90F6C42F-D20C-B547-BB30-26A1D2515299}" destId="{56FC564B-99D3-9646-95C0-1F28DB39463F}" srcOrd="1" destOrd="0" presId="urn:microsoft.com/office/officeart/2005/8/layout/list1"/>
    <dgm:cxn modelId="{67536EF4-B8B3-EC41-A074-082BCC8C712B}" srcId="{3F05E534-6EBC-C348-B5AE-5D1C5D20DC7D}" destId="{B69CD55C-F061-7344-A73B-3C0671CB3BF6}" srcOrd="1" destOrd="0" parTransId="{F9CB8874-8A47-724B-81AF-14AB7B15DBB2}" sibTransId="{22206658-DB10-7F45-80E2-531FC65C580F}"/>
    <dgm:cxn modelId="{E4F54905-423E-B24F-BF7C-F5C9BCEF79EC}" srcId="{3F05E534-6EBC-C348-B5AE-5D1C5D20DC7D}" destId="{90F6C42F-D20C-B547-BB30-26A1D2515299}" srcOrd="0" destOrd="0" parTransId="{BDACD5CE-603B-D044-B0C2-E8AE12002FAE}" sibTransId="{67629565-C7F3-F64C-808E-BA574ECB3141}"/>
    <dgm:cxn modelId="{19498044-94F3-8E4E-8CC0-DD26F5F8CC81}" type="presOf" srcId="{B69CD55C-F061-7344-A73B-3C0671CB3BF6}" destId="{14345E55-718F-9749-B2F3-6ADFEAF69C57}" srcOrd="1" destOrd="0" presId="urn:microsoft.com/office/officeart/2005/8/layout/list1"/>
    <dgm:cxn modelId="{C29DB7CC-172D-2146-BCF8-3C4368C90F0B}" type="presOf" srcId="{BEA9FFED-598B-4345-AF35-B7DE1983B458}" destId="{43036F15-8A37-6046-A72C-58197CF220C6}" srcOrd="0" destOrd="0" presId="urn:microsoft.com/office/officeart/2005/8/layout/list1"/>
    <dgm:cxn modelId="{D9F66473-7B66-874B-8D58-C6CDE5D032B8}" type="presOf" srcId="{95C8D287-70C3-DB42-BFA5-5E3B22719555}" destId="{11E455AF-9EA2-F54E-BEE9-5325911FC1C7}" srcOrd="0" destOrd="0" presId="urn:microsoft.com/office/officeart/2005/8/layout/list1"/>
    <dgm:cxn modelId="{36E069C1-96F6-8343-8D71-23C34CF38D95}" type="presOf" srcId="{78300329-78FF-3F42-866E-8478EBE27DF2}" destId="{7C5374F8-EC0A-C341-A71A-5CE207C4FAAB}" srcOrd="0" destOrd="0" presId="urn:microsoft.com/office/officeart/2005/8/layout/list1"/>
    <dgm:cxn modelId="{8FF7A9C2-0307-734A-A38E-D33B4B5E4ED5}" type="presOf" srcId="{3F05E534-6EBC-C348-B5AE-5D1C5D20DC7D}" destId="{E30E81D7-0FD4-4E47-8EBA-17756EF436D0}" srcOrd="0" destOrd="0" presId="urn:microsoft.com/office/officeart/2005/8/layout/list1"/>
    <dgm:cxn modelId="{186F34CE-95E7-274B-A21C-1004B9DE4F96}" type="presOf" srcId="{B69CD55C-F061-7344-A73B-3C0671CB3BF6}" destId="{DEDEDBA6-57E7-F54A-91E9-96400667EC33}" srcOrd="0" destOrd="0" presId="urn:microsoft.com/office/officeart/2005/8/layout/list1"/>
    <dgm:cxn modelId="{982C74FE-4EE1-6345-AEBE-BF706B2DC882}" type="presOf" srcId="{EB176443-9302-354C-9715-9273929541B4}" destId="{7920EECA-7B7B-FC47-8851-3AD09A241FCB}" srcOrd="0" destOrd="0" presId="urn:microsoft.com/office/officeart/2005/8/layout/list1"/>
    <dgm:cxn modelId="{D2801291-FD57-EF42-AD41-3A941848B01E}" srcId="{3F05E534-6EBC-C348-B5AE-5D1C5D20DC7D}" destId="{95C8D287-70C3-DB42-BFA5-5E3B22719555}" srcOrd="2" destOrd="0" parTransId="{81800714-1EE2-5445-AF06-51060FADE272}" sibTransId="{EFA79DB7-A197-C348-AC3B-8CAC1D53516B}"/>
    <dgm:cxn modelId="{1C862D2B-4E33-3746-99FA-30555CC48222}" srcId="{B69CD55C-F061-7344-A73B-3C0671CB3BF6}" destId="{BEA9FFED-598B-4345-AF35-B7DE1983B458}" srcOrd="0" destOrd="0" parTransId="{9F274DE0-D302-C043-9ABD-53A6E519FAD5}" sibTransId="{D8457761-BD6C-B349-9DB4-49F0BF3E24FE}"/>
    <dgm:cxn modelId="{0D4E6E09-6AC7-984D-97B5-8EB4DBA5B859}" type="presOf" srcId="{90F6C42F-D20C-B547-BB30-26A1D2515299}" destId="{3D78025C-0ABE-DC45-9E48-C6EEBC0A193F}" srcOrd="0" destOrd="0" presId="urn:microsoft.com/office/officeart/2005/8/layout/list1"/>
    <dgm:cxn modelId="{DD140110-CD18-784B-902C-DF69F7AAB178}" type="presOf" srcId="{95C8D287-70C3-DB42-BFA5-5E3B22719555}" destId="{01BD7681-2700-2B4D-8570-10AAC6FB397B}" srcOrd="1" destOrd="0" presId="urn:microsoft.com/office/officeart/2005/8/layout/list1"/>
    <dgm:cxn modelId="{1A7E918A-77D3-F84B-9339-5DBAEB3159FE}" srcId="{90F6C42F-D20C-B547-BB30-26A1D2515299}" destId="{EB176443-9302-354C-9715-9273929541B4}" srcOrd="0" destOrd="0" parTransId="{B77065F5-1A63-DA40-B171-1C039D3A75B6}" sibTransId="{383C3A21-6312-094F-B119-58CBF5212510}"/>
    <dgm:cxn modelId="{E2856517-EE57-7546-9607-D2E7F7F87563}" type="presParOf" srcId="{E30E81D7-0FD4-4E47-8EBA-17756EF436D0}" destId="{79B5DE57-D73C-A14A-BA1E-C44B0429C558}" srcOrd="0" destOrd="0" presId="urn:microsoft.com/office/officeart/2005/8/layout/list1"/>
    <dgm:cxn modelId="{BC63C6CA-F331-A547-A9B5-E8CFD7839EDE}" type="presParOf" srcId="{79B5DE57-D73C-A14A-BA1E-C44B0429C558}" destId="{3D78025C-0ABE-DC45-9E48-C6EEBC0A193F}" srcOrd="0" destOrd="0" presId="urn:microsoft.com/office/officeart/2005/8/layout/list1"/>
    <dgm:cxn modelId="{D5F241B4-8E9A-D240-B85C-496352E5679F}" type="presParOf" srcId="{79B5DE57-D73C-A14A-BA1E-C44B0429C558}" destId="{56FC564B-99D3-9646-95C0-1F28DB39463F}" srcOrd="1" destOrd="0" presId="urn:microsoft.com/office/officeart/2005/8/layout/list1"/>
    <dgm:cxn modelId="{7A626E7F-26EB-1F4E-8CA9-7D4C2EB5141A}" type="presParOf" srcId="{E30E81D7-0FD4-4E47-8EBA-17756EF436D0}" destId="{E991FE97-65A4-2B4B-A8E3-2F6D1DB3A347}" srcOrd="1" destOrd="0" presId="urn:microsoft.com/office/officeart/2005/8/layout/list1"/>
    <dgm:cxn modelId="{36C04F90-DBA3-264F-86D3-0103A94E32BD}" type="presParOf" srcId="{E30E81D7-0FD4-4E47-8EBA-17756EF436D0}" destId="{7920EECA-7B7B-FC47-8851-3AD09A241FCB}" srcOrd="2" destOrd="0" presId="urn:microsoft.com/office/officeart/2005/8/layout/list1"/>
    <dgm:cxn modelId="{3BCADA90-C695-B84A-93CE-1EADE5C32A91}" type="presParOf" srcId="{E30E81D7-0FD4-4E47-8EBA-17756EF436D0}" destId="{85AD61D7-ABAA-D24B-8C85-01CB709E8946}" srcOrd="3" destOrd="0" presId="urn:microsoft.com/office/officeart/2005/8/layout/list1"/>
    <dgm:cxn modelId="{71C753E9-A50F-384E-9C42-FAB9D83900B6}" type="presParOf" srcId="{E30E81D7-0FD4-4E47-8EBA-17756EF436D0}" destId="{4701BE7D-2C5C-9C49-8D0D-1943876EA3B1}" srcOrd="4" destOrd="0" presId="urn:microsoft.com/office/officeart/2005/8/layout/list1"/>
    <dgm:cxn modelId="{B4FC4715-457C-6F46-9E4D-0C86B5BFCDFB}" type="presParOf" srcId="{4701BE7D-2C5C-9C49-8D0D-1943876EA3B1}" destId="{DEDEDBA6-57E7-F54A-91E9-96400667EC33}" srcOrd="0" destOrd="0" presId="urn:microsoft.com/office/officeart/2005/8/layout/list1"/>
    <dgm:cxn modelId="{CDC23263-D439-5947-9F62-D513D0B7D172}" type="presParOf" srcId="{4701BE7D-2C5C-9C49-8D0D-1943876EA3B1}" destId="{14345E55-718F-9749-B2F3-6ADFEAF69C57}" srcOrd="1" destOrd="0" presId="urn:microsoft.com/office/officeart/2005/8/layout/list1"/>
    <dgm:cxn modelId="{EAD19D1A-5DDD-4E41-AFD9-BE9A26A81998}" type="presParOf" srcId="{E30E81D7-0FD4-4E47-8EBA-17756EF436D0}" destId="{67035D32-2107-5942-92F1-36099D63D4A7}" srcOrd="5" destOrd="0" presId="urn:microsoft.com/office/officeart/2005/8/layout/list1"/>
    <dgm:cxn modelId="{41DF774C-63A1-5A41-838A-7955E53E317F}" type="presParOf" srcId="{E30E81D7-0FD4-4E47-8EBA-17756EF436D0}" destId="{43036F15-8A37-6046-A72C-58197CF220C6}" srcOrd="6" destOrd="0" presId="urn:microsoft.com/office/officeart/2005/8/layout/list1"/>
    <dgm:cxn modelId="{3CBBDE80-C7CD-8944-A59E-A51CE3512BF8}" type="presParOf" srcId="{E30E81D7-0FD4-4E47-8EBA-17756EF436D0}" destId="{69A93C30-0D7F-F74F-BC5B-931F405A9A4E}" srcOrd="7" destOrd="0" presId="urn:microsoft.com/office/officeart/2005/8/layout/list1"/>
    <dgm:cxn modelId="{1E1261C4-8865-B44A-A759-FF6CAD0CCDAA}" type="presParOf" srcId="{E30E81D7-0FD4-4E47-8EBA-17756EF436D0}" destId="{4C355293-B7E7-0B43-A107-58C6F0E6ED02}" srcOrd="8" destOrd="0" presId="urn:microsoft.com/office/officeart/2005/8/layout/list1"/>
    <dgm:cxn modelId="{717BAD69-C762-A743-B176-DB0CD913D42C}" type="presParOf" srcId="{4C355293-B7E7-0B43-A107-58C6F0E6ED02}" destId="{11E455AF-9EA2-F54E-BEE9-5325911FC1C7}" srcOrd="0" destOrd="0" presId="urn:microsoft.com/office/officeart/2005/8/layout/list1"/>
    <dgm:cxn modelId="{BCC77C60-DAF5-0241-A58F-3472577FFCDB}" type="presParOf" srcId="{4C355293-B7E7-0B43-A107-58C6F0E6ED02}" destId="{01BD7681-2700-2B4D-8570-10AAC6FB397B}" srcOrd="1" destOrd="0" presId="urn:microsoft.com/office/officeart/2005/8/layout/list1"/>
    <dgm:cxn modelId="{D400E2B5-0F47-134E-B7A8-1B47EC5AACD8}" type="presParOf" srcId="{E30E81D7-0FD4-4E47-8EBA-17756EF436D0}" destId="{FB53B862-37F8-BB45-8CC6-5ED5A0133497}" srcOrd="9" destOrd="0" presId="urn:microsoft.com/office/officeart/2005/8/layout/list1"/>
    <dgm:cxn modelId="{DEA60A23-A468-3B48-B2B9-E984E4212EBF}" type="presParOf" srcId="{E30E81D7-0FD4-4E47-8EBA-17756EF436D0}" destId="{7C5374F8-EC0A-C341-A71A-5CE207C4FA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EECA-7B7B-FC47-8851-3AD09A241FCB}">
      <dsp:nvSpPr>
        <dsp:cNvPr id="0" name=""/>
        <dsp:cNvSpPr/>
      </dsp:nvSpPr>
      <dsp:spPr>
        <a:xfrm>
          <a:off x="0" y="328119"/>
          <a:ext cx="7745506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37" tIns="333248" rIns="60113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i="0" kern="120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每季度</a:t>
          </a:r>
          <a:r>
            <a:rPr lang="en-US" altLang="zh-CN" sz="1600" b="0" i="0" kern="120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500RMB</a:t>
          </a:r>
          <a:r>
            <a:rPr lang="zh-CN" altLang="en-US" sz="1600" b="0" i="0" kern="120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的购书款预算，规则：先登记先得，以每人一本来循环，预算花完为止；</a:t>
          </a:r>
          <a:endParaRPr lang="zh-CN" altLang="en-US" sz="1600" b="0" i="0" kern="120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sp:txBody>
      <dsp:txXfrm>
        <a:off x="0" y="328119"/>
        <a:ext cx="7745506" cy="1108800"/>
      </dsp:txXfrm>
    </dsp:sp>
    <dsp:sp modelId="{56FC564B-99D3-9646-95C0-1F28DB39463F}">
      <dsp:nvSpPr>
        <dsp:cNvPr id="0" name=""/>
        <dsp:cNvSpPr/>
      </dsp:nvSpPr>
      <dsp:spPr>
        <a:xfrm>
          <a:off x="387275" y="91959"/>
          <a:ext cx="5421854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933" tIns="0" rIns="20493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kern="120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购书报销</a:t>
          </a:r>
          <a:endParaRPr lang="zh-CN" altLang="en-US" sz="1600" b="0" i="0" kern="120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sp:txBody>
      <dsp:txXfrm>
        <a:off x="410332" y="115016"/>
        <a:ext cx="5375740" cy="426206"/>
      </dsp:txXfrm>
    </dsp:sp>
    <dsp:sp modelId="{43036F15-8A37-6046-A72C-58197CF220C6}">
      <dsp:nvSpPr>
        <dsp:cNvPr id="0" name=""/>
        <dsp:cNvSpPr/>
      </dsp:nvSpPr>
      <dsp:spPr>
        <a:xfrm>
          <a:off x="0" y="1759479"/>
          <a:ext cx="7745506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37" tIns="333248" rIns="60113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i="0" kern="120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每年</a:t>
          </a:r>
          <a:r>
            <a:rPr lang="en-US" altLang="zh-CN" sz="1600" b="0" i="0" kern="120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20,000RMB</a:t>
          </a:r>
          <a:r>
            <a:rPr lang="zh-CN" altLang="en-US" sz="1600" b="0" i="0" kern="120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考试（及必要培训）费用报销，规则：考出才有，先到先得，预算花完为止；</a:t>
          </a:r>
          <a:endParaRPr lang="zh-CN" altLang="en-US" sz="1600" b="0" i="0" kern="120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sp:txBody>
      <dsp:txXfrm>
        <a:off x="0" y="1759479"/>
        <a:ext cx="7745506" cy="1108800"/>
      </dsp:txXfrm>
    </dsp:sp>
    <dsp:sp modelId="{14345E55-718F-9749-B2F3-6ADFEAF69C57}">
      <dsp:nvSpPr>
        <dsp:cNvPr id="0" name=""/>
        <dsp:cNvSpPr/>
      </dsp:nvSpPr>
      <dsp:spPr>
        <a:xfrm>
          <a:off x="387275" y="1523319"/>
          <a:ext cx="5421854" cy="472320"/>
        </a:xfrm>
        <a:prstGeom prst="roundRect">
          <a:avLst/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60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933" tIns="0" rIns="20493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kern="120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公司外技术培训报销</a:t>
          </a:r>
          <a:endParaRPr lang="zh-CN" altLang="en-US" sz="1600" b="0" i="0" kern="120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sp:txBody>
      <dsp:txXfrm>
        <a:off x="410332" y="1546376"/>
        <a:ext cx="5375740" cy="426206"/>
      </dsp:txXfrm>
    </dsp:sp>
    <dsp:sp modelId="{7C5374F8-EC0A-C341-A71A-5CE207C4FAAB}">
      <dsp:nvSpPr>
        <dsp:cNvPr id="0" name=""/>
        <dsp:cNvSpPr/>
      </dsp:nvSpPr>
      <dsp:spPr>
        <a:xfrm>
          <a:off x="0" y="3190840"/>
          <a:ext cx="774550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37" tIns="333248" rIns="60113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i="0" kern="120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逢年过节，有不定期红包光顾；</a:t>
          </a:r>
          <a:endParaRPr lang="zh-CN" altLang="en-US" sz="1600" b="0" i="0" kern="120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sp:txBody>
      <dsp:txXfrm>
        <a:off x="0" y="3190840"/>
        <a:ext cx="7745506" cy="781200"/>
      </dsp:txXfrm>
    </dsp:sp>
    <dsp:sp modelId="{01BD7681-2700-2B4D-8570-10AAC6FB397B}">
      <dsp:nvSpPr>
        <dsp:cNvPr id="0" name=""/>
        <dsp:cNvSpPr/>
      </dsp:nvSpPr>
      <dsp:spPr>
        <a:xfrm>
          <a:off x="387275" y="2954679"/>
          <a:ext cx="5421854" cy="472320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20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933" tIns="0" rIns="20493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i="0" kern="1200" dirty="0" smtClean="0">
              <a:latin typeface="Lantinghei SC Extralight" charset="-122"/>
              <a:ea typeface="Lantinghei SC Extralight" charset="-122"/>
              <a:cs typeface="Lantinghei SC Extralight" charset="-122"/>
            </a:rPr>
            <a:t>加入微信群</a:t>
          </a:r>
          <a:endParaRPr lang="zh-CN" altLang="en-US" sz="1600" b="0" i="0" kern="1200" dirty="0">
            <a:latin typeface="Lantinghei SC Extralight" charset="-122"/>
            <a:ea typeface="Lantinghei SC Extralight" charset="-122"/>
            <a:cs typeface="Lantinghei SC Extralight" charset="-122"/>
          </a:endParaRPr>
        </a:p>
      </dsp:txBody>
      <dsp:txXfrm>
        <a:off x="410332" y="2977736"/>
        <a:ext cx="537574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4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08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23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079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6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2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08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17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5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7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5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04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3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5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159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188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21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9144002" cy="3714750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7705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359366" y="1484155"/>
            <a:ext cx="3418162" cy="311646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9" name="Oval 8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191" y="0"/>
            <a:ext cx="91440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026123" y="1202261"/>
            <a:ext cx="944957" cy="94410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100898" y="1194415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9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5129990" y="1206755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6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173245" y="1206755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6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160693" y="3040693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9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24651" y="3040693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6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067054" y="3030035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6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282397"/>
            <a:ext cx="9144000" cy="2368705"/>
          </a:xfrm>
        </p:spPr>
        <p:txBody>
          <a:bodyPr>
            <a:normAutofit/>
          </a:bodyPr>
          <a:lstStyle>
            <a:lvl1pPr marL="0" indent="0">
              <a:buNone/>
              <a:defRPr sz="157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265520" y="1622650"/>
            <a:ext cx="3316985" cy="2076914"/>
          </a:xfrm>
        </p:spPr>
        <p:txBody>
          <a:bodyPr>
            <a:normAutofit/>
          </a:bodyPr>
          <a:lstStyle>
            <a:lvl1pPr marL="0" indent="0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033829" y="1407388"/>
            <a:ext cx="3254597" cy="1868312"/>
          </a:xfrm>
        </p:spPr>
        <p:txBody>
          <a:bodyPr>
            <a:normAutofit/>
          </a:bodyPr>
          <a:lstStyle>
            <a:lvl1pPr marL="0" indent="0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832071" y="1352550"/>
            <a:ext cx="1600200" cy="1600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2743200" y="1352550"/>
            <a:ext cx="1600200" cy="1600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4572000" y="1352550"/>
            <a:ext cx="1600200" cy="1600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8"/>
          </p:nvPr>
        </p:nvSpPr>
        <p:spPr>
          <a:xfrm>
            <a:off x="6400800" y="1352550"/>
            <a:ext cx="1600200" cy="1600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771900" y="945492"/>
            <a:ext cx="1600200" cy="16002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8659" y="1646744"/>
            <a:ext cx="9143998" cy="159381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898923" y="1334691"/>
            <a:ext cx="2405063" cy="235386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3375423" y="1334691"/>
            <a:ext cx="2405063" cy="235386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5861448" y="1338263"/>
            <a:ext cx="2405063" cy="235386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563291" y="1500188"/>
            <a:ext cx="2405063" cy="235386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941692" y="1269179"/>
            <a:ext cx="3022662" cy="298347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16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3227939" y="1917898"/>
            <a:ext cx="708653" cy="1929140"/>
          </a:xfrm>
        </p:spPr>
        <p:txBody>
          <a:bodyPr>
            <a:normAutofit/>
          </a:bodyPr>
          <a:lstStyle>
            <a:lvl1pPr marL="0" indent="0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 userDrawn="1">
            <p:ph type="pic" sz="quarter" idx="14"/>
          </p:nvPr>
        </p:nvSpPr>
        <p:spPr>
          <a:xfrm>
            <a:off x="873875" y="1912606"/>
            <a:ext cx="672015" cy="1929141"/>
          </a:xfrm>
        </p:spPr>
        <p:txBody>
          <a:bodyPr>
            <a:normAutofit/>
          </a:bodyPr>
          <a:lstStyle>
            <a:lvl1pPr marL="0" indent="0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1689651" y="1700939"/>
            <a:ext cx="1417308" cy="2527100"/>
          </a:xfrm>
        </p:spPr>
        <p:txBody>
          <a:bodyPr>
            <a:normAutofit/>
          </a:bodyPr>
          <a:lstStyle>
            <a:lvl1pPr marL="0" indent="0">
              <a:buNone/>
              <a:defRPr sz="525"/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1587351" y="1719519"/>
            <a:ext cx="1063633" cy="1908283"/>
          </a:xfr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051373" y="1719519"/>
            <a:ext cx="1063633" cy="1908283"/>
          </a:xfr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6549052" y="1719519"/>
            <a:ext cx="1063633" cy="1908283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5277738" y="1795794"/>
            <a:ext cx="755076" cy="1788788"/>
          </a:xfrm>
        </p:spPr>
        <p:txBody>
          <a:bodyPr>
            <a:normAutofit/>
          </a:bodyPr>
          <a:lstStyle>
            <a:lvl1pPr marL="0" indent="0">
              <a:buNone/>
              <a:defRPr sz="450"/>
            </a:lvl1pPr>
          </a:lstStyle>
          <a:p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3035905" y="1795294"/>
            <a:ext cx="690303" cy="1788788"/>
          </a:xfrm>
        </p:spPr>
        <p:txBody>
          <a:bodyPr>
            <a:normAutofit/>
          </a:bodyPr>
          <a:lstStyle>
            <a:lvl1pPr marL="0" indent="0">
              <a:buNone/>
              <a:defRPr sz="450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3855363" y="1631093"/>
            <a:ext cx="1310284" cy="2335905"/>
          </a:xfrm>
        </p:spPr>
        <p:txBody>
          <a:bodyPr>
            <a:normAutofit/>
          </a:bodyPr>
          <a:lstStyle>
            <a:lvl1pPr marL="0" indent="0">
              <a:buNone/>
              <a:defRPr sz="450"/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741363" y="1365755"/>
            <a:ext cx="1366837" cy="13684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67720" y="1599715"/>
            <a:ext cx="1366836" cy="136842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2922561" y="1599715"/>
            <a:ext cx="1366836" cy="136842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4912395" y="1599715"/>
            <a:ext cx="1366836" cy="136842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6851304" y="1599715"/>
            <a:ext cx="1366836" cy="136842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" y="1"/>
            <a:ext cx="1829060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1" y="1486109"/>
            <a:ext cx="1829060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829062" y="456"/>
            <a:ext cx="1829060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1829062" y="1486565"/>
            <a:ext cx="1829060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3653897" y="-456"/>
            <a:ext cx="1829060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3653897" y="1485653"/>
            <a:ext cx="1829060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5474600" y="912"/>
            <a:ext cx="1829060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5474600" y="1487021"/>
            <a:ext cx="1829060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7306583" y="912"/>
            <a:ext cx="1837417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7306583" y="1487021"/>
            <a:ext cx="1837417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" y="1"/>
            <a:ext cx="1829060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1829062" y="1486565"/>
            <a:ext cx="1829060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3653897" y="-456"/>
            <a:ext cx="1829060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5491315" y="1487021"/>
            <a:ext cx="1904951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7306583" y="912"/>
            <a:ext cx="1837417" cy="148565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32105"/>
            <a:ext cx="9144000" cy="2540000"/>
          </a:xfrm>
        </p:spPr>
        <p:txBody>
          <a:bodyPr>
            <a:normAutofit/>
          </a:bodyPr>
          <a:lstStyle>
            <a:lvl1pPr marL="0" indent="0">
              <a:buNone/>
              <a:defRPr sz="157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52357" cy="51435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2" y="-1"/>
            <a:ext cx="9144000" cy="2422664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/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2" y="-1"/>
            <a:ext cx="9144000" cy="2422664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151916" y="925034"/>
            <a:ext cx="1770644" cy="3168879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/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2" y="-1"/>
            <a:ext cx="9144000" cy="2422664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/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375422" y="1334692"/>
            <a:ext cx="2395537" cy="170021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856685" y="1334692"/>
            <a:ext cx="2412206" cy="170021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07582" y="1346601"/>
            <a:ext cx="2401166" cy="1688303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2839243" y="1219050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4627289" y="1210695"/>
            <a:ext cx="3521375" cy="347572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048269" y="2949950"/>
            <a:ext cx="1738058" cy="173647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066412" y="1235760"/>
            <a:ext cx="1738058" cy="1736469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4584860" y="1235760"/>
            <a:ext cx="1738058" cy="1736469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066412" y="2971116"/>
            <a:ext cx="1738058" cy="1736469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4584860" y="2971116"/>
            <a:ext cx="1738058" cy="1736469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940045" y="1074826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2741604" y="1070710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4543162" y="1070710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6344721" y="1070710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940045" y="2875292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2741604" y="2879833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4543162" y="2879833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6344721" y="2879833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58687" y="1292674"/>
            <a:ext cx="1768475" cy="1766888"/>
          </a:xfrm>
          <a:prstGeom prst="ellipse">
            <a:avLst/>
          </a:prstGeom>
        </p:spPr>
        <p:txBody>
          <a:bodyPr/>
          <a:lstStyle>
            <a:lvl1pPr marL="0" marR="0" indent="0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686552" y="1292674"/>
            <a:ext cx="1768475" cy="1766888"/>
          </a:xfrm>
          <a:prstGeom prst="ellipse">
            <a:avLst/>
          </a:prstGeom>
        </p:spPr>
        <p:txBody>
          <a:bodyPr/>
          <a:lstStyle>
            <a:lvl1pPr marL="0" marR="0" indent="0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014417" y="1292674"/>
            <a:ext cx="1768475" cy="1766888"/>
          </a:xfrm>
          <a:prstGeom prst="ellipse">
            <a:avLst/>
          </a:prstGeom>
        </p:spPr>
        <p:txBody>
          <a:bodyPr/>
          <a:lstStyle>
            <a:lvl1pPr marL="0" marR="0" indent="0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556116" y="2877151"/>
            <a:ext cx="1768475" cy="1766888"/>
          </a:xfrm>
          <a:prstGeom prst="ellipse">
            <a:avLst/>
          </a:prstGeom>
        </p:spPr>
        <p:txBody>
          <a:bodyPr/>
          <a:lstStyle>
            <a:lvl1pPr marL="0" marR="0" indent="0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883981" y="2877151"/>
            <a:ext cx="1768475" cy="1766888"/>
          </a:xfrm>
          <a:prstGeom prst="ellipse">
            <a:avLst/>
          </a:prstGeom>
        </p:spPr>
        <p:txBody>
          <a:bodyPr/>
          <a:lstStyle>
            <a:lvl1pPr marL="0" marR="0" indent="0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5119737" y="1420087"/>
            <a:ext cx="1610565" cy="268433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3439902" y="1420087"/>
            <a:ext cx="1610565" cy="268433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799572" y="1420087"/>
            <a:ext cx="1610565" cy="268433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628330" y="1830521"/>
            <a:ext cx="3048509" cy="2868478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73632" y="3264760"/>
            <a:ext cx="1608361" cy="143423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5274832" y="3264760"/>
            <a:ext cx="1608361" cy="143423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6871328" y="3264760"/>
            <a:ext cx="1608361" cy="143423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4465640" cy="51435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10" name="Oval 9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 defTabSz="685663"/>
            <a:endParaRPr lang="en-US" sz="135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72191" y="227651"/>
            <a:ext cx="295539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663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Raleway Light"/>
                <a:cs typeface="Raleway Light"/>
              </a:rPr>
              <a:pPr algn="ctr" defTabSz="685663"/>
              <a:t>‹#›</a:t>
            </a:fld>
            <a:endParaRPr lang="id-ID" sz="1050" dirty="0">
              <a:solidFill>
                <a:prstClr val="white"/>
              </a:solidFill>
              <a:latin typeface="Raleway Light"/>
              <a:cs typeface="Raleway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9144002" cy="3714750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</p:spTree>
    <p:extLst/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96504" y="3026281"/>
            <a:ext cx="2239720" cy="154902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53224" y="1054174"/>
            <a:ext cx="2238376" cy="154902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701305" y="3026281"/>
            <a:ext cx="2239720" cy="154902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191" y="1278305"/>
            <a:ext cx="9144000" cy="301612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191" y="0"/>
            <a:ext cx="91440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463418" y="1875918"/>
            <a:ext cx="2512311" cy="1563864"/>
          </a:xfrm>
        </p:spPr>
        <p:txBody>
          <a:bodyPr>
            <a:normAutofit/>
          </a:bodyPr>
          <a:lstStyle>
            <a:lvl1pPr marL="0" indent="0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659" y="1646743"/>
            <a:ext cx="9144000" cy="159381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  <a:endParaRPr lang="id-ID"/>
          </a:p>
        </p:txBody>
      </p:sp>
      <p:sp>
        <p:nvSpPr>
          <p:cNvPr id="7" name="Oval 6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6"/>
          <p:cNvSpPr>
            <a:spLocks noGrp="1"/>
          </p:cNvSpPr>
          <p:nvPr userDrawn="1">
            <p:ph type="pic" sz="quarter" idx="13"/>
          </p:nvPr>
        </p:nvSpPr>
        <p:spPr>
          <a:xfrm>
            <a:off x="3227939" y="1917898"/>
            <a:ext cx="708653" cy="1929141"/>
          </a:xfrm>
        </p:spPr>
        <p:txBody>
          <a:bodyPr>
            <a:normAutofit/>
          </a:bodyPr>
          <a:lstStyle>
            <a:lvl1pPr marL="0" indent="0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 userDrawn="1">
            <p:ph type="pic" sz="quarter" idx="14"/>
          </p:nvPr>
        </p:nvSpPr>
        <p:spPr>
          <a:xfrm>
            <a:off x="873875" y="1912606"/>
            <a:ext cx="672015" cy="1929141"/>
          </a:xfrm>
        </p:spPr>
        <p:txBody>
          <a:bodyPr>
            <a:normAutofit/>
          </a:bodyPr>
          <a:lstStyle>
            <a:lvl1pPr marL="0" indent="0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689651" y="1700939"/>
            <a:ext cx="1417308" cy="2527100"/>
          </a:xfrm>
        </p:spPr>
        <p:txBody>
          <a:bodyPr>
            <a:normAutofit/>
          </a:bodyPr>
          <a:lstStyle>
            <a:lvl1pPr marL="0" indent="0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300322" y="2037388"/>
            <a:ext cx="555643" cy="1591637"/>
          </a:xfrm>
        </p:spPr>
        <p:txBody>
          <a:bodyPr>
            <a:normAutofit/>
          </a:bodyPr>
          <a:lstStyle>
            <a:lvl1pPr marL="0" indent="0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227939" y="2037388"/>
            <a:ext cx="587817" cy="1591637"/>
          </a:xfrm>
        </p:spPr>
        <p:txBody>
          <a:bodyPr>
            <a:normAutofit/>
          </a:bodyPr>
          <a:lstStyle>
            <a:lvl1pPr marL="0" indent="0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984482" y="1864319"/>
            <a:ext cx="1134621" cy="2055219"/>
          </a:xfrm>
        </p:spPr>
        <p:txBody>
          <a:bodyPr>
            <a:normAutofit/>
          </a:bodyPr>
          <a:lstStyle>
            <a:lvl1pPr marL="0" indent="0">
              <a:buNone/>
              <a:defRPr sz="525"/>
            </a:lvl1pPr>
          </a:lstStyle>
          <a:p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902596" y="1878262"/>
            <a:ext cx="1036313" cy="1839680"/>
          </a:xfr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625760" y="1878262"/>
            <a:ext cx="1036313" cy="1839680"/>
          </a:xfr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90710" y="1878262"/>
            <a:ext cx="1036313" cy="1839680"/>
          </a:xfr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52357" cy="51435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</p:spTree>
    <p:extLst/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9144002" cy="2422664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151916" y="925034"/>
            <a:ext cx="1770644" cy="3168879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</p:spTree>
    <p:extLst/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839243" y="1219050"/>
            <a:ext cx="1738058" cy="173647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627289" y="1210695"/>
            <a:ext cx="3521375" cy="347572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48270" y="2949950"/>
            <a:ext cx="1738058" cy="173647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940045" y="1074826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2741604" y="1070710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4543162" y="1070710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6344721" y="1070710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940045" y="2875292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2741604" y="2879833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4543162" y="2879833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6344721" y="2879833"/>
            <a:ext cx="1796796" cy="1796796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1358687" y="1292674"/>
            <a:ext cx="1768475" cy="1766888"/>
          </a:xfrm>
          <a:prstGeom prst="ellipse">
            <a:avLst/>
          </a:prstGeom>
        </p:spPr>
        <p:txBody>
          <a:bodyPr/>
          <a:lstStyle>
            <a:lvl1pPr marL="0" marR="0" indent="0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3686552" y="1292674"/>
            <a:ext cx="1768475" cy="1766888"/>
          </a:xfrm>
          <a:prstGeom prst="ellipse">
            <a:avLst/>
          </a:prstGeom>
        </p:spPr>
        <p:txBody>
          <a:bodyPr/>
          <a:lstStyle>
            <a:lvl1pPr marL="0" marR="0" indent="0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6014417" y="1292674"/>
            <a:ext cx="1768475" cy="1766888"/>
          </a:xfrm>
          <a:prstGeom prst="ellipse">
            <a:avLst/>
          </a:prstGeom>
        </p:spPr>
        <p:txBody>
          <a:bodyPr/>
          <a:lstStyle>
            <a:lvl1pPr marL="0" marR="0" indent="0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556116" y="2877151"/>
            <a:ext cx="1768475" cy="1766888"/>
          </a:xfrm>
          <a:prstGeom prst="ellipse">
            <a:avLst/>
          </a:prstGeom>
        </p:spPr>
        <p:txBody>
          <a:bodyPr/>
          <a:lstStyle>
            <a:lvl1pPr marL="0" marR="0" indent="0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883981" y="2877151"/>
            <a:ext cx="1768475" cy="1766888"/>
          </a:xfrm>
          <a:prstGeom prst="ellipse">
            <a:avLst/>
          </a:prstGeom>
        </p:spPr>
        <p:txBody>
          <a:bodyPr/>
          <a:lstStyle>
            <a:lvl1pPr marL="0" marR="0" indent="0" algn="l" defTabSz="68566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28330" y="1830521"/>
            <a:ext cx="3048509" cy="2868478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673632" y="3264760"/>
            <a:ext cx="1608361" cy="143423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5274832" y="3264760"/>
            <a:ext cx="1608361" cy="143423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871328" y="3264760"/>
            <a:ext cx="1608361" cy="143423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494935"/>
            <a:ext cx="3043753" cy="1976487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87504" y="1494935"/>
            <a:ext cx="3044450" cy="1976487"/>
          </a:xfrm>
        </p:spPr>
      </p:sp>
      <p:sp>
        <p:nvSpPr>
          <p:cNvPr id="8" name="Oval 7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999198" y="1521744"/>
            <a:ext cx="1054124" cy="1862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113614" y="1538454"/>
            <a:ext cx="1054124" cy="1862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51937" y="1746180"/>
            <a:ext cx="1252051" cy="2230765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869865" y="114300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741576" y="114300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869865" y="201392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741576" y="201392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866600" y="288999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741576" y="288999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2613286" y="288999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866600" y="376091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1741576" y="376091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2613286" y="376091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2612076" y="114300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3487052" y="114300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2612076" y="201392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3487052" y="201392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3483785" y="288999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3483785" y="376091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Oval 20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Servic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3584575" y="3123526"/>
            <a:ext cx="1270000" cy="127000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4967111" y="3123526"/>
            <a:ext cx="1270000" cy="127000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343529" y="3123526"/>
            <a:ext cx="2010250" cy="127000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360048" y="1471018"/>
            <a:ext cx="2010894" cy="2702123"/>
          </a:xfrm>
        </p:spPr>
        <p:txBody>
          <a:bodyPr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984527" y="2110133"/>
            <a:ext cx="3134959" cy="2335628"/>
          </a:xfrm>
        </p:spPr>
        <p:txBody>
          <a:bodyPr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1618459" y="1585142"/>
            <a:ext cx="1517505" cy="2039489"/>
          </a:xfr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3813384" y="1586652"/>
            <a:ext cx="1515740" cy="2029176"/>
          </a:xfrm>
        </p:spPr>
        <p:txBody>
          <a:bodyPr>
            <a:normAutofit/>
          </a:bodyPr>
          <a:lstStyle>
            <a:lvl1pPr marL="0" indent="0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955330" y="1586652"/>
            <a:ext cx="1518702" cy="2029176"/>
          </a:xfr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3163639" y="1540717"/>
            <a:ext cx="2505452" cy="1419554"/>
          </a:xfrm>
        </p:spPr>
        <p:txBody>
          <a:bodyPr anchor="t">
            <a:normAutofit/>
          </a:bodyPr>
          <a:lstStyle>
            <a:lvl1pPr marL="0" indent="0" algn="ctr">
              <a:buNone/>
              <a:defRPr sz="825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2013250" y="2947641"/>
            <a:ext cx="344167" cy="613847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394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5310690" y="2517068"/>
            <a:ext cx="1595998" cy="1017168"/>
          </a:xfrm>
        </p:spPr>
        <p:txBody>
          <a:bodyPr anchor="t">
            <a:normAutofit/>
          </a:bodyPr>
          <a:lstStyle>
            <a:lvl1pPr marL="0" indent="0" algn="ctr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2491437" y="2459316"/>
            <a:ext cx="845493" cy="1088453"/>
          </a:xfrm>
        </p:spPr>
        <p:txBody>
          <a:bodyPr anchor="t">
            <a:normAutofit/>
          </a:bodyPr>
          <a:lstStyle>
            <a:lvl1pPr marL="0" indent="0" algn="ctr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1" name="Oval 10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820332" y="1867410"/>
            <a:ext cx="2247021" cy="1391253"/>
          </a:xfrm>
        </p:spPr>
        <p:txBody>
          <a:bodyPr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11116" y="2327130"/>
            <a:ext cx="2247021" cy="1391253"/>
          </a:xfrm>
        </p:spPr>
        <p:txBody>
          <a:bodyPr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052922" y="110122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924632" y="110122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052922" y="197215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924632" y="197215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5413528" y="109888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6288504" y="109888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7160214" y="109888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5413528" y="196981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6288504" y="196981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7160214" y="196981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2795132" y="110122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9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3670108" y="110122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541818" y="1101226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2795132" y="197215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3670108" y="197215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4541818" y="1972151"/>
            <a:ext cx="859615" cy="85883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5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Oval 20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624787" y="1163973"/>
            <a:ext cx="473325" cy="473202"/>
          </a:xfrm>
        </p:spPr>
        <p:txBody>
          <a:bodyPr>
            <a:normAutofit/>
          </a:bodyPr>
          <a:lstStyle>
            <a:lvl1pPr marL="0" indent="0">
              <a:buNone/>
              <a:defRPr sz="4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970603" y="1162245"/>
            <a:ext cx="473325" cy="473202"/>
          </a:xfrm>
        </p:spPr>
        <p:txBody>
          <a:bodyPr>
            <a:normAutofit/>
          </a:bodyPr>
          <a:lstStyle>
            <a:lvl1pPr marL="0" indent="0">
              <a:buNone/>
              <a:defRPr sz="4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5168194" y="1163973"/>
            <a:ext cx="473325" cy="473202"/>
          </a:xfrm>
        </p:spPr>
        <p:txBody>
          <a:bodyPr>
            <a:normAutofit/>
          </a:bodyPr>
          <a:lstStyle>
            <a:lvl1pPr marL="0" indent="0">
              <a:buNone/>
              <a:defRPr sz="4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6334881" y="1162245"/>
            <a:ext cx="473325" cy="473202"/>
          </a:xfrm>
        </p:spPr>
        <p:txBody>
          <a:bodyPr>
            <a:normAutofit/>
          </a:bodyPr>
          <a:lstStyle>
            <a:lvl1pPr marL="0" indent="0">
              <a:buNone/>
              <a:defRPr sz="4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7424668" y="1163973"/>
            <a:ext cx="473325" cy="473202"/>
          </a:xfrm>
        </p:spPr>
        <p:txBody>
          <a:bodyPr>
            <a:normAutofit/>
          </a:bodyPr>
          <a:lstStyle>
            <a:lvl1pPr marL="0" indent="0">
              <a:buNone/>
              <a:defRPr sz="4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9144002" cy="2755702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144460" y="702336"/>
            <a:ext cx="2877054" cy="1793830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84743" y="841441"/>
            <a:ext cx="1177790" cy="1411813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46487" y="832936"/>
            <a:ext cx="1203311" cy="1411813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</p:spTree>
    <p:extLst/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648120" y="1476031"/>
            <a:ext cx="3788114" cy="270713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6" name="Oval 5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086100"/>
          </a:xfr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52357" cy="51435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180364" y="1696050"/>
            <a:ext cx="1231010" cy="133133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</p:spTree>
    <p:extLst/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phon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-1"/>
            <a:ext cx="9144002" cy="3186076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558633" y="1338613"/>
            <a:ext cx="564503" cy="1604963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2490565" y="1338613"/>
            <a:ext cx="563461" cy="1600200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238294" y="1165208"/>
            <a:ext cx="1143676" cy="2058065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</p:spTree>
    <p:extLst/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-devic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-8658" y="-25982"/>
            <a:ext cx="9158935" cy="398379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76361" y="1745822"/>
            <a:ext cx="1421533" cy="251596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9144002" cy="2422664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748048" y="891202"/>
            <a:ext cx="564503" cy="1604963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2679980" y="891203"/>
            <a:ext cx="602378" cy="1600200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427710" y="724515"/>
            <a:ext cx="1168670" cy="2066925"/>
          </a:xfrm>
        </p:spPr>
        <p:txBody>
          <a:bodyPr rtlCol="0">
            <a:normAutofit/>
          </a:bodyPr>
          <a:lstStyle>
            <a:lvl1pPr marL="0" indent="0">
              <a:buNone/>
              <a:defRPr sz="750">
                <a:latin typeface="微软雅黑" panose="020B0503020204020204" pitchFamily="34" charset="-122"/>
                <a:cs typeface="Aparajita" panose="020B0604020202020204" pitchFamily="34" charset="0"/>
              </a:defRPr>
            </a:lvl1pPr>
          </a:lstStyle>
          <a:p>
            <a:pPr lvl="0"/>
            <a:endParaRPr lang="en-US" noProof="0" dirty="0"/>
          </a:p>
        </p:txBody>
      </p:sp>
    </p:spTree>
    <p:extLst/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026123" y="1202261"/>
            <a:ext cx="944957" cy="94410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100898" y="1194415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9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5129990" y="1206755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6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173245" y="1206755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6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160693" y="3040693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9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24651" y="3040693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6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067054" y="3030035"/>
            <a:ext cx="944957" cy="944108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685663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8634659" y="177514"/>
            <a:ext cx="359722" cy="359629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57763" y="227651"/>
            <a:ext cx="324393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prstClr val="white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pPr algn="ctr"/>
              <a:t>‹#›</a:t>
            </a:fld>
            <a:endParaRPr lang="id-ID" sz="1050" dirty="0">
              <a:solidFill>
                <a:prstClr val="white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>
                <a:solidFill>
                  <a:srgbClr val="445469">
                    <a:tint val="75000"/>
                  </a:srgbClr>
                </a:solidFill>
              </a:rPr>
              <a:pPr/>
              <a:t>2017/3/2</a:t>
            </a:fld>
            <a:endParaRPr lang="zh-CN" altLang="en-US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>
                <a:solidFill>
                  <a:srgbClr val="445469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445469">
                  <a:tint val="75000"/>
                </a:srgbClr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30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44.xml"/><Relationship Id="rId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37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0.xml"/><Relationship Id="rId39" Type="http://schemas.openxmlformats.org/officeDocument/2006/relationships/slideLayout" Target="../slideLayouts/slideLayout51.xml"/><Relationship Id="rId4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83.xml"/><Relationship Id="rId9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4.xml"/><Relationship Id="rId34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89.xml"/><Relationship Id="rId39" Type="http://schemas.openxmlformats.org/officeDocument/2006/relationships/slideLayout" Target="../slideLayouts/slideLayout90.xml"/><Relationship Id="rId40" Type="http://schemas.openxmlformats.org/officeDocument/2006/relationships/slideLayout" Target="../slideLayouts/slideLayout91.xml"/><Relationship Id="rId41" Type="http://schemas.openxmlformats.org/officeDocument/2006/relationships/slideLayout" Target="../slideLayouts/slideLayout92.xml"/><Relationship Id="rId4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defTabSz="685663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defTabSz="685663"/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defTabSz="685663"/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 defTabSz="685663"/>
              <a:t>‹#›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3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微软雅黑" panose="020B0503020204020204" pitchFamily="34" charset="-122"/>
          <a:ea typeface="+mn-ea"/>
          <a:cs typeface="+mn-cs"/>
        </a:defRPr>
      </a:lvl1pPr>
      <a:lvl2pPr marL="51424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微软雅黑" panose="020B0503020204020204" pitchFamily="34" charset="-122"/>
          <a:ea typeface="+mn-ea"/>
          <a:cs typeface="+mn-cs"/>
        </a:defRPr>
      </a:lvl2pPr>
      <a:lvl3pPr marL="857079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微软雅黑" panose="020B0503020204020204" pitchFamily="34" charset="-122"/>
          <a:ea typeface="+mn-ea"/>
          <a:cs typeface="+mn-cs"/>
        </a:defRPr>
      </a:lvl3pPr>
      <a:lvl4pPr marL="1199910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微软雅黑" panose="020B0503020204020204" pitchFamily="34" charset="-122"/>
          <a:ea typeface="+mn-ea"/>
          <a:cs typeface="+mn-cs"/>
        </a:defRPr>
      </a:lvl4pPr>
      <a:lvl5pPr marL="1542741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微软雅黑" panose="020B0503020204020204" pitchFamily="34" charset="-122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FCEE2C88-6C8F-484D-AF69-578F576B1F44}" type="slidenum">
              <a:rPr lang="en-US" smtClean="0">
                <a:solidFill>
                  <a:srgbClr val="445469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4546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5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  <p:sldLayoutId id="2147483743" r:id="rId40"/>
    <p:sldLayoutId id="2147483744" r:id="rId41"/>
  </p:sldLayoutIdLst>
  <p:hf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51424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857079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199910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1542741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2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image" Target="../media/image21.jpg"/><Relationship Id="rId3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2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pn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image" Target="../media/image1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3461200" y="3651250"/>
            <a:ext cx="5692325" cy="852488"/>
          </a:xfrm>
          <a:prstGeom prst="rect">
            <a:avLst/>
          </a:pr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1D97B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>
            <a:spLocks noChangeArrowheads="1"/>
          </p:cNvSpPr>
          <p:nvPr/>
        </p:nvSpPr>
        <p:spPr bwMode="auto">
          <a:xfrm>
            <a:off x="3461200" y="312803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ED7D3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万达信息云计算平台</a:t>
            </a:r>
          </a:p>
        </p:txBody>
      </p:sp>
      <p:sp>
        <p:nvSpPr>
          <p:cNvPr id="17" name="TextBox 11"/>
          <p:cNvSpPr>
            <a:spLocks noChangeArrowheads="1"/>
          </p:cNvSpPr>
          <p:nvPr/>
        </p:nvSpPr>
        <p:spPr bwMode="auto">
          <a:xfrm>
            <a:off x="3461200" y="3707636"/>
            <a:ext cx="514807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8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8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年度工作启动会议</a:t>
            </a:r>
            <a:endParaRPr lang="zh-CN" altLang="en-US" sz="38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TextBox 18"/>
          <p:cNvSpPr>
            <a:spLocks noChangeArrowheads="1"/>
          </p:cNvSpPr>
          <p:nvPr/>
        </p:nvSpPr>
        <p:spPr bwMode="auto">
          <a:xfrm>
            <a:off x="833005" y="0"/>
            <a:ext cx="5929786" cy="52319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1419" tIns="45709" rIns="91419" bIns="45709">
            <a:spAutoFit/>
          </a:bodyPr>
          <a:lstStyle/>
          <a:p>
            <a:pPr defTabSz="914126">
              <a:defRPr/>
            </a:pPr>
            <a:r>
              <a:rPr lang="zh-CN" altLang="en-US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万达信息云数据中心（二号楼）搭建</a:t>
            </a:r>
          </a:p>
        </p:txBody>
      </p:sp>
      <p:sp>
        <p:nvSpPr>
          <p:cNvPr id="80" name="Freeform 9"/>
          <p:cNvSpPr>
            <a:spLocks noChangeArrowheads="1"/>
          </p:cNvSpPr>
          <p:nvPr/>
        </p:nvSpPr>
        <p:spPr bwMode="auto">
          <a:xfrm>
            <a:off x="5993121" y="2038153"/>
            <a:ext cx="113157" cy="848570"/>
          </a:xfrm>
          <a:custGeom>
            <a:avLst/>
            <a:gdLst>
              <a:gd name="T0" fmla="*/ 190 w 191"/>
              <a:gd name="T1" fmla="*/ 0 h 8813"/>
              <a:gd name="T2" fmla="*/ 0 w 191"/>
              <a:gd name="T3" fmla="*/ 0 h 8813"/>
              <a:gd name="T4" fmla="*/ 0 w 191"/>
              <a:gd name="T5" fmla="*/ 8812 h 8813"/>
              <a:gd name="T6" fmla="*/ 190 w 191"/>
              <a:gd name="T7" fmla="*/ 8812 h 8813"/>
              <a:gd name="T8" fmla="*/ 190 w 191"/>
              <a:gd name="T9" fmla="*/ 0 h 8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8813">
                <a:moveTo>
                  <a:pt x="190" y="0"/>
                </a:moveTo>
                <a:lnTo>
                  <a:pt x="0" y="0"/>
                </a:lnTo>
                <a:lnTo>
                  <a:pt x="0" y="8812"/>
                </a:lnTo>
                <a:lnTo>
                  <a:pt x="190" y="8812"/>
                </a:lnTo>
                <a:lnTo>
                  <a:pt x="190" y="0"/>
                </a:lnTo>
              </a:path>
            </a:pathLst>
          </a:custGeom>
          <a:solidFill>
            <a:srgbClr val="44546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81" name="Freeform 9"/>
          <p:cNvSpPr>
            <a:spLocks noChangeArrowheads="1"/>
          </p:cNvSpPr>
          <p:nvPr/>
        </p:nvSpPr>
        <p:spPr bwMode="auto">
          <a:xfrm>
            <a:off x="5994438" y="2886723"/>
            <a:ext cx="113157" cy="2010403"/>
          </a:xfrm>
          <a:custGeom>
            <a:avLst/>
            <a:gdLst>
              <a:gd name="T0" fmla="*/ 190 w 191"/>
              <a:gd name="T1" fmla="*/ 0 h 8813"/>
              <a:gd name="T2" fmla="*/ 0 w 191"/>
              <a:gd name="T3" fmla="*/ 0 h 8813"/>
              <a:gd name="T4" fmla="*/ 0 w 191"/>
              <a:gd name="T5" fmla="*/ 8812 h 8813"/>
              <a:gd name="T6" fmla="*/ 190 w 191"/>
              <a:gd name="T7" fmla="*/ 8812 h 8813"/>
              <a:gd name="T8" fmla="*/ 190 w 191"/>
              <a:gd name="T9" fmla="*/ 0 h 8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8813">
                <a:moveTo>
                  <a:pt x="190" y="0"/>
                </a:moveTo>
                <a:lnTo>
                  <a:pt x="0" y="0"/>
                </a:lnTo>
                <a:lnTo>
                  <a:pt x="0" y="8812"/>
                </a:lnTo>
                <a:lnTo>
                  <a:pt x="190" y="8812"/>
                </a:lnTo>
                <a:lnTo>
                  <a:pt x="190" y="0"/>
                </a:lnTo>
              </a:path>
            </a:pathLst>
          </a:custGeom>
          <a:solidFill>
            <a:srgbClr val="44546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82" name="Group 172"/>
          <p:cNvGrpSpPr/>
          <p:nvPr/>
        </p:nvGrpSpPr>
        <p:grpSpPr>
          <a:xfrm>
            <a:off x="6382310" y="2714656"/>
            <a:ext cx="2537572" cy="1973508"/>
            <a:chOff x="12832790" y="7896075"/>
            <a:chExt cx="6766858" cy="5262680"/>
          </a:xfrm>
        </p:grpSpPr>
        <p:sp>
          <p:nvSpPr>
            <p:cNvPr id="83" name="TextBox 173"/>
            <p:cNvSpPr txBox="1"/>
            <p:nvPr/>
          </p:nvSpPr>
          <p:spPr>
            <a:xfrm>
              <a:off x="12832790" y="8644706"/>
              <a:ext cx="6766858" cy="4514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63">
                <a:lnSpc>
                  <a:spcPct val="130000"/>
                </a:lnSpc>
              </a:pPr>
              <a:r>
                <a:rPr lang="zh-CN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本次实施实施范围主要包括核心交换机</a:t>
              </a:r>
              <a:r>
                <a:rPr lang="en-US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2</a:t>
              </a:r>
              <a:r>
                <a:rPr lang="zh-CN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台，汇聚交换机</a:t>
              </a:r>
              <a:r>
                <a:rPr lang="en-US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4</a:t>
              </a:r>
              <a:r>
                <a:rPr lang="zh-CN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台，</a:t>
              </a:r>
              <a:r>
                <a:rPr lang="en-US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PC</a:t>
              </a:r>
              <a:r>
                <a:rPr lang="zh-CN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服务器</a:t>
              </a:r>
              <a:r>
                <a:rPr lang="en-US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28</a:t>
              </a:r>
              <a:r>
                <a:rPr lang="zh-CN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台，存储</a:t>
              </a:r>
              <a:r>
                <a:rPr lang="en-US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1</a:t>
              </a:r>
              <a:r>
                <a:rPr lang="zh-CN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台。由两台</a:t>
              </a:r>
              <a:r>
                <a:rPr lang="en-US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CE12808</a:t>
              </a:r>
              <a:r>
                <a:rPr lang="zh-CN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作为云数据中心网络的核心，所有云主机物理服务器由两台</a:t>
              </a:r>
              <a:r>
                <a:rPr lang="en-US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CE6850</a:t>
              </a:r>
              <a:r>
                <a:rPr lang="zh-CN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汇聚后上连至核心交换机。考虑云账号、汇道、对象存储等</a:t>
              </a:r>
              <a:r>
                <a:rPr lang="en-US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PAAS</a:t>
              </a:r>
              <a:r>
                <a:rPr lang="zh-CN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服务访问需求较大，拟将</a:t>
              </a:r>
              <a:r>
                <a:rPr lang="en-US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PAAS</a:t>
              </a:r>
              <a:r>
                <a:rPr lang="zh-CN" altLang="zh-CN" sz="1000" dirty="0">
                  <a:solidFill>
                    <a:srgbClr val="445469"/>
                  </a:solidFill>
                  <a:latin typeface="微软雅黑 Light"/>
                  <a:ea typeface=""/>
                </a:rPr>
                <a:t>服务、对象存储、公有云主机部署在同一汇聚交换机下。</a:t>
              </a:r>
              <a:endParaRPr lang="en-US" sz="900" dirty="0">
                <a:solidFill>
                  <a:srgbClr val="445469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84" name="TextBox 174"/>
            <p:cNvSpPr txBox="1"/>
            <p:nvPr/>
          </p:nvSpPr>
          <p:spPr>
            <a:xfrm>
              <a:off x="13020889" y="7896075"/>
              <a:ext cx="5289154" cy="769423"/>
            </a:xfrm>
            <a:prstGeom prst="rect">
              <a:avLst/>
            </a:prstGeom>
            <a:noFill/>
          </p:spPr>
          <p:txBody>
            <a:bodyPr wrap="square" lIns="34283" tIns="17142" rIns="34283" bIns="17142" rtlCol="0">
              <a:spAutoFit/>
            </a:bodyPr>
            <a:lstStyle/>
            <a:p>
              <a:pPr defTabSz="685663"/>
              <a:r>
                <a:rPr lang="zh-CN" altLang="en-US" sz="1650" dirty="0" smtClean="0">
                  <a:solidFill>
                    <a:srgbClr val="445469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部署</a:t>
              </a:r>
              <a:endParaRPr lang="id-ID" sz="1650" dirty="0">
                <a:solidFill>
                  <a:srgbClr val="445469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85" name="Freeform 734"/>
          <p:cNvSpPr>
            <a:spLocks noChangeArrowheads="1"/>
          </p:cNvSpPr>
          <p:nvPr/>
        </p:nvSpPr>
        <p:spPr bwMode="auto">
          <a:xfrm rot="16200000">
            <a:off x="5802630" y="1653830"/>
            <a:ext cx="495682" cy="663677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rgbClr val="BD392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6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grpSp>
        <p:nvGrpSpPr>
          <p:cNvPr id="86" name="Group 221"/>
          <p:cNvGrpSpPr/>
          <p:nvPr/>
        </p:nvGrpSpPr>
        <p:grpSpPr>
          <a:xfrm>
            <a:off x="5823020" y="2650937"/>
            <a:ext cx="622651" cy="446169"/>
            <a:chOff x="11341351" y="7726163"/>
            <a:chExt cx="1660402" cy="1189783"/>
          </a:xfrm>
        </p:grpSpPr>
        <p:grpSp>
          <p:nvGrpSpPr>
            <p:cNvPr id="87" name="Group 222"/>
            <p:cNvGrpSpPr/>
            <p:nvPr/>
          </p:nvGrpSpPr>
          <p:grpSpPr>
            <a:xfrm>
              <a:off x="11341351" y="7726163"/>
              <a:ext cx="1660402" cy="1189783"/>
              <a:chOff x="11341351" y="8141025"/>
              <a:chExt cx="1660402" cy="1189783"/>
            </a:xfrm>
          </p:grpSpPr>
          <p:sp>
            <p:nvSpPr>
              <p:cNvPr id="89" name="Freeform 298"/>
              <p:cNvSpPr>
                <a:spLocks noChangeArrowheads="1"/>
              </p:cNvSpPr>
              <p:nvPr/>
            </p:nvSpPr>
            <p:spPr bwMode="auto">
              <a:xfrm>
                <a:off x="11341351" y="8141025"/>
                <a:ext cx="1189843" cy="1189783"/>
              </a:xfrm>
              <a:custGeom>
                <a:avLst/>
                <a:gdLst>
                  <a:gd name="T0" fmla="*/ 785 w 786"/>
                  <a:gd name="T1" fmla="*/ 391 h 784"/>
                  <a:gd name="T2" fmla="*/ 785 w 786"/>
                  <a:gd name="T3" fmla="*/ 391 h 784"/>
                  <a:gd name="T4" fmla="*/ 394 w 786"/>
                  <a:gd name="T5" fmla="*/ 783 h 784"/>
                  <a:gd name="T6" fmla="*/ 0 w 786"/>
                  <a:gd name="T7" fmla="*/ 391 h 784"/>
                  <a:gd name="T8" fmla="*/ 394 w 786"/>
                  <a:gd name="T9" fmla="*/ 0 h 784"/>
                  <a:gd name="T10" fmla="*/ 785 w 786"/>
                  <a:gd name="T11" fmla="*/ 391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6" h="784">
                    <a:moveTo>
                      <a:pt x="785" y="391"/>
                    </a:moveTo>
                    <a:lnTo>
                      <a:pt x="785" y="391"/>
                    </a:lnTo>
                    <a:cubicBezTo>
                      <a:pt x="785" y="607"/>
                      <a:pt x="610" y="783"/>
                      <a:pt x="394" y="783"/>
                    </a:cubicBezTo>
                    <a:cubicBezTo>
                      <a:pt x="176" y="783"/>
                      <a:pt x="0" y="607"/>
                      <a:pt x="0" y="391"/>
                    </a:cubicBezTo>
                    <a:cubicBezTo>
                      <a:pt x="0" y="176"/>
                      <a:pt x="176" y="0"/>
                      <a:pt x="394" y="0"/>
                    </a:cubicBezTo>
                    <a:cubicBezTo>
                      <a:pt x="610" y="0"/>
                      <a:pt x="785" y="176"/>
                      <a:pt x="785" y="391"/>
                    </a:cubicBezTo>
                  </a:path>
                </a:pathLst>
              </a:custGeom>
              <a:solidFill>
                <a:srgbClr val="32576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6856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0" name="Freeform 299"/>
              <p:cNvSpPr>
                <a:spLocks noChangeArrowheads="1"/>
              </p:cNvSpPr>
              <p:nvPr/>
            </p:nvSpPr>
            <p:spPr bwMode="auto">
              <a:xfrm>
                <a:off x="11583353" y="8383015"/>
                <a:ext cx="712561" cy="705803"/>
              </a:xfrm>
              <a:custGeom>
                <a:avLst/>
                <a:gdLst>
                  <a:gd name="T0" fmla="*/ 236 w 471"/>
                  <a:gd name="T1" fmla="*/ 466 h 467"/>
                  <a:gd name="T2" fmla="*/ 236 w 471"/>
                  <a:gd name="T3" fmla="*/ 466 h 467"/>
                  <a:gd name="T4" fmla="*/ 0 w 471"/>
                  <a:gd name="T5" fmla="*/ 232 h 467"/>
                  <a:gd name="T6" fmla="*/ 236 w 471"/>
                  <a:gd name="T7" fmla="*/ 0 h 467"/>
                  <a:gd name="T8" fmla="*/ 470 w 471"/>
                  <a:gd name="T9" fmla="*/ 232 h 467"/>
                  <a:gd name="T10" fmla="*/ 236 w 471"/>
                  <a:gd name="T11" fmla="*/ 466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1" h="467">
                    <a:moveTo>
                      <a:pt x="236" y="466"/>
                    </a:moveTo>
                    <a:lnTo>
                      <a:pt x="236" y="466"/>
                    </a:lnTo>
                    <a:cubicBezTo>
                      <a:pt x="107" y="466"/>
                      <a:pt x="0" y="362"/>
                      <a:pt x="0" y="232"/>
                    </a:cubicBezTo>
                    <a:cubicBezTo>
                      <a:pt x="0" y="103"/>
                      <a:pt x="107" y="0"/>
                      <a:pt x="236" y="0"/>
                    </a:cubicBezTo>
                    <a:cubicBezTo>
                      <a:pt x="363" y="0"/>
                      <a:pt x="470" y="103"/>
                      <a:pt x="470" y="232"/>
                    </a:cubicBezTo>
                    <a:cubicBezTo>
                      <a:pt x="470" y="362"/>
                      <a:pt x="363" y="466"/>
                      <a:pt x="236" y="466"/>
                    </a:cubicBezTo>
                  </a:path>
                </a:pathLst>
              </a:custGeom>
              <a:solidFill>
                <a:srgbClr val="BD392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6856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1" name="Freeform 734"/>
              <p:cNvSpPr>
                <a:spLocks noChangeArrowheads="1"/>
              </p:cNvSpPr>
              <p:nvPr/>
            </p:nvSpPr>
            <p:spPr bwMode="auto">
              <a:xfrm>
                <a:off x="12605139" y="8497288"/>
                <a:ext cx="396614" cy="531033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solidFill>
                <a:srgbClr val="BD392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6856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88" name="TextBox 223"/>
            <p:cNvSpPr txBox="1"/>
            <p:nvPr/>
          </p:nvSpPr>
          <p:spPr>
            <a:xfrm>
              <a:off x="11459908" y="7927763"/>
              <a:ext cx="925128" cy="707869"/>
            </a:xfrm>
            <a:prstGeom prst="rect">
              <a:avLst/>
            </a:prstGeom>
            <a:noFill/>
          </p:spPr>
          <p:txBody>
            <a:bodyPr wrap="square" lIns="34283" tIns="17142" rIns="34283" bIns="17142" rtlCol="0">
              <a:spAutoFit/>
            </a:bodyPr>
            <a:lstStyle/>
            <a:p>
              <a:pPr marL="0" marR="0" lvl="0" indent="0" algn="ctr" defTabSz="6856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pic>
        <p:nvPicPr>
          <p:cNvPr id="92" name="图片 9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6" y="894989"/>
            <a:ext cx="5274310" cy="2108200"/>
          </a:xfrm>
          <a:prstGeom prst="rect">
            <a:avLst/>
          </a:prstGeom>
        </p:spPr>
      </p:pic>
      <p:sp>
        <p:nvSpPr>
          <p:cNvPr id="93" name="TextBox 173"/>
          <p:cNvSpPr txBox="1"/>
          <p:nvPr/>
        </p:nvSpPr>
        <p:spPr>
          <a:xfrm>
            <a:off x="203376" y="3125560"/>
            <a:ext cx="5166482" cy="11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200" dirty="0">
                <a:solidFill>
                  <a:srgbClr val="445469"/>
                </a:solidFill>
                <a:latin typeface="微软雅黑 Light"/>
                <a:ea typeface=""/>
              </a:rPr>
              <a:t>A</a:t>
            </a: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区域能够提供云主机约</a:t>
            </a:r>
            <a:r>
              <a:rPr lang="en-US" altLang="zh-CN" sz="1200" dirty="0">
                <a:solidFill>
                  <a:srgbClr val="445469"/>
                </a:solidFill>
                <a:latin typeface="微软雅黑 Light"/>
                <a:ea typeface=""/>
              </a:rPr>
              <a:t>250</a:t>
            </a: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台（单台配置</a:t>
            </a:r>
            <a:r>
              <a:rPr lang="en-US" altLang="zh-CN" sz="1200" dirty="0">
                <a:solidFill>
                  <a:srgbClr val="445469"/>
                </a:solidFill>
                <a:latin typeface="微软雅黑 Light"/>
                <a:ea typeface=""/>
              </a:rPr>
              <a:t>2C/16G/50G</a:t>
            </a: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）；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200" dirty="0">
                <a:solidFill>
                  <a:srgbClr val="445469"/>
                </a:solidFill>
                <a:latin typeface="微软雅黑 Light"/>
                <a:ea typeface=""/>
              </a:rPr>
              <a:t>B</a:t>
            </a: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区域能够提供云主机</a:t>
            </a:r>
            <a:r>
              <a:rPr lang="en-US" altLang="zh-CN" sz="1200" dirty="0">
                <a:solidFill>
                  <a:srgbClr val="445469"/>
                </a:solidFill>
                <a:latin typeface="微软雅黑 Light"/>
                <a:ea typeface=""/>
              </a:rPr>
              <a:t>200</a:t>
            </a: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台（单台配置</a:t>
            </a:r>
            <a:r>
              <a:rPr lang="en-US" altLang="zh-CN" sz="1200" dirty="0">
                <a:solidFill>
                  <a:srgbClr val="445469"/>
                </a:solidFill>
                <a:latin typeface="微软雅黑 Light"/>
                <a:ea typeface=""/>
              </a:rPr>
              <a:t>2C/16G/50G</a:t>
            </a: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）；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对象存储服务</a:t>
            </a:r>
            <a:r>
              <a:rPr lang="en-US" altLang="zh-CN" sz="1200" dirty="0">
                <a:solidFill>
                  <a:srgbClr val="445469"/>
                </a:solidFill>
                <a:latin typeface="微软雅黑 Light"/>
                <a:ea typeface=""/>
              </a:rPr>
              <a:t>0.5PB</a:t>
            </a: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200" dirty="0">
                <a:solidFill>
                  <a:srgbClr val="445469"/>
                </a:solidFill>
                <a:latin typeface="微软雅黑 Light"/>
                <a:ea typeface=""/>
              </a:rPr>
              <a:t>A</a:t>
            </a: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区域和</a:t>
            </a:r>
            <a:r>
              <a:rPr lang="en-US" altLang="zh-CN" sz="1200" dirty="0">
                <a:solidFill>
                  <a:srgbClr val="445469"/>
                </a:solidFill>
                <a:latin typeface="微软雅黑 Light"/>
                <a:ea typeface=""/>
              </a:rPr>
              <a:t>B</a:t>
            </a: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区域共享两台</a:t>
            </a:r>
            <a:r>
              <a:rPr lang="en-US" altLang="zh-CN" sz="1200" dirty="0">
                <a:solidFill>
                  <a:srgbClr val="445469"/>
                </a:solidFill>
                <a:latin typeface="微软雅黑 Light"/>
                <a:ea typeface=""/>
              </a:rPr>
              <a:t>FC SAN</a:t>
            </a: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存储，容量达</a:t>
            </a:r>
            <a:r>
              <a:rPr lang="en-US" altLang="zh-CN" sz="1200" dirty="0">
                <a:solidFill>
                  <a:srgbClr val="445469"/>
                </a:solidFill>
                <a:latin typeface="微软雅黑 Light"/>
                <a:ea typeface=""/>
              </a:rPr>
              <a:t>110T</a:t>
            </a:r>
            <a:r>
              <a:rPr lang="zh-CN" altLang="zh-CN" sz="1200" dirty="0">
                <a:solidFill>
                  <a:srgbClr val="445469"/>
                </a:solidFill>
                <a:latin typeface="微软雅黑 Light"/>
                <a:ea typeface=""/>
              </a:rPr>
              <a:t>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1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0" grpId="0" animBg="1"/>
      <p:bldP spid="81" grpId="0" animBg="1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63994" y="2546782"/>
            <a:ext cx="24541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6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今年目标</a:t>
            </a:r>
            <a:endParaRPr lang="zh-CN" sz="36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083239" y="1456711"/>
            <a:ext cx="2669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b="1" dirty="0">
                <a:solidFill>
                  <a:srgbClr val="0067B0"/>
                </a:solidFill>
                <a:latin typeface="Source Code Pro Black" charset="0"/>
                <a:ea typeface="Source Code Pro Black" charset="0"/>
                <a:cs typeface="Source Code Pro Black" charset="0"/>
                <a:sym typeface="Arial" panose="020B0604020202020204" pitchFamily="34" charset="0"/>
              </a:rPr>
              <a:t>02</a:t>
            </a:r>
            <a:endParaRPr lang="zh-CN" sz="7200" b="1" dirty="0">
              <a:solidFill>
                <a:srgbClr val="0067B0"/>
              </a:solidFill>
              <a:latin typeface="Source Code Pro Black" charset="0"/>
              <a:ea typeface="Source Code Pro Black" charset="0"/>
              <a:cs typeface="Source Code Pro Black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0302" y="739997"/>
            <a:ext cx="8163395" cy="2202554"/>
            <a:chOff x="3270250" y="4104860"/>
            <a:chExt cx="22255128" cy="5838106"/>
          </a:xfrm>
        </p:grpSpPr>
        <p:sp>
          <p:nvSpPr>
            <p:cNvPr id="19" name="Oval 18"/>
            <p:cNvSpPr/>
            <p:nvPr/>
          </p:nvSpPr>
          <p:spPr bwMode="auto">
            <a:xfrm>
              <a:off x="3270250" y="4104860"/>
              <a:ext cx="1553228" cy="15536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46157" y="4283145"/>
              <a:ext cx="7241231" cy="999311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平台及服务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研发</a:t>
              </a:r>
              <a:endParaRPr lang="en-US" sz="20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23478" y="4950340"/>
              <a:ext cx="20701900" cy="4992626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/>
            <a:p>
              <a:pPr marL="171450" lvl="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基于现有的基础进一步完善云管理平台开发</a:t>
              </a:r>
              <a:r>
                <a:rPr lang="zh-CN" altLang="zh-CN" sz="1200" dirty="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工作</a:t>
              </a:r>
              <a:r>
                <a:rPr lang="zh-CN" altLang="en-US" sz="1200" dirty="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，支持实施公司重点云平台项目；</a:t>
              </a:r>
              <a:endPara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marL="171450" lvl="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参考并基于</a:t>
              </a:r>
              <a:r>
                <a:rPr lang="en-US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ITSS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的要求，完善云管理平台服务能力</a:t>
              </a:r>
              <a:r>
                <a:rPr lang="zh-CN" altLang="en-US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；</a:t>
              </a:r>
              <a:endPara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marL="17145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基于</a:t>
              </a:r>
              <a:r>
                <a:rPr lang="en-US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SRE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自动化运维的理念，</a:t>
              </a:r>
              <a:r>
                <a:rPr lang="zh-CN" altLang="en-US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完成云运维平台的进一步研发；</a:t>
              </a:r>
              <a:endPara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marL="171450" lvl="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提升云平台总线架构，对云平台服务进行基于</a:t>
              </a:r>
              <a:r>
                <a:rPr lang="en-US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SOA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的松耦合改造</a:t>
              </a:r>
              <a:r>
                <a:rPr lang="zh-CN" altLang="en-US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；</a:t>
              </a:r>
              <a:endPara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marL="171450" lvl="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基于专项课题和客户实际应用，形成并部署实施混合云解决方案</a:t>
              </a:r>
              <a:r>
                <a:rPr lang="zh-CN" altLang="en-US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实现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资源的弹性伸缩管理。</a:t>
              </a:r>
            </a:p>
          </p:txBody>
        </p:sp>
        <p:sp>
          <p:nvSpPr>
            <p:cNvPr id="57" name="AutoShape 19"/>
            <p:cNvSpPr>
              <a:spLocks/>
            </p:cNvSpPr>
            <p:nvPr/>
          </p:nvSpPr>
          <p:spPr bwMode="auto">
            <a:xfrm>
              <a:off x="3678988" y="4479962"/>
              <a:ext cx="758431" cy="758628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38092" tIns="38092" rIns="38092" bIns="38092" anchor="ctr"/>
            <a:lstStyle/>
            <a:p>
              <a:pPr defTabSz="342823">
                <a:defRPr/>
              </a:pPr>
              <a:endParaRPr lang="es-ES" sz="217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  <a:sym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09634" y="200293"/>
            <a:ext cx="4634888" cy="626128"/>
            <a:chOff x="5988388" y="483017"/>
            <a:chExt cx="12359700" cy="2079086"/>
          </a:xfrm>
        </p:grpSpPr>
        <p:sp>
          <p:nvSpPr>
            <p:cNvPr id="29" name="TextBox 28"/>
            <p:cNvSpPr txBox="1"/>
            <p:nvPr/>
          </p:nvSpPr>
          <p:spPr>
            <a:xfrm>
              <a:off x="5988388" y="483017"/>
              <a:ext cx="12359700" cy="1323423"/>
            </a:xfrm>
            <a:prstGeom prst="rect">
              <a:avLst/>
            </a:prstGeom>
            <a:noFill/>
          </p:spPr>
          <p:txBody>
            <a:bodyPr wrap="square" lIns="34283" tIns="17142" rIns="34283" bIns="17142" rtlCol="0">
              <a:spAutoFit/>
            </a:bodyPr>
            <a:lstStyle/>
            <a:p>
              <a:pPr algn="ctr"/>
              <a:r>
                <a:rPr lang="zh-CN" altLang="en-US" sz="3000" dirty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研发工作</a:t>
              </a:r>
              <a:r>
                <a:rPr lang="zh-CN" altLang="en-US" sz="3000" dirty="0" smtClean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id-ID" sz="30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12310" y="2470666"/>
              <a:ext cx="1553037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52" tIns="17127" rIns="34252" bIns="17127" rtlCol="0" anchor="ctr"/>
            <a:lstStyle/>
            <a:p>
              <a:pPr algn="ctr"/>
              <a:endParaRPr lang="en-US" sz="675" dirty="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-3175" y="0"/>
            <a:ext cx="893763" cy="889000"/>
            <a:chOff x="-3175" y="0"/>
            <a:chExt cx="893763" cy="889000"/>
          </a:xfrm>
        </p:grpSpPr>
        <p:sp>
          <p:nvSpPr>
            <p:cNvPr id="27" name="直角三角形 72"/>
            <p:cNvSpPr>
              <a:spLocks noChangeArrowheads="1"/>
            </p:cNvSpPr>
            <p:nvPr/>
          </p:nvSpPr>
          <p:spPr bwMode="auto">
            <a:xfrm rot="5400000">
              <a:off x="-793" y="-2382"/>
              <a:ext cx="889000" cy="893763"/>
            </a:xfrm>
            <a:prstGeom prst="rtTriangle">
              <a:avLst/>
            </a:prstGeom>
            <a:solidFill>
              <a:srgbClr val="EE4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  <p:sp>
          <p:nvSpPr>
            <p:cNvPr id="32" name="直角三角形 73"/>
            <p:cNvSpPr>
              <a:spLocks noChangeArrowheads="1"/>
            </p:cNvSpPr>
            <p:nvPr/>
          </p:nvSpPr>
          <p:spPr bwMode="auto">
            <a:xfrm rot="5400000">
              <a:off x="0" y="0"/>
              <a:ext cx="730250" cy="730250"/>
            </a:xfrm>
            <a:prstGeom prst="rtTriangl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  <p:sp>
          <p:nvSpPr>
            <p:cNvPr id="33" name="直角三角形 74"/>
            <p:cNvSpPr>
              <a:spLocks noChangeArrowheads="1"/>
            </p:cNvSpPr>
            <p:nvPr/>
          </p:nvSpPr>
          <p:spPr bwMode="auto">
            <a:xfrm rot="5400000">
              <a:off x="104775" y="104775"/>
              <a:ext cx="525463" cy="525463"/>
            </a:xfrm>
            <a:prstGeom prst="rtTriangle">
              <a:avLst/>
            </a:prstGeom>
            <a:solidFill>
              <a:srgbClr val="FBB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  <p:sp>
          <p:nvSpPr>
            <p:cNvPr id="36" name="矩形 75"/>
            <p:cNvSpPr>
              <a:spLocks noChangeArrowheads="1"/>
            </p:cNvSpPr>
            <p:nvPr/>
          </p:nvSpPr>
          <p:spPr bwMode="auto">
            <a:xfrm rot="2700000">
              <a:off x="350044" y="29369"/>
              <a:ext cx="112713" cy="746125"/>
            </a:xfrm>
            <a:prstGeom prst="rect">
              <a:avLst/>
            </a:prstGeom>
            <a:solidFill>
              <a:srgbClr val="E7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7" name="Picture 17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16" y="-11957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47"/>
          <p:cNvSpPr txBox="1"/>
          <p:nvPr/>
        </p:nvSpPr>
        <p:spPr>
          <a:xfrm>
            <a:off x="1029439" y="3430521"/>
            <a:ext cx="7654881" cy="1191081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/>
          <a:p>
            <a:pPr marL="171450" indent="-17145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研发云数据库服务（涵盖关系型、非关系型各类数据库</a:t>
            </a:r>
            <a:r>
              <a:rPr lang="zh-CN" altLang="en-US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）；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71450" indent="-17145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加强数据服务的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研发</a:t>
            </a:r>
            <a:r>
              <a:rPr lang="zh-CN" altLang="en-US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并形成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解决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方案，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形成具有电子政务（及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医疗）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特色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的数据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服务能力和整体咨询方案</a:t>
            </a:r>
            <a:r>
              <a:rPr lang="zh-CN" altLang="en-US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；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71450" indent="-17145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根据项目及云平台部署需求，开发实现最小闭环的数据交换总线</a:t>
            </a:r>
            <a:r>
              <a:rPr lang="zh-CN" altLang="en-US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，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在云平台环境进行分布式部署上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线。</a:t>
            </a:r>
          </a:p>
        </p:txBody>
      </p:sp>
      <p:sp>
        <p:nvSpPr>
          <p:cNvPr id="21" name="Oval 48"/>
          <p:cNvSpPr/>
          <p:nvPr/>
        </p:nvSpPr>
        <p:spPr bwMode="auto">
          <a:xfrm>
            <a:off x="477581" y="3130530"/>
            <a:ext cx="582460" cy="5826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675" dirty="0">
              <a:latin typeface="微软雅黑" panose="020B0503020204020204" pitchFamily="34" charset="-122"/>
            </a:endParaRPr>
          </a:p>
        </p:txBody>
      </p:sp>
      <p:sp>
        <p:nvSpPr>
          <p:cNvPr id="22" name="TextBox 45"/>
          <p:cNvSpPr txBox="1"/>
          <p:nvPr/>
        </p:nvSpPr>
        <p:spPr>
          <a:xfrm>
            <a:off x="1076876" y="3138271"/>
            <a:ext cx="2876111" cy="377012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数据服务</a:t>
            </a:r>
            <a:r>
              <a:rPr lang="zh-CN" altLang="en-US" sz="2000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研发</a:t>
            </a:r>
            <a:endParaRPr lang="en-US" sz="2000" dirty="0">
              <a:solidFill>
                <a:schemeClr val="tx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3" name="AutoShape 124"/>
          <p:cNvSpPr>
            <a:spLocks noChangeAspect="1"/>
          </p:cNvSpPr>
          <p:nvPr/>
        </p:nvSpPr>
        <p:spPr bwMode="auto">
          <a:xfrm flipH="1">
            <a:off x="640242" y="3312220"/>
            <a:ext cx="289986" cy="2366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175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3413" y="987786"/>
            <a:ext cx="8247910" cy="2262037"/>
            <a:chOff x="3733796" y="8228741"/>
            <a:chExt cx="21994431" cy="6032099"/>
          </a:xfrm>
        </p:grpSpPr>
        <p:sp>
          <p:nvSpPr>
            <p:cNvPr id="46" name="TextBox 45"/>
            <p:cNvSpPr txBox="1"/>
            <p:nvPr/>
          </p:nvSpPr>
          <p:spPr>
            <a:xfrm>
              <a:off x="4830580" y="8228741"/>
              <a:ext cx="6251820" cy="1005365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运维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体系</a:t>
              </a:r>
              <a:endParaRPr lang="en-US" sz="20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68354" y="9114853"/>
              <a:ext cx="20959873" cy="5145987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/>
            <a:p>
              <a:pPr marL="171450" lvl="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建立基于</a:t>
              </a:r>
              <a:r>
                <a:rPr lang="en-GB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SRE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的运维保障体系，提高二线运维人员人均物理机管理数量，从目前的人均</a:t>
              </a:r>
              <a:r>
                <a:rPr lang="en-GB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30</a:t>
              </a:r>
              <a:r>
                <a:rPr lang="zh-CN" altLang="zh-CN" sz="1200" dirty="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台，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提高至人均</a:t>
              </a:r>
              <a:r>
                <a:rPr lang="en-GB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50-60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台的管理能力。</a:t>
              </a:r>
            </a:p>
            <a:p>
              <a:pPr marL="171450" lvl="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基于新研发的自动化运维平台，增强云基础服务监控力度，保证云平台整体可用性达到</a:t>
              </a:r>
              <a:r>
                <a:rPr lang="en-GB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99.95%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以上；</a:t>
              </a:r>
            </a:p>
            <a:p>
              <a:pPr marL="171450" lvl="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增强云平台上应用的调优维护能力，有能力预防业务代码逻辑不良导致业务中断并提供业务优化方案。</a:t>
              </a:r>
            </a:p>
            <a:p>
              <a:pPr marL="171450" lvl="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建立有效地运维（运营）知识库，供一线与二线运维、运营人员</a:t>
              </a:r>
              <a:r>
                <a:rPr lang="zh-CN" altLang="zh-CN" sz="1200" dirty="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使用；</a:t>
              </a:r>
              <a:endPara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1" name="AutoShape 124"/>
            <p:cNvSpPr>
              <a:spLocks noChangeAspect="1"/>
            </p:cNvSpPr>
            <p:nvPr/>
          </p:nvSpPr>
          <p:spPr bwMode="auto">
            <a:xfrm flipH="1">
              <a:off x="3733796" y="8872008"/>
              <a:ext cx="773296" cy="6309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38092" tIns="38092" rIns="38092" bIns="38092" anchor="ctr"/>
            <a:lstStyle/>
            <a:p>
              <a:pPr defTabSz="342823">
                <a:defRPr/>
              </a:pPr>
              <a:endParaRPr lang="es-ES" sz="217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  <a:sym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53312" y="153294"/>
            <a:ext cx="4634888" cy="682092"/>
            <a:chOff x="6008977" y="551756"/>
            <a:chExt cx="12359700" cy="2010348"/>
          </a:xfrm>
        </p:grpSpPr>
        <p:sp>
          <p:nvSpPr>
            <p:cNvPr id="29" name="TextBox 28"/>
            <p:cNvSpPr txBox="1"/>
            <p:nvPr/>
          </p:nvSpPr>
          <p:spPr>
            <a:xfrm>
              <a:off x="6008977" y="551756"/>
              <a:ext cx="12359700" cy="1462711"/>
            </a:xfrm>
            <a:prstGeom prst="rect">
              <a:avLst/>
            </a:prstGeom>
            <a:noFill/>
          </p:spPr>
          <p:txBody>
            <a:bodyPr wrap="square" lIns="34283" tIns="17142" rIns="34283" bIns="17142" rtlCol="0">
              <a:spAutoFit/>
            </a:bodyPr>
            <a:lstStyle/>
            <a:p>
              <a:pPr algn="ctr"/>
              <a:r>
                <a:rPr lang="zh-CN" altLang="en-US" sz="3000" dirty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运维工作</a:t>
              </a:r>
              <a:r>
                <a:rPr lang="zh-CN" altLang="en-US" sz="3000" dirty="0" smtClean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id-ID" sz="30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52" tIns="17127" rIns="34252" bIns="17127" rtlCol="0" anchor="ctr"/>
            <a:lstStyle/>
            <a:p>
              <a:pPr algn="ctr"/>
              <a:endParaRPr lang="en-US" sz="675" dirty="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0"/>
            <a:ext cx="893763" cy="889000"/>
            <a:chOff x="-3175" y="0"/>
            <a:chExt cx="893763" cy="889000"/>
          </a:xfrm>
        </p:grpSpPr>
        <p:sp>
          <p:nvSpPr>
            <p:cNvPr id="27" name="直角三角形 72"/>
            <p:cNvSpPr>
              <a:spLocks noChangeArrowheads="1"/>
            </p:cNvSpPr>
            <p:nvPr/>
          </p:nvSpPr>
          <p:spPr bwMode="auto">
            <a:xfrm rot="5400000">
              <a:off x="-793" y="-2382"/>
              <a:ext cx="889000" cy="893763"/>
            </a:xfrm>
            <a:prstGeom prst="rtTriangle">
              <a:avLst/>
            </a:prstGeom>
            <a:solidFill>
              <a:srgbClr val="EE4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  <p:sp>
          <p:nvSpPr>
            <p:cNvPr id="32" name="直角三角形 73"/>
            <p:cNvSpPr>
              <a:spLocks noChangeArrowheads="1"/>
            </p:cNvSpPr>
            <p:nvPr/>
          </p:nvSpPr>
          <p:spPr bwMode="auto">
            <a:xfrm rot="5400000">
              <a:off x="0" y="0"/>
              <a:ext cx="730250" cy="730250"/>
            </a:xfrm>
            <a:prstGeom prst="rtTriangl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  <p:sp>
          <p:nvSpPr>
            <p:cNvPr id="33" name="直角三角形 74"/>
            <p:cNvSpPr>
              <a:spLocks noChangeArrowheads="1"/>
            </p:cNvSpPr>
            <p:nvPr/>
          </p:nvSpPr>
          <p:spPr bwMode="auto">
            <a:xfrm rot="5400000">
              <a:off x="104775" y="104775"/>
              <a:ext cx="525463" cy="525463"/>
            </a:xfrm>
            <a:prstGeom prst="rtTriangle">
              <a:avLst/>
            </a:prstGeom>
            <a:solidFill>
              <a:srgbClr val="FBB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  <p:sp>
          <p:nvSpPr>
            <p:cNvPr id="36" name="矩形 75"/>
            <p:cNvSpPr>
              <a:spLocks noChangeArrowheads="1"/>
            </p:cNvSpPr>
            <p:nvPr/>
          </p:nvSpPr>
          <p:spPr bwMode="auto">
            <a:xfrm rot="2700000">
              <a:off x="350044" y="29369"/>
              <a:ext cx="112713" cy="746125"/>
            </a:xfrm>
            <a:prstGeom prst="rect">
              <a:avLst/>
            </a:prstGeom>
            <a:solidFill>
              <a:srgbClr val="E7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7" name="Picture 17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16" y="-11957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396573" y="1002121"/>
            <a:ext cx="582460" cy="582613"/>
            <a:chOff x="525257" y="1236649"/>
            <a:chExt cx="582460" cy="582613"/>
          </a:xfrm>
        </p:grpSpPr>
        <p:sp>
          <p:nvSpPr>
            <p:cNvPr id="17" name="Oval 40"/>
            <p:cNvSpPr/>
            <p:nvPr/>
          </p:nvSpPr>
          <p:spPr bwMode="auto">
            <a:xfrm>
              <a:off x="525257" y="1236649"/>
              <a:ext cx="582460" cy="5826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Freeform 169"/>
            <p:cNvSpPr>
              <a:spLocks noChangeArrowheads="1"/>
            </p:cNvSpPr>
            <p:nvPr/>
          </p:nvSpPr>
          <p:spPr bwMode="auto">
            <a:xfrm>
              <a:off x="663379" y="1385330"/>
              <a:ext cx="294287" cy="235430"/>
            </a:xfrm>
            <a:custGeom>
              <a:avLst/>
              <a:gdLst>
                <a:gd name="T0" fmla="*/ 478 w 487"/>
                <a:gd name="T1" fmla="*/ 9 h 390"/>
                <a:gd name="T2" fmla="*/ 478 w 487"/>
                <a:gd name="T3" fmla="*/ 9 h 390"/>
                <a:gd name="T4" fmla="*/ 372 w 487"/>
                <a:gd name="T5" fmla="*/ 195 h 390"/>
                <a:gd name="T6" fmla="*/ 345 w 487"/>
                <a:gd name="T7" fmla="*/ 195 h 390"/>
                <a:gd name="T8" fmla="*/ 292 w 487"/>
                <a:gd name="T9" fmla="*/ 150 h 390"/>
                <a:gd name="T10" fmla="*/ 274 w 487"/>
                <a:gd name="T11" fmla="*/ 150 h 390"/>
                <a:gd name="T12" fmla="*/ 194 w 487"/>
                <a:gd name="T13" fmla="*/ 266 h 390"/>
                <a:gd name="T14" fmla="*/ 177 w 487"/>
                <a:gd name="T15" fmla="*/ 266 h 390"/>
                <a:gd name="T16" fmla="*/ 141 w 487"/>
                <a:gd name="T17" fmla="*/ 239 h 390"/>
                <a:gd name="T18" fmla="*/ 123 w 487"/>
                <a:gd name="T19" fmla="*/ 239 h 390"/>
                <a:gd name="T20" fmla="*/ 8 w 487"/>
                <a:gd name="T21" fmla="*/ 381 h 390"/>
                <a:gd name="T22" fmla="*/ 8 w 487"/>
                <a:gd name="T23" fmla="*/ 389 h 390"/>
                <a:gd name="T24" fmla="*/ 486 w 487"/>
                <a:gd name="T25" fmla="*/ 389 h 390"/>
                <a:gd name="T26" fmla="*/ 486 w 487"/>
                <a:gd name="T27" fmla="*/ 9 h 390"/>
                <a:gd name="T28" fmla="*/ 478 w 487"/>
                <a:gd name="T29" fmla="*/ 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7" h="390">
                  <a:moveTo>
                    <a:pt x="478" y="9"/>
                  </a:moveTo>
                  <a:lnTo>
                    <a:pt x="478" y="9"/>
                  </a:lnTo>
                  <a:cubicBezTo>
                    <a:pt x="372" y="195"/>
                    <a:pt x="372" y="195"/>
                    <a:pt x="372" y="195"/>
                  </a:cubicBezTo>
                  <a:cubicBezTo>
                    <a:pt x="363" y="204"/>
                    <a:pt x="354" y="204"/>
                    <a:pt x="345" y="195"/>
                  </a:cubicBezTo>
                  <a:cubicBezTo>
                    <a:pt x="292" y="150"/>
                    <a:pt x="292" y="150"/>
                    <a:pt x="292" y="150"/>
                  </a:cubicBezTo>
                  <a:cubicBezTo>
                    <a:pt x="283" y="141"/>
                    <a:pt x="283" y="141"/>
                    <a:pt x="274" y="150"/>
                  </a:cubicBezTo>
                  <a:cubicBezTo>
                    <a:pt x="194" y="266"/>
                    <a:pt x="194" y="266"/>
                    <a:pt x="194" y="266"/>
                  </a:cubicBezTo>
                  <a:cubicBezTo>
                    <a:pt x="194" y="275"/>
                    <a:pt x="186" y="275"/>
                    <a:pt x="177" y="266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32" y="230"/>
                    <a:pt x="123" y="230"/>
                    <a:pt x="123" y="239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0" y="389"/>
                    <a:pt x="0" y="389"/>
                    <a:pt x="8" y="389"/>
                  </a:cubicBezTo>
                  <a:cubicBezTo>
                    <a:pt x="486" y="389"/>
                    <a:pt x="486" y="389"/>
                    <a:pt x="486" y="389"/>
                  </a:cubicBezTo>
                  <a:cubicBezTo>
                    <a:pt x="486" y="9"/>
                    <a:pt x="486" y="9"/>
                    <a:pt x="486" y="9"/>
                  </a:cubicBezTo>
                  <a:cubicBezTo>
                    <a:pt x="486" y="0"/>
                    <a:pt x="486" y="0"/>
                    <a:pt x="478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19" name="TextBox 38"/>
          <p:cNvSpPr txBox="1"/>
          <p:nvPr/>
        </p:nvSpPr>
        <p:spPr>
          <a:xfrm>
            <a:off x="979033" y="3352438"/>
            <a:ext cx="1708931" cy="377012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资质</a:t>
            </a:r>
            <a:r>
              <a:rPr lang="zh-CN" altLang="en-US" sz="2000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评审</a:t>
            </a:r>
            <a:endParaRPr lang="en-US" sz="2000" dirty="0">
              <a:solidFill>
                <a:schemeClr val="tx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0" name="TextBox 39"/>
          <p:cNvSpPr txBox="1"/>
          <p:nvPr/>
        </p:nvSpPr>
        <p:spPr>
          <a:xfrm>
            <a:off x="971430" y="3615658"/>
            <a:ext cx="7383676" cy="821749"/>
          </a:xfrm>
          <a:prstGeom prst="rect">
            <a:avLst/>
          </a:prstGeom>
          <a:noFill/>
        </p:spPr>
        <p:txBody>
          <a:bodyPr wrap="square" lIns="82282" tIns="41141" rIns="82282" bIns="41141" rtlCol="0">
            <a:spAutoFit/>
          </a:bodyPr>
          <a:lstStyle/>
          <a:p>
            <a:pPr marL="171450" indent="-17145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配合完成</a:t>
            </a:r>
            <a:r>
              <a:rPr lang="en-GB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ITSS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云服务（运维）能力资质的评审工作，准备对应材料与配合实施工作；</a:t>
            </a:r>
          </a:p>
          <a:p>
            <a:pPr marL="171450" indent="-17145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通过“可信云</a:t>
            </a:r>
            <a:r>
              <a:rPr lang="en-GB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-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云数据库”模块的评审工作；</a:t>
            </a:r>
          </a:p>
        </p:txBody>
      </p:sp>
      <p:sp>
        <p:nvSpPr>
          <p:cNvPr id="24" name="Oval 18"/>
          <p:cNvSpPr/>
          <p:nvPr/>
        </p:nvSpPr>
        <p:spPr bwMode="auto">
          <a:xfrm>
            <a:off x="401691" y="3322586"/>
            <a:ext cx="569739" cy="5861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675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5" name="AutoShape 19"/>
          <p:cNvSpPr>
            <a:spLocks/>
          </p:cNvSpPr>
          <p:nvPr/>
        </p:nvSpPr>
        <p:spPr bwMode="auto">
          <a:xfrm>
            <a:off x="551620" y="3464101"/>
            <a:ext cx="278200" cy="286209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175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54556" y="181131"/>
            <a:ext cx="4634888" cy="537162"/>
            <a:chOff x="5988388" y="483017"/>
            <a:chExt cx="12359700" cy="2079087"/>
          </a:xfrm>
        </p:grpSpPr>
        <p:sp>
          <p:nvSpPr>
            <p:cNvPr id="29" name="TextBox 28"/>
            <p:cNvSpPr txBox="1"/>
            <p:nvPr/>
          </p:nvSpPr>
          <p:spPr>
            <a:xfrm>
              <a:off x="5988388" y="483017"/>
              <a:ext cx="12359700" cy="1323423"/>
            </a:xfrm>
            <a:prstGeom prst="rect">
              <a:avLst/>
            </a:prstGeom>
            <a:noFill/>
          </p:spPr>
          <p:txBody>
            <a:bodyPr wrap="square" lIns="34283" tIns="17142" rIns="34283" bIns="17142" rtlCol="0">
              <a:spAutoFit/>
            </a:bodyPr>
            <a:lstStyle/>
            <a:p>
              <a:pPr algn="ctr"/>
              <a:r>
                <a:rPr lang="zh-CN" altLang="en-US" sz="3000" dirty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售前及交付目标</a:t>
              </a:r>
              <a:endParaRPr lang="id-ID" altLang="zh-CN" sz="30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52" tIns="17127" rIns="34252" bIns="17127" rtlCol="0" anchor="ctr"/>
            <a:lstStyle/>
            <a:p>
              <a:pPr algn="ctr"/>
              <a:endParaRPr lang="en-US" sz="675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-11957"/>
            <a:ext cx="893763" cy="889000"/>
            <a:chOff x="-3175" y="0"/>
            <a:chExt cx="893763" cy="889000"/>
          </a:xfrm>
        </p:grpSpPr>
        <p:sp>
          <p:nvSpPr>
            <p:cNvPr id="27" name="直角三角形 72"/>
            <p:cNvSpPr>
              <a:spLocks noChangeArrowheads="1"/>
            </p:cNvSpPr>
            <p:nvPr/>
          </p:nvSpPr>
          <p:spPr bwMode="auto">
            <a:xfrm rot="5400000">
              <a:off x="-793" y="-2382"/>
              <a:ext cx="889000" cy="893763"/>
            </a:xfrm>
            <a:prstGeom prst="rtTriangle">
              <a:avLst/>
            </a:prstGeom>
            <a:solidFill>
              <a:srgbClr val="EE4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直角三角形 73"/>
            <p:cNvSpPr>
              <a:spLocks noChangeArrowheads="1"/>
            </p:cNvSpPr>
            <p:nvPr/>
          </p:nvSpPr>
          <p:spPr bwMode="auto">
            <a:xfrm rot="5400000">
              <a:off x="0" y="0"/>
              <a:ext cx="730250" cy="730250"/>
            </a:xfrm>
            <a:prstGeom prst="rtTriangl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直角三角形 74"/>
            <p:cNvSpPr>
              <a:spLocks noChangeArrowheads="1"/>
            </p:cNvSpPr>
            <p:nvPr/>
          </p:nvSpPr>
          <p:spPr bwMode="auto">
            <a:xfrm rot="5400000">
              <a:off x="104775" y="104775"/>
              <a:ext cx="525463" cy="525463"/>
            </a:xfrm>
            <a:prstGeom prst="rtTriangle">
              <a:avLst/>
            </a:prstGeom>
            <a:solidFill>
              <a:srgbClr val="FBB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矩形 75"/>
            <p:cNvSpPr>
              <a:spLocks noChangeArrowheads="1"/>
            </p:cNvSpPr>
            <p:nvPr/>
          </p:nvSpPr>
          <p:spPr bwMode="auto">
            <a:xfrm rot="2700000">
              <a:off x="350044" y="29369"/>
              <a:ext cx="112713" cy="746125"/>
            </a:xfrm>
            <a:prstGeom prst="rect">
              <a:avLst/>
            </a:prstGeom>
            <a:solidFill>
              <a:srgbClr val="E7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7" name="Picture 17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16" y="-11957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1"/>
          <p:cNvGrpSpPr/>
          <p:nvPr/>
        </p:nvGrpSpPr>
        <p:grpSpPr>
          <a:xfrm>
            <a:off x="498871" y="867024"/>
            <a:ext cx="8146258" cy="2357469"/>
            <a:chOff x="3270250" y="4104860"/>
            <a:chExt cx="22208409" cy="6248722"/>
          </a:xfrm>
        </p:grpSpPr>
        <p:sp>
          <p:nvSpPr>
            <p:cNvPr id="22" name="Oval 18"/>
            <p:cNvSpPr/>
            <p:nvPr/>
          </p:nvSpPr>
          <p:spPr bwMode="auto">
            <a:xfrm>
              <a:off x="3270250" y="4104860"/>
              <a:ext cx="1553228" cy="15536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微软雅黑" panose="020B0503020204020204" pitchFamily="34" charset="-122"/>
              </a:endParaRPr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4816376" y="4155100"/>
              <a:ext cx="5397885" cy="999311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售前工作</a:t>
              </a:r>
              <a:endParaRPr lang="en-US" sz="20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4" name="TextBox 34"/>
            <p:cNvSpPr txBox="1"/>
            <p:nvPr/>
          </p:nvSpPr>
          <p:spPr>
            <a:xfrm>
              <a:off x="4776759" y="5238588"/>
              <a:ext cx="20701900" cy="5114994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/>
            <a:p>
              <a:pPr marL="17145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对外主要负责云平台潜在客户的前期技术支持，包括从商机发现到最终合同签订中各个环节的技术支持，确保能正确挖掘用户需求并成功引导用户使用万达信息云服务</a:t>
              </a:r>
              <a:r>
                <a:rPr lang="zh-CN" altLang="zh-CN" sz="1200" dirty="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；</a:t>
              </a:r>
              <a:endPara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marL="17145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对内主要负责对事业部的需求进行详细分析与报价清单配置，并协助内采流程的推进</a:t>
              </a:r>
              <a:r>
                <a:rPr lang="zh-CN" altLang="zh-CN" sz="1200" dirty="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；</a:t>
              </a:r>
              <a:endPara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marL="17145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基于</a:t>
              </a:r>
              <a:r>
                <a:rPr lang="zh-CN" altLang="en-US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以上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两个目标进行客户案例及解决方案（主要是电子政务及医疗）包装，从公有云、私有云、混合云等维度和业界主要产品进行对标分析，负责了解行业领域发展方向和政策导向</a:t>
              </a:r>
              <a:r>
                <a:rPr lang="zh-CN" altLang="zh-CN" sz="1200" dirty="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，提供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咨询规划等工作。</a:t>
              </a:r>
            </a:p>
          </p:txBody>
        </p:sp>
        <p:sp>
          <p:nvSpPr>
            <p:cNvPr id="25" name="AutoShape 19"/>
            <p:cNvSpPr>
              <a:spLocks/>
            </p:cNvSpPr>
            <p:nvPr/>
          </p:nvSpPr>
          <p:spPr bwMode="auto">
            <a:xfrm>
              <a:off x="3678988" y="4479962"/>
              <a:ext cx="758431" cy="758628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38092" tIns="38092" rIns="38092" bIns="38092" anchor="ctr"/>
            <a:lstStyle/>
            <a:p>
              <a:pPr defTabSz="342823">
                <a:defRPr/>
              </a:pPr>
              <a:endParaRPr lang="es-ES" sz="217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31" name="Group 4"/>
          <p:cNvGrpSpPr/>
          <p:nvPr/>
        </p:nvGrpSpPr>
        <p:grpSpPr>
          <a:xfrm>
            <a:off x="498871" y="3398459"/>
            <a:ext cx="8313435" cy="1195451"/>
            <a:chOff x="13144537" y="7678021"/>
            <a:chExt cx="22161775" cy="3187870"/>
          </a:xfrm>
        </p:grpSpPr>
        <p:sp>
          <p:nvSpPr>
            <p:cNvPr id="34" name="Oval 54"/>
            <p:cNvSpPr/>
            <p:nvPr/>
          </p:nvSpPr>
          <p:spPr bwMode="auto">
            <a:xfrm>
              <a:off x="13144537" y="7701224"/>
              <a:ext cx="1553227" cy="15536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52"/>
            <p:cNvSpPr txBox="1"/>
            <p:nvPr/>
          </p:nvSpPr>
          <p:spPr>
            <a:xfrm>
              <a:off x="14656894" y="7678021"/>
              <a:ext cx="7083978" cy="1005366"/>
            </a:xfrm>
            <a:prstGeom prst="rect">
              <a:avLst/>
            </a:prstGeom>
            <a:noFill/>
          </p:spPr>
          <p:txBody>
            <a:bodyPr wrap="square" lIns="68566" tIns="34283" rIns="68566" bIns="34283" rtlCol="0">
              <a:spAutoFit/>
            </a:bodyPr>
            <a:lstStyle/>
            <a:p>
              <a:r>
                <a:rPr lang="zh-CN" altLang="en-US" sz="2000" dirty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实施交付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团队</a:t>
              </a:r>
              <a:endParaRPr lang="en-US" sz="20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8" name="TextBox 53"/>
            <p:cNvSpPr txBox="1"/>
            <p:nvPr/>
          </p:nvSpPr>
          <p:spPr>
            <a:xfrm>
              <a:off x="14697764" y="8674560"/>
              <a:ext cx="20608548" cy="2191331"/>
            </a:xfrm>
            <a:prstGeom prst="rect">
              <a:avLst/>
            </a:prstGeom>
            <a:noFill/>
          </p:spPr>
          <p:txBody>
            <a:bodyPr wrap="square" lIns="82282" tIns="41141" rIns="82282" bIns="41141" rtlCol="0">
              <a:spAutoFit/>
            </a:bodyPr>
            <a:lstStyle/>
            <a:p>
              <a:pPr marL="17145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针对于各地重要的云平台落地项目进行组建，</a:t>
              </a:r>
              <a:r>
                <a:rPr lang="zh-CN" altLang="zh-CN" sz="1200" dirty="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进行产品化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包装，智能化部署调整，建立项目实施与交付体系。</a:t>
              </a:r>
            </a:p>
            <a:p>
              <a:pPr marL="171450" lvl="0" indent="-171450" hangingPunct="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为实施团队提供有效的快速安装程序或手段</a:t>
              </a:r>
              <a:r>
                <a:rPr lang="zh-CN" altLang="zh-CN" sz="1200" dirty="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，形成</a:t>
              </a:r>
              <a:r>
                <a:rPr lang="zh-CN" altLang="zh-CN" sz="1200" dirty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可视化安装工具或命令行综合工具；</a:t>
              </a:r>
            </a:p>
          </p:txBody>
        </p:sp>
        <p:sp>
          <p:nvSpPr>
            <p:cNvPr id="42" name="AutoShape 82"/>
            <p:cNvSpPr>
              <a:spLocks/>
            </p:cNvSpPr>
            <p:nvPr/>
          </p:nvSpPr>
          <p:spPr bwMode="auto">
            <a:xfrm>
              <a:off x="13621409" y="8163853"/>
              <a:ext cx="630773" cy="6309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38092" tIns="38092" rIns="38092" bIns="38092" anchor="ctr"/>
            <a:lstStyle/>
            <a:p>
              <a:pPr defTabSz="342823">
                <a:defRPr/>
              </a:pPr>
              <a:endParaRPr lang="es-ES" sz="217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1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89957" y="1590673"/>
            <a:ext cx="2448874" cy="732065"/>
          </a:xfrm>
          <a:prstGeom prst="rect">
            <a:avLst/>
          </a:prstGeom>
        </p:spPr>
        <p:txBody>
          <a:bodyPr wrap="square" lIns="68566" tIns="34283" rIns="68566" bIns="34283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accent4"/>
                </a:solidFill>
                <a:latin typeface="Source Sans Pro Light"/>
                <a:ea typeface="+mn-ea"/>
                <a:cs typeface="Source Sans Pr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75" dirty="0">
              <a:solidFill>
                <a:schemeClr val="tx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8" name="Title 13"/>
          <p:cNvSpPr txBox="1">
            <a:spLocks/>
          </p:cNvSpPr>
          <p:nvPr/>
        </p:nvSpPr>
        <p:spPr bwMode="auto">
          <a:xfrm>
            <a:off x="4869325" y="1214437"/>
            <a:ext cx="28837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altLang="zh-CN" sz="2625" dirty="0">
                <a:solidFill>
                  <a:schemeClr val="accent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3-4</a:t>
            </a:r>
            <a:r>
              <a:rPr lang="zh-CN" altLang="en-US" sz="2625" dirty="0">
                <a:solidFill>
                  <a:schemeClr val="accent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月</a:t>
            </a:r>
            <a:endParaRPr lang="en-US" sz="2625" dirty="0">
              <a:solidFill>
                <a:schemeClr val="accent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6476" y="3808766"/>
            <a:ext cx="0" cy="13607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3"/>
          <p:cNvSpPr txBox="1">
            <a:spLocks/>
          </p:cNvSpPr>
          <p:nvPr/>
        </p:nvSpPr>
        <p:spPr bwMode="auto">
          <a:xfrm>
            <a:off x="1206641" y="3119338"/>
            <a:ext cx="2883736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r>
              <a:rPr lang="en-US" altLang="zh-CN" sz="2625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5-6</a:t>
            </a:r>
            <a:r>
              <a:rPr lang="zh-CN" altLang="en-US" sz="2625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月</a:t>
            </a:r>
            <a:endParaRPr lang="en-US" sz="2625" dirty="0">
              <a:solidFill>
                <a:schemeClr val="tx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grpSp>
        <p:nvGrpSpPr>
          <p:cNvPr id="13" name="Group 4700"/>
          <p:cNvGrpSpPr>
            <a:grpSpLocks/>
          </p:cNvGrpSpPr>
          <p:nvPr/>
        </p:nvGrpSpPr>
        <p:grpSpPr bwMode="auto">
          <a:xfrm>
            <a:off x="4348383" y="1230307"/>
            <a:ext cx="502806" cy="502937"/>
            <a:chOff x="3062288" y="3998912"/>
            <a:chExt cx="412750" cy="412750"/>
          </a:xfrm>
          <a:solidFill>
            <a:schemeClr val="accent1"/>
          </a:solidFill>
        </p:grpSpPr>
        <p:sp>
          <p:nvSpPr>
            <p:cNvPr id="14" name="Freeform 408"/>
            <p:cNvSpPr>
              <a:spLocks noChangeArrowheads="1"/>
            </p:cNvSpPr>
            <p:nvPr/>
          </p:nvSpPr>
          <p:spPr bwMode="auto">
            <a:xfrm>
              <a:off x="3062288" y="3998912"/>
              <a:ext cx="328612" cy="315912"/>
            </a:xfrm>
            <a:custGeom>
              <a:avLst/>
              <a:gdLst>
                <a:gd name="T0" fmla="*/ 911 w 912"/>
                <a:gd name="T1" fmla="*/ 242 h 879"/>
                <a:gd name="T2" fmla="*/ 594 w 912"/>
                <a:gd name="T3" fmla="*/ 33 h 879"/>
                <a:gd name="T4" fmla="*/ 75 w 912"/>
                <a:gd name="T5" fmla="*/ 435 h 879"/>
                <a:gd name="T6" fmla="*/ 242 w 912"/>
                <a:gd name="T7" fmla="*/ 878 h 879"/>
                <a:gd name="T8" fmla="*/ 343 w 912"/>
                <a:gd name="T9" fmla="*/ 819 h 879"/>
                <a:gd name="T10" fmla="*/ 911 w 912"/>
                <a:gd name="T11" fmla="*/ 242 h 879"/>
                <a:gd name="T12" fmla="*/ 451 w 912"/>
                <a:gd name="T13" fmla="*/ 226 h 879"/>
                <a:gd name="T14" fmla="*/ 577 w 912"/>
                <a:gd name="T15" fmla="*/ 125 h 879"/>
                <a:gd name="T16" fmla="*/ 669 w 912"/>
                <a:gd name="T17" fmla="*/ 251 h 879"/>
                <a:gd name="T18" fmla="*/ 543 w 912"/>
                <a:gd name="T19" fmla="*/ 351 h 879"/>
                <a:gd name="T20" fmla="*/ 451 w 912"/>
                <a:gd name="T21" fmla="*/ 226 h 879"/>
                <a:gd name="T22" fmla="*/ 226 w 912"/>
                <a:gd name="T23" fmla="*/ 343 h 879"/>
                <a:gd name="T24" fmla="*/ 318 w 912"/>
                <a:gd name="T25" fmla="*/ 276 h 879"/>
                <a:gd name="T26" fmla="*/ 385 w 912"/>
                <a:gd name="T27" fmla="*/ 368 h 879"/>
                <a:gd name="T28" fmla="*/ 293 w 912"/>
                <a:gd name="T29" fmla="*/ 435 h 879"/>
                <a:gd name="T30" fmla="*/ 226 w 912"/>
                <a:gd name="T31" fmla="*/ 343 h 879"/>
                <a:gd name="T32" fmla="*/ 251 w 912"/>
                <a:gd name="T33" fmla="*/ 710 h 879"/>
                <a:gd name="T34" fmla="*/ 176 w 912"/>
                <a:gd name="T35" fmla="*/ 618 h 879"/>
                <a:gd name="T36" fmla="*/ 267 w 912"/>
                <a:gd name="T37" fmla="*/ 552 h 879"/>
                <a:gd name="T38" fmla="*/ 343 w 912"/>
                <a:gd name="T39" fmla="*/ 644 h 879"/>
                <a:gd name="T40" fmla="*/ 251 w 912"/>
                <a:gd name="T41" fmla="*/ 710 h 879"/>
                <a:gd name="T42" fmla="*/ 251 w 912"/>
                <a:gd name="T43" fmla="*/ 710 h 879"/>
                <a:gd name="T44" fmla="*/ 251 w 912"/>
                <a:gd name="T45" fmla="*/ 71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2" h="879">
                  <a:moveTo>
                    <a:pt x="911" y="242"/>
                  </a:moveTo>
                  <a:cubicBezTo>
                    <a:pt x="844" y="134"/>
                    <a:pt x="727" y="50"/>
                    <a:pt x="594" y="33"/>
                  </a:cubicBezTo>
                  <a:cubicBezTo>
                    <a:pt x="343" y="0"/>
                    <a:pt x="134" y="184"/>
                    <a:pt x="75" y="435"/>
                  </a:cubicBezTo>
                  <a:cubicBezTo>
                    <a:pt x="0" y="761"/>
                    <a:pt x="84" y="869"/>
                    <a:pt x="242" y="878"/>
                  </a:cubicBezTo>
                  <a:cubicBezTo>
                    <a:pt x="267" y="853"/>
                    <a:pt x="309" y="828"/>
                    <a:pt x="343" y="819"/>
                  </a:cubicBezTo>
                  <a:lnTo>
                    <a:pt x="911" y="242"/>
                  </a:lnTo>
                  <a:close/>
                  <a:moveTo>
                    <a:pt x="451" y="226"/>
                  </a:moveTo>
                  <a:cubicBezTo>
                    <a:pt x="460" y="167"/>
                    <a:pt x="518" y="117"/>
                    <a:pt x="577" y="125"/>
                  </a:cubicBezTo>
                  <a:cubicBezTo>
                    <a:pt x="635" y="134"/>
                    <a:pt x="677" y="192"/>
                    <a:pt x="669" y="251"/>
                  </a:cubicBezTo>
                  <a:cubicBezTo>
                    <a:pt x="660" y="317"/>
                    <a:pt x="610" y="359"/>
                    <a:pt x="543" y="351"/>
                  </a:cubicBezTo>
                  <a:cubicBezTo>
                    <a:pt x="485" y="343"/>
                    <a:pt x="443" y="284"/>
                    <a:pt x="451" y="226"/>
                  </a:cubicBezTo>
                  <a:close/>
                  <a:moveTo>
                    <a:pt x="226" y="343"/>
                  </a:moveTo>
                  <a:cubicBezTo>
                    <a:pt x="226" y="301"/>
                    <a:pt x="267" y="267"/>
                    <a:pt x="318" y="276"/>
                  </a:cubicBezTo>
                  <a:cubicBezTo>
                    <a:pt x="359" y="284"/>
                    <a:pt x="393" y="326"/>
                    <a:pt x="385" y="368"/>
                  </a:cubicBezTo>
                  <a:cubicBezTo>
                    <a:pt x="376" y="409"/>
                    <a:pt x="334" y="443"/>
                    <a:pt x="293" y="435"/>
                  </a:cubicBezTo>
                  <a:cubicBezTo>
                    <a:pt x="251" y="435"/>
                    <a:pt x="217" y="393"/>
                    <a:pt x="226" y="343"/>
                  </a:cubicBezTo>
                  <a:close/>
                  <a:moveTo>
                    <a:pt x="251" y="710"/>
                  </a:moveTo>
                  <a:cubicBezTo>
                    <a:pt x="200" y="710"/>
                    <a:pt x="167" y="669"/>
                    <a:pt x="176" y="618"/>
                  </a:cubicBezTo>
                  <a:cubicBezTo>
                    <a:pt x="184" y="577"/>
                    <a:pt x="226" y="543"/>
                    <a:pt x="267" y="552"/>
                  </a:cubicBezTo>
                  <a:cubicBezTo>
                    <a:pt x="318" y="560"/>
                    <a:pt x="343" y="602"/>
                    <a:pt x="343" y="644"/>
                  </a:cubicBezTo>
                  <a:cubicBezTo>
                    <a:pt x="334" y="685"/>
                    <a:pt x="293" y="719"/>
                    <a:pt x="251" y="710"/>
                  </a:cubicBezTo>
                  <a:close/>
                  <a:moveTo>
                    <a:pt x="251" y="710"/>
                  </a:moveTo>
                  <a:lnTo>
                    <a:pt x="251" y="7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5" name="Freeform 409"/>
            <p:cNvSpPr>
              <a:spLocks noChangeArrowheads="1"/>
            </p:cNvSpPr>
            <p:nvPr/>
          </p:nvSpPr>
          <p:spPr bwMode="auto">
            <a:xfrm>
              <a:off x="3270250" y="4052887"/>
              <a:ext cx="204788" cy="223837"/>
            </a:xfrm>
            <a:custGeom>
              <a:avLst/>
              <a:gdLst>
                <a:gd name="T0" fmla="*/ 142 w 569"/>
                <a:gd name="T1" fmla="*/ 619 h 620"/>
                <a:gd name="T2" fmla="*/ 150 w 569"/>
                <a:gd name="T3" fmla="*/ 611 h 620"/>
                <a:gd name="T4" fmla="*/ 568 w 569"/>
                <a:gd name="T5" fmla="*/ 67 h 620"/>
                <a:gd name="T6" fmla="*/ 543 w 569"/>
                <a:gd name="T7" fmla="*/ 25 h 620"/>
                <a:gd name="T8" fmla="*/ 493 w 569"/>
                <a:gd name="T9" fmla="*/ 17 h 620"/>
                <a:gd name="T10" fmla="*/ 8 w 569"/>
                <a:gd name="T11" fmla="*/ 485 h 620"/>
                <a:gd name="T12" fmla="*/ 0 w 569"/>
                <a:gd name="T13" fmla="*/ 494 h 620"/>
                <a:gd name="T14" fmla="*/ 142 w 569"/>
                <a:gd name="T15" fmla="*/ 619 h 620"/>
                <a:gd name="T16" fmla="*/ 142 w 569"/>
                <a:gd name="T17" fmla="*/ 619 h 620"/>
                <a:gd name="T18" fmla="*/ 142 w 569"/>
                <a:gd name="T19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" h="620">
                  <a:moveTo>
                    <a:pt x="142" y="619"/>
                  </a:moveTo>
                  <a:cubicBezTo>
                    <a:pt x="150" y="611"/>
                    <a:pt x="150" y="611"/>
                    <a:pt x="150" y="611"/>
                  </a:cubicBezTo>
                  <a:cubicBezTo>
                    <a:pt x="568" y="67"/>
                    <a:pt x="568" y="67"/>
                    <a:pt x="568" y="67"/>
                  </a:cubicBezTo>
                  <a:cubicBezTo>
                    <a:pt x="568" y="59"/>
                    <a:pt x="560" y="42"/>
                    <a:pt x="543" y="25"/>
                  </a:cubicBezTo>
                  <a:cubicBezTo>
                    <a:pt x="518" y="0"/>
                    <a:pt x="493" y="17"/>
                    <a:pt x="493" y="17"/>
                  </a:cubicBezTo>
                  <a:cubicBezTo>
                    <a:pt x="8" y="485"/>
                    <a:pt x="8" y="485"/>
                    <a:pt x="8" y="485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142" y="619"/>
                  </a:lnTo>
                  <a:close/>
                  <a:moveTo>
                    <a:pt x="142" y="619"/>
                  </a:moveTo>
                  <a:lnTo>
                    <a:pt x="142" y="6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Freeform 410"/>
            <p:cNvSpPr>
              <a:spLocks noChangeArrowheads="1"/>
            </p:cNvSpPr>
            <p:nvPr/>
          </p:nvSpPr>
          <p:spPr bwMode="auto">
            <a:xfrm>
              <a:off x="3209925" y="4241799"/>
              <a:ext cx="103188" cy="103188"/>
            </a:xfrm>
            <a:custGeom>
              <a:avLst/>
              <a:gdLst>
                <a:gd name="T0" fmla="*/ 143 w 286"/>
                <a:gd name="T1" fmla="*/ 284 h 285"/>
                <a:gd name="T2" fmla="*/ 151 w 286"/>
                <a:gd name="T3" fmla="*/ 268 h 285"/>
                <a:gd name="T4" fmla="*/ 285 w 286"/>
                <a:gd name="T5" fmla="*/ 125 h 285"/>
                <a:gd name="T6" fmla="*/ 143 w 286"/>
                <a:gd name="T7" fmla="*/ 0 h 285"/>
                <a:gd name="T8" fmla="*/ 9 w 286"/>
                <a:gd name="T9" fmla="*/ 142 h 285"/>
                <a:gd name="T10" fmla="*/ 0 w 286"/>
                <a:gd name="T11" fmla="*/ 151 h 285"/>
                <a:gd name="T12" fmla="*/ 143 w 286"/>
                <a:gd name="T13" fmla="*/ 284 h 285"/>
                <a:gd name="T14" fmla="*/ 59 w 286"/>
                <a:gd name="T15" fmla="*/ 134 h 285"/>
                <a:gd name="T16" fmla="*/ 126 w 286"/>
                <a:gd name="T17" fmla="*/ 59 h 285"/>
                <a:gd name="T18" fmla="*/ 151 w 286"/>
                <a:gd name="T19" fmla="*/ 59 h 285"/>
                <a:gd name="T20" fmla="*/ 159 w 286"/>
                <a:gd name="T21" fmla="*/ 67 h 285"/>
                <a:gd name="T22" fmla="*/ 159 w 286"/>
                <a:gd name="T23" fmla="*/ 75 h 285"/>
                <a:gd name="T24" fmla="*/ 159 w 286"/>
                <a:gd name="T25" fmla="*/ 92 h 285"/>
                <a:gd name="T26" fmla="*/ 92 w 286"/>
                <a:gd name="T27" fmla="*/ 159 h 285"/>
                <a:gd name="T28" fmla="*/ 68 w 286"/>
                <a:gd name="T29" fmla="*/ 167 h 285"/>
                <a:gd name="T30" fmla="*/ 59 w 286"/>
                <a:gd name="T31" fmla="*/ 159 h 285"/>
                <a:gd name="T32" fmla="*/ 59 w 286"/>
                <a:gd name="T33" fmla="*/ 142 h 285"/>
                <a:gd name="T34" fmla="*/ 59 w 286"/>
                <a:gd name="T35" fmla="*/ 134 h 285"/>
                <a:gd name="T36" fmla="*/ 59 w 286"/>
                <a:gd name="T37" fmla="*/ 134 h 285"/>
                <a:gd name="T38" fmla="*/ 59 w 286"/>
                <a:gd name="T39" fmla="*/ 13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6" h="285">
                  <a:moveTo>
                    <a:pt x="143" y="284"/>
                  </a:moveTo>
                  <a:cubicBezTo>
                    <a:pt x="151" y="268"/>
                    <a:pt x="151" y="268"/>
                    <a:pt x="151" y="268"/>
                  </a:cubicBezTo>
                  <a:cubicBezTo>
                    <a:pt x="285" y="125"/>
                    <a:pt x="285" y="125"/>
                    <a:pt x="285" y="12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43" y="284"/>
                  </a:lnTo>
                  <a:close/>
                  <a:moveTo>
                    <a:pt x="59" y="134"/>
                  </a:moveTo>
                  <a:cubicBezTo>
                    <a:pt x="126" y="59"/>
                    <a:pt x="126" y="59"/>
                    <a:pt x="126" y="59"/>
                  </a:cubicBezTo>
                  <a:cubicBezTo>
                    <a:pt x="134" y="50"/>
                    <a:pt x="143" y="50"/>
                    <a:pt x="151" y="59"/>
                  </a:cubicBezTo>
                  <a:cubicBezTo>
                    <a:pt x="159" y="67"/>
                    <a:pt x="159" y="67"/>
                    <a:pt x="159" y="67"/>
                  </a:cubicBezTo>
                  <a:lnTo>
                    <a:pt x="159" y="75"/>
                  </a:lnTo>
                  <a:cubicBezTo>
                    <a:pt x="159" y="84"/>
                    <a:pt x="159" y="84"/>
                    <a:pt x="159" y="92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84" y="167"/>
                    <a:pt x="76" y="167"/>
                    <a:pt x="68" y="167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1"/>
                    <a:pt x="59" y="151"/>
                    <a:pt x="59" y="142"/>
                  </a:cubicBezTo>
                  <a:lnTo>
                    <a:pt x="59" y="134"/>
                  </a:lnTo>
                  <a:close/>
                  <a:moveTo>
                    <a:pt x="59" y="134"/>
                  </a:moveTo>
                  <a:lnTo>
                    <a:pt x="59" y="13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7" name="Freeform 411"/>
            <p:cNvSpPr>
              <a:spLocks noChangeArrowheads="1"/>
            </p:cNvSpPr>
            <p:nvPr/>
          </p:nvSpPr>
          <p:spPr bwMode="auto">
            <a:xfrm>
              <a:off x="3122613" y="4308474"/>
              <a:ext cx="127000" cy="103188"/>
            </a:xfrm>
            <a:custGeom>
              <a:avLst/>
              <a:gdLst>
                <a:gd name="T0" fmla="*/ 343 w 352"/>
                <a:gd name="T1" fmla="*/ 134 h 285"/>
                <a:gd name="T2" fmla="*/ 351 w 352"/>
                <a:gd name="T3" fmla="*/ 125 h 285"/>
                <a:gd name="T4" fmla="*/ 218 w 352"/>
                <a:gd name="T5" fmla="*/ 0 h 285"/>
                <a:gd name="T6" fmla="*/ 209 w 352"/>
                <a:gd name="T7" fmla="*/ 8 h 285"/>
                <a:gd name="T8" fmla="*/ 100 w 352"/>
                <a:gd name="T9" fmla="*/ 276 h 285"/>
                <a:gd name="T10" fmla="*/ 126 w 352"/>
                <a:gd name="T11" fmla="*/ 276 h 285"/>
                <a:gd name="T12" fmla="*/ 134 w 352"/>
                <a:gd name="T13" fmla="*/ 268 h 285"/>
                <a:gd name="T14" fmla="*/ 159 w 352"/>
                <a:gd name="T15" fmla="*/ 217 h 285"/>
                <a:gd name="T16" fmla="*/ 343 w 352"/>
                <a:gd name="T17" fmla="*/ 134 h 285"/>
                <a:gd name="T18" fmla="*/ 218 w 352"/>
                <a:gd name="T19" fmla="*/ 167 h 285"/>
                <a:gd name="T20" fmla="*/ 142 w 352"/>
                <a:gd name="T21" fmla="*/ 192 h 285"/>
                <a:gd name="T22" fmla="*/ 126 w 352"/>
                <a:gd name="T23" fmla="*/ 201 h 285"/>
                <a:gd name="T24" fmla="*/ 109 w 352"/>
                <a:gd name="T25" fmla="*/ 209 h 285"/>
                <a:gd name="T26" fmla="*/ 100 w 352"/>
                <a:gd name="T27" fmla="*/ 201 h 285"/>
                <a:gd name="T28" fmla="*/ 100 w 352"/>
                <a:gd name="T29" fmla="*/ 142 h 285"/>
                <a:gd name="T30" fmla="*/ 109 w 352"/>
                <a:gd name="T31" fmla="*/ 109 h 285"/>
                <a:gd name="T32" fmla="*/ 209 w 352"/>
                <a:gd name="T33" fmla="*/ 150 h 285"/>
                <a:gd name="T34" fmla="*/ 284 w 352"/>
                <a:gd name="T35" fmla="*/ 150 h 285"/>
                <a:gd name="T36" fmla="*/ 218 w 352"/>
                <a:gd name="T37" fmla="*/ 167 h 285"/>
                <a:gd name="T38" fmla="*/ 218 w 352"/>
                <a:gd name="T39" fmla="*/ 167 h 285"/>
                <a:gd name="T40" fmla="*/ 218 w 352"/>
                <a:gd name="T41" fmla="*/ 16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2" h="285">
                  <a:moveTo>
                    <a:pt x="343" y="134"/>
                  </a:moveTo>
                  <a:lnTo>
                    <a:pt x="351" y="125"/>
                  </a:lnTo>
                  <a:cubicBezTo>
                    <a:pt x="218" y="0"/>
                    <a:pt x="218" y="0"/>
                    <a:pt x="218" y="0"/>
                  </a:cubicBezTo>
                  <a:cubicBezTo>
                    <a:pt x="218" y="0"/>
                    <a:pt x="209" y="0"/>
                    <a:pt x="209" y="8"/>
                  </a:cubicBezTo>
                  <a:cubicBezTo>
                    <a:pt x="100" y="34"/>
                    <a:pt x="0" y="142"/>
                    <a:pt x="100" y="276"/>
                  </a:cubicBezTo>
                  <a:cubicBezTo>
                    <a:pt x="109" y="276"/>
                    <a:pt x="117" y="284"/>
                    <a:pt x="126" y="276"/>
                  </a:cubicBezTo>
                  <a:cubicBezTo>
                    <a:pt x="134" y="276"/>
                    <a:pt x="134" y="276"/>
                    <a:pt x="134" y="268"/>
                  </a:cubicBezTo>
                  <a:cubicBezTo>
                    <a:pt x="142" y="251"/>
                    <a:pt x="151" y="226"/>
                    <a:pt x="159" y="217"/>
                  </a:cubicBezTo>
                  <a:cubicBezTo>
                    <a:pt x="192" y="184"/>
                    <a:pt x="284" y="234"/>
                    <a:pt x="343" y="134"/>
                  </a:cubicBezTo>
                  <a:close/>
                  <a:moveTo>
                    <a:pt x="218" y="167"/>
                  </a:moveTo>
                  <a:cubicBezTo>
                    <a:pt x="184" y="167"/>
                    <a:pt x="159" y="167"/>
                    <a:pt x="142" y="192"/>
                  </a:cubicBezTo>
                  <a:cubicBezTo>
                    <a:pt x="134" y="192"/>
                    <a:pt x="134" y="201"/>
                    <a:pt x="126" y="201"/>
                  </a:cubicBezTo>
                  <a:cubicBezTo>
                    <a:pt x="126" y="209"/>
                    <a:pt x="117" y="209"/>
                    <a:pt x="109" y="209"/>
                  </a:cubicBezTo>
                  <a:lnTo>
                    <a:pt x="100" y="201"/>
                  </a:lnTo>
                  <a:cubicBezTo>
                    <a:pt x="92" y="176"/>
                    <a:pt x="92" y="159"/>
                    <a:pt x="100" y="142"/>
                  </a:cubicBezTo>
                  <a:cubicBezTo>
                    <a:pt x="100" y="125"/>
                    <a:pt x="109" y="117"/>
                    <a:pt x="109" y="109"/>
                  </a:cubicBezTo>
                  <a:cubicBezTo>
                    <a:pt x="142" y="134"/>
                    <a:pt x="167" y="150"/>
                    <a:pt x="209" y="150"/>
                  </a:cubicBezTo>
                  <a:cubicBezTo>
                    <a:pt x="234" y="142"/>
                    <a:pt x="259" y="150"/>
                    <a:pt x="284" y="150"/>
                  </a:cubicBezTo>
                  <a:cubicBezTo>
                    <a:pt x="259" y="167"/>
                    <a:pt x="234" y="167"/>
                    <a:pt x="218" y="167"/>
                  </a:cubicBezTo>
                  <a:close/>
                  <a:moveTo>
                    <a:pt x="218" y="167"/>
                  </a:moveTo>
                  <a:lnTo>
                    <a:pt x="218" y="1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4576476" y="1867481"/>
            <a:ext cx="0" cy="12518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460"/>
          <p:cNvSpPr>
            <a:spLocks noChangeArrowheads="1"/>
          </p:cNvSpPr>
          <p:nvPr/>
        </p:nvSpPr>
        <p:spPr bwMode="auto">
          <a:xfrm>
            <a:off x="4327116" y="3212782"/>
            <a:ext cx="492915" cy="493043"/>
          </a:xfrm>
          <a:custGeom>
            <a:avLst/>
            <a:gdLst>
              <a:gd name="T0" fmla="*/ 920 w 929"/>
              <a:gd name="T1" fmla="*/ 9 h 930"/>
              <a:gd name="T2" fmla="*/ 644 w 929"/>
              <a:gd name="T3" fmla="*/ 67 h 930"/>
              <a:gd name="T4" fmla="*/ 518 w 929"/>
              <a:gd name="T5" fmla="*/ 159 h 930"/>
              <a:gd name="T6" fmla="*/ 293 w 929"/>
              <a:gd name="T7" fmla="*/ 427 h 930"/>
              <a:gd name="T8" fmla="*/ 126 w 929"/>
              <a:gd name="T9" fmla="*/ 427 h 930"/>
              <a:gd name="T10" fmla="*/ 42 w 929"/>
              <a:gd name="T11" fmla="*/ 536 h 930"/>
              <a:gd name="T12" fmla="*/ 176 w 929"/>
              <a:gd name="T13" fmla="*/ 569 h 930"/>
              <a:gd name="T14" fmla="*/ 184 w 929"/>
              <a:gd name="T15" fmla="*/ 594 h 930"/>
              <a:gd name="T16" fmla="*/ 159 w 929"/>
              <a:gd name="T17" fmla="*/ 636 h 930"/>
              <a:gd name="T18" fmla="*/ 209 w 929"/>
              <a:gd name="T19" fmla="*/ 711 h 930"/>
              <a:gd name="T20" fmla="*/ 293 w 929"/>
              <a:gd name="T21" fmla="*/ 770 h 930"/>
              <a:gd name="T22" fmla="*/ 335 w 929"/>
              <a:gd name="T23" fmla="*/ 744 h 930"/>
              <a:gd name="T24" fmla="*/ 351 w 929"/>
              <a:gd name="T25" fmla="*/ 744 h 930"/>
              <a:gd name="T26" fmla="*/ 385 w 929"/>
              <a:gd name="T27" fmla="*/ 878 h 930"/>
              <a:gd name="T28" fmla="*/ 502 w 929"/>
              <a:gd name="T29" fmla="*/ 803 h 930"/>
              <a:gd name="T30" fmla="*/ 502 w 929"/>
              <a:gd name="T31" fmla="*/ 636 h 930"/>
              <a:gd name="T32" fmla="*/ 769 w 929"/>
              <a:gd name="T33" fmla="*/ 402 h 930"/>
              <a:gd name="T34" fmla="*/ 861 w 929"/>
              <a:gd name="T35" fmla="*/ 276 h 930"/>
              <a:gd name="T36" fmla="*/ 920 w 929"/>
              <a:gd name="T37" fmla="*/ 9 h 930"/>
              <a:gd name="T38" fmla="*/ 652 w 929"/>
              <a:gd name="T39" fmla="*/ 352 h 930"/>
              <a:gd name="T40" fmla="*/ 577 w 929"/>
              <a:gd name="T41" fmla="*/ 268 h 930"/>
              <a:gd name="T42" fmla="*/ 652 w 929"/>
              <a:gd name="T43" fmla="*/ 193 h 930"/>
              <a:gd name="T44" fmla="*/ 728 w 929"/>
              <a:gd name="T45" fmla="*/ 268 h 930"/>
              <a:gd name="T46" fmla="*/ 652 w 929"/>
              <a:gd name="T47" fmla="*/ 352 h 930"/>
              <a:gd name="T48" fmla="*/ 259 w 929"/>
              <a:gd name="T49" fmla="*/ 803 h 930"/>
              <a:gd name="T50" fmla="*/ 276 w 929"/>
              <a:gd name="T51" fmla="*/ 811 h 930"/>
              <a:gd name="T52" fmla="*/ 251 w 929"/>
              <a:gd name="T53" fmla="*/ 845 h 930"/>
              <a:gd name="T54" fmla="*/ 8 w 929"/>
              <a:gd name="T55" fmla="*/ 920 h 930"/>
              <a:gd name="T56" fmla="*/ 84 w 929"/>
              <a:gd name="T57" fmla="*/ 678 h 930"/>
              <a:gd name="T58" fmla="*/ 109 w 929"/>
              <a:gd name="T59" fmla="*/ 653 h 930"/>
              <a:gd name="T60" fmla="*/ 126 w 929"/>
              <a:gd name="T61" fmla="*/ 669 h 930"/>
              <a:gd name="T62" fmla="*/ 75 w 929"/>
              <a:gd name="T63" fmla="*/ 853 h 930"/>
              <a:gd name="T64" fmla="*/ 259 w 929"/>
              <a:gd name="T65" fmla="*/ 803 h 930"/>
              <a:gd name="T66" fmla="*/ 259 w 929"/>
              <a:gd name="T67" fmla="*/ 803 h 930"/>
              <a:gd name="T68" fmla="*/ 259 w 929"/>
              <a:gd name="T69" fmla="*/ 803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9" h="930">
                <a:moveTo>
                  <a:pt x="920" y="9"/>
                </a:moveTo>
                <a:cubicBezTo>
                  <a:pt x="920" y="9"/>
                  <a:pt x="786" y="0"/>
                  <a:pt x="644" y="67"/>
                </a:cubicBezTo>
                <a:cubicBezTo>
                  <a:pt x="602" y="92"/>
                  <a:pt x="560" y="118"/>
                  <a:pt x="518" y="159"/>
                </a:cubicBezTo>
                <a:cubicBezTo>
                  <a:pt x="460" y="218"/>
                  <a:pt x="368" y="335"/>
                  <a:pt x="293" y="427"/>
                </a:cubicBezTo>
                <a:cubicBezTo>
                  <a:pt x="126" y="427"/>
                  <a:pt x="126" y="427"/>
                  <a:pt x="126" y="427"/>
                </a:cubicBezTo>
                <a:cubicBezTo>
                  <a:pt x="42" y="536"/>
                  <a:pt x="42" y="536"/>
                  <a:pt x="42" y="536"/>
                </a:cubicBezTo>
                <a:cubicBezTo>
                  <a:pt x="176" y="569"/>
                  <a:pt x="176" y="569"/>
                  <a:pt x="176" y="569"/>
                </a:cubicBezTo>
                <a:cubicBezTo>
                  <a:pt x="176" y="577"/>
                  <a:pt x="176" y="586"/>
                  <a:pt x="184" y="594"/>
                </a:cubicBezTo>
                <a:cubicBezTo>
                  <a:pt x="159" y="636"/>
                  <a:pt x="159" y="636"/>
                  <a:pt x="159" y="636"/>
                </a:cubicBezTo>
                <a:cubicBezTo>
                  <a:pt x="159" y="636"/>
                  <a:pt x="151" y="653"/>
                  <a:pt x="209" y="711"/>
                </a:cubicBezTo>
                <a:cubicBezTo>
                  <a:pt x="268" y="770"/>
                  <a:pt x="293" y="770"/>
                  <a:pt x="293" y="770"/>
                </a:cubicBezTo>
                <a:cubicBezTo>
                  <a:pt x="335" y="744"/>
                  <a:pt x="335" y="744"/>
                  <a:pt x="335" y="744"/>
                </a:cubicBezTo>
                <a:cubicBezTo>
                  <a:pt x="343" y="744"/>
                  <a:pt x="351" y="744"/>
                  <a:pt x="351" y="744"/>
                </a:cubicBezTo>
                <a:cubicBezTo>
                  <a:pt x="385" y="878"/>
                  <a:pt x="385" y="878"/>
                  <a:pt x="385" y="878"/>
                </a:cubicBezTo>
                <a:cubicBezTo>
                  <a:pt x="502" y="803"/>
                  <a:pt x="502" y="803"/>
                  <a:pt x="502" y="803"/>
                </a:cubicBezTo>
                <a:cubicBezTo>
                  <a:pt x="502" y="636"/>
                  <a:pt x="502" y="636"/>
                  <a:pt x="502" y="636"/>
                </a:cubicBezTo>
                <a:cubicBezTo>
                  <a:pt x="594" y="561"/>
                  <a:pt x="711" y="460"/>
                  <a:pt x="769" y="402"/>
                </a:cubicBezTo>
                <a:cubicBezTo>
                  <a:pt x="811" y="368"/>
                  <a:pt x="836" y="318"/>
                  <a:pt x="861" y="276"/>
                </a:cubicBezTo>
                <a:cubicBezTo>
                  <a:pt x="928" y="142"/>
                  <a:pt x="920" y="9"/>
                  <a:pt x="920" y="9"/>
                </a:cubicBezTo>
                <a:close/>
                <a:moveTo>
                  <a:pt x="652" y="352"/>
                </a:moveTo>
                <a:cubicBezTo>
                  <a:pt x="610" y="352"/>
                  <a:pt x="577" y="310"/>
                  <a:pt x="577" y="268"/>
                </a:cubicBezTo>
                <a:cubicBezTo>
                  <a:pt x="577" y="226"/>
                  <a:pt x="610" y="193"/>
                  <a:pt x="652" y="193"/>
                </a:cubicBezTo>
                <a:cubicBezTo>
                  <a:pt x="694" y="193"/>
                  <a:pt x="728" y="226"/>
                  <a:pt x="728" y="268"/>
                </a:cubicBezTo>
                <a:cubicBezTo>
                  <a:pt x="728" y="310"/>
                  <a:pt x="694" y="352"/>
                  <a:pt x="652" y="352"/>
                </a:cubicBezTo>
                <a:close/>
                <a:moveTo>
                  <a:pt x="259" y="803"/>
                </a:moveTo>
                <a:cubicBezTo>
                  <a:pt x="259" y="811"/>
                  <a:pt x="268" y="811"/>
                  <a:pt x="276" y="811"/>
                </a:cubicBezTo>
                <a:cubicBezTo>
                  <a:pt x="268" y="820"/>
                  <a:pt x="259" y="837"/>
                  <a:pt x="251" y="845"/>
                </a:cubicBezTo>
                <a:cubicBezTo>
                  <a:pt x="167" y="929"/>
                  <a:pt x="8" y="920"/>
                  <a:pt x="8" y="920"/>
                </a:cubicBezTo>
                <a:cubicBezTo>
                  <a:pt x="8" y="920"/>
                  <a:pt x="0" y="761"/>
                  <a:pt x="84" y="678"/>
                </a:cubicBezTo>
                <a:cubicBezTo>
                  <a:pt x="92" y="669"/>
                  <a:pt x="100" y="661"/>
                  <a:pt x="109" y="653"/>
                </a:cubicBezTo>
                <a:cubicBezTo>
                  <a:pt x="117" y="661"/>
                  <a:pt x="117" y="661"/>
                  <a:pt x="126" y="669"/>
                </a:cubicBezTo>
                <a:cubicBezTo>
                  <a:pt x="67" y="744"/>
                  <a:pt x="75" y="853"/>
                  <a:pt x="75" y="853"/>
                </a:cubicBezTo>
                <a:cubicBezTo>
                  <a:pt x="75" y="853"/>
                  <a:pt x="184" y="862"/>
                  <a:pt x="259" y="803"/>
                </a:cubicBezTo>
                <a:close/>
                <a:moveTo>
                  <a:pt x="259" y="803"/>
                </a:moveTo>
                <a:lnTo>
                  <a:pt x="259" y="8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1419" tIns="45710" rIns="91419" bIns="45710" anchor="ctr"/>
          <a:lstStyle/>
          <a:p>
            <a:pPr>
              <a:defRPr/>
            </a:pPr>
            <a:endParaRPr lang="en-US" sz="675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5319" y="181131"/>
            <a:ext cx="7850386" cy="779658"/>
            <a:chOff x="5988388" y="483017"/>
            <a:chExt cx="12359700" cy="2079087"/>
          </a:xfrm>
        </p:grpSpPr>
        <p:sp>
          <p:nvSpPr>
            <p:cNvPr id="33" name="TextBox 32"/>
            <p:cNvSpPr txBox="1"/>
            <p:nvPr/>
          </p:nvSpPr>
          <p:spPr>
            <a:xfrm>
              <a:off x="5988388" y="483017"/>
              <a:ext cx="12359700" cy="1323423"/>
            </a:xfrm>
            <a:prstGeom prst="rect">
              <a:avLst/>
            </a:prstGeom>
            <a:noFill/>
          </p:spPr>
          <p:txBody>
            <a:bodyPr wrap="square" lIns="34283" tIns="17142" rIns="34283" bIns="17142" rtlCol="0">
              <a:spAutoFit/>
            </a:bodyPr>
            <a:lstStyle/>
            <a:p>
              <a:pPr algn="ctr"/>
              <a:r>
                <a:rPr lang="id-ID" sz="3000" dirty="0">
                  <a:solidFill>
                    <a:schemeClr val="tx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Timeline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52" tIns="17127" rIns="34252" bIns="17127" rtlCol="0" anchor="ctr"/>
            <a:lstStyle/>
            <a:p>
              <a:pPr algn="ctr"/>
              <a:endParaRPr lang="en-US" sz="675" dirty="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5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81559" tIns="40779" rIns="81559" bIns="40779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63" dirty="0">
                  <a:solidFill>
                    <a:schemeClr val="accent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2017</a:t>
              </a:r>
              <a:r>
                <a:rPr lang="zh-CN" altLang="en-US" sz="1163" dirty="0">
                  <a:solidFill>
                    <a:schemeClr val="accent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年度</a:t>
              </a:r>
              <a:r>
                <a:rPr lang="zh-CN" altLang="en-US" sz="1163" dirty="0">
                  <a:solidFill>
                    <a:srgbClr val="00206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万达信息云平台</a:t>
              </a:r>
              <a:endParaRPr lang="en-US" sz="1163" dirty="0">
                <a:solidFill>
                  <a:srgbClr val="00206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20031" y="1568822"/>
            <a:ext cx="4000584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云数据库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v1.0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版本（基础版）上线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容器服务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v1.0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正式上线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云管理平台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v1.2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上线运行</a:t>
            </a:r>
            <a:r>
              <a:rPr lang="zh-CN" altLang="en-US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，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以此基础通过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ITSS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云服务（运维）能力资质评审工作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28600" lvl="0" indent="-228600" hangingPunct="0">
              <a:lnSpc>
                <a:spcPct val="150000"/>
              </a:lnSpc>
              <a:buFont typeface="+mj-lt"/>
              <a:buAutoNum type="arabicPeriod"/>
            </a:pP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数据交换总线</a:t>
            </a:r>
            <a:r>
              <a:rPr lang="en-GB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v1.0</a:t>
            </a: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版本（实现了最小闭环数据共享交换功能）发布上线；</a:t>
            </a:r>
            <a:endParaRPr lang="zh-CN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28600" lvl="0" indent="-228600" hangingPunct="0">
              <a:lnSpc>
                <a:spcPct val="150000"/>
              </a:lnSpc>
              <a:buFont typeface="+mj-lt"/>
              <a:buAutoNum type="arabicPeriod"/>
            </a:pP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资源管理服务上线（基于</a:t>
            </a:r>
            <a:r>
              <a:rPr lang="en-GB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CMDB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升级），管理云平台下的所有硬件设备；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SRE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运维平台上线（基于数人云）；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5319" y="3560663"/>
            <a:ext cx="3704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完成上海市电子政务云项目实施工作，开始提供基础云服务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28600" lvl="0" indent="-228600">
              <a:lnSpc>
                <a:spcPct val="150000"/>
              </a:lnSpc>
              <a:buFont typeface="+mj-lt"/>
              <a:buAutoNum type="arabicPeriod"/>
            </a:pPr>
            <a:r>
              <a:rPr lang="fr-FR" altLang="zh-CN" sz="1200" dirty="0" err="1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云监控</a:t>
            </a:r>
            <a:r>
              <a:rPr lang="zh-CN" altLang="en-US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lang="en-GB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v3.0</a:t>
            </a: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（基于</a:t>
            </a:r>
            <a:r>
              <a:rPr lang="en-GB" altLang="zh-CN" sz="1200" dirty="0" err="1">
                <a:latin typeface="Lantinghei SC Extralight" charset="-122"/>
                <a:ea typeface="Lantinghei SC Extralight" charset="-122"/>
                <a:cs typeface="Lantinghei SC Extralight" charset="-122"/>
              </a:rPr>
              <a:t>Zabbix</a:t>
            </a: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）用户端改造版本上线；</a:t>
            </a:r>
            <a:endParaRPr lang="zh-CN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云报警移动端应用上线，并提供给一线、二线运维使用（培训）；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85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/>
          <p:cNvSpPr txBox="1">
            <a:spLocks/>
          </p:cNvSpPr>
          <p:nvPr/>
        </p:nvSpPr>
        <p:spPr bwMode="auto">
          <a:xfrm>
            <a:off x="4880227" y="697754"/>
            <a:ext cx="3160899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altLang="zh-CN" sz="2625" dirty="0">
                <a:solidFill>
                  <a:schemeClr val="accent3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7-8</a:t>
            </a:r>
            <a:r>
              <a:rPr lang="zh-CN" altLang="en-US" sz="2625" dirty="0">
                <a:solidFill>
                  <a:schemeClr val="accent3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月</a:t>
            </a:r>
            <a:endParaRPr lang="en-US" sz="2625" dirty="0">
              <a:solidFill>
                <a:schemeClr val="accent3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69115" y="2986343"/>
            <a:ext cx="16020" cy="21571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3"/>
          <p:cNvSpPr txBox="1">
            <a:spLocks/>
          </p:cNvSpPr>
          <p:nvPr/>
        </p:nvSpPr>
        <p:spPr bwMode="auto">
          <a:xfrm>
            <a:off x="1356895" y="2384938"/>
            <a:ext cx="2883736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r>
              <a:rPr lang="en-US" altLang="zh-CN" sz="2625" dirty="0">
                <a:solidFill>
                  <a:schemeClr val="accent4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9-10</a:t>
            </a:r>
            <a:r>
              <a:rPr lang="zh-CN" altLang="en-US" sz="2625" dirty="0">
                <a:solidFill>
                  <a:schemeClr val="accent4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月</a:t>
            </a:r>
            <a:endParaRPr lang="en-US" sz="2625" dirty="0">
              <a:solidFill>
                <a:schemeClr val="accent4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569115" y="1247240"/>
            <a:ext cx="13136" cy="1004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69115" y="0"/>
            <a:ext cx="4793" cy="63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4307114" y="774508"/>
            <a:ext cx="548403" cy="383537"/>
            <a:chOff x="3817938" y="1211262"/>
            <a:chExt cx="585787" cy="409575"/>
          </a:xfrm>
          <a:solidFill>
            <a:schemeClr val="accent3"/>
          </a:solidFill>
        </p:grpSpPr>
        <p:sp>
          <p:nvSpPr>
            <p:cNvPr id="16" name="Freeform 97"/>
            <p:cNvSpPr>
              <a:spLocks noChangeArrowheads="1"/>
            </p:cNvSpPr>
            <p:nvPr/>
          </p:nvSpPr>
          <p:spPr bwMode="auto">
            <a:xfrm>
              <a:off x="4044950" y="1220787"/>
              <a:ext cx="133350" cy="133350"/>
            </a:xfrm>
            <a:custGeom>
              <a:avLst/>
              <a:gdLst>
                <a:gd name="T0" fmla="*/ 183 w 369"/>
                <a:gd name="T1" fmla="*/ 368 h 369"/>
                <a:gd name="T2" fmla="*/ 368 w 369"/>
                <a:gd name="T3" fmla="*/ 184 h 369"/>
                <a:gd name="T4" fmla="*/ 183 w 369"/>
                <a:gd name="T5" fmla="*/ 0 h 369"/>
                <a:gd name="T6" fmla="*/ 0 w 369"/>
                <a:gd name="T7" fmla="*/ 184 h 369"/>
                <a:gd name="T8" fmla="*/ 183 w 369"/>
                <a:gd name="T9" fmla="*/ 368 h 369"/>
                <a:gd name="T10" fmla="*/ 183 w 369"/>
                <a:gd name="T11" fmla="*/ 368 h 369"/>
                <a:gd name="T12" fmla="*/ 183 w 369"/>
                <a:gd name="T13" fmla="*/ 368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369">
                  <a:moveTo>
                    <a:pt x="183" y="368"/>
                  </a:moveTo>
                  <a:cubicBezTo>
                    <a:pt x="284" y="368"/>
                    <a:pt x="368" y="284"/>
                    <a:pt x="368" y="184"/>
                  </a:cubicBezTo>
                  <a:cubicBezTo>
                    <a:pt x="368" y="84"/>
                    <a:pt x="284" y="0"/>
                    <a:pt x="183" y="0"/>
                  </a:cubicBezTo>
                  <a:cubicBezTo>
                    <a:pt x="83" y="0"/>
                    <a:pt x="0" y="84"/>
                    <a:pt x="0" y="184"/>
                  </a:cubicBezTo>
                  <a:cubicBezTo>
                    <a:pt x="0" y="284"/>
                    <a:pt x="83" y="368"/>
                    <a:pt x="183" y="368"/>
                  </a:cubicBezTo>
                  <a:close/>
                  <a:moveTo>
                    <a:pt x="183" y="368"/>
                  </a:moveTo>
                  <a:lnTo>
                    <a:pt x="183" y="36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schemeClr val="accent3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7" name="Freeform 98"/>
            <p:cNvSpPr>
              <a:spLocks noChangeArrowheads="1"/>
            </p:cNvSpPr>
            <p:nvPr/>
          </p:nvSpPr>
          <p:spPr bwMode="auto">
            <a:xfrm>
              <a:off x="3871913" y="1211262"/>
              <a:ext cx="93662" cy="96837"/>
            </a:xfrm>
            <a:custGeom>
              <a:avLst/>
              <a:gdLst>
                <a:gd name="T0" fmla="*/ 125 w 260"/>
                <a:gd name="T1" fmla="*/ 267 h 268"/>
                <a:gd name="T2" fmla="*/ 259 w 260"/>
                <a:gd name="T3" fmla="*/ 133 h 268"/>
                <a:gd name="T4" fmla="*/ 125 w 260"/>
                <a:gd name="T5" fmla="*/ 0 h 268"/>
                <a:gd name="T6" fmla="*/ 0 w 260"/>
                <a:gd name="T7" fmla="*/ 133 h 268"/>
                <a:gd name="T8" fmla="*/ 125 w 260"/>
                <a:gd name="T9" fmla="*/ 267 h 268"/>
                <a:gd name="T10" fmla="*/ 125 w 260"/>
                <a:gd name="T11" fmla="*/ 267 h 268"/>
                <a:gd name="T12" fmla="*/ 125 w 260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268">
                  <a:moveTo>
                    <a:pt x="125" y="267"/>
                  </a:moveTo>
                  <a:cubicBezTo>
                    <a:pt x="201" y="267"/>
                    <a:pt x="259" y="209"/>
                    <a:pt x="259" y="133"/>
                  </a:cubicBezTo>
                  <a:cubicBezTo>
                    <a:pt x="259" y="58"/>
                    <a:pt x="201" y="0"/>
                    <a:pt x="125" y="0"/>
                  </a:cubicBezTo>
                  <a:cubicBezTo>
                    <a:pt x="58" y="0"/>
                    <a:pt x="0" y="58"/>
                    <a:pt x="0" y="133"/>
                  </a:cubicBezTo>
                  <a:cubicBezTo>
                    <a:pt x="0" y="209"/>
                    <a:pt x="58" y="267"/>
                    <a:pt x="125" y="267"/>
                  </a:cubicBezTo>
                  <a:close/>
                  <a:moveTo>
                    <a:pt x="125" y="267"/>
                  </a:moveTo>
                  <a:lnTo>
                    <a:pt x="125" y="2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schemeClr val="accent3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Freeform 99"/>
            <p:cNvSpPr>
              <a:spLocks noChangeArrowheads="1"/>
            </p:cNvSpPr>
            <p:nvPr/>
          </p:nvSpPr>
          <p:spPr bwMode="auto">
            <a:xfrm>
              <a:off x="4254500" y="1211262"/>
              <a:ext cx="96838" cy="96837"/>
            </a:xfrm>
            <a:custGeom>
              <a:avLst/>
              <a:gdLst>
                <a:gd name="T0" fmla="*/ 267 w 268"/>
                <a:gd name="T1" fmla="*/ 133 h 268"/>
                <a:gd name="T2" fmla="*/ 134 w 268"/>
                <a:gd name="T3" fmla="*/ 267 h 268"/>
                <a:gd name="T4" fmla="*/ 0 w 268"/>
                <a:gd name="T5" fmla="*/ 133 h 268"/>
                <a:gd name="T6" fmla="*/ 134 w 268"/>
                <a:gd name="T7" fmla="*/ 0 h 268"/>
                <a:gd name="T8" fmla="*/ 267 w 268"/>
                <a:gd name="T9" fmla="*/ 133 h 268"/>
                <a:gd name="T10" fmla="*/ 267 w 268"/>
                <a:gd name="T11" fmla="*/ 133 h 268"/>
                <a:gd name="T12" fmla="*/ 267 w 268"/>
                <a:gd name="T13" fmla="*/ 133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268">
                  <a:moveTo>
                    <a:pt x="267" y="133"/>
                  </a:moveTo>
                  <a:cubicBezTo>
                    <a:pt x="267" y="209"/>
                    <a:pt x="209" y="267"/>
                    <a:pt x="134" y="267"/>
                  </a:cubicBezTo>
                  <a:cubicBezTo>
                    <a:pt x="58" y="267"/>
                    <a:pt x="0" y="209"/>
                    <a:pt x="0" y="133"/>
                  </a:cubicBezTo>
                  <a:cubicBezTo>
                    <a:pt x="0" y="58"/>
                    <a:pt x="58" y="0"/>
                    <a:pt x="134" y="0"/>
                  </a:cubicBezTo>
                  <a:cubicBezTo>
                    <a:pt x="209" y="0"/>
                    <a:pt x="267" y="58"/>
                    <a:pt x="267" y="133"/>
                  </a:cubicBezTo>
                  <a:close/>
                  <a:moveTo>
                    <a:pt x="267" y="133"/>
                  </a:moveTo>
                  <a:lnTo>
                    <a:pt x="267" y="1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schemeClr val="accent3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Freeform 100"/>
            <p:cNvSpPr>
              <a:spLocks noChangeArrowheads="1"/>
            </p:cNvSpPr>
            <p:nvPr/>
          </p:nvSpPr>
          <p:spPr bwMode="auto">
            <a:xfrm>
              <a:off x="3817938" y="1306512"/>
              <a:ext cx="584200" cy="314325"/>
            </a:xfrm>
            <a:custGeom>
              <a:avLst/>
              <a:gdLst>
                <a:gd name="T0" fmla="*/ 1623 w 1624"/>
                <a:gd name="T1" fmla="*/ 310 h 871"/>
                <a:gd name="T2" fmla="*/ 1572 w 1624"/>
                <a:gd name="T3" fmla="*/ 59 h 871"/>
                <a:gd name="T4" fmla="*/ 1430 w 1624"/>
                <a:gd name="T5" fmla="*/ 34 h 871"/>
                <a:gd name="T6" fmla="*/ 1405 w 1624"/>
                <a:gd name="T7" fmla="*/ 0 h 871"/>
                <a:gd name="T8" fmla="*/ 1363 w 1624"/>
                <a:gd name="T9" fmla="*/ 50 h 871"/>
                <a:gd name="T10" fmla="*/ 1389 w 1624"/>
                <a:gd name="T11" fmla="*/ 293 h 871"/>
                <a:gd name="T12" fmla="*/ 1347 w 1624"/>
                <a:gd name="T13" fmla="*/ 343 h 871"/>
                <a:gd name="T14" fmla="*/ 1305 w 1624"/>
                <a:gd name="T15" fmla="*/ 293 h 871"/>
                <a:gd name="T16" fmla="*/ 1330 w 1624"/>
                <a:gd name="T17" fmla="*/ 50 h 871"/>
                <a:gd name="T18" fmla="*/ 1288 w 1624"/>
                <a:gd name="T19" fmla="*/ 0 h 871"/>
                <a:gd name="T20" fmla="*/ 1263 w 1624"/>
                <a:gd name="T21" fmla="*/ 34 h 871"/>
                <a:gd name="T22" fmla="*/ 1121 w 1624"/>
                <a:gd name="T23" fmla="*/ 59 h 871"/>
                <a:gd name="T24" fmla="*/ 1088 w 1624"/>
                <a:gd name="T25" fmla="*/ 209 h 871"/>
                <a:gd name="T26" fmla="*/ 937 w 1624"/>
                <a:gd name="T27" fmla="*/ 176 h 871"/>
                <a:gd name="T28" fmla="*/ 895 w 1624"/>
                <a:gd name="T29" fmla="*/ 134 h 871"/>
                <a:gd name="T30" fmla="*/ 837 w 1624"/>
                <a:gd name="T31" fmla="*/ 201 h 871"/>
                <a:gd name="T32" fmla="*/ 870 w 1624"/>
                <a:gd name="T33" fmla="*/ 544 h 871"/>
                <a:gd name="T34" fmla="*/ 811 w 1624"/>
                <a:gd name="T35" fmla="*/ 611 h 871"/>
                <a:gd name="T36" fmla="*/ 753 w 1624"/>
                <a:gd name="T37" fmla="*/ 544 h 871"/>
                <a:gd name="T38" fmla="*/ 787 w 1624"/>
                <a:gd name="T39" fmla="*/ 201 h 871"/>
                <a:gd name="T40" fmla="*/ 728 w 1624"/>
                <a:gd name="T41" fmla="*/ 134 h 871"/>
                <a:gd name="T42" fmla="*/ 695 w 1624"/>
                <a:gd name="T43" fmla="*/ 176 h 871"/>
                <a:gd name="T44" fmla="*/ 536 w 1624"/>
                <a:gd name="T45" fmla="*/ 209 h 871"/>
                <a:gd name="T46" fmla="*/ 502 w 1624"/>
                <a:gd name="T47" fmla="*/ 59 h 871"/>
                <a:gd name="T48" fmla="*/ 368 w 1624"/>
                <a:gd name="T49" fmla="*/ 34 h 871"/>
                <a:gd name="T50" fmla="*/ 335 w 1624"/>
                <a:gd name="T51" fmla="*/ 0 h 871"/>
                <a:gd name="T52" fmla="*/ 293 w 1624"/>
                <a:gd name="T53" fmla="*/ 50 h 871"/>
                <a:gd name="T54" fmla="*/ 318 w 1624"/>
                <a:gd name="T55" fmla="*/ 293 h 871"/>
                <a:gd name="T56" fmla="*/ 276 w 1624"/>
                <a:gd name="T57" fmla="*/ 343 h 871"/>
                <a:gd name="T58" fmla="*/ 243 w 1624"/>
                <a:gd name="T59" fmla="*/ 293 h 871"/>
                <a:gd name="T60" fmla="*/ 260 w 1624"/>
                <a:gd name="T61" fmla="*/ 50 h 871"/>
                <a:gd name="T62" fmla="*/ 218 w 1624"/>
                <a:gd name="T63" fmla="*/ 0 h 871"/>
                <a:gd name="T64" fmla="*/ 193 w 1624"/>
                <a:gd name="T65" fmla="*/ 34 h 871"/>
                <a:gd name="T66" fmla="*/ 59 w 1624"/>
                <a:gd name="T67" fmla="*/ 59 h 871"/>
                <a:gd name="T68" fmla="*/ 0 w 1624"/>
                <a:gd name="T69" fmla="*/ 310 h 871"/>
                <a:gd name="T70" fmla="*/ 101 w 1624"/>
                <a:gd name="T71" fmla="*/ 527 h 871"/>
                <a:gd name="T72" fmla="*/ 435 w 1624"/>
                <a:gd name="T73" fmla="*/ 527 h 871"/>
                <a:gd name="T74" fmla="*/ 427 w 1624"/>
                <a:gd name="T75" fmla="*/ 569 h 871"/>
                <a:gd name="T76" fmla="*/ 419 w 1624"/>
                <a:gd name="T77" fmla="*/ 569 h 871"/>
                <a:gd name="T78" fmla="*/ 561 w 1624"/>
                <a:gd name="T79" fmla="*/ 870 h 871"/>
                <a:gd name="T80" fmla="*/ 1062 w 1624"/>
                <a:gd name="T81" fmla="*/ 870 h 871"/>
                <a:gd name="T82" fmla="*/ 1204 w 1624"/>
                <a:gd name="T83" fmla="*/ 569 h 871"/>
                <a:gd name="T84" fmla="*/ 1196 w 1624"/>
                <a:gd name="T85" fmla="*/ 527 h 871"/>
                <a:gd name="T86" fmla="*/ 1522 w 1624"/>
                <a:gd name="T87" fmla="*/ 527 h 871"/>
                <a:gd name="T88" fmla="*/ 1623 w 1624"/>
                <a:gd name="T89" fmla="*/ 310 h 871"/>
                <a:gd name="T90" fmla="*/ 1623 w 1624"/>
                <a:gd name="T91" fmla="*/ 310 h 871"/>
                <a:gd name="T92" fmla="*/ 1623 w 1624"/>
                <a:gd name="T93" fmla="*/ 31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24" h="871">
                  <a:moveTo>
                    <a:pt x="1623" y="310"/>
                  </a:moveTo>
                  <a:lnTo>
                    <a:pt x="1572" y="59"/>
                  </a:lnTo>
                  <a:lnTo>
                    <a:pt x="1430" y="34"/>
                  </a:lnTo>
                  <a:lnTo>
                    <a:pt x="1405" y="0"/>
                  </a:lnTo>
                  <a:lnTo>
                    <a:pt x="1363" y="50"/>
                  </a:lnTo>
                  <a:lnTo>
                    <a:pt x="1389" y="293"/>
                  </a:lnTo>
                  <a:lnTo>
                    <a:pt x="1347" y="343"/>
                  </a:lnTo>
                  <a:lnTo>
                    <a:pt x="1305" y="293"/>
                  </a:lnTo>
                  <a:lnTo>
                    <a:pt x="1330" y="50"/>
                  </a:lnTo>
                  <a:lnTo>
                    <a:pt x="1288" y="0"/>
                  </a:lnTo>
                  <a:lnTo>
                    <a:pt x="1263" y="34"/>
                  </a:lnTo>
                  <a:lnTo>
                    <a:pt x="1121" y="59"/>
                  </a:lnTo>
                  <a:lnTo>
                    <a:pt x="1088" y="209"/>
                  </a:lnTo>
                  <a:lnTo>
                    <a:pt x="937" y="176"/>
                  </a:lnTo>
                  <a:lnTo>
                    <a:pt x="895" y="134"/>
                  </a:lnTo>
                  <a:lnTo>
                    <a:pt x="837" y="201"/>
                  </a:lnTo>
                  <a:lnTo>
                    <a:pt x="870" y="544"/>
                  </a:lnTo>
                  <a:lnTo>
                    <a:pt x="811" y="611"/>
                  </a:lnTo>
                  <a:lnTo>
                    <a:pt x="753" y="544"/>
                  </a:lnTo>
                  <a:lnTo>
                    <a:pt x="787" y="201"/>
                  </a:lnTo>
                  <a:lnTo>
                    <a:pt x="728" y="134"/>
                  </a:lnTo>
                  <a:lnTo>
                    <a:pt x="695" y="176"/>
                  </a:lnTo>
                  <a:lnTo>
                    <a:pt x="536" y="209"/>
                  </a:lnTo>
                  <a:lnTo>
                    <a:pt x="502" y="59"/>
                  </a:lnTo>
                  <a:lnTo>
                    <a:pt x="368" y="34"/>
                  </a:lnTo>
                  <a:lnTo>
                    <a:pt x="335" y="0"/>
                  </a:lnTo>
                  <a:lnTo>
                    <a:pt x="293" y="50"/>
                  </a:lnTo>
                  <a:lnTo>
                    <a:pt x="318" y="293"/>
                  </a:lnTo>
                  <a:lnTo>
                    <a:pt x="276" y="343"/>
                  </a:lnTo>
                  <a:lnTo>
                    <a:pt x="243" y="293"/>
                  </a:lnTo>
                  <a:lnTo>
                    <a:pt x="260" y="50"/>
                  </a:lnTo>
                  <a:lnTo>
                    <a:pt x="218" y="0"/>
                  </a:lnTo>
                  <a:lnTo>
                    <a:pt x="193" y="34"/>
                  </a:lnTo>
                  <a:lnTo>
                    <a:pt x="59" y="59"/>
                  </a:lnTo>
                  <a:lnTo>
                    <a:pt x="0" y="310"/>
                  </a:lnTo>
                  <a:lnTo>
                    <a:pt x="101" y="527"/>
                  </a:lnTo>
                  <a:lnTo>
                    <a:pt x="435" y="527"/>
                  </a:lnTo>
                  <a:lnTo>
                    <a:pt x="427" y="569"/>
                  </a:lnTo>
                  <a:lnTo>
                    <a:pt x="419" y="569"/>
                  </a:lnTo>
                  <a:lnTo>
                    <a:pt x="561" y="870"/>
                  </a:lnTo>
                  <a:lnTo>
                    <a:pt x="1062" y="870"/>
                  </a:lnTo>
                  <a:lnTo>
                    <a:pt x="1204" y="569"/>
                  </a:lnTo>
                  <a:lnTo>
                    <a:pt x="1196" y="527"/>
                  </a:lnTo>
                  <a:lnTo>
                    <a:pt x="1522" y="527"/>
                  </a:lnTo>
                  <a:lnTo>
                    <a:pt x="1623" y="310"/>
                  </a:lnTo>
                  <a:close/>
                  <a:moveTo>
                    <a:pt x="1623" y="310"/>
                  </a:moveTo>
                  <a:lnTo>
                    <a:pt x="1623" y="3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schemeClr val="accent3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0" name="Freeform 101"/>
            <p:cNvSpPr>
              <a:spLocks noChangeArrowheads="1"/>
            </p:cNvSpPr>
            <p:nvPr/>
          </p:nvSpPr>
          <p:spPr bwMode="auto">
            <a:xfrm>
              <a:off x="3817938" y="1306512"/>
              <a:ext cx="584200" cy="314325"/>
            </a:xfrm>
            <a:custGeom>
              <a:avLst/>
              <a:gdLst>
                <a:gd name="T0" fmla="*/ 1623 w 1624"/>
                <a:gd name="T1" fmla="*/ 310 h 871"/>
                <a:gd name="T2" fmla="*/ 1572 w 1624"/>
                <a:gd name="T3" fmla="*/ 59 h 871"/>
                <a:gd name="T4" fmla="*/ 1430 w 1624"/>
                <a:gd name="T5" fmla="*/ 34 h 871"/>
                <a:gd name="T6" fmla="*/ 1405 w 1624"/>
                <a:gd name="T7" fmla="*/ 0 h 871"/>
                <a:gd name="T8" fmla="*/ 1363 w 1624"/>
                <a:gd name="T9" fmla="*/ 50 h 871"/>
                <a:gd name="T10" fmla="*/ 1389 w 1624"/>
                <a:gd name="T11" fmla="*/ 293 h 871"/>
                <a:gd name="T12" fmla="*/ 1347 w 1624"/>
                <a:gd name="T13" fmla="*/ 343 h 871"/>
                <a:gd name="T14" fmla="*/ 1305 w 1624"/>
                <a:gd name="T15" fmla="*/ 293 h 871"/>
                <a:gd name="T16" fmla="*/ 1330 w 1624"/>
                <a:gd name="T17" fmla="*/ 50 h 871"/>
                <a:gd name="T18" fmla="*/ 1288 w 1624"/>
                <a:gd name="T19" fmla="*/ 0 h 871"/>
                <a:gd name="T20" fmla="*/ 1263 w 1624"/>
                <a:gd name="T21" fmla="*/ 34 h 871"/>
                <a:gd name="T22" fmla="*/ 1121 w 1624"/>
                <a:gd name="T23" fmla="*/ 59 h 871"/>
                <a:gd name="T24" fmla="*/ 1088 w 1624"/>
                <a:gd name="T25" fmla="*/ 209 h 871"/>
                <a:gd name="T26" fmla="*/ 937 w 1624"/>
                <a:gd name="T27" fmla="*/ 176 h 871"/>
                <a:gd name="T28" fmla="*/ 895 w 1624"/>
                <a:gd name="T29" fmla="*/ 134 h 871"/>
                <a:gd name="T30" fmla="*/ 837 w 1624"/>
                <a:gd name="T31" fmla="*/ 201 h 871"/>
                <a:gd name="T32" fmla="*/ 870 w 1624"/>
                <a:gd name="T33" fmla="*/ 544 h 871"/>
                <a:gd name="T34" fmla="*/ 811 w 1624"/>
                <a:gd name="T35" fmla="*/ 611 h 871"/>
                <a:gd name="T36" fmla="*/ 753 w 1624"/>
                <a:gd name="T37" fmla="*/ 544 h 871"/>
                <a:gd name="T38" fmla="*/ 787 w 1624"/>
                <a:gd name="T39" fmla="*/ 201 h 871"/>
                <a:gd name="T40" fmla="*/ 728 w 1624"/>
                <a:gd name="T41" fmla="*/ 134 h 871"/>
                <a:gd name="T42" fmla="*/ 695 w 1624"/>
                <a:gd name="T43" fmla="*/ 176 h 871"/>
                <a:gd name="T44" fmla="*/ 536 w 1624"/>
                <a:gd name="T45" fmla="*/ 209 h 871"/>
                <a:gd name="T46" fmla="*/ 502 w 1624"/>
                <a:gd name="T47" fmla="*/ 59 h 871"/>
                <a:gd name="T48" fmla="*/ 368 w 1624"/>
                <a:gd name="T49" fmla="*/ 34 h 871"/>
                <a:gd name="T50" fmla="*/ 335 w 1624"/>
                <a:gd name="T51" fmla="*/ 0 h 871"/>
                <a:gd name="T52" fmla="*/ 293 w 1624"/>
                <a:gd name="T53" fmla="*/ 50 h 871"/>
                <a:gd name="T54" fmla="*/ 318 w 1624"/>
                <a:gd name="T55" fmla="*/ 293 h 871"/>
                <a:gd name="T56" fmla="*/ 276 w 1624"/>
                <a:gd name="T57" fmla="*/ 343 h 871"/>
                <a:gd name="T58" fmla="*/ 243 w 1624"/>
                <a:gd name="T59" fmla="*/ 293 h 871"/>
                <a:gd name="T60" fmla="*/ 260 w 1624"/>
                <a:gd name="T61" fmla="*/ 50 h 871"/>
                <a:gd name="T62" fmla="*/ 218 w 1624"/>
                <a:gd name="T63" fmla="*/ 0 h 871"/>
                <a:gd name="T64" fmla="*/ 193 w 1624"/>
                <a:gd name="T65" fmla="*/ 34 h 871"/>
                <a:gd name="T66" fmla="*/ 59 w 1624"/>
                <a:gd name="T67" fmla="*/ 59 h 871"/>
                <a:gd name="T68" fmla="*/ 0 w 1624"/>
                <a:gd name="T69" fmla="*/ 310 h 871"/>
                <a:gd name="T70" fmla="*/ 0 w 1624"/>
                <a:gd name="T71" fmla="*/ 310 h 871"/>
                <a:gd name="T72" fmla="*/ 101 w 1624"/>
                <a:gd name="T73" fmla="*/ 527 h 871"/>
                <a:gd name="T74" fmla="*/ 435 w 1624"/>
                <a:gd name="T75" fmla="*/ 527 h 871"/>
                <a:gd name="T76" fmla="*/ 427 w 1624"/>
                <a:gd name="T77" fmla="*/ 569 h 871"/>
                <a:gd name="T78" fmla="*/ 419 w 1624"/>
                <a:gd name="T79" fmla="*/ 569 h 871"/>
                <a:gd name="T80" fmla="*/ 561 w 1624"/>
                <a:gd name="T81" fmla="*/ 870 h 871"/>
                <a:gd name="T82" fmla="*/ 1062 w 1624"/>
                <a:gd name="T83" fmla="*/ 870 h 871"/>
                <a:gd name="T84" fmla="*/ 1204 w 1624"/>
                <a:gd name="T85" fmla="*/ 569 h 871"/>
                <a:gd name="T86" fmla="*/ 1196 w 1624"/>
                <a:gd name="T87" fmla="*/ 527 h 871"/>
                <a:gd name="T88" fmla="*/ 1522 w 1624"/>
                <a:gd name="T89" fmla="*/ 527 h 871"/>
                <a:gd name="T90" fmla="*/ 1623 w 1624"/>
                <a:gd name="T91" fmla="*/ 31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4" h="871">
                  <a:moveTo>
                    <a:pt x="1623" y="310"/>
                  </a:moveTo>
                  <a:lnTo>
                    <a:pt x="1572" y="59"/>
                  </a:lnTo>
                  <a:lnTo>
                    <a:pt x="1430" y="34"/>
                  </a:lnTo>
                  <a:lnTo>
                    <a:pt x="1405" y="0"/>
                  </a:lnTo>
                  <a:lnTo>
                    <a:pt x="1363" y="50"/>
                  </a:lnTo>
                  <a:lnTo>
                    <a:pt x="1389" y="293"/>
                  </a:lnTo>
                  <a:lnTo>
                    <a:pt x="1347" y="343"/>
                  </a:lnTo>
                  <a:lnTo>
                    <a:pt x="1305" y="293"/>
                  </a:lnTo>
                  <a:lnTo>
                    <a:pt x="1330" y="50"/>
                  </a:lnTo>
                  <a:lnTo>
                    <a:pt x="1288" y="0"/>
                  </a:lnTo>
                  <a:lnTo>
                    <a:pt x="1263" y="34"/>
                  </a:lnTo>
                  <a:lnTo>
                    <a:pt x="1121" y="59"/>
                  </a:lnTo>
                  <a:lnTo>
                    <a:pt x="1088" y="209"/>
                  </a:lnTo>
                  <a:lnTo>
                    <a:pt x="937" y="176"/>
                  </a:lnTo>
                  <a:lnTo>
                    <a:pt x="895" y="134"/>
                  </a:lnTo>
                  <a:lnTo>
                    <a:pt x="837" y="201"/>
                  </a:lnTo>
                  <a:lnTo>
                    <a:pt x="870" y="544"/>
                  </a:lnTo>
                  <a:lnTo>
                    <a:pt x="811" y="611"/>
                  </a:lnTo>
                  <a:lnTo>
                    <a:pt x="753" y="544"/>
                  </a:lnTo>
                  <a:lnTo>
                    <a:pt x="787" y="201"/>
                  </a:lnTo>
                  <a:lnTo>
                    <a:pt x="728" y="134"/>
                  </a:lnTo>
                  <a:lnTo>
                    <a:pt x="695" y="176"/>
                  </a:lnTo>
                  <a:lnTo>
                    <a:pt x="536" y="209"/>
                  </a:lnTo>
                  <a:lnTo>
                    <a:pt x="502" y="59"/>
                  </a:lnTo>
                  <a:lnTo>
                    <a:pt x="368" y="34"/>
                  </a:lnTo>
                  <a:lnTo>
                    <a:pt x="335" y="0"/>
                  </a:lnTo>
                  <a:lnTo>
                    <a:pt x="293" y="50"/>
                  </a:lnTo>
                  <a:lnTo>
                    <a:pt x="318" y="293"/>
                  </a:lnTo>
                  <a:lnTo>
                    <a:pt x="276" y="343"/>
                  </a:lnTo>
                  <a:lnTo>
                    <a:pt x="243" y="293"/>
                  </a:lnTo>
                  <a:lnTo>
                    <a:pt x="260" y="50"/>
                  </a:lnTo>
                  <a:lnTo>
                    <a:pt x="218" y="0"/>
                  </a:lnTo>
                  <a:lnTo>
                    <a:pt x="193" y="34"/>
                  </a:lnTo>
                  <a:lnTo>
                    <a:pt x="59" y="5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01" y="527"/>
                  </a:lnTo>
                  <a:lnTo>
                    <a:pt x="435" y="527"/>
                  </a:lnTo>
                  <a:lnTo>
                    <a:pt x="427" y="569"/>
                  </a:lnTo>
                  <a:lnTo>
                    <a:pt x="419" y="569"/>
                  </a:lnTo>
                  <a:lnTo>
                    <a:pt x="561" y="870"/>
                  </a:lnTo>
                  <a:lnTo>
                    <a:pt x="1062" y="870"/>
                  </a:lnTo>
                  <a:lnTo>
                    <a:pt x="1204" y="569"/>
                  </a:lnTo>
                  <a:lnTo>
                    <a:pt x="1196" y="527"/>
                  </a:lnTo>
                  <a:lnTo>
                    <a:pt x="1522" y="527"/>
                  </a:lnTo>
                  <a:lnTo>
                    <a:pt x="1623" y="31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schemeClr val="accent3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1" name="Freeform 102"/>
            <p:cNvSpPr>
              <a:spLocks noChangeArrowheads="1"/>
            </p:cNvSpPr>
            <p:nvPr/>
          </p:nvSpPr>
          <p:spPr bwMode="auto">
            <a:xfrm>
              <a:off x="4402138" y="1419224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schemeClr val="accent3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4429244" y="2436832"/>
            <a:ext cx="377229" cy="364040"/>
            <a:chOff x="4197350" y="919163"/>
            <a:chExt cx="225425" cy="217487"/>
          </a:xfrm>
          <a:solidFill>
            <a:schemeClr val="accent4"/>
          </a:solidFill>
        </p:grpSpPr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4335463" y="1001713"/>
              <a:ext cx="87312" cy="134937"/>
            </a:xfrm>
            <a:custGeom>
              <a:avLst/>
              <a:gdLst>
                <a:gd name="T0" fmla="*/ 52 w 241"/>
                <a:gd name="T1" fmla="*/ 0 h 375"/>
                <a:gd name="T2" fmla="*/ 52 w 241"/>
                <a:gd name="T3" fmla="*/ 52 h 375"/>
                <a:gd name="T4" fmla="*/ 156 w 241"/>
                <a:gd name="T5" fmla="*/ 83 h 375"/>
                <a:gd name="T6" fmla="*/ 94 w 241"/>
                <a:gd name="T7" fmla="*/ 187 h 375"/>
                <a:gd name="T8" fmla="*/ 73 w 241"/>
                <a:gd name="T9" fmla="*/ 354 h 375"/>
                <a:gd name="T10" fmla="*/ 104 w 241"/>
                <a:gd name="T11" fmla="*/ 312 h 375"/>
                <a:gd name="T12" fmla="*/ 208 w 241"/>
                <a:gd name="T13" fmla="*/ 114 h 375"/>
                <a:gd name="T14" fmla="*/ 52 w 241"/>
                <a:gd name="T15" fmla="*/ 0 h 375"/>
                <a:gd name="T16" fmla="*/ 52 w 241"/>
                <a:gd name="T17" fmla="*/ 0 h 375"/>
                <a:gd name="T18" fmla="*/ 52 w 241"/>
                <a:gd name="T1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375">
                  <a:moveTo>
                    <a:pt x="52" y="0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94" y="52"/>
                    <a:pt x="146" y="52"/>
                    <a:pt x="156" y="83"/>
                  </a:cubicBezTo>
                  <a:cubicBezTo>
                    <a:pt x="167" y="114"/>
                    <a:pt x="115" y="166"/>
                    <a:pt x="94" y="187"/>
                  </a:cubicBezTo>
                  <a:cubicBezTo>
                    <a:pt x="63" y="229"/>
                    <a:pt x="0" y="312"/>
                    <a:pt x="73" y="354"/>
                  </a:cubicBezTo>
                  <a:cubicBezTo>
                    <a:pt x="104" y="374"/>
                    <a:pt x="135" y="322"/>
                    <a:pt x="104" y="312"/>
                  </a:cubicBezTo>
                  <a:cubicBezTo>
                    <a:pt x="73" y="291"/>
                    <a:pt x="198" y="145"/>
                    <a:pt x="208" y="114"/>
                  </a:cubicBezTo>
                  <a:cubicBezTo>
                    <a:pt x="240" y="10"/>
                    <a:pt x="125" y="0"/>
                    <a:pt x="52" y="0"/>
                  </a:cubicBezTo>
                  <a:close/>
                  <a:moveTo>
                    <a:pt x="52" y="0"/>
                  </a:move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4260850" y="922338"/>
              <a:ext cx="90488" cy="173037"/>
            </a:xfrm>
            <a:custGeom>
              <a:avLst/>
              <a:gdLst>
                <a:gd name="T0" fmla="*/ 250 w 251"/>
                <a:gd name="T1" fmla="*/ 354 h 480"/>
                <a:gd name="T2" fmla="*/ 250 w 251"/>
                <a:gd name="T3" fmla="*/ 136 h 480"/>
                <a:gd name="T4" fmla="*/ 83 w 251"/>
                <a:gd name="T5" fmla="*/ 0 h 480"/>
                <a:gd name="T6" fmla="*/ 0 w 251"/>
                <a:gd name="T7" fmla="*/ 0 h 480"/>
                <a:gd name="T8" fmla="*/ 0 w 251"/>
                <a:gd name="T9" fmla="*/ 479 h 480"/>
                <a:gd name="T10" fmla="*/ 83 w 251"/>
                <a:gd name="T11" fmla="*/ 479 h 480"/>
                <a:gd name="T12" fmla="*/ 250 w 251"/>
                <a:gd name="T13" fmla="*/ 354 h 480"/>
                <a:gd name="T14" fmla="*/ 250 w 251"/>
                <a:gd name="T15" fmla="*/ 354 h 480"/>
                <a:gd name="T16" fmla="*/ 250 w 251"/>
                <a:gd name="T17" fmla="*/ 35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480">
                  <a:moveTo>
                    <a:pt x="250" y="354"/>
                  </a:moveTo>
                  <a:cubicBezTo>
                    <a:pt x="250" y="136"/>
                    <a:pt x="250" y="136"/>
                    <a:pt x="250" y="136"/>
                  </a:cubicBezTo>
                  <a:cubicBezTo>
                    <a:pt x="250" y="125"/>
                    <a:pt x="104" y="0"/>
                    <a:pt x="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9"/>
                    <a:pt x="0" y="479"/>
                    <a:pt x="0" y="479"/>
                  </a:cubicBezTo>
                  <a:cubicBezTo>
                    <a:pt x="83" y="479"/>
                    <a:pt x="83" y="479"/>
                    <a:pt x="83" y="479"/>
                  </a:cubicBezTo>
                  <a:cubicBezTo>
                    <a:pt x="104" y="469"/>
                    <a:pt x="239" y="364"/>
                    <a:pt x="250" y="354"/>
                  </a:cubicBezTo>
                  <a:close/>
                  <a:moveTo>
                    <a:pt x="250" y="354"/>
                  </a:moveTo>
                  <a:lnTo>
                    <a:pt x="250" y="3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4197350" y="963613"/>
              <a:ext cx="46038" cy="11112"/>
            </a:xfrm>
            <a:custGeom>
              <a:avLst/>
              <a:gdLst>
                <a:gd name="T0" fmla="*/ 0 w 126"/>
                <a:gd name="T1" fmla="*/ 0 h 32"/>
                <a:gd name="T2" fmla="*/ 125 w 126"/>
                <a:gd name="T3" fmla="*/ 0 h 32"/>
                <a:gd name="T4" fmla="*/ 125 w 126"/>
                <a:gd name="T5" fmla="*/ 31 h 32"/>
                <a:gd name="T6" fmla="*/ 0 w 126"/>
                <a:gd name="T7" fmla="*/ 31 h 32"/>
                <a:gd name="T8" fmla="*/ 0 w 12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2">
                  <a:moveTo>
                    <a:pt x="0" y="0"/>
                  </a:moveTo>
                  <a:lnTo>
                    <a:pt x="125" y="0"/>
                  </a:lnTo>
                  <a:lnTo>
                    <a:pt x="125" y="31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4197350" y="1042988"/>
              <a:ext cx="46038" cy="11112"/>
            </a:xfrm>
            <a:custGeom>
              <a:avLst/>
              <a:gdLst>
                <a:gd name="T0" fmla="*/ 0 w 126"/>
                <a:gd name="T1" fmla="*/ 0 h 32"/>
                <a:gd name="T2" fmla="*/ 125 w 126"/>
                <a:gd name="T3" fmla="*/ 0 h 32"/>
                <a:gd name="T4" fmla="*/ 125 w 126"/>
                <a:gd name="T5" fmla="*/ 31 h 32"/>
                <a:gd name="T6" fmla="*/ 0 w 126"/>
                <a:gd name="T7" fmla="*/ 31 h 32"/>
                <a:gd name="T8" fmla="*/ 0 w 12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2">
                  <a:moveTo>
                    <a:pt x="0" y="0"/>
                  </a:moveTo>
                  <a:lnTo>
                    <a:pt x="125" y="0"/>
                  </a:lnTo>
                  <a:lnTo>
                    <a:pt x="125" y="31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4249738" y="919163"/>
              <a:ext cx="7937" cy="179387"/>
            </a:xfrm>
            <a:custGeom>
              <a:avLst/>
              <a:gdLst>
                <a:gd name="T0" fmla="*/ 21 w 22"/>
                <a:gd name="T1" fmla="*/ 385 h 500"/>
                <a:gd name="T2" fmla="*/ 21 w 22"/>
                <a:gd name="T3" fmla="*/ 0 h 500"/>
                <a:gd name="T4" fmla="*/ 0 w 22"/>
                <a:gd name="T5" fmla="*/ 0 h 500"/>
                <a:gd name="T6" fmla="*/ 0 w 22"/>
                <a:gd name="T7" fmla="*/ 499 h 500"/>
                <a:gd name="T8" fmla="*/ 21 w 22"/>
                <a:gd name="T9" fmla="*/ 499 h 500"/>
                <a:gd name="T10" fmla="*/ 21 w 22"/>
                <a:gd name="T11" fmla="*/ 385 h 500"/>
                <a:gd name="T12" fmla="*/ 21 w 22"/>
                <a:gd name="T13" fmla="*/ 385 h 500"/>
                <a:gd name="T14" fmla="*/ 21 w 22"/>
                <a:gd name="T15" fmla="*/ 38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00">
                  <a:moveTo>
                    <a:pt x="21" y="385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499"/>
                  </a:lnTo>
                  <a:lnTo>
                    <a:pt x="21" y="499"/>
                  </a:lnTo>
                  <a:lnTo>
                    <a:pt x="21" y="385"/>
                  </a:lnTo>
                  <a:close/>
                  <a:moveTo>
                    <a:pt x="21" y="385"/>
                  </a:moveTo>
                  <a:lnTo>
                    <a:pt x="21" y="38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4249738" y="919163"/>
              <a:ext cx="7937" cy="179387"/>
            </a:xfrm>
            <a:custGeom>
              <a:avLst/>
              <a:gdLst>
                <a:gd name="T0" fmla="*/ 21 w 22"/>
                <a:gd name="T1" fmla="*/ 385 h 500"/>
                <a:gd name="T2" fmla="*/ 21 w 22"/>
                <a:gd name="T3" fmla="*/ 0 h 500"/>
                <a:gd name="T4" fmla="*/ 0 w 22"/>
                <a:gd name="T5" fmla="*/ 0 h 500"/>
                <a:gd name="T6" fmla="*/ 0 w 22"/>
                <a:gd name="T7" fmla="*/ 499 h 500"/>
                <a:gd name="T8" fmla="*/ 21 w 22"/>
                <a:gd name="T9" fmla="*/ 499 h 500"/>
                <a:gd name="T10" fmla="*/ 21 w 22"/>
                <a:gd name="T11" fmla="*/ 38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00">
                  <a:moveTo>
                    <a:pt x="21" y="385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499"/>
                  </a:lnTo>
                  <a:lnTo>
                    <a:pt x="21" y="499"/>
                  </a:lnTo>
                  <a:lnTo>
                    <a:pt x="21" y="38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9" name="Freeform 27"/>
            <p:cNvSpPr>
              <a:spLocks noChangeArrowheads="1"/>
            </p:cNvSpPr>
            <p:nvPr/>
          </p:nvSpPr>
          <p:spPr bwMode="auto">
            <a:xfrm>
              <a:off x="4257675" y="105727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4806473" y="1247240"/>
            <a:ext cx="3895783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上线业务服务管理服务（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BSM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），从用户项目的视角集中图形化管理和展示其资源，包括：拓扑图、资源编排、资源属性、资源配置、资源监控等的集成管理</a:t>
            </a:r>
            <a:r>
              <a:rPr lang="zh-CN" altLang="en-US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；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数据交换总线</a:t>
            </a:r>
            <a:r>
              <a:rPr lang="en-GB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v1.1</a:t>
            </a: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版本（实现了前端风格一体化）发布上线；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提供面向运维人员的云监控服务；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3369" y="2821881"/>
            <a:ext cx="4113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0">
              <a:lnSpc>
                <a:spcPct val="150000"/>
              </a:lnSpc>
              <a:buFont typeface="+mj-lt"/>
              <a:buAutoNum type="arabicPeriod"/>
            </a:pP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云监控</a:t>
            </a:r>
            <a:r>
              <a:rPr lang="en-GB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v3.0</a:t>
            </a: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（基于</a:t>
            </a:r>
            <a:r>
              <a:rPr lang="en-GB" altLang="zh-CN" sz="1200" dirty="0" err="1">
                <a:latin typeface="Lantinghei SC Extralight" charset="-122"/>
                <a:ea typeface="Lantinghei SC Extralight" charset="-122"/>
                <a:cs typeface="Lantinghei SC Extralight" charset="-122"/>
              </a:rPr>
              <a:t>Zabbix</a:t>
            </a: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）运维人员端改造版本上线，实现云平台资源的统一监控管理；</a:t>
            </a:r>
            <a:endParaRPr lang="zh-CN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28600" lvl="0" indent="-228600" hangingPunct="0">
              <a:lnSpc>
                <a:spcPct val="150000"/>
              </a:lnSpc>
              <a:buFont typeface="+mj-lt"/>
              <a:buAutoNum type="arabicPeriod"/>
            </a:pP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云数据库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服务</a:t>
            </a:r>
            <a:r>
              <a:rPr lang="en-GB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v2.0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（类</a:t>
            </a:r>
            <a:r>
              <a:rPr lang="en-GB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Trove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架构）上线；</a:t>
            </a:r>
          </a:p>
          <a:p>
            <a:pPr marL="228600" lvl="0" indent="-2286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云平台服务治理框架及相应服务注册调整完成，形成多级连接的总线架构；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基于云平台服务总线的云管理平台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v2.0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上线，增强网络、安全能力及数据服务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增强</a:t>
            </a:r>
            <a:r>
              <a:rPr lang="zh-CN" altLang="en-US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；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基于深度学习框架的云平台运维机器人上线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运行</a:t>
            </a:r>
            <a:r>
              <a:rPr lang="zh-CN" altLang="en-US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；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19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/>
          <p:cNvSpPr txBox="1">
            <a:spLocks/>
          </p:cNvSpPr>
          <p:nvPr/>
        </p:nvSpPr>
        <p:spPr bwMode="auto">
          <a:xfrm>
            <a:off x="4877981" y="1188461"/>
            <a:ext cx="28837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altLang="zh-CN" sz="2625" dirty="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11-12</a:t>
            </a:r>
            <a:r>
              <a:rPr lang="zh-CN" altLang="en-US" sz="2625" dirty="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月</a:t>
            </a:r>
            <a:endParaRPr lang="en-US" sz="2625" dirty="0">
              <a:solidFill>
                <a:schemeClr val="accent5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2" name="Title 13"/>
          <p:cNvSpPr txBox="1">
            <a:spLocks/>
          </p:cNvSpPr>
          <p:nvPr/>
        </p:nvSpPr>
        <p:spPr bwMode="auto">
          <a:xfrm>
            <a:off x="1231257" y="3277515"/>
            <a:ext cx="2883736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r>
              <a:rPr lang="en-US" sz="2625" dirty="0">
                <a:solidFill>
                  <a:schemeClr val="accent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Finish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585135" y="1877791"/>
            <a:ext cx="98" cy="12155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77224" y="2"/>
            <a:ext cx="0" cy="1046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52"/>
          <p:cNvSpPr>
            <a:spLocks/>
          </p:cNvSpPr>
          <p:nvPr/>
        </p:nvSpPr>
        <p:spPr bwMode="auto">
          <a:xfrm>
            <a:off x="4334346" y="1216540"/>
            <a:ext cx="503069" cy="5011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708" y="14020"/>
                </a:moveTo>
                <a:cubicBezTo>
                  <a:pt x="20951" y="14020"/>
                  <a:pt x="21161" y="14125"/>
                  <a:pt x="21335" y="14334"/>
                </a:cubicBezTo>
                <a:cubicBezTo>
                  <a:pt x="21511" y="14548"/>
                  <a:pt x="21599" y="14810"/>
                  <a:pt x="21599" y="15115"/>
                </a:cubicBezTo>
                <a:lnTo>
                  <a:pt x="21599" y="20504"/>
                </a:lnTo>
                <a:cubicBezTo>
                  <a:pt x="21599" y="20815"/>
                  <a:pt x="21511" y="21071"/>
                  <a:pt x="21335" y="21285"/>
                </a:cubicBezTo>
                <a:cubicBezTo>
                  <a:pt x="21161" y="21494"/>
                  <a:pt x="20951" y="21599"/>
                  <a:pt x="20708" y="21599"/>
                </a:cubicBezTo>
                <a:lnTo>
                  <a:pt x="16197" y="21599"/>
                </a:lnTo>
                <a:cubicBezTo>
                  <a:pt x="15940" y="21599"/>
                  <a:pt x="15729" y="21494"/>
                  <a:pt x="15563" y="21285"/>
                </a:cubicBezTo>
                <a:cubicBezTo>
                  <a:pt x="15399" y="21071"/>
                  <a:pt x="15316" y="20815"/>
                  <a:pt x="15316" y="20504"/>
                </a:cubicBezTo>
                <a:lnTo>
                  <a:pt x="15316" y="15115"/>
                </a:lnTo>
                <a:cubicBezTo>
                  <a:pt x="15316" y="14810"/>
                  <a:pt x="15399" y="14548"/>
                  <a:pt x="15570" y="14334"/>
                </a:cubicBezTo>
                <a:cubicBezTo>
                  <a:pt x="15737" y="14125"/>
                  <a:pt x="15945" y="14020"/>
                  <a:pt x="16197" y="14020"/>
                </a:cubicBezTo>
                <a:lnTo>
                  <a:pt x="17788" y="14020"/>
                </a:lnTo>
                <a:lnTo>
                  <a:pt x="17788" y="11869"/>
                </a:lnTo>
                <a:cubicBezTo>
                  <a:pt x="17788" y="11699"/>
                  <a:pt x="17707" y="11610"/>
                  <a:pt x="17543" y="11602"/>
                </a:cubicBezTo>
                <a:lnTo>
                  <a:pt x="11473" y="11602"/>
                </a:lnTo>
                <a:lnTo>
                  <a:pt x="11473" y="14019"/>
                </a:lnTo>
                <a:lnTo>
                  <a:pt x="13054" y="14019"/>
                </a:lnTo>
                <a:cubicBezTo>
                  <a:pt x="13296" y="14019"/>
                  <a:pt x="13507" y="14125"/>
                  <a:pt x="13681" y="14334"/>
                </a:cubicBezTo>
                <a:cubicBezTo>
                  <a:pt x="13857" y="14548"/>
                  <a:pt x="13945" y="14810"/>
                  <a:pt x="13945" y="15115"/>
                </a:cubicBezTo>
                <a:lnTo>
                  <a:pt x="13945" y="20504"/>
                </a:lnTo>
                <a:cubicBezTo>
                  <a:pt x="13945" y="20815"/>
                  <a:pt x="13857" y="21071"/>
                  <a:pt x="13681" y="21285"/>
                </a:cubicBezTo>
                <a:cubicBezTo>
                  <a:pt x="13507" y="21494"/>
                  <a:pt x="13296" y="21599"/>
                  <a:pt x="13054" y="21599"/>
                </a:cubicBezTo>
                <a:lnTo>
                  <a:pt x="8543" y="21599"/>
                </a:lnTo>
                <a:cubicBezTo>
                  <a:pt x="8298" y="21599"/>
                  <a:pt x="8090" y="21494"/>
                  <a:pt x="7913" y="21285"/>
                </a:cubicBezTo>
                <a:cubicBezTo>
                  <a:pt x="7740" y="21071"/>
                  <a:pt x="7651" y="20815"/>
                  <a:pt x="7651" y="20504"/>
                </a:cubicBezTo>
                <a:lnTo>
                  <a:pt x="7651" y="15115"/>
                </a:lnTo>
                <a:cubicBezTo>
                  <a:pt x="7651" y="14810"/>
                  <a:pt x="7740" y="14548"/>
                  <a:pt x="7913" y="14334"/>
                </a:cubicBezTo>
                <a:cubicBezTo>
                  <a:pt x="8090" y="14125"/>
                  <a:pt x="8298" y="14019"/>
                  <a:pt x="8543" y="14019"/>
                </a:cubicBezTo>
                <a:lnTo>
                  <a:pt x="10124" y="14019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1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1" y="14020"/>
                  <a:pt x="5874" y="14125"/>
                  <a:pt x="6053" y="14334"/>
                </a:cubicBezTo>
                <a:cubicBezTo>
                  <a:pt x="6229" y="14548"/>
                  <a:pt x="6315" y="14810"/>
                  <a:pt x="6315" y="15115"/>
                </a:cubicBezTo>
                <a:lnTo>
                  <a:pt x="6315" y="20504"/>
                </a:lnTo>
                <a:cubicBezTo>
                  <a:pt x="6315" y="20815"/>
                  <a:pt x="6229" y="21071"/>
                  <a:pt x="6053" y="21285"/>
                </a:cubicBezTo>
                <a:cubicBezTo>
                  <a:pt x="5877" y="21494"/>
                  <a:pt x="5664" y="21599"/>
                  <a:pt x="5402" y="21599"/>
                </a:cubicBezTo>
                <a:lnTo>
                  <a:pt x="913" y="21599"/>
                </a:lnTo>
                <a:cubicBezTo>
                  <a:pt x="658" y="21599"/>
                  <a:pt x="440" y="21494"/>
                  <a:pt x="261" y="21285"/>
                </a:cubicBezTo>
                <a:cubicBezTo>
                  <a:pt x="88" y="21071"/>
                  <a:pt x="0" y="20815"/>
                  <a:pt x="0" y="20504"/>
                </a:cubicBezTo>
                <a:lnTo>
                  <a:pt x="0" y="15115"/>
                </a:lnTo>
                <a:cubicBezTo>
                  <a:pt x="0" y="14810"/>
                  <a:pt x="88" y="14548"/>
                  <a:pt x="261" y="14334"/>
                </a:cubicBezTo>
                <a:cubicBezTo>
                  <a:pt x="438" y="14125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1"/>
                  <a:pt x="2942" y="10544"/>
                </a:cubicBezTo>
                <a:cubicBezTo>
                  <a:pt x="3253" y="10180"/>
                  <a:pt x="3622" y="9997"/>
                  <a:pt x="4053" y="9997"/>
                </a:cubicBezTo>
                <a:lnTo>
                  <a:pt x="10121" y="9997"/>
                </a:lnTo>
                <a:lnTo>
                  <a:pt x="10121" y="7550"/>
                </a:lnTo>
                <a:lnTo>
                  <a:pt x="8540" y="7550"/>
                </a:lnTo>
                <a:cubicBezTo>
                  <a:pt x="8295" y="7550"/>
                  <a:pt x="8087" y="7450"/>
                  <a:pt x="7911" y="7248"/>
                </a:cubicBezTo>
                <a:cubicBezTo>
                  <a:pt x="7737" y="7045"/>
                  <a:pt x="7649" y="6789"/>
                  <a:pt x="7649" y="6484"/>
                </a:cubicBezTo>
                <a:lnTo>
                  <a:pt x="7649" y="1066"/>
                </a:lnTo>
                <a:cubicBezTo>
                  <a:pt x="7649" y="775"/>
                  <a:pt x="7737" y="522"/>
                  <a:pt x="7911" y="314"/>
                </a:cubicBezTo>
                <a:cubicBezTo>
                  <a:pt x="8087" y="102"/>
                  <a:pt x="8295" y="0"/>
                  <a:pt x="8540" y="0"/>
                </a:cubicBezTo>
                <a:lnTo>
                  <a:pt x="13052" y="0"/>
                </a:lnTo>
                <a:cubicBezTo>
                  <a:pt x="13294" y="0"/>
                  <a:pt x="13504" y="102"/>
                  <a:pt x="13678" y="314"/>
                </a:cubicBezTo>
                <a:cubicBezTo>
                  <a:pt x="13854" y="522"/>
                  <a:pt x="13943" y="775"/>
                  <a:pt x="13943" y="1066"/>
                </a:cubicBezTo>
                <a:lnTo>
                  <a:pt x="13943" y="6484"/>
                </a:lnTo>
                <a:cubicBezTo>
                  <a:pt x="13943" y="6789"/>
                  <a:pt x="13854" y="7045"/>
                  <a:pt x="13678" y="7248"/>
                </a:cubicBezTo>
                <a:cubicBezTo>
                  <a:pt x="13504" y="7450"/>
                  <a:pt x="13294" y="7550"/>
                  <a:pt x="13052" y="7550"/>
                </a:cubicBezTo>
                <a:lnTo>
                  <a:pt x="11470" y="7550"/>
                </a:lnTo>
                <a:lnTo>
                  <a:pt x="11470" y="9997"/>
                </a:lnTo>
                <a:lnTo>
                  <a:pt x="17541" y="9997"/>
                </a:lnTo>
                <a:cubicBezTo>
                  <a:pt x="17969" y="9997"/>
                  <a:pt x="18339" y="10177"/>
                  <a:pt x="18652" y="10538"/>
                </a:cubicBezTo>
                <a:cubicBezTo>
                  <a:pt x="18966" y="10899"/>
                  <a:pt x="19122" y="11343"/>
                  <a:pt x="19122" y="11869"/>
                </a:cubicBezTo>
                <a:lnTo>
                  <a:pt x="19122" y="14020"/>
                </a:lnTo>
                <a:lnTo>
                  <a:pt x="20708" y="140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175" dirty="0">
              <a:solidFill>
                <a:schemeClr val="accent5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  <a:sym typeface="Gill Sans" charset="0"/>
            </a:endParaRPr>
          </a:p>
        </p:txBody>
      </p:sp>
      <p:sp>
        <p:nvSpPr>
          <p:cNvPr id="31" name="AutoShape 39"/>
          <p:cNvSpPr>
            <a:spLocks/>
          </p:cNvSpPr>
          <p:nvPr/>
        </p:nvSpPr>
        <p:spPr bwMode="auto">
          <a:xfrm>
            <a:off x="4380852" y="3256071"/>
            <a:ext cx="415282" cy="415390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77981" y="1717728"/>
            <a:ext cx="3242301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云容器服务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v2.0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功能上线；</a:t>
            </a: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完成“可信云</a:t>
            </a:r>
            <a:r>
              <a:rPr lang="en-GB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-</a:t>
            </a:r>
            <a:r>
              <a:rPr lang="fr-FR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云数据库”认证工作；</a:t>
            </a:r>
            <a:endParaRPr lang="zh-CN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数据交换总线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v1.2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版本（实现了分布式部署）发布上线；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87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144884" y="2657040"/>
            <a:ext cx="30923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600" dirty="0" smtClean="0">
                <a:solidFill>
                  <a:srgbClr val="0067B0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组织架构</a:t>
            </a:r>
            <a:endParaRPr lang="zh-CN" sz="3600" dirty="0">
              <a:solidFill>
                <a:srgbClr val="0067B0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083239" y="1456711"/>
            <a:ext cx="2669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b="1" dirty="0">
                <a:solidFill>
                  <a:srgbClr val="0067B0"/>
                </a:solidFill>
                <a:latin typeface="Source Code Pro Black" charset="0"/>
                <a:ea typeface="Source Code Pro Black" charset="0"/>
                <a:cs typeface="Source Code Pro Black" charset="0"/>
                <a:sym typeface="Arial" panose="020B0604020202020204" pitchFamily="34" charset="0"/>
              </a:rPr>
              <a:t>03</a:t>
            </a:r>
            <a:endParaRPr lang="zh-CN" sz="7200" b="1" dirty="0">
              <a:solidFill>
                <a:srgbClr val="0067B0"/>
              </a:solidFill>
              <a:latin typeface="Source Code Pro Black" charset="0"/>
              <a:ea typeface="Source Code Pro Black" charset="0"/>
              <a:cs typeface="Source Code Pro Black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TextBox 18"/>
          <p:cNvSpPr>
            <a:spLocks noChangeArrowheads="1"/>
          </p:cNvSpPr>
          <p:nvPr/>
        </p:nvSpPr>
        <p:spPr bwMode="auto">
          <a:xfrm>
            <a:off x="833005" y="0"/>
            <a:ext cx="1620914" cy="52319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1419" tIns="45709" rIns="91419" bIns="45709">
            <a:spAutoFit/>
          </a:bodyPr>
          <a:lstStyle/>
          <a:p>
            <a:pPr defTabSz="914126">
              <a:defRPr/>
            </a:pPr>
            <a:r>
              <a:rPr lang="zh-CN" altLang="en-US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组织结构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4" y="402431"/>
            <a:ext cx="7138295" cy="4647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6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30747" y="737295"/>
            <a:ext cx="7022023" cy="3462547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844584" y="7780"/>
            <a:ext cx="902769" cy="52319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1419" tIns="45709" rIns="91419" bIns="45709">
            <a:spAutoFit/>
          </a:bodyPr>
          <a:lstStyle/>
          <a:p>
            <a:pPr defTabSz="9141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039311" y="700119"/>
            <a:ext cx="7003256" cy="3629833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  <a:headEnd/>
            <a:tailEnd/>
          </a:ln>
        </p:spPr>
        <p:txBody>
          <a:bodyPr lIns="68568" tIns="34285" rIns="68568" bIns="34285" anchor="ctr"/>
          <a:lstStyle/>
          <a:p>
            <a:pPr algn="ctr"/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217558" y="737295"/>
            <a:ext cx="6646761" cy="3097165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52" tIns="36276" rIns="72552" bIns="3627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indent="288000">
              <a:lnSpc>
                <a:spcPct val="150000"/>
              </a:lnSpc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研发工作</a:t>
            </a:r>
            <a:r>
              <a:rPr lang="zh-CN" altLang="en-US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着重于三方面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，包括</a:t>
            </a:r>
            <a:r>
              <a:rPr lang="zh-CN" altLang="zh-CN" sz="1200" b="1" dirty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云管理平台（基础功能汇聚）、数据交换平台（数据汇聚）及云服务总线（服务汇聚）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。在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目前已有的基础上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，结合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VMWare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OpenStack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、青云等其他厂商的资源，以多可用区的方式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，满足客户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私有云建设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以及</a:t>
            </a:r>
            <a:r>
              <a:rPr lang="zh-CN" altLang="en-US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公有云托管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需求</a:t>
            </a:r>
            <a:r>
              <a:rPr lang="zh-CN" altLang="en-US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；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加强数据服务的研发和解决方案能力，形成具有电子政务（及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医疗）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特色的云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数据</a:t>
            </a:r>
            <a:r>
              <a:rPr lang="zh-CN" altLang="en-US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服务体系；加强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提升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云平台服务总线架构，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做</a:t>
            </a:r>
            <a:r>
              <a:rPr lang="zh-CN" altLang="en-US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整个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云平台的核心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服务</a:t>
            </a:r>
            <a:r>
              <a:rPr lang="zh-CN" altLang="en-US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，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对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云平台服务进行基于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SOA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化改造。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indent="288000">
              <a:lnSpc>
                <a:spcPct val="150000"/>
              </a:lnSpc>
            </a:pPr>
            <a:r>
              <a:rPr lang="zh-CN" altLang="en-US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运维方面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基于</a:t>
            </a:r>
            <a:r>
              <a:rPr lang="en-US" altLang="zh-CN" sz="1200" b="1" dirty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SRE</a:t>
            </a:r>
            <a:r>
              <a:rPr lang="zh-CN" altLang="zh-CN" sz="1200" b="1" dirty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的自动化运维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的理念，通过自研、厂商合作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等形式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完成包括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CMDB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lang="en-US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BSM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等模块的建设，形成一套完整的自动化运维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平台，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增强云基础服务监控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力度</a:t>
            </a:r>
            <a:r>
              <a:rPr lang="zh-CN" altLang="en-US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云平台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上应用的调优维护能力，完善报警体系，探索人工智能的应用，形成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自动化</a:t>
            </a:r>
            <a:r>
              <a:rPr lang="en-US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SRE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处理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流程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，</a:t>
            </a:r>
            <a:r>
              <a:rPr lang="zh-CN" altLang="zh-CN" sz="1200" b="1" dirty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保证云平台整体可用性达到</a:t>
            </a:r>
            <a:r>
              <a:rPr lang="en-US" altLang="zh-CN" sz="1200" b="1" dirty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99.95%</a:t>
            </a:r>
            <a:r>
              <a:rPr lang="zh-CN" altLang="zh-CN" sz="1200" b="1" dirty="0" smtClean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以上</a:t>
            </a:r>
            <a:r>
              <a:rPr lang="zh-CN" altLang="zh-CN" sz="12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12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indent="288000">
              <a:lnSpc>
                <a:spcPct val="150000"/>
              </a:lnSpc>
            </a:pP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建设新的云平台交付团队</a:t>
            </a:r>
            <a:r>
              <a:rPr lang="zh-CN" altLang="en-US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，支持</a:t>
            </a:r>
            <a:r>
              <a:rPr lang="zh-CN" altLang="zh-CN" sz="1200" b="1" dirty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上海市电子政务云平台等公司重要项目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的私有云部署工作</a:t>
            </a:r>
            <a:r>
              <a:rPr lang="zh-CN" altLang="en-US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并为</a:t>
            </a:r>
            <a:r>
              <a:rPr lang="zh-CN" altLang="zh-CN" sz="1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实施团队提供有效的快速安装程序或手段。 </a:t>
            </a:r>
          </a:p>
        </p:txBody>
      </p:sp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497840" y="547033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52">
            <a:off x="4520214" y="3812739"/>
            <a:ext cx="1663167" cy="110877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1680">
            <a:off x="6911405" y="3656857"/>
            <a:ext cx="1740484" cy="116032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3671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TextBox 18"/>
          <p:cNvSpPr>
            <a:spLocks noChangeArrowheads="1"/>
          </p:cNvSpPr>
          <p:nvPr/>
        </p:nvSpPr>
        <p:spPr bwMode="auto">
          <a:xfrm>
            <a:off x="833005" y="0"/>
            <a:ext cx="4134423" cy="52319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1419" tIns="45709" rIns="91419" bIns="45709">
            <a:spAutoFit/>
          </a:bodyPr>
          <a:lstStyle/>
          <a:p>
            <a:pPr defTabSz="914126">
              <a:defRPr/>
            </a:pPr>
            <a:r>
              <a:rPr lang="zh-CN" altLang="en-US" sz="2800" kern="0" dirty="0" smtClean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六条产品线的进一步说明</a:t>
            </a:r>
            <a:endParaRPr lang="zh-CN" altLang="en-US" sz="2800" kern="0" dirty="0">
              <a:solidFill>
                <a:srgbClr val="FF650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471313" y="619188"/>
            <a:ext cx="2860101" cy="2226715"/>
            <a:chOff x="811457" y="671740"/>
            <a:chExt cx="2860101" cy="2226715"/>
          </a:xfrm>
        </p:grpSpPr>
        <p:sp>
          <p:nvSpPr>
            <p:cNvPr id="34" name="文本框 33"/>
            <p:cNvSpPr txBox="1"/>
            <p:nvPr/>
          </p:nvSpPr>
          <p:spPr>
            <a:xfrm>
              <a:off x="1469966" y="1225956"/>
              <a:ext cx="1465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57264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云管理平台</a:t>
              </a:r>
              <a:endParaRPr lang="zh-CN" altLang="en-US" sz="1600" dirty="0">
                <a:solidFill>
                  <a:srgbClr val="F57264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5" name="Round Same Side Corner Rectangle 154"/>
            <p:cNvSpPr/>
            <p:nvPr/>
          </p:nvSpPr>
          <p:spPr>
            <a:xfrm>
              <a:off x="1337163" y="1179631"/>
              <a:ext cx="1707000" cy="384879"/>
            </a:xfrm>
            <a:prstGeom prst="round2SameRect">
              <a:avLst/>
            </a:prstGeom>
            <a:noFill/>
            <a:ln w="28575" cap="flat" cmpd="sng" algn="ctr">
              <a:solidFill>
                <a:srgbClr val="F472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6" name="Freeform 116"/>
            <p:cNvSpPr>
              <a:spLocks noEditPoints="1"/>
            </p:cNvSpPr>
            <p:nvPr/>
          </p:nvSpPr>
          <p:spPr bwMode="auto">
            <a:xfrm>
              <a:off x="1964244" y="671740"/>
              <a:ext cx="418254" cy="327950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rgbClr val="F472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11457" y="1617335"/>
              <a:ext cx="2860101" cy="128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核心平台，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云主机（虚拟云主机、物理云主机、主机镜像及共享、主机快照、密钥对等、增量备份等）、云网络（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VPC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、虚拟路由、路由端口转发、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VPN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、访问控制、专线接入等服务）、云存储（云硬盘、硬盘快照、共享券等）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IaaS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平台的基础服务能力 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。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2746298" y="2695418"/>
            <a:ext cx="3005525" cy="2238375"/>
            <a:chOff x="2944008" y="630238"/>
            <a:chExt cx="3005525" cy="2238375"/>
          </a:xfrm>
        </p:grpSpPr>
        <p:sp>
          <p:nvSpPr>
            <p:cNvPr id="38" name="文本框 37"/>
            <p:cNvSpPr txBox="1"/>
            <p:nvPr/>
          </p:nvSpPr>
          <p:spPr>
            <a:xfrm>
              <a:off x="3714210" y="1221758"/>
              <a:ext cx="1465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84CCC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云运维平台</a:t>
              </a:r>
            </a:p>
          </p:txBody>
        </p:sp>
        <p:sp>
          <p:nvSpPr>
            <p:cNvPr id="39" name="Round Same Side Corner Rectangle 154"/>
            <p:cNvSpPr/>
            <p:nvPr/>
          </p:nvSpPr>
          <p:spPr>
            <a:xfrm>
              <a:off x="3593271" y="1179631"/>
              <a:ext cx="1707000" cy="384879"/>
            </a:xfrm>
            <a:prstGeom prst="round2SameRect">
              <a:avLst/>
            </a:prstGeom>
            <a:noFill/>
            <a:ln w="28575" cap="flat" cmpd="sng" algn="ctr">
              <a:solidFill>
                <a:srgbClr val="29B9A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1" name="Freeform 105"/>
            <p:cNvSpPr>
              <a:spLocks noEditPoints="1"/>
            </p:cNvSpPr>
            <p:nvPr/>
          </p:nvSpPr>
          <p:spPr bwMode="auto">
            <a:xfrm>
              <a:off x="4233235" y="630238"/>
              <a:ext cx="385572" cy="369451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rgbClr val="29B9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944008" y="1575951"/>
              <a:ext cx="3005525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基于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SRE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理念，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升级云资产管理系统，建立统一的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CMDB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，实现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平台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所有资源的统一管理；基于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Zabbix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升级建立云监控体系；升级云报警平台，提供自动化报警流程处理等功能；建立业务视角（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BSM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）的服务管理系统，整合监控、配置、日志、报警等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信息。</a:t>
              </a: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3381091" y="119058"/>
            <a:ext cx="3788370" cy="2407386"/>
            <a:chOff x="5182363" y="396527"/>
            <a:chExt cx="3788370" cy="2407386"/>
          </a:xfrm>
        </p:grpSpPr>
        <p:sp>
          <p:nvSpPr>
            <p:cNvPr id="40" name="文本框 39"/>
            <p:cNvSpPr txBox="1"/>
            <p:nvPr/>
          </p:nvSpPr>
          <p:spPr>
            <a:xfrm>
              <a:off x="6422597" y="917977"/>
              <a:ext cx="1465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9D45E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数据平台</a:t>
              </a:r>
            </a:p>
          </p:txBody>
        </p:sp>
        <p:sp>
          <p:nvSpPr>
            <p:cNvPr id="41" name="Round Same Side Corner Rectangle 154"/>
            <p:cNvSpPr/>
            <p:nvPr/>
          </p:nvSpPr>
          <p:spPr>
            <a:xfrm>
              <a:off x="6292870" y="877301"/>
              <a:ext cx="1707000" cy="384879"/>
            </a:xfrm>
            <a:prstGeom prst="round2SameRect">
              <a:avLst/>
            </a:prstGeom>
            <a:noFill/>
            <a:ln w="28575" cap="flat" cmpd="sng" algn="ctr">
              <a:solidFill>
                <a:srgbClr val="F8D35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Freeform 15"/>
            <p:cNvSpPr>
              <a:spLocks noEditPoints="1"/>
            </p:cNvSpPr>
            <p:nvPr/>
          </p:nvSpPr>
          <p:spPr bwMode="auto">
            <a:xfrm>
              <a:off x="6919347" y="396527"/>
              <a:ext cx="412547" cy="300833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rgbClr val="F8D3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182363" y="1311197"/>
              <a:ext cx="3788370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defRPr>
              </a:lvl1pPr>
            </a:lstStyle>
            <a:p>
              <a:pPr algn="just"/>
              <a:r>
                <a:rPr lang="zh-CN" altLang="en-US" dirty="0" smtClean="0"/>
                <a:t>提供</a:t>
              </a:r>
              <a:r>
                <a:rPr lang="zh-CN" altLang="zh-CN" dirty="0" smtClean="0"/>
                <a:t>云</a:t>
              </a:r>
              <a:r>
                <a:rPr lang="zh-CN" altLang="zh-CN" dirty="0"/>
                <a:t>数据库服务（涵盖关系型、非</a:t>
              </a:r>
              <a:r>
                <a:rPr lang="zh-CN" altLang="zh-CN" dirty="0" smtClean="0"/>
                <a:t>关系型），从</a:t>
              </a:r>
              <a:r>
                <a:rPr lang="zh-CN" altLang="zh-CN" dirty="0"/>
                <a:t>架构上满足高可用、高效、安全的要求，从服务能力上满足备份、交换、监控、高性能等要求</a:t>
              </a:r>
              <a:r>
                <a:rPr lang="zh-CN" altLang="zh-CN" dirty="0" smtClean="0"/>
                <a:t>；针对</a:t>
              </a:r>
              <a:r>
                <a:rPr lang="zh-CN" altLang="zh-CN" dirty="0"/>
                <a:t>大规模分布式数据库方案进行技术</a:t>
              </a:r>
              <a:r>
                <a:rPr lang="zh-CN" altLang="zh-CN" dirty="0" smtClean="0"/>
                <a:t>攻关，</a:t>
              </a:r>
              <a:r>
                <a:rPr lang="zh-CN" altLang="zh-CN" dirty="0"/>
                <a:t>对云平台数据服务方案进行持续规划与实践。 </a:t>
              </a:r>
              <a:endParaRPr lang="en-US" altLang="zh-CN" dirty="0" smtClean="0"/>
            </a:p>
            <a:p>
              <a:pPr algn="just"/>
              <a:r>
                <a:rPr lang="zh-CN" altLang="zh-CN" dirty="0" smtClean="0"/>
                <a:t>根据需求，</a:t>
              </a:r>
              <a:r>
                <a:rPr lang="zh-CN" altLang="en-US" dirty="0" smtClean="0"/>
                <a:t>完善</a:t>
              </a:r>
              <a:r>
                <a:rPr lang="zh-CN" altLang="zh-CN" dirty="0" smtClean="0"/>
                <a:t>数据</a:t>
              </a:r>
              <a:r>
                <a:rPr lang="zh-CN" altLang="zh-CN" dirty="0"/>
                <a:t>交换总线</a:t>
              </a:r>
              <a:r>
                <a:rPr lang="zh-CN" altLang="zh-CN" dirty="0" smtClean="0"/>
                <a:t>，实现数据采集传输输出服务、任务运行服务、控制管理服务，完成</a:t>
              </a:r>
              <a:r>
                <a:rPr lang="zh-CN" altLang="zh-CN" dirty="0"/>
                <a:t>数据交换总线云服务等各项服务</a:t>
              </a:r>
              <a:r>
                <a:rPr lang="zh-CN" altLang="zh-CN" dirty="0" smtClean="0"/>
                <a:t>构成。</a:t>
              </a:r>
              <a:endParaRPr lang="zh-CN" altLang="en-US" dirty="0"/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5800495" y="3384017"/>
            <a:ext cx="2339458" cy="1659257"/>
            <a:chOff x="630238" y="892873"/>
            <a:chExt cx="2339458" cy="1659257"/>
          </a:xfrm>
        </p:grpSpPr>
        <p:sp>
          <p:nvSpPr>
            <p:cNvPr id="64" name="文本框 63"/>
            <p:cNvSpPr txBox="1"/>
            <p:nvPr/>
          </p:nvSpPr>
          <p:spPr>
            <a:xfrm>
              <a:off x="1096555" y="1482754"/>
              <a:ext cx="1465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84CCC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云容器</a:t>
              </a:r>
            </a:p>
          </p:txBody>
        </p:sp>
        <p:sp>
          <p:nvSpPr>
            <p:cNvPr id="65" name="Round Same Side Corner Rectangle 154"/>
            <p:cNvSpPr/>
            <p:nvPr/>
          </p:nvSpPr>
          <p:spPr>
            <a:xfrm>
              <a:off x="975617" y="1440851"/>
              <a:ext cx="1707000" cy="384879"/>
            </a:xfrm>
            <a:prstGeom prst="round2SameRect">
              <a:avLst/>
            </a:prstGeom>
            <a:noFill/>
            <a:ln w="28575" cap="flat" cmpd="sng" algn="ctr">
              <a:solidFill>
                <a:srgbClr val="84CBC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Freeform 57"/>
            <p:cNvSpPr>
              <a:spLocks noEditPoints="1"/>
            </p:cNvSpPr>
            <p:nvPr/>
          </p:nvSpPr>
          <p:spPr bwMode="auto">
            <a:xfrm>
              <a:off x="1637290" y="892873"/>
              <a:ext cx="383653" cy="373015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84CBC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30238" y="1859633"/>
              <a:ext cx="233945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完善容器云服务，借鉴友商（数人云）的解决方案，主流应用全面支持</a:t>
              </a: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DevOps</a:t>
              </a:r>
              <a:r>
                <a:rPr lang="zh-CN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过程 </a:t>
              </a:r>
              <a:r>
                <a:rPr lang="zh-CN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。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20963" y="2946209"/>
            <a:ext cx="2676664" cy="1838099"/>
            <a:chOff x="3365282" y="901439"/>
            <a:chExt cx="2676664" cy="1838099"/>
          </a:xfrm>
        </p:grpSpPr>
        <p:sp>
          <p:nvSpPr>
            <p:cNvPr id="69" name="文本框 68"/>
            <p:cNvSpPr txBox="1"/>
            <p:nvPr/>
          </p:nvSpPr>
          <p:spPr>
            <a:xfrm>
              <a:off x="3971054" y="1481528"/>
              <a:ext cx="1465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9D45E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云服务总线</a:t>
              </a:r>
            </a:p>
          </p:txBody>
        </p:sp>
        <p:sp>
          <p:nvSpPr>
            <p:cNvPr id="70" name="Round Same Side Corner Rectangle 154"/>
            <p:cNvSpPr/>
            <p:nvPr/>
          </p:nvSpPr>
          <p:spPr>
            <a:xfrm>
              <a:off x="3841327" y="1440851"/>
              <a:ext cx="1707000" cy="384879"/>
            </a:xfrm>
            <a:prstGeom prst="round2SameRect">
              <a:avLst/>
            </a:prstGeom>
            <a:noFill/>
            <a:ln w="28575" cap="flat" cmpd="sng" algn="ctr">
              <a:solidFill>
                <a:srgbClr val="F8D35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1" name="Freeform 52"/>
            <p:cNvSpPr>
              <a:spLocks noEditPoints="1"/>
            </p:cNvSpPr>
            <p:nvPr/>
          </p:nvSpPr>
          <p:spPr bwMode="auto">
            <a:xfrm>
              <a:off x="4520599" y="901439"/>
              <a:ext cx="366031" cy="35588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rgbClr val="F8D3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365282" y="1858528"/>
              <a:ext cx="2676664" cy="88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提升云平台总线架构，在目前的基础上形成多级连接架构，并真正的做到整个云平台的核心服务调用引擎，对云平台服务进行基于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SOA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的松耦合改造</a:t>
              </a:r>
              <a:r>
                <a:rPr lang="zh-CN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。</a:t>
              </a:r>
              <a:endParaRPr lang="zh-CN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7219137" y="1001629"/>
            <a:ext cx="1772463" cy="2463349"/>
            <a:chOff x="5485498" y="889000"/>
            <a:chExt cx="1772463" cy="2463349"/>
          </a:xfrm>
        </p:grpSpPr>
        <p:sp>
          <p:nvSpPr>
            <p:cNvPr id="74" name="文本框 73"/>
            <p:cNvSpPr txBox="1"/>
            <p:nvPr/>
          </p:nvSpPr>
          <p:spPr>
            <a:xfrm>
              <a:off x="5617560" y="1490493"/>
              <a:ext cx="14651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57264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人工智能</a:t>
              </a:r>
            </a:p>
          </p:txBody>
        </p:sp>
        <p:sp>
          <p:nvSpPr>
            <p:cNvPr id="75" name="Round Same Side Corner Rectangle 154"/>
            <p:cNvSpPr/>
            <p:nvPr/>
          </p:nvSpPr>
          <p:spPr>
            <a:xfrm>
              <a:off x="5487833" y="1440851"/>
              <a:ext cx="1707000" cy="384879"/>
            </a:xfrm>
            <a:prstGeom prst="round2SameRect">
              <a:avLst/>
            </a:prstGeom>
            <a:noFill/>
            <a:ln w="28575" cap="flat" cmpd="sng" algn="ctr">
              <a:solidFill>
                <a:srgbClr val="F472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6" name="Freeform 245"/>
            <p:cNvSpPr>
              <a:spLocks/>
            </p:cNvSpPr>
            <p:nvPr/>
          </p:nvSpPr>
          <p:spPr bwMode="auto">
            <a:xfrm>
              <a:off x="6114310" y="889000"/>
              <a:ext cx="391616" cy="380760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F472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485498" y="1859633"/>
              <a:ext cx="1772463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基于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Hubot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形成云平台日常运维机器人，汇总运维数据和常用脚本，构建运维知识库，基于深度学习框架（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TensorFlow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等），进行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AI</a:t>
              </a:r>
              <a:r>
                <a:rPr lang="zh-CN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运维运营形成基于脚本的自动化运维流程。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708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193819" y="2585322"/>
            <a:ext cx="30923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600" dirty="0" smtClean="0">
                <a:solidFill>
                  <a:srgbClr val="0067B0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一些团队共识</a:t>
            </a:r>
            <a:endParaRPr lang="zh-CN" sz="3600" dirty="0">
              <a:solidFill>
                <a:srgbClr val="0067B0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083240" y="1456711"/>
            <a:ext cx="13135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b="1" dirty="0">
                <a:solidFill>
                  <a:srgbClr val="0067B0"/>
                </a:solidFill>
                <a:latin typeface="Source Code Pro Black" charset="0"/>
                <a:ea typeface="Source Code Pro Black" charset="0"/>
                <a:cs typeface="Source Code Pro Black" charset="0"/>
                <a:sym typeface="Arial" panose="020B0604020202020204" pitchFamily="34" charset="0"/>
              </a:rPr>
              <a:t>04</a:t>
            </a:r>
            <a:endParaRPr lang="zh-CN" sz="7200" b="1" dirty="0">
              <a:solidFill>
                <a:srgbClr val="0067B0"/>
              </a:solidFill>
              <a:latin typeface="Source Code Pro Black" charset="0"/>
              <a:ea typeface="Source Code Pro Black" charset="0"/>
              <a:cs typeface="Source Code Pro Black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8" b="4318"/>
          <a:stretch>
            <a:fillRect/>
          </a:stretch>
        </p:blipFill>
        <p:spPr/>
      </p:pic>
      <p:sp>
        <p:nvSpPr>
          <p:cNvPr id="128" name="Rectangle 127"/>
          <p:cNvSpPr>
            <a:spLocks noChangeAspect="1"/>
          </p:cNvSpPr>
          <p:nvPr/>
        </p:nvSpPr>
        <p:spPr>
          <a:xfrm>
            <a:off x="1191" y="0"/>
            <a:ext cx="9141619" cy="5143500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663">
              <a:defRPr/>
            </a:pPr>
            <a:endParaRPr lang="en-US" sz="1350" dirty="0">
              <a:solidFill>
                <a:prstClr val="white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3222213" y="984352"/>
            <a:ext cx="2734866" cy="2258616"/>
            <a:chOff x="4517221" y="2682505"/>
            <a:chExt cx="7028976" cy="5802508"/>
          </a:xfrm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4607493" y="2795680"/>
              <a:ext cx="6938704" cy="5689333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4517221" y="2682505"/>
              <a:ext cx="6938705" cy="5689333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5175136" y="3222379"/>
              <a:ext cx="5624405" cy="4611113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5542344" y="3523670"/>
              <a:ext cx="4888459" cy="4005473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6048785" y="3933546"/>
              <a:ext cx="3874046" cy="3185720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2147483647 w 809"/>
                <a:gd name="T1" fmla="*/ 2147483647 h 670"/>
                <a:gd name="T2" fmla="*/ 2147483647 w 809"/>
                <a:gd name="T3" fmla="*/ 2147483647 h 670"/>
                <a:gd name="T4" fmla="*/ 706053692 w 809"/>
                <a:gd name="T5" fmla="*/ 2147483647 h 670"/>
                <a:gd name="T6" fmla="*/ 2147483647 w 809"/>
                <a:gd name="T7" fmla="*/ 0 h 670"/>
                <a:gd name="T8" fmla="*/ 2147483647 w 809"/>
                <a:gd name="T9" fmla="*/ 2147483647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663"/>
              <a:endParaRPr lang="en-US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6876533" y="4595772"/>
              <a:ext cx="2220080" cy="1862798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147483647 w 284"/>
                <a:gd name="T1" fmla="*/ 1640787129 h 233"/>
                <a:gd name="T2" fmla="*/ 1556731602 w 284"/>
                <a:gd name="T3" fmla="*/ 2147483647 h 233"/>
                <a:gd name="T4" fmla="*/ 240586682 w 284"/>
                <a:gd name="T5" fmla="*/ 1640787129 h 233"/>
                <a:gd name="T6" fmla="*/ 2147483647 w 284"/>
                <a:gd name="T7" fmla="*/ 0 h 233"/>
                <a:gd name="T8" fmla="*/ 2147483647 w 284"/>
                <a:gd name="T9" fmla="*/ 1640787129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663"/>
              <a:endParaRPr lang="en-US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389289" y="889000"/>
            <a:ext cx="1188312" cy="1210469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05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06" name="Freeform 22"/>
            <p:cNvSpPr>
              <a:spLocks/>
            </p:cNvSpPr>
            <p:nvPr/>
          </p:nvSpPr>
          <p:spPr bwMode="auto">
            <a:xfrm>
              <a:off x="8129589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07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08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09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10" name="Freeform 26"/>
            <p:cNvSpPr>
              <a:spLocks/>
            </p:cNvSpPr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defTabSz="685663">
                <a:defRPr/>
              </a:pPr>
              <a:endParaRPr lang="id-ID" sz="1350" dirty="0">
                <a:solidFill>
                  <a:srgbClr val="445469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010760" y="3311579"/>
            <a:ext cx="7122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zh-CN" sz="1600" dirty="0" smtClean="0">
                <a:solidFill>
                  <a:prstClr val="white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对于</a:t>
            </a:r>
            <a:r>
              <a:rPr lang="zh-CN" altLang="zh-CN" sz="1600" dirty="0">
                <a:solidFill>
                  <a:prstClr val="white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个人绩效的考核维度进行调整，从三个维度进行考核：自己的工作绩效（</a:t>
            </a:r>
            <a:r>
              <a:rPr lang="en-US" altLang="zh-CN" sz="1600" dirty="0">
                <a:solidFill>
                  <a:prstClr val="white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60%</a:t>
            </a:r>
            <a:r>
              <a:rPr lang="zh-CN" altLang="zh-CN" sz="1600" dirty="0">
                <a:solidFill>
                  <a:prstClr val="white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）、和别人合作的工作绩效（</a:t>
            </a:r>
            <a:r>
              <a:rPr lang="en-US" altLang="zh-CN" sz="1600" dirty="0">
                <a:solidFill>
                  <a:prstClr val="white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20%</a:t>
            </a:r>
            <a:r>
              <a:rPr lang="zh-CN" altLang="zh-CN" sz="1600" dirty="0">
                <a:solidFill>
                  <a:prstClr val="white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）、帮助别的团队的工作绩效（</a:t>
            </a:r>
            <a:r>
              <a:rPr lang="en-US" altLang="zh-CN" sz="1600" dirty="0">
                <a:solidFill>
                  <a:prstClr val="white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20%</a:t>
            </a:r>
            <a:r>
              <a:rPr lang="zh-CN" altLang="zh-CN" sz="1600" dirty="0">
                <a:solidFill>
                  <a:prstClr val="white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）。</a:t>
            </a:r>
          </a:p>
        </p:txBody>
      </p:sp>
      <p:sp>
        <p:nvSpPr>
          <p:cNvPr id="27" name="TextBox 28"/>
          <p:cNvSpPr txBox="1"/>
          <p:nvPr/>
        </p:nvSpPr>
        <p:spPr>
          <a:xfrm>
            <a:off x="1047655" y="196696"/>
            <a:ext cx="6939097" cy="465506"/>
          </a:xfrm>
          <a:prstGeom prst="rect">
            <a:avLst/>
          </a:prstGeom>
          <a:noFill/>
        </p:spPr>
        <p:txBody>
          <a:bodyPr wrap="square" lIns="34283" tIns="17142" rIns="34283" bIns="17142" rtlCol="0">
            <a:spAutoFit/>
          </a:bodyPr>
          <a:lstStyle/>
          <a:p>
            <a:pPr hangingPunct="0"/>
            <a:r>
              <a:rPr lang="zh-CN" altLang="zh-CN" sz="2800" b="1" dirty="0">
                <a:solidFill>
                  <a:prstClr val="white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打造“一个云平台”的团队合作和思维方式</a:t>
            </a:r>
          </a:p>
        </p:txBody>
      </p:sp>
    </p:spTree>
    <p:extLst>
      <p:ext uri="{BB962C8B-B14F-4D97-AF65-F5344CB8AC3E}">
        <p14:creationId xmlns:p14="http://schemas.microsoft.com/office/powerpoint/2010/main" val="65403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40741" y="645889"/>
            <a:ext cx="4529097" cy="377012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F497D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SRE</a:t>
            </a:r>
            <a:r>
              <a:rPr lang="zh-CN" altLang="zh-CN" sz="2000" b="1" dirty="0">
                <a:solidFill>
                  <a:srgbClr val="1F497D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（</a:t>
            </a:r>
            <a:r>
              <a:rPr lang="en-US" altLang="zh-CN" sz="2000" b="1" dirty="0">
                <a:solidFill>
                  <a:srgbClr val="1F497D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Site Reliability Engineer</a:t>
            </a:r>
            <a:r>
              <a:rPr lang="zh-CN" altLang="zh-CN" sz="2000" b="1" dirty="0">
                <a:solidFill>
                  <a:srgbClr val="1F497D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）</a:t>
            </a:r>
            <a:r>
              <a:rPr lang="zh-CN" altLang="en-US" sz="2000" b="1" dirty="0">
                <a:solidFill>
                  <a:srgbClr val="1F497D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endParaRPr lang="id-ID" sz="2000" b="1" dirty="0">
              <a:solidFill>
                <a:srgbClr val="1F497D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267" y="958647"/>
            <a:ext cx="5433285" cy="1900506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indent="288000">
              <a:lnSpc>
                <a:spcPct val="150000"/>
              </a:lnSpc>
            </a:pPr>
            <a:r>
              <a:rPr lang="en-US" altLang="zh-CN" sz="1400" dirty="0" smtClean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SRE</a:t>
            </a:r>
            <a:r>
              <a:rPr lang="zh-CN" altLang="zh-CN" sz="1400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体系需要对服务器、网络等性能和稳定性监控都有一定的要求，需要即时管理各种性能指标，比如：服务响应延迟、资源使用量、性能阈值等等。</a:t>
            </a:r>
            <a:r>
              <a:rPr lang="en-US" altLang="zh-CN" sz="1400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SRE</a:t>
            </a:r>
            <a:r>
              <a:rPr lang="zh-CN" altLang="zh-CN" sz="1400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不是定位于做底层硬件维护，而是负责整个云平台的各种服务的性能和稳定性，包括保证软件层面（软件基础构架和应用服务）的性能和稳定性，这是运维的未来方向。</a:t>
            </a:r>
          </a:p>
          <a:p>
            <a:endParaRPr lang="zh-CN" altLang="zh-CN" sz="1400" dirty="0">
              <a:solidFill>
                <a:prstClr val="black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0741" y="3163608"/>
            <a:ext cx="1901775" cy="377012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ctr"/>
            <a:r>
              <a:rPr lang="en-US" sz="2000" b="1" dirty="0">
                <a:solidFill>
                  <a:srgbClr val="1F497D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Requirement</a:t>
            </a:r>
            <a:endParaRPr lang="id-ID" sz="2000" b="1" dirty="0">
              <a:solidFill>
                <a:srgbClr val="1F497D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4267" y="3484320"/>
            <a:ext cx="5433285" cy="1038732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indent="28800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SRE</a:t>
            </a:r>
            <a:r>
              <a:rPr lang="zh-CN" altLang="zh-CN" sz="1400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体系需要具备分布式任务管理系统、自动化监控报警（机器人</a:t>
            </a:r>
            <a:r>
              <a:rPr lang="en-US" altLang="zh-CN" sz="1400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/</a:t>
            </a:r>
            <a:r>
              <a:rPr lang="zh-CN" altLang="zh-CN" sz="1400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移动端）系统、日志收集检索系统、运维知识库、</a:t>
            </a:r>
            <a:r>
              <a:rPr lang="en-US" altLang="zh-CN" sz="1400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RPC</a:t>
            </a:r>
            <a:r>
              <a:rPr lang="zh-CN" altLang="zh-CN" sz="1400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服务治理能力等等；</a:t>
            </a:r>
          </a:p>
        </p:txBody>
      </p:sp>
      <p:sp>
        <p:nvSpPr>
          <p:cNvPr id="75" name="AutoShape 91"/>
          <p:cNvSpPr>
            <a:spLocks/>
          </p:cNvSpPr>
          <p:nvPr/>
        </p:nvSpPr>
        <p:spPr bwMode="auto">
          <a:xfrm>
            <a:off x="545266" y="2761731"/>
            <a:ext cx="338172" cy="360142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  <a:sym typeface="Gill Sans" charset="0"/>
            </a:endParaRPr>
          </a:p>
        </p:txBody>
      </p:sp>
      <p:grpSp>
        <p:nvGrpSpPr>
          <p:cNvPr id="79" name="Group 593"/>
          <p:cNvGrpSpPr>
            <a:grpSpLocks/>
          </p:cNvGrpSpPr>
          <p:nvPr/>
        </p:nvGrpSpPr>
        <p:grpSpPr bwMode="auto">
          <a:xfrm>
            <a:off x="5800043" y="2457275"/>
            <a:ext cx="1260563" cy="1727885"/>
            <a:chOff x="3965575" y="6365874"/>
            <a:chExt cx="342900" cy="469900"/>
          </a:xfrm>
          <a:solidFill>
            <a:schemeClr val="bg1">
              <a:lumMod val="50000"/>
            </a:schemeClr>
          </a:solidFill>
        </p:grpSpPr>
        <p:sp>
          <p:nvSpPr>
            <p:cNvPr id="80" name="Freeform 577"/>
            <p:cNvSpPr>
              <a:spLocks noChangeArrowheads="1"/>
            </p:cNvSpPr>
            <p:nvPr/>
          </p:nvSpPr>
          <p:spPr bwMode="auto">
            <a:xfrm>
              <a:off x="4106863" y="6529387"/>
              <a:ext cx="57150" cy="57150"/>
            </a:xfrm>
            <a:custGeom>
              <a:avLst/>
              <a:gdLst>
                <a:gd name="T0" fmla="*/ 159 w 160"/>
                <a:gd name="T1" fmla="*/ 75 h 160"/>
                <a:gd name="T2" fmla="*/ 84 w 160"/>
                <a:gd name="T3" fmla="*/ 159 h 160"/>
                <a:gd name="T4" fmla="*/ 0 w 160"/>
                <a:gd name="T5" fmla="*/ 75 h 160"/>
                <a:gd name="T6" fmla="*/ 84 w 160"/>
                <a:gd name="T7" fmla="*/ 0 h 160"/>
                <a:gd name="T8" fmla="*/ 159 w 160"/>
                <a:gd name="T9" fmla="*/ 75 h 160"/>
                <a:gd name="T10" fmla="*/ 159 w 160"/>
                <a:gd name="T11" fmla="*/ 75 h 160"/>
                <a:gd name="T12" fmla="*/ 159 w 160"/>
                <a:gd name="T13" fmla="*/ 7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60">
                  <a:moveTo>
                    <a:pt x="159" y="75"/>
                  </a:moveTo>
                  <a:cubicBezTo>
                    <a:pt x="159" y="126"/>
                    <a:pt x="126" y="159"/>
                    <a:pt x="84" y="159"/>
                  </a:cubicBezTo>
                  <a:cubicBezTo>
                    <a:pt x="34" y="159"/>
                    <a:pt x="0" y="126"/>
                    <a:pt x="0" y="75"/>
                  </a:cubicBezTo>
                  <a:cubicBezTo>
                    <a:pt x="0" y="34"/>
                    <a:pt x="34" y="0"/>
                    <a:pt x="84" y="0"/>
                  </a:cubicBezTo>
                  <a:cubicBezTo>
                    <a:pt x="126" y="0"/>
                    <a:pt x="159" y="34"/>
                    <a:pt x="159" y="75"/>
                  </a:cubicBezTo>
                  <a:close/>
                  <a:moveTo>
                    <a:pt x="159" y="75"/>
                  </a:moveTo>
                  <a:lnTo>
                    <a:pt x="159" y="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81" name="Freeform 578"/>
            <p:cNvSpPr>
              <a:spLocks noChangeArrowheads="1"/>
            </p:cNvSpPr>
            <p:nvPr/>
          </p:nvSpPr>
          <p:spPr bwMode="auto">
            <a:xfrm>
              <a:off x="4110038" y="6365874"/>
              <a:ext cx="53975" cy="157163"/>
            </a:xfrm>
            <a:custGeom>
              <a:avLst/>
              <a:gdLst>
                <a:gd name="T0" fmla="*/ 151 w 152"/>
                <a:gd name="T1" fmla="*/ 435 h 436"/>
                <a:gd name="T2" fmla="*/ 76 w 152"/>
                <a:gd name="T3" fmla="*/ 0 h 436"/>
                <a:gd name="T4" fmla="*/ 0 w 152"/>
                <a:gd name="T5" fmla="*/ 435 h 436"/>
                <a:gd name="T6" fmla="*/ 76 w 152"/>
                <a:gd name="T7" fmla="*/ 409 h 436"/>
                <a:gd name="T8" fmla="*/ 151 w 152"/>
                <a:gd name="T9" fmla="*/ 435 h 436"/>
                <a:gd name="T10" fmla="*/ 151 w 152"/>
                <a:gd name="T11" fmla="*/ 435 h 436"/>
                <a:gd name="T12" fmla="*/ 151 w 152"/>
                <a:gd name="T13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36">
                  <a:moveTo>
                    <a:pt x="151" y="435"/>
                  </a:moveTo>
                  <a:cubicBezTo>
                    <a:pt x="134" y="309"/>
                    <a:pt x="109" y="0"/>
                    <a:pt x="76" y="0"/>
                  </a:cubicBezTo>
                  <a:cubicBezTo>
                    <a:pt x="42" y="0"/>
                    <a:pt x="9" y="309"/>
                    <a:pt x="0" y="435"/>
                  </a:cubicBezTo>
                  <a:cubicBezTo>
                    <a:pt x="17" y="418"/>
                    <a:pt x="42" y="409"/>
                    <a:pt x="76" y="409"/>
                  </a:cubicBezTo>
                  <a:cubicBezTo>
                    <a:pt x="101" y="409"/>
                    <a:pt x="126" y="418"/>
                    <a:pt x="151" y="435"/>
                  </a:cubicBezTo>
                  <a:close/>
                  <a:moveTo>
                    <a:pt x="151" y="435"/>
                  </a:moveTo>
                  <a:lnTo>
                    <a:pt x="151" y="43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82" name="Freeform 579"/>
            <p:cNvSpPr>
              <a:spLocks noChangeArrowheads="1"/>
            </p:cNvSpPr>
            <p:nvPr/>
          </p:nvSpPr>
          <p:spPr bwMode="auto">
            <a:xfrm>
              <a:off x="3965575" y="6550024"/>
              <a:ext cx="342900" cy="285750"/>
            </a:xfrm>
            <a:custGeom>
              <a:avLst/>
              <a:gdLst>
                <a:gd name="T0" fmla="*/ 594 w 954"/>
                <a:gd name="T1" fmla="*/ 0 h 795"/>
                <a:gd name="T2" fmla="*/ 594 w 954"/>
                <a:gd name="T3" fmla="*/ 16 h 795"/>
                <a:gd name="T4" fmla="*/ 477 w 954"/>
                <a:gd name="T5" fmla="*/ 142 h 795"/>
                <a:gd name="T6" fmla="*/ 351 w 954"/>
                <a:gd name="T7" fmla="*/ 16 h 795"/>
                <a:gd name="T8" fmla="*/ 351 w 954"/>
                <a:gd name="T9" fmla="*/ 0 h 795"/>
                <a:gd name="T10" fmla="*/ 17 w 954"/>
                <a:gd name="T11" fmla="*/ 284 h 795"/>
                <a:gd name="T12" fmla="*/ 427 w 954"/>
                <a:gd name="T13" fmla="*/ 134 h 795"/>
                <a:gd name="T14" fmla="*/ 393 w 954"/>
                <a:gd name="T15" fmla="*/ 752 h 795"/>
                <a:gd name="T16" fmla="*/ 477 w 954"/>
                <a:gd name="T17" fmla="*/ 794 h 795"/>
                <a:gd name="T18" fmla="*/ 552 w 954"/>
                <a:gd name="T19" fmla="*/ 752 h 795"/>
                <a:gd name="T20" fmla="*/ 519 w 954"/>
                <a:gd name="T21" fmla="*/ 134 h 795"/>
                <a:gd name="T22" fmla="*/ 937 w 954"/>
                <a:gd name="T23" fmla="*/ 284 h 795"/>
                <a:gd name="T24" fmla="*/ 594 w 954"/>
                <a:gd name="T25" fmla="*/ 0 h 795"/>
                <a:gd name="T26" fmla="*/ 594 w 954"/>
                <a:gd name="T27" fmla="*/ 0 h 795"/>
                <a:gd name="T28" fmla="*/ 594 w 954"/>
                <a:gd name="T29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4" h="795">
                  <a:moveTo>
                    <a:pt x="594" y="0"/>
                  </a:moveTo>
                  <a:cubicBezTo>
                    <a:pt x="594" y="8"/>
                    <a:pt x="594" y="16"/>
                    <a:pt x="594" y="16"/>
                  </a:cubicBezTo>
                  <a:cubicBezTo>
                    <a:pt x="594" y="83"/>
                    <a:pt x="544" y="142"/>
                    <a:pt x="477" y="142"/>
                  </a:cubicBezTo>
                  <a:cubicBezTo>
                    <a:pt x="410" y="142"/>
                    <a:pt x="351" y="83"/>
                    <a:pt x="351" y="16"/>
                  </a:cubicBezTo>
                  <a:cubicBezTo>
                    <a:pt x="351" y="16"/>
                    <a:pt x="351" y="8"/>
                    <a:pt x="351" y="0"/>
                  </a:cubicBezTo>
                  <a:cubicBezTo>
                    <a:pt x="251" y="75"/>
                    <a:pt x="0" y="259"/>
                    <a:pt x="17" y="284"/>
                  </a:cubicBezTo>
                  <a:cubicBezTo>
                    <a:pt x="34" y="317"/>
                    <a:pt x="310" y="192"/>
                    <a:pt x="427" y="134"/>
                  </a:cubicBezTo>
                  <a:cubicBezTo>
                    <a:pt x="393" y="752"/>
                    <a:pt x="393" y="752"/>
                    <a:pt x="393" y="752"/>
                  </a:cubicBezTo>
                  <a:cubicBezTo>
                    <a:pt x="393" y="752"/>
                    <a:pt x="410" y="794"/>
                    <a:pt x="477" y="794"/>
                  </a:cubicBezTo>
                  <a:cubicBezTo>
                    <a:pt x="535" y="794"/>
                    <a:pt x="552" y="752"/>
                    <a:pt x="552" y="752"/>
                  </a:cubicBezTo>
                  <a:cubicBezTo>
                    <a:pt x="519" y="134"/>
                    <a:pt x="519" y="134"/>
                    <a:pt x="519" y="134"/>
                  </a:cubicBezTo>
                  <a:cubicBezTo>
                    <a:pt x="636" y="192"/>
                    <a:pt x="920" y="317"/>
                    <a:pt x="937" y="284"/>
                  </a:cubicBezTo>
                  <a:cubicBezTo>
                    <a:pt x="953" y="259"/>
                    <a:pt x="702" y="75"/>
                    <a:pt x="594" y="0"/>
                  </a:cubicBezTo>
                  <a:close/>
                  <a:moveTo>
                    <a:pt x="594" y="0"/>
                  </a:moveTo>
                  <a:lnTo>
                    <a:pt x="59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3800" y="205048"/>
            <a:ext cx="319599" cy="379623"/>
            <a:chOff x="1393825" y="2339975"/>
            <a:chExt cx="330200" cy="392113"/>
          </a:xfrm>
          <a:solidFill>
            <a:schemeClr val="accent2"/>
          </a:solidFill>
        </p:grpSpPr>
        <p:sp>
          <p:nvSpPr>
            <p:cNvPr id="114" name="Freeform 201"/>
            <p:cNvSpPr>
              <a:spLocks noChangeArrowheads="1"/>
            </p:cNvSpPr>
            <p:nvPr/>
          </p:nvSpPr>
          <p:spPr bwMode="auto">
            <a:xfrm>
              <a:off x="1393825" y="2339975"/>
              <a:ext cx="330200" cy="374650"/>
            </a:xfrm>
            <a:custGeom>
              <a:avLst/>
              <a:gdLst>
                <a:gd name="T0" fmla="*/ 718 w 917"/>
                <a:gd name="T1" fmla="*/ 583 h 1042"/>
                <a:gd name="T2" fmla="*/ 853 w 917"/>
                <a:gd name="T3" fmla="*/ 354 h 1042"/>
                <a:gd name="T4" fmla="*/ 885 w 917"/>
                <a:gd name="T5" fmla="*/ 270 h 1042"/>
                <a:gd name="T6" fmla="*/ 895 w 917"/>
                <a:gd name="T7" fmla="*/ 229 h 1042"/>
                <a:gd name="T8" fmla="*/ 895 w 917"/>
                <a:gd name="T9" fmla="*/ 208 h 1042"/>
                <a:gd name="T10" fmla="*/ 906 w 917"/>
                <a:gd name="T11" fmla="*/ 93 h 1042"/>
                <a:gd name="T12" fmla="*/ 906 w 917"/>
                <a:gd name="T13" fmla="*/ 41 h 1042"/>
                <a:gd name="T14" fmla="*/ 906 w 917"/>
                <a:gd name="T15" fmla="*/ 20 h 1042"/>
                <a:gd name="T16" fmla="*/ 906 w 917"/>
                <a:gd name="T17" fmla="*/ 10 h 1042"/>
                <a:gd name="T18" fmla="*/ 895 w 917"/>
                <a:gd name="T19" fmla="*/ 0 h 1042"/>
                <a:gd name="T20" fmla="*/ 885 w 917"/>
                <a:gd name="T21" fmla="*/ 0 h 1042"/>
                <a:gd name="T22" fmla="*/ 864 w 917"/>
                <a:gd name="T23" fmla="*/ 10 h 1042"/>
                <a:gd name="T24" fmla="*/ 812 w 917"/>
                <a:gd name="T25" fmla="*/ 20 h 1042"/>
                <a:gd name="T26" fmla="*/ 635 w 917"/>
                <a:gd name="T27" fmla="*/ 104 h 1042"/>
                <a:gd name="T28" fmla="*/ 395 w 917"/>
                <a:gd name="T29" fmla="*/ 333 h 1042"/>
                <a:gd name="T30" fmla="*/ 333 w 917"/>
                <a:gd name="T31" fmla="*/ 375 h 1042"/>
                <a:gd name="T32" fmla="*/ 10 w 917"/>
                <a:gd name="T33" fmla="*/ 583 h 1042"/>
                <a:gd name="T34" fmla="*/ 41 w 917"/>
                <a:gd name="T35" fmla="*/ 625 h 1042"/>
                <a:gd name="T36" fmla="*/ 531 w 917"/>
                <a:gd name="T37" fmla="*/ 999 h 1042"/>
                <a:gd name="T38" fmla="*/ 562 w 917"/>
                <a:gd name="T39" fmla="*/ 1020 h 1042"/>
                <a:gd name="T40" fmla="*/ 698 w 917"/>
                <a:gd name="T41" fmla="*/ 656 h 1042"/>
                <a:gd name="T42" fmla="*/ 718 w 917"/>
                <a:gd name="T43" fmla="*/ 583 h 1042"/>
                <a:gd name="T44" fmla="*/ 666 w 917"/>
                <a:gd name="T45" fmla="*/ 458 h 1042"/>
                <a:gd name="T46" fmla="*/ 562 w 917"/>
                <a:gd name="T47" fmla="*/ 468 h 1042"/>
                <a:gd name="T48" fmla="*/ 520 w 917"/>
                <a:gd name="T49" fmla="*/ 354 h 1042"/>
                <a:gd name="T50" fmla="*/ 531 w 917"/>
                <a:gd name="T51" fmla="*/ 333 h 1042"/>
                <a:gd name="T52" fmla="*/ 645 w 917"/>
                <a:gd name="T53" fmla="*/ 323 h 1042"/>
                <a:gd name="T54" fmla="*/ 677 w 917"/>
                <a:gd name="T55" fmla="*/ 437 h 1042"/>
                <a:gd name="T56" fmla="*/ 666 w 917"/>
                <a:gd name="T57" fmla="*/ 458 h 1042"/>
                <a:gd name="T58" fmla="*/ 666 w 917"/>
                <a:gd name="T59" fmla="*/ 458 h 1042"/>
                <a:gd name="T60" fmla="*/ 666 w 917"/>
                <a:gd name="T61" fmla="*/ 458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7" h="1042">
                  <a:moveTo>
                    <a:pt x="718" y="583"/>
                  </a:moveTo>
                  <a:cubicBezTo>
                    <a:pt x="781" y="500"/>
                    <a:pt x="823" y="427"/>
                    <a:pt x="853" y="354"/>
                  </a:cubicBezTo>
                  <a:cubicBezTo>
                    <a:pt x="864" y="333"/>
                    <a:pt x="874" y="302"/>
                    <a:pt x="885" y="270"/>
                  </a:cubicBezTo>
                  <a:cubicBezTo>
                    <a:pt x="885" y="260"/>
                    <a:pt x="885" y="250"/>
                    <a:pt x="895" y="229"/>
                  </a:cubicBezTo>
                  <a:cubicBezTo>
                    <a:pt x="895" y="218"/>
                    <a:pt x="895" y="218"/>
                    <a:pt x="895" y="208"/>
                  </a:cubicBezTo>
                  <a:cubicBezTo>
                    <a:pt x="906" y="166"/>
                    <a:pt x="906" y="125"/>
                    <a:pt x="906" y="93"/>
                  </a:cubicBezTo>
                  <a:cubicBezTo>
                    <a:pt x="906" y="73"/>
                    <a:pt x="906" y="52"/>
                    <a:pt x="906" y="41"/>
                  </a:cubicBezTo>
                  <a:cubicBezTo>
                    <a:pt x="906" y="31"/>
                    <a:pt x="916" y="31"/>
                    <a:pt x="906" y="20"/>
                  </a:cubicBezTo>
                  <a:lnTo>
                    <a:pt x="906" y="10"/>
                  </a:lnTo>
                  <a:cubicBezTo>
                    <a:pt x="916" y="0"/>
                    <a:pt x="906" y="0"/>
                    <a:pt x="895" y="0"/>
                  </a:cubicBezTo>
                  <a:lnTo>
                    <a:pt x="885" y="0"/>
                  </a:lnTo>
                  <a:cubicBezTo>
                    <a:pt x="874" y="0"/>
                    <a:pt x="874" y="10"/>
                    <a:pt x="864" y="10"/>
                  </a:cubicBezTo>
                  <a:cubicBezTo>
                    <a:pt x="864" y="20"/>
                    <a:pt x="843" y="20"/>
                    <a:pt x="812" y="20"/>
                  </a:cubicBezTo>
                  <a:cubicBezTo>
                    <a:pt x="770" y="31"/>
                    <a:pt x="708" y="52"/>
                    <a:pt x="635" y="104"/>
                  </a:cubicBezTo>
                  <a:cubicBezTo>
                    <a:pt x="510" y="177"/>
                    <a:pt x="437" y="281"/>
                    <a:pt x="395" y="333"/>
                  </a:cubicBezTo>
                  <a:cubicBezTo>
                    <a:pt x="385" y="354"/>
                    <a:pt x="354" y="375"/>
                    <a:pt x="333" y="375"/>
                  </a:cubicBezTo>
                  <a:cubicBezTo>
                    <a:pt x="125" y="364"/>
                    <a:pt x="41" y="510"/>
                    <a:pt x="10" y="583"/>
                  </a:cubicBezTo>
                  <a:cubicBezTo>
                    <a:pt x="0" y="604"/>
                    <a:pt x="10" y="625"/>
                    <a:pt x="41" y="625"/>
                  </a:cubicBezTo>
                  <a:cubicBezTo>
                    <a:pt x="489" y="614"/>
                    <a:pt x="531" y="885"/>
                    <a:pt x="531" y="999"/>
                  </a:cubicBezTo>
                  <a:cubicBezTo>
                    <a:pt x="520" y="1031"/>
                    <a:pt x="541" y="1041"/>
                    <a:pt x="562" y="1020"/>
                  </a:cubicBezTo>
                  <a:cubicBezTo>
                    <a:pt x="729" y="926"/>
                    <a:pt x="718" y="739"/>
                    <a:pt x="698" y="656"/>
                  </a:cubicBezTo>
                  <a:cubicBezTo>
                    <a:pt x="698" y="635"/>
                    <a:pt x="708" y="593"/>
                    <a:pt x="718" y="583"/>
                  </a:cubicBezTo>
                  <a:close/>
                  <a:moveTo>
                    <a:pt x="666" y="458"/>
                  </a:moveTo>
                  <a:cubicBezTo>
                    <a:pt x="645" y="489"/>
                    <a:pt x="593" y="489"/>
                    <a:pt x="562" y="468"/>
                  </a:cubicBezTo>
                  <a:cubicBezTo>
                    <a:pt x="510" y="448"/>
                    <a:pt x="500" y="395"/>
                    <a:pt x="520" y="354"/>
                  </a:cubicBezTo>
                  <a:cubicBezTo>
                    <a:pt x="531" y="343"/>
                    <a:pt x="531" y="343"/>
                    <a:pt x="531" y="333"/>
                  </a:cubicBezTo>
                  <a:cubicBezTo>
                    <a:pt x="562" y="302"/>
                    <a:pt x="604" y="302"/>
                    <a:pt x="645" y="323"/>
                  </a:cubicBezTo>
                  <a:cubicBezTo>
                    <a:pt x="687" y="343"/>
                    <a:pt x="708" y="395"/>
                    <a:pt x="677" y="437"/>
                  </a:cubicBezTo>
                  <a:cubicBezTo>
                    <a:pt x="677" y="448"/>
                    <a:pt x="677" y="448"/>
                    <a:pt x="666" y="458"/>
                  </a:cubicBezTo>
                  <a:close/>
                  <a:moveTo>
                    <a:pt x="666" y="458"/>
                  </a:moveTo>
                  <a:lnTo>
                    <a:pt x="666" y="4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15" name="Freeform 202"/>
            <p:cNvSpPr>
              <a:spLocks noChangeArrowheads="1"/>
            </p:cNvSpPr>
            <p:nvPr/>
          </p:nvSpPr>
          <p:spPr bwMode="auto">
            <a:xfrm>
              <a:off x="1479550" y="2643188"/>
              <a:ext cx="71438" cy="82550"/>
            </a:xfrm>
            <a:custGeom>
              <a:avLst/>
              <a:gdLst>
                <a:gd name="T0" fmla="*/ 42 w 199"/>
                <a:gd name="T1" fmla="*/ 219 h 230"/>
                <a:gd name="T2" fmla="*/ 188 w 199"/>
                <a:gd name="T3" fmla="*/ 31 h 230"/>
                <a:gd name="T4" fmla="*/ 156 w 199"/>
                <a:gd name="T5" fmla="*/ 10 h 230"/>
                <a:gd name="T6" fmla="*/ 11 w 199"/>
                <a:gd name="T7" fmla="*/ 198 h 230"/>
                <a:gd name="T8" fmla="*/ 42 w 199"/>
                <a:gd name="T9" fmla="*/ 219 h 230"/>
                <a:gd name="T10" fmla="*/ 42 w 199"/>
                <a:gd name="T11" fmla="*/ 219 h 230"/>
                <a:gd name="T12" fmla="*/ 42 w 199"/>
                <a:gd name="T13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230">
                  <a:moveTo>
                    <a:pt x="42" y="219"/>
                  </a:moveTo>
                  <a:cubicBezTo>
                    <a:pt x="115" y="177"/>
                    <a:pt x="167" y="83"/>
                    <a:pt x="188" y="31"/>
                  </a:cubicBezTo>
                  <a:cubicBezTo>
                    <a:pt x="198" y="10"/>
                    <a:pt x="177" y="0"/>
                    <a:pt x="156" y="10"/>
                  </a:cubicBezTo>
                  <a:cubicBezTo>
                    <a:pt x="73" y="63"/>
                    <a:pt x="31" y="146"/>
                    <a:pt x="11" y="198"/>
                  </a:cubicBezTo>
                  <a:cubicBezTo>
                    <a:pt x="0" y="219"/>
                    <a:pt x="21" y="229"/>
                    <a:pt x="42" y="219"/>
                  </a:cubicBezTo>
                  <a:close/>
                  <a:moveTo>
                    <a:pt x="42" y="219"/>
                  </a:moveTo>
                  <a:lnTo>
                    <a:pt x="42" y="2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16" name="Freeform 203"/>
            <p:cNvSpPr>
              <a:spLocks noChangeArrowheads="1"/>
            </p:cNvSpPr>
            <p:nvPr/>
          </p:nvSpPr>
          <p:spPr bwMode="auto">
            <a:xfrm>
              <a:off x="1422400" y="2616200"/>
              <a:ext cx="93663" cy="115888"/>
            </a:xfrm>
            <a:custGeom>
              <a:avLst/>
              <a:gdLst>
                <a:gd name="T0" fmla="*/ 31 w 261"/>
                <a:gd name="T1" fmla="*/ 313 h 324"/>
                <a:gd name="T2" fmla="*/ 250 w 261"/>
                <a:gd name="T3" fmla="*/ 31 h 324"/>
                <a:gd name="T4" fmla="*/ 219 w 261"/>
                <a:gd name="T5" fmla="*/ 11 h 324"/>
                <a:gd name="T6" fmla="*/ 10 w 261"/>
                <a:gd name="T7" fmla="*/ 292 h 324"/>
                <a:gd name="T8" fmla="*/ 31 w 261"/>
                <a:gd name="T9" fmla="*/ 313 h 324"/>
                <a:gd name="T10" fmla="*/ 31 w 261"/>
                <a:gd name="T11" fmla="*/ 313 h 324"/>
                <a:gd name="T12" fmla="*/ 31 w 261"/>
                <a:gd name="T13" fmla="*/ 31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324">
                  <a:moveTo>
                    <a:pt x="31" y="313"/>
                  </a:moveTo>
                  <a:cubicBezTo>
                    <a:pt x="156" y="240"/>
                    <a:pt x="219" y="104"/>
                    <a:pt x="250" y="31"/>
                  </a:cubicBezTo>
                  <a:cubicBezTo>
                    <a:pt x="260" y="11"/>
                    <a:pt x="240" y="0"/>
                    <a:pt x="219" y="11"/>
                  </a:cubicBezTo>
                  <a:cubicBezTo>
                    <a:pt x="94" y="83"/>
                    <a:pt x="31" y="219"/>
                    <a:pt x="10" y="292"/>
                  </a:cubicBezTo>
                  <a:cubicBezTo>
                    <a:pt x="0" y="313"/>
                    <a:pt x="10" y="323"/>
                    <a:pt x="31" y="313"/>
                  </a:cubicBezTo>
                  <a:close/>
                  <a:moveTo>
                    <a:pt x="31" y="313"/>
                  </a:moveTo>
                  <a:lnTo>
                    <a:pt x="31" y="31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17" name="Freeform 204"/>
            <p:cNvSpPr>
              <a:spLocks noChangeArrowheads="1"/>
            </p:cNvSpPr>
            <p:nvPr/>
          </p:nvSpPr>
          <p:spPr bwMode="auto">
            <a:xfrm>
              <a:off x="1411288" y="2587625"/>
              <a:ext cx="71437" cy="85725"/>
            </a:xfrm>
            <a:custGeom>
              <a:avLst/>
              <a:gdLst>
                <a:gd name="T0" fmla="*/ 41 w 199"/>
                <a:gd name="T1" fmla="*/ 229 h 240"/>
                <a:gd name="T2" fmla="*/ 187 w 199"/>
                <a:gd name="T3" fmla="*/ 42 h 240"/>
                <a:gd name="T4" fmla="*/ 156 w 199"/>
                <a:gd name="T5" fmla="*/ 21 h 240"/>
                <a:gd name="T6" fmla="*/ 10 w 199"/>
                <a:gd name="T7" fmla="*/ 208 h 240"/>
                <a:gd name="T8" fmla="*/ 41 w 199"/>
                <a:gd name="T9" fmla="*/ 229 h 240"/>
                <a:gd name="T10" fmla="*/ 41 w 199"/>
                <a:gd name="T11" fmla="*/ 229 h 240"/>
                <a:gd name="T12" fmla="*/ 41 w 199"/>
                <a:gd name="T13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240">
                  <a:moveTo>
                    <a:pt x="41" y="229"/>
                  </a:moveTo>
                  <a:cubicBezTo>
                    <a:pt x="114" y="177"/>
                    <a:pt x="166" y="94"/>
                    <a:pt x="187" y="42"/>
                  </a:cubicBezTo>
                  <a:cubicBezTo>
                    <a:pt x="198" y="21"/>
                    <a:pt x="177" y="0"/>
                    <a:pt x="156" y="21"/>
                  </a:cubicBezTo>
                  <a:cubicBezTo>
                    <a:pt x="73" y="73"/>
                    <a:pt x="31" y="156"/>
                    <a:pt x="10" y="208"/>
                  </a:cubicBezTo>
                  <a:cubicBezTo>
                    <a:pt x="0" y="229"/>
                    <a:pt x="10" y="239"/>
                    <a:pt x="41" y="229"/>
                  </a:cubicBezTo>
                  <a:close/>
                  <a:moveTo>
                    <a:pt x="41" y="229"/>
                  </a:moveTo>
                  <a:lnTo>
                    <a:pt x="41" y="22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675" dirty="0">
                <a:solidFill>
                  <a:prstClr val="black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298420" y="95044"/>
            <a:ext cx="4634888" cy="1772042"/>
            <a:chOff x="-4591467" y="3575419"/>
            <a:chExt cx="12359700" cy="4725443"/>
          </a:xfrm>
        </p:grpSpPr>
        <p:sp>
          <p:nvSpPr>
            <p:cNvPr id="50" name="TextBox 49"/>
            <p:cNvSpPr txBox="1"/>
            <p:nvPr/>
          </p:nvSpPr>
          <p:spPr>
            <a:xfrm>
              <a:off x="-4591467" y="3575419"/>
              <a:ext cx="12359700" cy="4401187"/>
            </a:xfrm>
            <a:prstGeom prst="rect">
              <a:avLst/>
            </a:prstGeom>
            <a:noFill/>
          </p:spPr>
          <p:txBody>
            <a:bodyPr wrap="square" lIns="34283" tIns="17142" rIns="34283" bIns="17142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4F81BD">
                      <a:lumMod val="75000"/>
                    </a:srgb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G</a:t>
              </a:r>
              <a:r>
                <a:rPr lang="en-US" altLang="zh-CN" sz="7200" b="1" dirty="0">
                  <a:solidFill>
                    <a:srgbClr val="EA0000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o</a:t>
              </a:r>
              <a:r>
                <a:rPr lang="en-US" altLang="zh-CN" sz="7200" b="1" dirty="0">
                  <a:solidFill>
                    <a:srgbClr val="FFFF00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o</a:t>
              </a:r>
              <a:r>
                <a:rPr lang="en-US" altLang="zh-CN" sz="7200" b="1" dirty="0">
                  <a:solidFill>
                    <a:srgbClr val="00B0F0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g</a:t>
              </a:r>
              <a:r>
                <a:rPr lang="en-US" altLang="zh-CN" sz="7200" b="1" dirty="0">
                  <a:solidFill>
                    <a:srgbClr val="00B050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l</a:t>
              </a:r>
              <a:r>
                <a:rPr lang="en-US" altLang="zh-CN" sz="7200" b="1" dirty="0">
                  <a:solidFill>
                    <a:srgbClr val="EA547F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e</a:t>
              </a:r>
              <a:r>
                <a:rPr lang="en-US" altLang="zh-CN" sz="3300" b="1" dirty="0">
                  <a:solidFill>
                    <a:srgbClr val="EA547F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 </a:t>
              </a:r>
            </a:p>
            <a:p>
              <a:pPr algn="ctr"/>
              <a:r>
                <a:rPr lang="en-US" altLang="zh-CN" sz="3300" b="1" dirty="0">
                  <a:solidFill>
                    <a:srgbClr val="1F497D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SRE</a:t>
              </a:r>
              <a:endParaRPr lang="id-ID" sz="3300" b="1" dirty="0">
                <a:solidFill>
                  <a:srgbClr val="1F497D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9927" y="8178945"/>
              <a:ext cx="1553037" cy="1219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52" tIns="17127" rIns="34252" bIns="17127" rtlCol="0" anchor="ctr"/>
            <a:lstStyle/>
            <a:p>
              <a:pPr algn="ctr"/>
              <a:endParaRPr lang="en-US" sz="675" dirty="0">
                <a:solidFill>
                  <a:srgbClr val="C0504D"/>
                </a:solidFill>
                <a:latin typeface="Open Sans Light"/>
              </a:endParaRPr>
            </a:p>
          </p:txBody>
        </p:sp>
      </p:grpSp>
      <p:grpSp>
        <p:nvGrpSpPr>
          <p:cNvPr id="64" name="Group 1"/>
          <p:cNvGrpSpPr/>
          <p:nvPr/>
        </p:nvGrpSpPr>
        <p:grpSpPr>
          <a:xfrm rot="20503946">
            <a:off x="6910220" y="2313306"/>
            <a:ext cx="1431434" cy="400073"/>
            <a:chOff x="11598408" y="3802303"/>
            <a:chExt cx="3400908" cy="951632"/>
          </a:xfrm>
        </p:grpSpPr>
        <p:sp>
          <p:nvSpPr>
            <p:cNvPr id="66" name="Freeform 222"/>
            <p:cNvSpPr>
              <a:spLocks noEditPoints="1"/>
            </p:cNvSpPr>
            <p:nvPr/>
          </p:nvSpPr>
          <p:spPr bwMode="auto">
            <a:xfrm>
              <a:off x="11598408" y="4009233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1F497D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7" name="TextBox 55"/>
            <p:cNvSpPr txBox="1"/>
            <p:nvPr/>
          </p:nvSpPr>
          <p:spPr>
            <a:xfrm>
              <a:off x="11989228" y="3802303"/>
              <a:ext cx="3010088" cy="951632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CN" altLang="zh-CN" sz="1400" dirty="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云</a:t>
              </a:r>
              <a:r>
                <a:rPr lang="zh-CN" altLang="en-US" sz="1400" dirty="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监控平台</a:t>
              </a:r>
              <a:endParaRPr lang="id-ID" sz="1400" dirty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68" name="Group 1"/>
          <p:cNvGrpSpPr/>
          <p:nvPr/>
        </p:nvGrpSpPr>
        <p:grpSpPr>
          <a:xfrm rot="20700565">
            <a:off x="7152875" y="2655854"/>
            <a:ext cx="1431436" cy="400073"/>
            <a:chOff x="11598408" y="3802310"/>
            <a:chExt cx="3400916" cy="951632"/>
          </a:xfrm>
        </p:grpSpPr>
        <p:sp>
          <p:nvSpPr>
            <p:cNvPr id="69" name="Freeform 222"/>
            <p:cNvSpPr>
              <a:spLocks noEditPoints="1"/>
            </p:cNvSpPr>
            <p:nvPr/>
          </p:nvSpPr>
          <p:spPr bwMode="auto">
            <a:xfrm>
              <a:off x="11598408" y="4009233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1F497D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TextBox 55"/>
            <p:cNvSpPr txBox="1"/>
            <p:nvPr/>
          </p:nvSpPr>
          <p:spPr>
            <a:xfrm>
              <a:off x="11989232" y="3802310"/>
              <a:ext cx="3010092" cy="951632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CN" altLang="zh-CN" sz="1400" dirty="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云</a:t>
              </a:r>
              <a:r>
                <a:rPr lang="zh-CN" altLang="en-US" sz="1400" dirty="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报警平台</a:t>
              </a:r>
              <a:endParaRPr lang="id-ID" sz="1400" dirty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71" name="Group 1"/>
          <p:cNvGrpSpPr/>
          <p:nvPr/>
        </p:nvGrpSpPr>
        <p:grpSpPr>
          <a:xfrm>
            <a:off x="7415489" y="3121182"/>
            <a:ext cx="1728511" cy="400073"/>
            <a:chOff x="11598408" y="3791541"/>
            <a:chExt cx="4106729" cy="951632"/>
          </a:xfrm>
        </p:grpSpPr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11598408" y="4009233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1F497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3" name="TextBox 55"/>
            <p:cNvSpPr txBox="1"/>
            <p:nvPr/>
          </p:nvSpPr>
          <p:spPr>
            <a:xfrm>
              <a:off x="11841936" y="3791541"/>
              <a:ext cx="3863201" cy="951632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CN" altLang="zh-CN" sz="1400" dirty="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云</a:t>
              </a:r>
              <a:r>
                <a:rPr lang="zh-CN" altLang="en-US" sz="1400" dirty="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资产管理系统</a:t>
              </a:r>
              <a:endParaRPr lang="id-ID" sz="1400" dirty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89" name="Group 1"/>
          <p:cNvGrpSpPr/>
          <p:nvPr/>
        </p:nvGrpSpPr>
        <p:grpSpPr>
          <a:xfrm rot="688448">
            <a:off x="7143781" y="3653294"/>
            <a:ext cx="1914689" cy="400073"/>
            <a:chOff x="11598408" y="3793864"/>
            <a:chExt cx="4549064" cy="951632"/>
          </a:xfrm>
        </p:grpSpPr>
        <p:sp>
          <p:nvSpPr>
            <p:cNvPr id="90" name="Freeform 222"/>
            <p:cNvSpPr>
              <a:spLocks noEditPoints="1"/>
            </p:cNvSpPr>
            <p:nvPr/>
          </p:nvSpPr>
          <p:spPr bwMode="auto">
            <a:xfrm>
              <a:off x="11598408" y="4009233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1F497D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91" name="TextBox 55"/>
            <p:cNvSpPr txBox="1"/>
            <p:nvPr/>
          </p:nvSpPr>
          <p:spPr>
            <a:xfrm>
              <a:off x="11857714" y="3793864"/>
              <a:ext cx="4289758" cy="951632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业务服务管理系统</a:t>
              </a:r>
              <a:endParaRPr lang="id-ID" sz="1400" dirty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92" name="Group 1"/>
          <p:cNvGrpSpPr/>
          <p:nvPr/>
        </p:nvGrpSpPr>
        <p:grpSpPr>
          <a:xfrm rot="924537">
            <a:off x="6867290" y="4101242"/>
            <a:ext cx="1963085" cy="400073"/>
            <a:chOff x="11598408" y="3943767"/>
            <a:chExt cx="4664039" cy="951632"/>
          </a:xfrm>
        </p:grpSpPr>
        <p:sp>
          <p:nvSpPr>
            <p:cNvPr id="93" name="Freeform 222"/>
            <p:cNvSpPr>
              <a:spLocks noEditPoints="1"/>
            </p:cNvSpPr>
            <p:nvPr/>
          </p:nvSpPr>
          <p:spPr bwMode="auto">
            <a:xfrm>
              <a:off x="11598408" y="4009233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 dirty="0">
                <a:solidFill>
                  <a:srgbClr val="1F497D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94" name="TextBox 55"/>
            <p:cNvSpPr txBox="1"/>
            <p:nvPr/>
          </p:nvSpPr>
          <p:spPr>
            <a:xfrm>
              <a:off x="11972695" y="3943767"/>
              <a:ext cx="4289752" cy="951632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日志收集检索系统</a:t>
              </a:r>
              <a:endParaRPr lang="id-ID" sz="1400" dirty="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7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7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4657302" y="2342592"/>
            <a:ext cx="852711" cy="865159"/>
            <a:chOff x="2285781" y="4847654"/>
            <a:chExt cx="952480" cy="966132"/>
          </a:xfrm>
        </p:grpSpPr>
        <p:sp>
          <p:nvSpPr>
            <p:cNvPr id="59" name="Oval 5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2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4289896" y="1099769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1618" y="1682118"/>
            <a:ext cx="1420874" cy="377012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运维知识库</a:t>
            </a:r>
            <a:endParaRPr lang="id-ID" sz="2000" b="1" dirty="0">
              <a:solidFill>
                <a:schemeClr val="tx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283" y="1991971"/>
            <a:ext cx="2436375" cy="1658132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一线与二线运维、运营人员使用，知识库条目涵盖主机、网络、存储、数据库、虚拟机化、安全、业务应用故障分析等维度；</a:t>
            </a:r>
          </a:p>
        </p:txBody>
      </p:sp>
      <p:sp>
        <p:nvSpPr>
          <p:cNvPr id="23" name="Oval 22"/>
          <p:cNvSpPr/>
          <p:nvPr/>
        </p:nvSpPr>
        <p:spPr>
          <a:xfrm>
            <a:off x="4247487" y="2048334"/>
            <a:ext cx="84819" cy="848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id-ID" sz="675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854020" y="2104896"/>
            <a:ext cx="39346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89896" y="2139737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47487" y="2731508"/>
            <a:ext cx="84819" cy="8484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id-ID" sz="675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332306" y="2788069"/>
            <a:ext cx="39346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89896" y="2816350"/>
            <a:ext cx="0" cy="149349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44666" y="2385274"/>
            <a:ext cx="1164393" cy="377012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技术交流</a:t>
            </a:r>
            <a:endParaRPr lang="id-ID" sz="2000" b="1" dirty="0">
              <a:solidFill>
                <a:schemeClr val="tx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4010345" y="1086135"/>
            <a:ext cx="5528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52915" y="2712070"/>
            <a:ext cx="3438685" cy="1361897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目前云平台团队已经建立了</a:t>
            </a:r>
            <a:r>
              <a:rPr lang="en-US" altLang="zh-CN" sz="1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QQ</a:t>
            </a:r>
            <a:r>
              <a:rPr lang="zh-CN" altLang="zh-CN" sz="1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群和微信群进行技术沟通，每个月最后一个周五的下午，形成技术沙龙的制度，针对各个技术专题进行讨论和学习。</a:t>
            </a:r>
          </a:p>
        </p:txBody>
      </p:sp>
      <p:sp>
        <p:nvSpPr>
          <p:cNvPr id="66" name="AutoShape 12"/>
          <p:cNvSpPr>
            <a:spLocks/>
          </p:cNvSpPr>
          <p:nvPr/>
        </p:nvSpPr>
        <p:spPr bwMode="auto">
          <a:xfrm>
            <a:off x="4931038" y="2593060"/>
            <a:ext cx="315602" cy="325507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  <a:sym typeface="Gill Sans" charset="0"/>
            </a:endParaRPr>
          </a:p>
        </p:txBody>
      </p:sp>
      <p:sp>
        <p:nvSpPr>
          <p:cNvPr id="41" name="TextBox 19"/>
          <p:cNvSpPr txBox="1"/>
          <p:nvPr/>
        </p:nvSpPr>
        <p:spPr>
          <a:xfrm>
            <a:off x="2108634" y="276138"/>
            <a:ext cx="4447343" cy="807899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云平台知识库的建立与</a:t>
            </a:r>
            <a:r>
              <a:rPr lang="zh-CN" altLang="en-US" sz="2800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运营</a:t>
            </a:r>
            <a:endParaRPr lang="en-US" altLang="zh-CN" sz="2800" dirty="0" smtClean="0">
              <a:solidFill>
                <a:schemeClr val="tx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工程师文化 </a:t>
            </a:r>
            <a:r>
              <a:rPr lang="en-US" altLang="zh-CN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产品导向</a:t>
            </a:r>
            <a:endParaRPr lang="id-ID" dirty="0">
              <a:solidFill>
                <a:schemeClr val="tx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58601" y="1654321"/>
            <a:ext cx="852711" cy="865159"/>
            <a:chOff x="3111001" y="1761897"/>
            <a:chExt cx="852711" cy="865159"/>
          </a:xfrm>
        </p:grpSpPr>
        <p:grpSp>
          <p:nvGrpSpPr>
            <p:cNvPr id="50" name="Group 49"/>
            <p:cNvGrpSpPr/>
            <p:nvPr/>
          </p:nvGrpSpPr>
          <p:grpSpPr>
            <a:xfrm>
              <a:off x="3111001" y="1761897"/>
              <a:ext cx="852711" cy="865159"/>
              <a:chOff x="2285781" y="4847654"/>
              <a:chExt cx="952480" cy="966132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2346028" y="4908765"/>
                <a:ext cx="840592" cy="852640"/>
              </a:xfrm>
              <a:prstGeom prst="ellipse">
                <a:avLst/>
              </a:prstGeom>
              <a:solidFill>
                <a:schemeClr val="accent1"/>
              </a:solidFill>
              <a:ln w="3175" cmpd="sng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75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2285781" y="4847654"/>
                <a:ext cx="952480" cy="966132"/>
              </a:xfrm>
              <a:prstGeom prst="ellipse">
                <a:avLst/>
              </a:prstGeom>
              <a:noFill/>
              <a:ln w="3175" cmpd="sng">
                <a:solidFill>
                  <a:schemeClr val="tx1">
                    <a:lumMod val="60000"/>
                    <a:lumOff val="40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675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42" name="AutoShape 18"/>
            <p:cNvSpPr>
              <a:spLocks/>
            </p:cNvSpPr>
            <p:nvPr/>
          </p:nvSpPr>
          <p:spPr bwMode="auto">
            <a:xfrm>
              <a:off x="3341581" y="2003266"/>
              <a:ext cx="391549" cy="3176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1152"/>
                  </a:moveTo>
                  <a:lnTo>
                    <a:pt x="0" y="5936"/>
                  </a:lnTo>
                  <a:cubicBezTo>
                    <a:pt x="0" y="5498"/>
                    <a:pt x="132" y="5116"/>
                    <a:pt x="396" y="4796"/>
                  </a:cubicBezTo>
                  <a:cubicBezTo>
                    <a:pt x="663" y="4479"/>
                    <a:pt x="979" y="4317"/>
                    <a:pt x="1346" y="4317"/>
                  </a:cubicBezTo>
                  <a:lnTo>
                    <a:pt x="6316" y="4317"/>
                  </a:lnTo>
                  <a:lnTo>
                    <a:pt x="6316" y="1072"/>
                  </a:lnTo>
                  <a:cubicBezTo>
                    <a:pt x="6316" y="781"/>
                    <a:pt x="6399" y="528"/>
                    <a:pt x="6568" y="320"/>
                  </a:cubicBezTo>
                  <a:cubicBezTo>
                    <a:pt x="6737" y="108"/>
                    <a:pt x="6945" y="0"/>
                    <a:pt x="7195" y="0"/>
                  </a:cubicBezTo>
                  <a:lnTo>
                    <a:pt x="14402" y="0"/>
                  </a:lnTo>
                  <a:cubicBezTo>
                    <a:pt x="14661" y="0"/>
                    <a:pt x="14877" y="108"/>
                    <a:pt x="15053" y="320"/>
                  </a:cubicBezTo>
                  <a:cubicBezTo>
                    <a:pt x="15227" y="528"/>
                    <a:pt x="15318" y="781"/>
                    <a:pt x="15318" y="1072"/>
                  </a:cubicBezTo>
                  <a:lnTo>
                    <a:pt x="15318" y="4317"/>
                  </a:lnTo>
                  <a:lnTo>
                    <a:pt x="20263" y="4317"/>
                  </a:lnTo>
                  <a:cubicBezTo>
                    <a:pt x="20630" y="4317"/>
                    <a:pt x="20943" y="4479"/>
                    <a:pt x="21205" y="4796"/>
                  </a:cubicBezTo>
                  <a:cubicBezTo>
                    <a:pt x="21467" y="5116"/>
                    <a:pt x="21599" y="5498"/>
                    <a:pt x="21599" y="5936"/>
                  </a:cubicBezTo>
                  <a:lnTo>
                    <a:pt x="21599" y="11152"/>
                  </a:lnTo>
                  <a:lnTo>
                    <a:pt x="0" y="11152"/>
                  </a:lnTo>
                  <a:close/>
                  <a:moveTo>
                    <a:pt x="21599" y="12782"/>
                  </a:moveTo>
                  <a:lnTo>
                    <a:pt x="21599" y="19981"/>
                  </a:lnTo>
                  <a:cubicBezTo>
                    <a:pt x="21599" y="20425"/>
                    <a:pt x="21467" y="20801"/>
                    <a:pt x="21205" y="21121"/>
                  </a:cubicBezTo>
                  <a:cubicBezTo>
                    <a:pt x="20943" y="21438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21"/>
                  </a:cubicBezTo>
                  <a:cubicBezTo>
                    <a:pt x="132" y="20801"/>
                    <a:pt x="0" y="20425"/>
                    <a:pt x="0" y="19981"/>
                  </a:cubicBezTo>
                  <a:lnTo>
                    <a:pt x="0" y="12782"/>
                  </a:lnTo>
                  <a:lnTo>
                    <a:pt x="8355" y="12782"/>
                  </a:lnTo>
                  <a:cubicBezTo>
                    <a:pt x="8340" y="12841"/>
                    <a:pt x="8333" y="12929"/>
                    <a:pt x="8333" y="13052"/>
                  </a:cubicBezTo>
                  <a:lnTo>
                    <a:pt x="8333" y="15199"/>
                  </a:lnTo>
                  <a:cubicBezTo>
                    <a:pt x="8333" y="15713"/>
                    <a:pt x="8482" y="16160"/>
                    <a:pt x="8783" y="16542"/>
                  </a:cubicBezTo>
                  <a:cubicBezTo>
                    <a:pt x="9085" y="16921"/>
                    <a:pt x="9462" y="17112"/>
                    <a:pt x="9914" y="17112"/>
                  </a:cubicBezTo>
                  <a:lnTo>
                    <a:pt x="11707" y="17112"/>
                  </a:lnTo>
                  <a:cubicBezTo>
                    <a:pt x="12137" y="17112"/>
                    <a:pt x="12507" y="16924"/>
                    <a:pt x="12816" y="16548"/>
                  </a:cubicBezTo>
                  <a:cubicBezTo>
                    <a:pt x="13124" y="16175"/>
                    <a:pt x="13278" y="15725"/>
                    <a:pt x="13278" y="15199"/>
                  </a:cubicBezTo>
                  <a:lnTo>
                    <a:pt x="13278" y="13052"/>
                  </a:lnTo>
                  <a:cubicBezTo>
                    <a:pt x="13278" y="12938"/>
                    <a:pt x="13266" y="12847"/>
                    <a:pt x="13242" y="12782"/>
                  </a:cubicBezTo>
                  <a:lnTo>
                    <a:pt x="21599" y="12782"/>
                  </a:lnTo>
                  <a:close/>
                  <a:moveTo>
                    <a:pt x="8108" y="4320"/>
                  </a:moveTo>
                  <a:lnTo>
                    <a:pt x="13511" y="4320"/>
                  </a:lnTo>
                  <a:lnTo>
                    <a:pt x="13511" y="2170"/>
                  </a:lnTo>
                  <a:lnTo>
                    <a:pt x="8108" y="2170"/>
                  </a:lnTo>
                  <a:lnTo>
                    <a:pt x="8108" y="4320"/>
                  </a:lnTo>
                  <a:close/>
                  <a:moveTo>
                    <a:pt x="11707" y="12782"/>
                  </a:moveTo>
                  <a:cubicBezTo>
                    <a:pt x="11849" y="12782"/>
                    <a:pt x="11922" y="12873"/>
                    <a:pt x="11929" y="13052"/>
                  </a:cubicBezTo>
                  <a:lnTo>
                    <a:pt x="11929" y="15199"/>
                  </a:lnTo>
                  <a:cubicBezTo>
                    <a:pt x="11929" y="15367"/>
                    <a:pt x="11856" y="15455"/>
                    <a:pt x="11707" y="15467"/>
                  </a:cubicBezTo>
                  <a:lnTo>
                    <a:pt x="9914" y="15467"/>
                  </a:lnTo>
                  <a:cubicBezTo>
                    <a:pt x="9758" y="15467"/>
                    <a:pt x="9675" y="15379"/>
                    <a:pt x="9667" y="15199"/>
                  </a:cubicBezTo>
                  <a:lnTo>
                    <a:pt x="9667" y="13052"/>
                  </a:lnTo>
                  <a:cubicBezTo>
                    <a:pt x="9667" y="12882"/>
                    <a:pt x="9750" y="12794"/>
                    <a:pt x="9914" y="12782"/>
                  </a:cubicBezTo>
                  <a:lnTo>
                    <a:pt x="11707" y="127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58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4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 animBg="1"/>
      <p:bldP spid="32" grpId="0" animBg="1"/>
      <p:bldP spid="36" grpId="0"/>
      <p:bldP spid="63" grpId="0"/>
      <p:bldP spid="66" grpId="0" animBg="1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TextBox 18"/>
          <p:cNvSpPr>
            <a:spLocks noChangeArrowheads="1"/>
          </p:cNvSpPr>
          <p:nvPr/>
        </p:nvSpPr>
        <p:spPr bwMode="auto">
          <a:xfrm>
            <a:off x="833005" y="0"/>
            <a:ext cx="2339059" cy="52319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1419" tIns="45709" rIns="91419" bIns="45709">
            <a:spAutoFit/>
          </a:bodyPr>
          <a:lstStyle/>
          <a:p>
            <a:pPr defTabSz="914126">
              <a:defRPr/>
            </a:pPr>
            <a:r>
              <a:rPr lang="zh-CN" altLang="en-US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一些团队福利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601581177"/>
              </p:ext>
            </p:extLst>
          </p:nvPr>
        </p:nvGraphicFramePr>
        <p:xfrm>
          <a:off x="833005" y="641911"/>
          <a:ext cx="774550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216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8" b="4318"/>
          <a:stretch>
            <a:fillRect/>
          </a:stretch>
        </p:blipFill>
        <p:spPr/>
      </p:pic>
      <p:sp>
        <p:nvSpPr>
          <p:cNvPr id="128" name="Rectangle 127"/>
          <p:cNvSpPr>
            <a:spLocks noChangeAspect="1"/>
          </p:cNvSpPr>
          <p:nvPr/>
        </p:nvSpPr>
        <p:spPr>
          <a:xfrm>
            <a:off x="1191" y="0"/>
            <a:ext cx="9141619" cy="5143500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663">
              <a:defRPr/>
            </a:pPr>
            <a:endParaRPr lang="en-US" sz="1350" dirty="0">
              <a:solidFill>
                <a:prstClr val="white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7" name="TextBox 28"/>
          <p:cNvSpPr txBox="1"/>
          <p:nvPr/>
        </p:nvSpPr>
        <p:spPr>
          <a:xfrm>
            <a:off x="890589" y="71261"/>
            <a:ext cx="5935033" cy="403951"/>
          </a:xfrm>
          <a:prstGeom prst="rect">
            <a:avLst/>
          </a:prstGeom>
          <a:noFill/>
        </p:spPr>
        <p:txBody>
          <a:bodyPr wrap="square" lIns="34283" tIns="17142" rIns="34283" bIns="17142" rtlCol="0">
            <a:spAutoFit/>
          </a:bodyPr>
          <a:lstStyle/>
          <a:p>
            <a:pPr hangingPunct="0"/>
            <a:r>
              <a:rPr lang="zh-CN" altLang="en-US" sz="2400" b="1" dirty="0" smtClean="0">
                <a:solidFill>
                  <a:prstClr val="white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我们的微信群（红包群）</a:t>
            </a:r>
            <a:endParaRPr lang="zh-CN" altLang="zh-CN" sz="2400" b="1" dirty="0">
              <a:solidFill>
                <a:prstClr val="white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-3175" y="0"/>
            <a:ext cx="893763" cy="889000"/>
            <a:chOff x="-3175" y="0"/>
            <a:chExt cx="893763" cy="889000"/>
          </a:xfrm>
        </p:grpSpPr>
        <p:sp>
          <p:nvSpPr>
            <p:cNvPr id="29" name="直角三角形 72"/>
            <p:cNvSpPr>
              <a:spLocks noChangeArrowheads="1"/>
            </p:cNvSpPr>
            <p:nvPr/>
          </p:nvSpPr>
          <p:spPr bwMode="auto">
            <a:xfrm rot="5400000">
              <a:off x="-793" y="-2382"/>
              <a:ext cx="889000" cy="893763"/>
            </a:xfrm>
            <a:prstGeom prst="rtTriangle">
              <a:avLst/>
            </a:prstGeom>
            <a:solidFill>
              <a:srgbClr val="EE4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  <p:sp>
          <p:nvSpPr>
            <p:cNvPr id="30" name="直角三角形 73"/>
            <p:cNvSpPr>
              <a:spLocks noChangeArrowheads="1"/>
            </p:cNvSpPr>
            <p:nvPr/>
          </p:nvSpPr>
          <p:spPr bwMode="auto">
            <a:xfrm rot="5400000">
              <a:off x="0" y="0"/>
              <a:ext cx="730250" cy="730250"/>
            </a:xfrm>
            <a:prstGeom prst="rtTriangl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  <p:sp>
          <p:nvSpPr>
            <p:cNvPr id="31" name="直角三角形 74"/>
            <p:cNvSpPr>
              <a:spLocks noChangeArrowheads="1"/>
            </p:cNvSpPr>
            <p:nvPr/>
          </p:nvSpPr>
          <p:spPr bwMode="auto">
            <a:xfrm rot="5400000">
              <a:off x="104775" y="104775"/>
              <a:ext cx="525463" cy="525463"/>
            </a:xfrm>
            <a:prstGeom prst="rtTriangle">
              <a:avLst/>
            </a:prstGeom>
            <a:solidFill>
              <a:srgbClr val="FBB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  <p:sp>
          <p:nvSpPr>
            <p:cNvPr id="32" name="矩形 75"/>
            <p:cNvSpPr>
              <a:spLocks noChangeArrowheads="1"/>
            </p:cNvSpPr>
            <p:nvPr/>
          </p:nvSpPr>
          <p:spPr bwMode="auto">
            <a:xfrm rot="2700000">
              <a:off x="350044" y="29369"/>
              <a:ext cx="112713" cy="746125"/>
            </a:xfrm>
            <a:prstGeom prst="rect">
              <a:avLst/>
            </a:prstGeom>
            <a:solidFill>
              <a:srgbClr val="E7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00">
                <a:solidFill>
                  <a:srgbClr val="FFFFFF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9" y="706077"/>
            <a:ext cx="3228438" cy="4175312"/>
          </a:xfrm>
          <a:prstGeom prst="rect">
            <a:avLst/>
          </a:prstGeom>
        </p:spPr>
      </p:pic>
      <p:sp>
        <p:nvSpPr>
          <p:cNvPr id="33" name="TextBox 62"/>
          <p:cNvSpPr txBox="1"/>
          <p:nvPr/>
        </p:nvSpPr>
        <p:spPr>
          <a:xfrm>
            <a:off x="4710233" y="766510"/>
            <a:ext cx="3913814" cy="3208557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微信群太多也很讨厌</a:t>
            </a:r>
            <a:r>
              <a:rPr lang="en-US" altLang="zh-CN" sz="24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组织群就这一个（请显示实名），其他都请以任务为导向自行建立</a:t>
            </a:r>
            <a:r>
              <a:rPr lang="zh-CN" altLang="zh-CN" sz="14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这个群的目的：</a:t>
            </a:r>
            <a:endParaRPr lang="en-US" altLang="zh-CN" sz="14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发红包和收红包；</a:t>
            </a:r>
            <a:endParaRPr lang="en-US" altLang="zh-CN" sz="14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要找好基友协作更方便的加微信和抓到他；</a:t>
            </a:r>
            <a:endParaRPr lang="en-US" altLang="zh-CN" sz="14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分享一些有用的“技术信息和材料”；</a:t>
            </a:r>
            <a:endParaRPr lang="en-US" altLang="zh-CN" sz="14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一些大团队层面的消息发布，例如：团队活动、开集体会议等等；</a:t>
            </a:r>
            <a:endParaRPr lang="en-US" altLang="zh-CN" sz="140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1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TextBox 18"/>
          <p:cNvSpPr>
            <a:spLocks noChangeArrowheads="1"/>
          </p:cNvSpPr>
          <p:nvPr/>
        </p:nvSpPr>
        <p:spPr bwMode="auto">
          <a:xfrm>
            <a:off x="833005" y="0"/>
            <a:ext cx="1620914" cy="52319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1419" tIns="45709" rIns="91419" bIns="45709">
            <a:spAutoFit/>
          </a:bodyPr>
          <a:lstStyle/>
          <a:p>
            <a:pPr defTabSz="914126">
              <a:defRPr/>
            </a:pPr>
            <a:r>
              <a:rPr lang="zh-CN" altLang="en-US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一些说明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19953" y="894989"/>
            <a:ext cx="8281198" cy="3716560"/>
            <a:chOff x="1406661" y="1713200"/>
            <a:chExt cx="9159739" cy="4298325"/>
          </a:xfrm>
        </p:grpSpPr>
        <p:sp>
          <p:nvSpPr>
            <p:cNvPr id="10" name="Down Arrow Callout 55"/>
            <p:cNvSpPr/>
            <p:nvPr/>
          </p:nvSpPr>
          <p:spPr>
            <a:xfrm>
              <a:off x="1875951" y="1713201"/>
              <a:ext cx="2318464" cy="3703925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7480"/>
              </a:avLst>
            </a:prstGeom>
            <a:solidFill>
              <a:srgbClr val="F472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Down Arrow Callout 55"/>
            <p:cNvSpPr/>
            <p:nvPr/>
          </p:nvSpPr>
          <p:spPr>
            <a:xfrm>
              <a:off x="4696939" y="2119601"/>
              <a:ext cx="2318464" cy="3703925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7480"/>
              </a:avLst>
            </a:prstGeom>
            <a:solidFill>
              <a:srgbClr val="29B9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own Arrow Callout 55"/>
            <p:cNvSpPr/>
            <p:nvPr/>
          </p:nvSpPr>
          <p:spPr>
            <a:xfrm>
              <a:off x="7517926" y="1713200"/>
              <a:ext cx="2318464" cy="3703925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7480"/>
              </a:avLst>
            </a:prstGeom>
            <a:solidFill>
              <a:srgbClr val="F8D35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98625" y="2127669"/>
              <a:ext cx="2073111" cy="2825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关于目前推进的考勤制度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：</a:t>
              </a:r>
              <a:endParaRPr lang="en-US" altLang="zh-CN" sz="16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160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请</a:t>
              </a:r>
              <a:r>
                <a:rPr lang="zh-CN" altLang="en-US" sz="16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大家尊重公司规章制度，但请不盲从，以人为本，以工作效率为本，以身心健康为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本；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40602" y="2009513"/>
              <a:ext cx="2073111" cy="284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关于工作压力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：</a:t>
              </a:r>
              <a:endParaRPr lang="en-US" altLang="zh-CN" sz="1600" b="1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1600" b="1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人</a:t>
              </a:r>
              <a:r>
                <a:rPr lang="zh-CN" altLang="en-US" sz="16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在压力很大的情况下，是不能很好的思考的。所以，请依赖团队、依赖伙伴释放工作压力；</a:t>
              </a:r>
            </a:p>
            <a:p>
              <a:pPr algn="just">
                <a:lnSpc>
                  <a:spcPct val="120000"/>
                </a:lnSpc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19615" y="2291032"/>
              <a:ext cx="2073111" cy="24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关于加班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：</a:t>
              </a:r>
              <a:endParaRPr lang="en-US" altLang="zh-CN" sz="1600" b="1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1600" b="1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不必要的加班，最少人数原则安排加班，大家都是成年人，加班工资么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，调休调休；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Straight Connector 43"/>
            <p:cNvCxnSpPr/>
            <p:nvPr/>
          </p:nvCxnSpPr>
          <p:spPr>
            <a:xfrm>
              <a:off x="1406661" y="6011525"/>
              <a:ext cx="915973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38"/>
            <p:cNvCxnSpPr/>
            <p:nvPr/>
          </p:nvCxnSpPr>
          <p:spPr>
            <a:xfrm>
              <a:off x="3035181" y="5417125"/>
              <a:ext cx="0" cy="594400"/>
            </a:xfrm>
            <a:prstGeom prst="line">
              <a:avLst/>
            </a:prstGeom>
            <a:ln w="19050" cap="rnd">
              <a:solidFill>
                <a:srgbClr val="F4726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8"/>
            <p:cNvCxnSpPr/>
            <p:nvPr/>
          </p:nvCxnSpPr>
          <p:spPr>
            <a:xfrm>
              <a:off x="8677157" y="5417125"/>
              <a:ext cx="0" cy="594400"/>
            </a:xfrm>
            <a:prstGeom prst="line">
              <a:avLst/>
            </a:prstGeom>
            <a:ln w="19050" cap="rnd">
              <a:solidFill>
                <a:srgbClr val="F8D35E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8"/>
            <p:cNvCxnSpPr>
              <a:stCxn id="17" idx="2"/>
            </p:cNvCxnSpPr>
            <p:nvPr/>
          </p:nvCxnSpPr>
          <p:spPr>
            <a:xfrm>
              <a:off x="5856170" y="4760907"/>
              <a:ext cx="1" cy="380641"/>
            </a:xfrm>
            <a:prstGeom prst="line">
              <a:avLst/>
            </a:prstGeom>
            <a:ln w="19050" cap="rnd">
              <a:solidFill>
                <a:srgbClr val="29B9A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3583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/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AFA48E6-3377-497B-8AD0-83C1C51C984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28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5"/>
          <p:cNvSpPr>
            <a:spLocks noChangeArrowheads="1"/>
          </p:cNvSpPr>
          <p:nvPr/>
        </p:nvSpPr>
        <p:spPr bwMode="auto">
          <a:xfrm>
            <a:off x="4154488" y="2046288"/>
            <a:ext cx="503237" cy="1754187"/>
          </a:xfrm>
          <a:custGeom>
            <a:avLst/>
            <a:gdLst>
              <a:gd name="T0" fmla="*/ 55984 w 503853"/>
              <a:gd name="T1" fmla="*/ 0 h 1754155"/>
              <a:gd name="T2" fmla="*/ 503853 w 503853"/>
              <a:gd name="T3" fmla="*/ 391885 h 1754155"/>
              <a:gd name="T4" fmla="*/ 0 w 503853"/>
              <a:gd name="T5" fmla="*/ 1754155 h 1754155"/>
              <a:gd name="T6" fmla="*/ 55984 w 503853"/>
              <a:gd name="T7" fmla="*/ 0 h 1754155"/>
              <a:gd name="T8" fmla="*/ 0 60000 65536"/>
              <a:gd name="T9" fmla="*/ 0 60000 65536"/>
              <a:gd name="T10" fmla="*/ 0 60000 65536"/>
              <a:gd name="T11" fmla="*/ 0 60000 65536"/>
              <a:gd name="T12" fmla="*/ 0 w 503853"/>
              <a:gd name="T13" fmla="*/ 0 h 1754155"/>
              <a:gd name="T14" fmla="*/ 503853 w 503853"/>
              <a:gd name="T15" fmla="*/ 1754155 h 1754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853" h="1754155">
                <a:moveTo>
                  <a:pt x="55984" y="0"/>
                </a:moveTo>
                <a:lnTo>
                  <a:pt x="503853" y="391885"/>
                </a:lnTo>
                <a:lnTo>
                  <a:pt x="0" y="1754155"/>
                </a:lnTo>
                <a:lnTo>
                  <a:pt x="55984" y="0"/>
                </a:lnTo>
                <a:close/>
              </a:path>
            </a:pathLst>
          </a:custGeom>
          <a:solidFill>
            <a:srgbClr val="145C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36"/>
          <p:cNvSpPr>
            <a:spLocks noChangeArrowheads="1"/>
          </p:cNvSpPr>
          <p:nvPr/>
        </p:nvSpPr>
        <p:spPr bwMode="auto">
          <a:xfrm>
            <a:off x="3638550" y="1779588"/>
            <a:ext cx="1157288" cy="509587"/>
          </a:xfrm>
          <a:custGeom>
            <a:avLst/>
            <a:gdLst>
              <a:gd name="T0" fmla="*/ 0 w 1156996"/>
              <a:gd name="T1" fmla="*/ 6220 h 510073"/>
              <a:gd name="T2" fmla="*/ 1156996 w 1156996"/>
              <a:gd name="T3" fmla="*/ 0 h 510073"/>
              <a:gd name="T4" fmla="*/ 124408 w 1156996"/>
              <a:gd name="T5" fmla="*/ 510073 h 510073"/>
              <a:gd name="T6" fmla="*/ 0 w 1156996"/>
              <a:gd name="T7" fmla="*/ 6220 h 510073"/>
              <a:gd name="T8" fmla="*/ 0 60000 65536"/>
              <a:gd name="T9" fmla="*/ 0 60000 65536"/>
              <a:gd name="T10" fmla="*/ 0 60000 65536"/>
              <a:gd name="T11" fmla="*/ 0 60000 65536"/>
              <a:gd name="T12" fmla="*/ 0 w 1156996"/>
              <a:gd name="T13" fmla="*/ 0 h 510073"/>
              <a:gd name="T14" fmla="*/ 1156996 w 1156996"/>
              <a:gd name="T15" fmla="*/ 510073 h 5100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996" h="510073">
                <a:moveTo>
                  <a:pt x="0" y="6220"/>
                </a:moveTo>
                <a:lnTo>
                  <a:pt x="1156996" y="0"/>
                </a:lnTo>
                <a:lnTo>
                  <a:pt x="124408" y="510073"/>
                </a:lnTo>
                <a:lnTo>
                  <a:pt x="0" y="622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33"/>
          <p:cNvSpPr>
            <a:spLocks noChangeArrowheads="1"/>
          </p:cNvSpPr>
          <p:nvPr/>
        </p:nvSpPr>
        <p:spPr bwMode="auto">
          <a:xfrm>
            <a:off x="3502025" y="1784350"/>
            <a:ext cx="677863" cy="2028825"/>
          </a:xfrm>
          <a:custGeom>
            <a:avLst/>
            <a:gdLst>
              <a:gd name="T0" fmla="*/ 136849 w 678025"/>
              <a:gd name="T1" fmla="*/ 0 h 2002971"/>
              <a:gd name="T2" fmla="*/ 678025 w 678025"/>
              <a:gd name="T3" fmla="*/ 2002971 h 2002971"/>
              <a:gd name="T4" fmla="*/ 0 w 678025"/>
              <a:gd name="T5" fmla="*/ 1125893 h 2002971"/>
              <a:gd name="T6" fmla="*/ 136849 w 678025"/>
              <a:gd name="T7" fmla="*/ 0 h 2002971"/>
              <a:gd name="T8" fmla="*/ 0 60000 65536"/>
              <a:gd name="T9" fmla="*/ 0 60000 65536"/>
              <a:gd name="T10" fmla="*/ 0 60000 65536"/>
              <a:gd name="T11" fmla="*/ 0 60000 65536"/>
              <a:gd name="T12" fmla="*/ 0 w 678025"/>
              <a:gd name="T13" fmla="*/ 0 h 2002971"/>
              <a:gd name="T14" fmla="*/ 678025 w 678025"/>
              <a:gd name="T15" fmla="*/ 2002971 h 20029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025" h="2002971">
                <a:moveTo>
                  <a:pt x="136849" y="0"/>
                </a:moveTo>
                <a:lnTo>
                  <a:pt x="678025" y="2002971"/>
                </a:lnTo>
                <a:lnTo>
                  <a:pt x="0" y="1125893"/>
                </a:lnTo>
                <a:lnTo>
                  <a:pt x="136849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>
            <a:spLocks noChangeArrowheads="1"/>
          </p:cNvSpPr>
          <p:nvPr/>
        </p:nvSpPr>
        <p:spPr bwMode="auto">
          <a:xfrm>
            <a:off x="3365500" y="2911475"/>
            <a:ext cx="1854200" cy="2282825"/>
          </a:xfrm>
          <a:custGeom>
            <a:avLst/>
            <a:gdLst>
              <a:gd name="T0" fmla="*/ 136849 w 1853682"/>
              <a:gd name="T1" fmla="*/ 0 h 2282889"/>
              <a:gd name="T2" fmla="*/ 1853682 w 1853682"/>
              <a:gd name="T3" fmla="*/ 2282889 h 2282889"/>
              <a:gd name="T4" fmla="*/ 1698171 w 1853682"/>
              <a:gd name="T5" fmla="*/ 2282889 h 2282889"/>
              <a:gd name="T6" fmla="*/ 0 w 1853682"/>
              <a:gd name="T7" fmla="*/ 1107232 h 2282889"/>
              <a:gd name="T8" fmla="*/ 136849 w 1853682"/>
              <a:gd name="T9" fmla="*/ 0 h 2282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3682"/>
              <a:gd name="T16" fmla="*/ 0 h 2282889"/>
              <a:gd name="T17" fmla="*/ 1853682 w 1853682"/>
              <a:gd name="T18" fmla="*/ 2282889 h 2282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3682" h="2282889">
                <a:moveTo>
                  <a:pt x="136849" y="0"/>
                </a:moveTo>
                <a:lnTo>
                  <a:pt x="1853682" y="2282889"/>
                </a:lnTo>
                <a:lnTo>
                  <a:pt x="1698171" y="2282889"/>
                </a:lnTo>
                <a:lnTo>
                  <a:pt x="0" y="1107232"/>
                </a:lnTo>
                <a:lnTo>
                  <a:pt x="136849" y="0"/>
                </a:lnTo>
                <a:close/>
              </a:path>
            </a:pathLst>
          </a:custGeom>
          <a:solidFill>
            <a:srgbClr val="1387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8"/>
          <p:cNvSpPr>
            <a:spLocks noChangeArrowheads="1"/>
          </p:cNvSpPr>
          <p:nvPr/>
        </p:nvSpPr>
        <p:spPr bwMode="auto">
          <a:xfrm>
            <a:off x="2562225" y="-42863"/>
            <a:ext cx="1412875" cy="1858963"/>
          </a:xfrm>
          <a:custGeom>
            <a:avLst/>
            <a:gdLst>
              <a:gd name="T0" fmla="*/ 1069910 w 1393372"/>
              <a:gd name="T1" fmla="*/ 6220 h 1847461"/>
              <a:gd name="T2" fmla="*/ 1393372 w 1393372"/>
              <a:gd name="T3" fmla="*/ 0 h 1847461"/>
              <a:gd name="T4" fmla="*/ 1076131 w 1393372"/>
              <a:gd name="T5" fmla="*/ 1835020 h 1847461"/>
              <a:gd name="T6" fmla="*/ 0 w 1393372"/>
              <a:gd name="T7" fmla="*/ 1847461 h 1847461"/>
              <a:gd name="T8" fmla="*/ 1069910 w 1393372"/>
              <a:gd name="T9" fmla="*/ 6220 h 1847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847461"/>
              <a:gd name="T17" fmla="*/ 1393372 w 1393372"/>
              <a:gd name="T18" fmla="*/ 1847461 h 18474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847461">
                <a:moveTo>
                  <a:pt x="1069910" y="6220"/>
                </a:moveTo>
                <a:lnTo>
                  <a:pt x="1393372" y="0"/>
                </a:lnTo>
                <a:lnTo>
                  <a:pt x="1076131" y="1835020"/>
                </a:lnTo>
                <a:lnTo>
                  <a:pt x="0" y="1847461"/>
                </a:lnTo>
                <a:lnTo>
                  <a:pt x="1069910" y="622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47"/>
          <p:cNvSpPr>
            <a:spLocks noChangeArrowheads="1"/>
          </p:cNvSpPr>
          <p:nvPr/>
        </p:nvSpPr>
        <p:spPr bwMode="auto">
          <a:xfrm>
            <a:off x="4273550" y="330200"/>
            <a:ext cx="223838" cy="714375"/>
          </a:xfrm>
          <a:custGeom>
            <a:avLst/>
            <a:gdLst>
              <a:gd name="T0" fmla="*/ 0 w 223935"/>
              <a:gd name="T1" fmla="*/ 0 h 715347"/>
              <a:gd name="T2" fmla="*/ 223935 w 223935"/>
              <a:gd name="T3" fmla="*/ 628261 h 715347"/>
              <a:gd name="T4" fmla="*/ 62204 w 223935"/>
              <a:gd name="T5" fmla="*/ 715347 h 715347"/>
              <a:gd name="T6" fmla="*/ 0 w 223935"/>
              <a:gd name="T7" fmla="*/ 0 h 715347"/>
              <a:gd name="T8" fmla="*/ 0 60000 65536"/>
              <a:gd name="T9" fmla="*/ 0 60000 65536"/>
              <a:gd name="T10" fmla="*/ 0 60000 65536"/>
              <a:gd name="T11" fmla="*/ 0 60000 65536"/>
              <a:gd name="T12" fmla="*/ 0 w 223935"/>
              <a:gd name="T13" fmla="*/ 0 h 715347"/>
              <a:gd name="T14" fmla="*/ 223935 w 223935"/>
              <a:gd name="T15" fmla="*/ 715347 h 7153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935" h="715347">
                <a:moveTo>
                  <a:pt x="0" y="0"/>
                </a:moveTo>
                <a:lnTo>
                  <a:pt x="223935" y="628261"/>
                </a:lnTo>
                <a:lnTo>
                  <a:pt x="62204" y="715347"/>
                </a:lnTo>
                <a:lnTo>
                  <a:pt x="0" y="0"/>
                </a:lnTo>
                <a:close/>
              </a:path>
            </a:pathLst>
          </a:custGeom>
          <a:solidFill>
            <a:srgbClr val="28A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>
            <a:spLocks noChangeArrowheads="1"/>
          </p:cNvSpPr>
          <p:nvPr/>
        </p:nvSpPr>
        <p:spPr bwMode="auto">
          <a:xfrm>
            <a:off x="-117475" y="-55563"/>
            <a:ext cx="317500" cy="280988"/>
          </a:xfrm>
          <a:custGeom>
            <a:avLst/>
            <a:gdLst>
              <a:gd name="T0" fmla="*/ 37322 w 317241"/>
              <a:gd name="T1" fmla="*/ 255036 h 279918"/>
              <a:gd name="T2" fmla="*/ 118188 w 317241"/>
              <a:gd name="T3" fmla="*/ 279918 h 279918"/>
              <a:gd name="T4" fmla="*/ 317241 w 317241"/>
              <a:gd name="T5" fmla="*/ 0 h 279918"/>
              <a:gd name="T6" fmla="*/ 0 w 317241"/>
              <a:gd name="T7" fmla="*/ 6220 h 279918"/>
              <a:gd name="T8" fmla="*/ 37322 w 317241"/>
              <a:gd name="T9" fmla="*/ 255036 h 279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241"/>
              <a:gd name="T16" fmla="*/ 0 h 279918"/>
              <a:gd name="T17" fmla="*/ 317241 w 317241"/>
              <a:gd name="T18" fmla="*/ 279918 h 279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241" h="279918">
                <a:moveTo>
                  <a:pt x="37322" y="255036"/>
                </a:moveTo>
                <a:lnTo>
                  <a:pt x="118188" y="279918"/>
                </a:lnTo>
                <a:lnTo>
                  <a:pt x="317241" y="0"/>
                </a:lnTo>
                <a:lnTo>
                  <a:pt x="0" y="6220"/>
                </a:lnTo>
                <a:lnTo>
                  <a:pt x="37322" y="255036"/>
                </a:lnTo>
                <a:close/>
              </a:path>
            </a:pathLst>
          </a:custGeom>
          <a:solidFill>
            <a:srgbClr val="07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任意多边形 39"/>
          <p:cNvSpPr>
            <a:spLocks noChangeArrowheads="1"/>
          </p:cNvSpPr>
          <p:nvPr/>
        </p:nvSpPr>
        <p:spPr bwMode="auto">
          <a:xfrm>
            <a:off x="2289175" y="-12700"/>
            <a:ext cx="696913" cy="908050"/>
          </a:xfrm>
          <a:custGeom>
            <a:avLst/>
            <a:gdLst>
              <a:gd name="T0" fmla="*/ 12441 w 690466"/>
              <a:gd name="T1" fmla="*/ 883298 h 883298"/>
              <a:gd name="T2" fmla="*/ 690466 w 690466"/>
              <a:gd name="T3" fmla="*/ 298579 h 883298"/>
              <a:gd name="T4" fmla="*/ 155511 w 690466"/>
              <a:gd name="T5" fmla="*/ 0 h 883298"/>
              <a:gd name="T6" fmla="*/ 0 w 690466"/>
              <a:gd name="T7" fmla="*/ 6220 h 883298"/>
              <a:gd name="T8" fmla="*/ 12441 w 690466"/>
              <a:gd name="T9" fmla="*/ 883298 h 883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0466"/>
              <a:gd name="T16" fmla="*/ 0 h 883298"/>
              <a:gd name="T17" fmla="*/ 690466 w 690466"/>
              <a:gd name="T18" fmla="*/ 883298 h 883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0466" h="883298">
                <a:moveTo>
                  <a:pt x="12441" y="883298"/>
                </a:moveTo>
                <a:lnTo>
                  <a:pt x="690466" y="298579"/>
                </a:lnTo>
                <a:lnTo>
                  <a:pt x="155511" y="0"/>
                </a:lnTo>
                <a:lnTo>
                  <a:pt x="0" y="6220"/>
                </a:lnTo>
                <a:lnTo>
                  <a:pt x="12441" y="883298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 31"/>
          <p:cNvSpPr>
            <a:spLocks noChangeArrowheads="1"/>
          </p:cNvSpPr>
          <p:nvPr/>
        </p:nvSpPr>
        <p:spPr bwMode="auto">
          <a:xfrm>
            <a:off x="2879725" y="1797050"/>
            <a:ext cx="771525" cy="2214563"/>
          </a:xfrm>
          <a:custGeom>
            <a:avLst/>
            <a:gdLst>
              <a:gd name="T0" fmla="*/ 0 w 765110"/>
              <a:gd name="T1" fmla="*/ 1816359 h 2202024"/>
              <a:gd name="T2" fmla="*/ 765110 w 765110"/>
              <a:gd name="T3" fmla="*/ 0 h 2202024"/>
              <a:gd name="T4" fmla="*/ 485192 w 765110"/>
              <a:gd name="T5" fmla="*/ 2202024 h 2202024"/>
              <a:gd name="T6" fmla="*/ 0 w 765110"/>
              <a:gd name="T7" fmla="*/ 1816359 h 2202024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2202024"/>
              <a:gd name="T14" fmla="*/ 765110 w 765110"/>
              <a:gd name="T15" fmla="*/ 2202024 h 220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2202024">
                <a:moveTo>
                  <a:pt x="0" y="1816359"/>
                </a:moveTo>
                <a:lnTo>
                  <a:pt x="765110" y="0"/>
                </a:lnTo>
                <a:lnTo>
                  <a:pt x="485192" y="2202024"/>
                </a:lnTo>
                <a:lnTo>
                  <a:pt x="0" y="1816359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11"/>
          <p:cNvSpPr>
            <a:spLocks noChangeArrowheads="1"/>
          </p:cNvSpPr>
          <p:nvPr/>
        </p:nvSpPr>
        <p:spPr bwMode="auto">
          <a:xfrm>
            <a:off x="2146300" y="3702050"/>
            <a:ext cx="1044575" cy="1647825"/>
          </a:xfrm>
          <a:custGeom>
            <a:avLst/>
            <a:gdLst>
              <a:gd name="T0" fmla="*/ 0 w 1007706"/>
              <a:gd name="T1" fmla="*/ 0 h 1561323"/>
              <a:gd name="T2" fmla="*/ 541176 w 1007706"/>
              <a:gd name="T3" fmla="*/ 99527 h 1561323"/>
              <a:gd name="T4" fmla="*/ 1007706 w 1007706"/>
              <a:gd name="T5" fmla="*/ 1561323 h 1561323"/>
              <a:gd name="T6" fmla="*/ 0 w 1007706"/>
              <a:gd name="T7" fmla="*/ 0 h 1561323"/>
              <a:gd name="T8" fmla="*/ 0 60000 65536"/>
              <a:gd name="T9" fmla="*/ 0 60000 65536"/>
              <a:gd name="T10" fmla="*/ 0 60000 65536"/>
              <a:gd name="T11" fmla="*/ 0 60000 65536"/>
              <a:gd name="T12" fmla="*/ 0 w 1007706"/>
              <a:gd name="T13" fmla="*/ 0 h 1561323"/>
              <a:gd name="T14" fmla="*/ 1007706 w 1007706"/>
              <a:gd name="T15" fmla="*/ 1561323 h 1561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7706" h="1561323">
                <a:moveTo>
                  <a:pt x="0" y="0"/>
                </a:moveTo>
                <a:lnTo>
                  <a:pt x="541176" y="99527"/>
                </a:lnTo>
                <a:lnTo>
                  <a:pt x="1007706" y="1561323"/>
                </a:lnTo>
                <a:lnTo>
                  <a:pt x="0" y="0"/>
                </a:lnTo>
                <a:close/>
              </a:path>
            </a:pathLst>
          </a:custGeom>
          <a:solidFill>
            <a:srgbClr val="25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13"/>
          <p:cNvSpPr>
            <a:spLocks noChangeArrowheads="1"/>
          </p:cNvSpPr>
          <p:nvPr/>
        </p:nvSpPr>
        <p:spPr bwMode="auto">
          <a:xfrm>
            <a:off x="1741488" y="1717675"/>
            <a:ext cx="447675" cy="2070100"/>
          </a:xfrm>
          <a:custGeom>
            <a:avLst/>
            <a:gdLst>
              <a:gd name="T0" fmla="*/ 404327 w 404327"/>
              <a:gd name="T1" fmla="*/ 1897225 h 1897225"/>
              <a:gd name="T2" fmla="*/ 0 w 404327"/>
              <a:gd name="T3" fmla="*/ 1281404 h 1897225"/>
              <a:gd name="T4" fmla="*/ 311021 w 404327"/>
              <a:gd name="T5" fmla="*/ 0 h 1897225"/>
              <a:gd name="T6" fmla="*/ 404327 w 404327"/>
              <a:gd name="T7" fmla="*/ 1897225 h 1897225"/>
              <a:gd name="T8" fmla="*/ 0 60000 65536"/>
              <a:gd name="T9" fmla="*/ 0 60000 65536"/>
              <a:gd name="T10" fmla="*/ 0 60000 65536"/>
              <a:gd name="T11" fmla="*/ 0 60000 65536"/>
              <a:gd name="T12" fmla="*/ 0 w 404327"/>
              <a:gd name="T13" fmla="*/ 0 h 1897225"/>
              <a:gd name="T14" fmla="*/ 404327 w 404327"/>
              <a:gd name="T15" fmla="*/ 1897225 h 1897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4327" h="1897225">
                <a:moveTo>
                  <a:pt x="404327" y="1897225"/>
                </a:moveTo>
                <a:lnTo>
                  <a:pt x="0" y="1281404"/>
                </a:lnTo>
                <a:lnTo>
                  <a:pt x="311021" y="0"/>
                </a:lnTo>
                <a:lnTo>
                  <a:pt x="404327" y="189722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7"/>
          <p:cNvSpPr>
            <a:spLocks noChangeArrowheads="1"/>
          </p:cNvSpPr>
          <p:nvPr/>
        </p:nvSpPr>
        <p:spPr bwMode="auto">
          <a:xfrm>
            <a:off x="-85725" y="428625"/>
            <a:ext cx="3146425" cy="4740275"/>
          </a:xfrm>
          <a:custGeom>
            <a:avLst/>
            <a:gdLst>
              <a:gd name="T0" fmla="*/ 0 w 3147527"/>
              <a:gd name="T1" fmla="*/ 0 h 4708849"/>
              <a:gd name="T2" fmla="*/ 1219200 w 3147527"/>
              <a:gd name="T3" fmla="*/ 1324947 h 4708849"/>
              <a:gd name="T4" fmla="*/ 1175657 w 3147527"/>
              <a:gd name="T5" fmla="*/ 2481943 h 4708849"/>
              <a:gd name="T6" fmla="*/ 2233127 w 3147527"/>
              <a:gd name="T7" fmla="*/ 3228392 h 4708849"/>
              <a:gd name="T8" fmla="*/ 3147527 w 3147527"/>
              <a:gd name="T9" fmla="*/ 4696408 h 4708849"/>
              <a:gd name="T10" fmla="*/ 18662 w 3147527"/>
              <a:gd name="T11" fmla="*/ 4708849 h 4708849"/>
              <a:gd name="T12" fmla="*/ 0 w 3147527"/>
              <a:gd name="T13" fmla="*/ 0 h 47088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47527"/>
              <a:gd name="T22" fmla="*/ 0 h 4708849"/>
              <a:gd name="T23" fmla="*/ 3147527 w 3147527"/>
              <a:gd name="T24" fmla="*/ 4708849 h 47088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47527" h="4708849">
                <a:moveTo>
                  <a:pt x="0" y="0"/>
                </a:moveTo>
                <a:lnTo>
                  <a:pt x="1219200" y="1324947"/>
                </a:lnTo>
                <a:lnTo>
                  <a:pt x="1175657" y="2481943"/>
                </a:lnTo>
                <a:lnTo>
                  <a:pt x="2233127" y="3228392"/>
                </a:lnTo>
                <a:lnTo>
                  <a:pt x="3147527" y="4696408"/>
                </a:lnTo>
                <a:lnTo>
                  <a:pt x="18662" y="4708849"/>
                </a:lnTo>
                <a:cubicBezTo>
                  <a:pt x="12441" y="3139233"/>
                  <a:pt x="6221" y="1569616"/>
                  <a:pt x="0" y="0"/>
                </a:cubicBez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>
            <a:off x="1965325" y="3683000"/>
            <a:ext cx="1108075" cy="1473200"/>
          </a:xfrm>
          <a:custGeom>
            <a:avLst/>
            <a:gdLst>
              <a:gd name="T0" fmla="*/ 174171 w 1076131"/>
              <a:gd name="T1" fmla="*/ 0 h 1474237"/>
              <a:gd name="T2" fmla="*/ 0 w 1076131"/>
              <a:gd name="T3" fmla="*/ 1474237 h 1474237"/>
              <a:gd name="T4" fmla="*/ 1076131 w 1076131"/>
              <a:gd name="T5" fmla="*/ 1474237 h 1474237"/>
              <a:gd name="T6" fmla="*/ 174171 w 1076131"/>
              <a:gd name="T7" fmla="*/ 0 h 1474237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474237"/>
              <a:gd name="T14" fmla="*/ 1076131 w 1076131"/>
              <a:gd name="T15" fmla="*/ 1474237 h 147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474237">
                <a:moveTo>
                  <a:pt x="174171" y="0"/>
                </a:moveTo>
                <a:lnTo>
                  <a:pt x="0" y="1474237"/>
                </a:lnTo>
                <a:lnTo>
                  <a:pt x="1076131" y="1474237"/>
                </a:lnTo>
                <a:lnTo>
                  <a:pt x="174171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9"/>
          <p:cNvSpPr>
            <a:spLocks noChangeArrowheads="1"/>
          </p:cNvSpPr>
          <p:nvPr/>
        </p:nvSpPr>
        <p:spPr bwMode="auto">
          <a:xfrm>
            <a:off x="814388" y="3241675"/>
            <a:ext cx="1331912" cy="1920875"/>
          </a:xfrm>
          <a:custGeom>
            <a:avLst/>
            <a:gdLst>
              <a:gd name="T0" fmla="*/ 1337388 w 1337388"/>
              <a:gd name="T1" fmla="*/ 454090 h 1909666"/>
              <a:gd name="T2" fmla="*/ 0 w 1337388"/>
              <a:gd name="T3" fmla="*/ 0 h 1909666"/>
              <a:gd name="T4" fmla="*/ 1169437 w 1337388"/>
              <a:gd name="T5" fmla="*/ 1909666 h 1909666"/>
              <a:gd name="T6" fmla="*/ 1337388 w 1337388"/>
              <a:gd name="T7" fmla="*/ 454090 h 1909666"/>
              <a:gd name="T8" fmla="*/ 0 60000 65536"/>
              <a:gd name="T9" fmla="*/ 0 60000 65536"/>
              <a:gd name="T10" fmla="*/ 0 60000 65536"/>
              <a:gd name="T11" fmla="*/ 0 60000 65536"/>
              <a:gd name="T12" fmla="*/ 0 w 1337388"/>
              <a:gd name="T13" fmla="*/ 0 h 1909666"/>
              <a:gd name="T14" fmla="*/ 1337388 w 1337388"/>
              <a:gd name="T15" fmla="*/ 1909666 h 1909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7388" h="1909666">
                <a:moveTo>
                  <a:pt x="1337388" y="454090"/>
                </a:moveTo>
                <a:lnTo>
                  <a:pt x="0" y="0"/>
                </a:lnTo>
                <a:lnTo>
                  <a:pt x="1169437" y="1909666"/>
                </a:lnTo>
                <a:lnTo>
                  <a:pt x="1337388" y="454090"/>
                </a:lnTo>
                <a:close/>
              </a:path>
            </a:pathLst>
          </a:custGeom>
          <a:solidFill>
            <a:srgbClr val="F493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10"/>
          <p:cNvSpPr>
            <a:spLocks noChangeArrowheads="1"/>
          </p:cNvSpPr>
          <p:nvPr/>
        </p:nvSpPr>
        <p:spPr bwMode="auto">
          <a:xfrm>
            <a:off x="796925" y="3203575"/>
            <a:ext cx="938213" cy="1965325"/>
          </a:xfrm>
          <a:custGeom>
            <a:avLst/>
            <a:gdLst>
              <a:gd name="T0" fmla="*/ 0 w 920621"/>
              <a:gd name="T1" fmla="*/ 0 h 1922106"/>
              <a:gd name="T2" fmla="*/ 920621 w 920621"/>
              <a:gd name="T3" fmla="*/ 1922106 h 1922106"/>
              <a:gd name="T4" fmla="*/ 534955 w 920621"/>
              <a:gd name="T5" fmla="*/ 1922106 h 1922106"/>
              <a:gd name="T6" fmla="*/ 0 w 920621"/>
              <a:gd name="T7" fmla="*/ 0 h 1922106"/>
              <a:gd name="T8" fmla="*/ 0 60000 65536"/>
              <a:gd name="T9" fmla="*/ 0 60000 65536"/>
              <a:gd name="T10" fmla="*/ 0 60000 65536"/>
              <a:gd name="T11" fmla="*/ 0 60000 65536"/>
              <a:gd name="T12" fmla="*/ 0 w 920621"/>
              <a:gd name="T13" fmla="*/ 0 h 1922106"/>
              <a:gd name="T14" fmla="*/ 920621 w 920621"/>
              <a:gd name="T15" fmla="*/ 1922106 h 1922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621" h="1922106">
                <a:moveTo>
                  <a:pt x="0" y="0"/>
                </a:moveTo>
                <a:lnTo>
                  <a:pt x="920621" y="1922106"/>
                </a:lnTo>
                <a:lnTo>
                  <a:pt x="534955" y="1922106"/>
                </a:lnTo>
                <a:lnTo>
                  <a:pt x="0" y="0"/>
                </a:lnTo>
                <a:close/>
              </a:path>
            </a:pathLst>
          </a:custGeom>
          <a:solidFill>
            <a:srgbClr val="F9A8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 12"/>
          <p:cNvSpPr>
            <a:spLocks noChangeArrowheads="1"/>
          </p:cNvSpPr>
          <p:nvPr/>
        </p:nvSpPr>
        <p:spPr bwMode="auto">
          <a:xfrm>
            <a:off x="2089150" y="1784350"/>
            <a:ext cx="622300" cy="2035175"/>
          </a:xfrm>
          <a:custGeom>
            <a:avLst/>
            <a:gdLst>
              <a:gd name="T0" fmla="*/ 68425 w 609600"/>
              <a:gd name="T1" fmla="*/ 1884784 h 1996751"/>
              <a:gd name="T2" fmla="*/ 0 w 609600"/>
              <a:gd name="T3" fmla="*/ 0 h 1996751"/>
              <a:gd name="T4" fmla="*/ 609600 w 609600"/>
              <a:gd name="T5" fmla="*/ 1996751 h 1996751"/>
              <a:gd name="T6" fmla="*/ 68425 w 609600"/>
              <a:gd name="T7" fmla="*/ 1884784 h 1996751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996751"/>
              <a:gd name="T14" fmla="*/ 609600 w 609600"/>
              <a:gd name="T15" fmla="*/ 1996751 h 1996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996751">
                <a:moveTo>
                  <a:pt x="68425" y="1884784"/>
                </a:moveTo>
                <a:lnTo>
                  <a:pt x="0" y="0"/>
                </a:lnTo>
                <a:lnTo>
                  <a:pt x="609600" y="1996751"/>
                </a:lnTo>
                <a:lnTo>
                  <a:pt x="68425" y="1884784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14"/>
          <p:cNvSpPr>
            <a:spLocks noChangeArrowheads="1"/>
          </p:cNvSpPr>
          <p:nvPr/>
        </p:nvSpPr>
        <p:spPr bwMode="auto">
          <a:xfrm>
            <a:off x="1909763" y="1268413"/>
            <a:ext cx="1281112" cy="4094162"/>
          </a:xfrm>
          <a:custGeom>
            <a:avLst/>
            <a:gdLst>
              <a:gd name="T0" fmla="*/ 0 w 1262743"/>
              <a:gd name="T1" fmla="*/ 0 h 3999723"/>
              <a:gd name="T2" fmla="*/ 684245 w 1262743"/>
              <a:gd name="T3" fmla="*/ 516294 h 3999723"/>
              <a:gd name="T4" fmla="*/ 1262743 w 1262743"/>
              <a:gd name="T5" fmla="*/ 3999723 h 3999723"/>
              <a:gd name="T6" fmla="*/ 0 w 1262743"/>
              <a:gd name="T7" fmla="*/ 0 h 3999723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3"/>
              <a:gd name="T13" fmla="*/ 0 h 3999723"/>
              <a:gd name="T14" fmla="*/ 1262743 w 1262743"/>
              <a:gd name="T15" fmla="*/ 3999723 h 3999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3" h="3999723">
                <a:moveTo>
                  <a:pt x="0" y="0"/>
                </a:moveTo>
                <a:lnTo>
                  <a:pt x="684245" y="516294"/>
                </a:lnTo>
                <a:lnTo>
                  <a:pt x="1262743" y="3999723"/>
                </a:lnTo>
                <a:lnTo>
                  <a:pt x="0" y="0"/>
                </a:lnTo>
                <a:close/>
              </a:path>
            </a:pathLst>
          </a:custGeom>
          <a:solidFill>
            <a:srgbClr val="EA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15"/>
          <p:cNvSpPr>
            <a:spLocks noChangeArrowheads="1"/>
          </p:cNvSpPr>
          <p:nvPr/>
        </p:nvSpPr>
        <p:spPr bwMode="auto">
          <a:xfrm>
            <a:off x="1069975" y="2924175"/>
            <a:ext cx="1076325" cy="776288"/>
          </a:xfrm>
          <a:custGeom>
            <a:avLst/>
            <a:gdLst>
              <a:gd name="T0" fmla="*/ 0 w 1082351"/>
              <a:gd name="T1" fmla="*/ 0 h 777551"/>
              <a:gd name="T2" fmla="*/ 690465 w 1082351"/>
              <a:gd name="T3" fmla="*/ 149290 h 777551"/>
              <a:gd name="T4" fmla="*/ 1082351 w 1082351"/>
              <a:gd name="T5" fmla="*/ 777551 h 777551"/>
              <a:gd name="T6" fmla="*/ 0 w 1082351"/>
              <a:gd name="T7" fmla="*/ 0 h 777551"/>
              <a:gd name="T8" fmla="*/ 0 60000 65536"/>
              <a:gd name="T9" fmla="*/ 0 60000 65536"/>
              <a:gd name="T10" fmla="*/ 0 60000 65536"/>
              <a:gd name="T11" fmla="*/ 0 60000 65536"/>
              <a:gd name="T12" fmla="*/ 0 w 1082351"/>
              <a:gd name="T13" fmla="*/ 0 h 777551"/>
              <a:gd name="T14" fmla="*/ 1082351 w 1082351"/>
              <a:gd name="T15" fmla="*/ 777551 h 777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351" h="777551">
                <a:moveTo>
                  <a:pt x="0" y="0"/>
                </a:moveTo>
                <a:lnTo>
                  <a:pt x="690465" y="149290"/>
                </a:lnTo>
                <a:lnTo>
                  <a:pt x="1082351" y="777551"/>
                </a:lnTo>
                <a:lnTo>
                  <a:pt x="0" y="0"/>
                </a:lnTo>
                <a:close/>
              </a:path>
            </a:pathLst>
          </a:custGeom>
          <a:solidFill>
            <a:srgbClr val="4EC1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16"/>
          <p:cNvSpPr>
            <a:spLocks noChangeArrowheads="1"/>
          </p:cNvSpPr>
          <p:nvPr/>
        </p:nvSpPr>
        <p:spPr bwMode="auto">
          <a:xfrm>
            <a:off x="1076325" y="1784350"/>
            <a:ext cx="1001713" cy="1300163"/>
          </a:xfrm>
          <a:custGeom>
            <a:avLst/>
            <a:gdLst>
              <a:gd name="T0" fmla="*/ 0 w 976604"/>
              <a:gd name="T1" fmla="*/ 1132114 h 1287624"/>
              <a:gd name="T2" fmla="*/ 976604 w 976604"/>
              <a:gd name="T3" fmla="*/ 0 h 1287624"/>
              <a:gd name="T4" fmla="*/ 659363 w 976604"/>
              <a:gd name="T5" fmla="*/ 1287624 h 1287624"/>
              <a:gd name="T6" fmla="*/ 0 w 976604"/>
              <a:gd name="T7" fmla="*/ 1132114 h 1287624"/>
              <a:gd name="T8" fmla="*/ 0 60000 65536"/>
              <a:gd name="T9" fmla="*/ 0 60000 65536"/>
              <a:gd name="T10" fmla="*/ 0 60000 65536"/>
              <a:gd name="T11" fmla="*/ 0 60000 65536"/>
              <a:gd name="T12" fmla="*/ 0 w 976604"/>
              <a:gd name="T13" fmla="*/ 0 h 1287624"/>
              <a:gd name="T14" fmla="*/ 976604 w 976604"/>
              <a:gd name="T15" fmla="*/ 1287624 h 128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604" h="1287624">
                <a:moveTo>
                  <a:pt x="0" y="1132114"/>
                </a:moveTo>
                <a:lnTo>
                  <a:pt x="976604" y="0"/>
                </a:lnTo>
                <a:lnTo>
                  <a:pt x="659363" y="1287624"/>
                </a:lnTo>
                <a:lnTo>
                  <a:pt x="0" y="1132114"/>
                </a:lnTo>
                <a:close/>
              </a:path>
            </a:pathLst>
          </a:custGeom>
          <a:solidFill>
            <a:srgbClr val="15A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 17"/>
          <p:cNvSpPr>
            <a:spLocks noChangeArrowheads="1"/>
          </p:cNvSpPr>
          <p:nvPr/>
        </p:nvSpPr>
        <p:spPr bwMode="auto">
          <a:xfrm>
            <a:off x="1082675" y="1784350"/>
            <a:ext cx="1000125" cy="1144588"/>
          </a:xfrm>
          <a:custGeom>
            <a:avLst/>
            <a:gdLst>
              <a:gd name="T0" fmla="*/ 0 w 1001486"/>
              <a:gd name="T1" fmla="*/ 1144555 h 1144555"/>
              <a:gd name="T2" fmla="*/ 49763 w 1001486"/>
              <a:gd name="T3" fmla="*/ 6221 h 1144555"/>
              <a:gd name="T4" fmla="*/ 1001486 w 1001486"/>
              <a:gd name="T5" fmla="*/ 0 h 1144555"/>
              <a:gd name="T6" fmla="*/ 0 w 1001486"/>
              <a:gd name="T7" fmla="*/ 1144555 h 1144555"/>
              <a:gd name="T8" fmla="*/ 0 60000 65536"/>
              <a:gd name="T9" fmla="*/ 0 60000 65536"/>
              <a:gd name="T10" fmla="*/ 0 60000 65536"/>
              <a:gd name="T11" fmla="*/ 0 60000 65536"/>
              <a:gd name="T12" fmla="*/ 0 w 1001486"/>
              <a:gd name="T13" fmla="*/ 0 h 1144555"/>
              <a:gd name="T14" fmla="*/ 1001486 w 1001486"/>
              <a:gd name="T15" fmla="*/ 1144555 h 1144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486" h="1144555">
                <a:moveTo>
                  <a:pt x="0" y="1144555"/>
                </a:moveTo>
                <a:lnTo>
                  <a:pt x="49763" y="6221"/>
                </a:lnTo>
                <a:lnTo>
                  <a:pt x="1001486" y="0"/>
                </a:lnTo>
                <a:lnTo>
                  <a:pt x="0" y="1144555"/>
                </a:lnTo>
                <a:close/>
              </a:path>
            </a:pathLst>
          </a:custGeom>
          <a:solidFill>
            <a:srgbClr val="17B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 18"/>
          <p:cNvSpPr>
            <a:spLocks noChangeArrowheads="1"/>
          </p:cNvSpPr>
          <p:nvPr/>
        </p:nvSpPr>
        <p:spPr bwMode="auto">
          <a:xfrm>
            <a:off x="1112838" y="1250950"/>
            <a:ext cx="963612" cy="558800"/>
          </a:xfrm>
          <a:custGeom>
            <a:avLst/>
            <a:gdLst>
              <a:gd name="T0" fmla="*/ 0 w 933061"/>
              <a:gd name="T1" fmla="*/ 547396 h 559837"/>
              <a:gd name="T2" fmla="*/ 765110 w 933061"/>
              <a:gd name="T3" fmla="*/ 0 h 559837"/>
              <a:gd name="T4" fmla="*/ 933061 w 933061"/>
              <a:gd name="T5" fmla="*/ 559837 h 559837"/>
              <a:gd name="T6" fmla="*/ 0 w 933061"/>
              <a:gd name="T7" fmla="*/ 547396 h 559837"/>
              <a:gd name="T8" fmla="*/ 0 60000 65536"/>
              <a:gd name="T9" fmla="*/ 0 60000 65536"/>
              <a:gd name="T10" fmla="*/ 0 60000 65536"/>
              <a:gd name="T11" fmla="*/ 0 60000 65536"/>
              <a:gd name="T12" fmla="*/ 0 w 933061"/>
              <a:gd name="T13" fmla="*/ 0 h 559837"/>
              <a:gd name="T14" fmla="*/ 933061 w 933061"/>
              <a:gd name="T15" fmla="*/ 559837 h 5598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3061" h="559837">
                <a:moveTo>
                  <a:pt x="0" y="547396"/>
                </a:moveTo>
                <a:lnTo>
                  <a:pt x="765110" y="0"/>
                </a:lnTo>
                <a:lnTo>
                  <a:pt x="933061" y="559837"/>
                </a:lnTo>
                <a:lnTo>
                  <a:pt x="0" y="547396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任意多边形 19"/>
          <p:cNvSpPr>
            <a:spLocks noChangeArrowheads="1"/>
          </p:cNvSpPr>
          <p:nvPr/>
        </p:nvSpPr>
        <p:spPr bwMode="auto">
          <a:xfrm>
            <a:off x="1138238" y="995363"/>
            <a:ext cx="765175" cy="801687"/>
          </a:xfrm>
          <a:custGeom>
            <a:avLst/>
            <a:gdLst>
              <a:gd name="T0" fmla="*/ 236375 w 765110"/>
              <a:gd name="T1" fmla="*/ 0 h 802433"/>
              <a:gd name="T2" fmla="*/ 0 w 765110"/>
              <a:gd name="T3" fmla="*/ 802433 h 802433"/>
              <a:gd name="T4" fmla="*/ 765110 w 765110"/>
              <a:gd name="T5" fmla="*/ 255037 h 802433"/>
              <a:gd name="T6" fmla="*/ 236375 w 765110"/>
              <a:gd name="T7" fmla="*/ 0 h 802433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802433"/>
              <a:gd name="T14" fmla="*/ 765110 w 765110"/>
              <a:gd name="T15" fmla="*/ 802433 h 802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802433">
                <a:moveTo>
                  <a:pt x="236375" y="0"/>
                </a:moveTo>
                <a:lnTo>
                  <a:pt x="0" y="802433"/>
                </a:lnTo>
                <a:lnTo>
                  <a:pt x="765110" y="255037"/>
                </a:lnTo>
                <a:lnTo>
                  <a:pt x="236375" y="0"/>
                </a:lnTo>
                <a:close/>
              </a:path>
            </a:pathLst>
          </a:custGeom>
          <a:solidFill>
            <a:srgbClr val="1AA7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20"/>
          <p:cNvSpPr>
            <a:spLocks noChangeArrowheads="1"/>
          </p:cNvSpPr>
          <p:nvPr/>
        </p:nvSpPr>
        <p:spPr bwMode="auto">
          <a:xfrm>
            <a:off x="1268413" y="-74613"/>
            <a:ext cx="635000" cy="1357313"/>
          </a:xfrm>
          <a:custGeom>
            <a:avLst/>
            <a:gdLst>
              <a:gd name="T0" fmla="*/ 105747 w 634481"/>
              <a:gd name="T1" fmla="*/ 1069910 h 1356049"/>
              <a:gd name="T2" fmla="*/ 0 w 634481"/>
              <a:gd name="T3" fmla="*/ 12441 h 1356049"/>
              <a:gd name="T4" fmla="*/ 236375 w 634481"/>
              <a:gd name="T5" fmla="*/ 0 h 1356049"/>
              <a:gd name="T6" fmla="*/ 634481 w 634481"/>
              <a:gd name="T7" fmla="*/ 1356049 h 1356049"/>
              <a:gd name="T8" fmla="*/ 105747 w 634481"/>
              <a:gd name="T9" fmla="*/ 1069910 h 1356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4481"/>
              <a:gd name="T16" fmla="*/ 0 h 1356049"/>
              <a:gd name="T17" fmla="*/ 634481 w 634481"/>
              <a:gd name="T18" fmla="*/ 1356049 h 13560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4481" h="1356049">
                <a:moveTo>
                  <a:pt x="105747" y="1069910"/>
                </a:moveTo>
                <a:lnTo>
                  <a:pt x="0" y="12441"/>
                </a:lnTo>
                <a:lnTo>
                  <a:pt x="236375" y="0"/>
                </a:lnTo>
                <a:lnTo>
                  <a:pt x="634481" y="1356049"/>
                </a:lnTo>
                <a:lnTo>
                  <a:pt x="105747" y="106991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任意多边形 21"/>
          <p:cNvSpPr>
            <a:spLocks noChangeArrowheads="1"/>
          </p:cNvSpPr>
          <p:nvPr/>
        </p:nvSpPr>
        <p:spPr bwMode="auto">
          <a:xfrm>
            <a:off x="1498600" y="-79375"/>
            <a:ext cx="835025" cy="1343025"/>
          </a:xfrm>
          <a:custGeom>
            <a:avLst/>
            <a:gdLst>
              <a:gd name="T0" fmla="*/ 398106 w 833535"/>
              <a:gd name="T1" fmla="*/ 1343608 h 1343608"/>
              <a:gd name="T2" fmla="*/ 833535 w 833535"/>
              <a:gd name="T3" fmla="*/ 982824 h 1343608"/>
              <a:gd name="T4" fmla="*/ 279918 w 833535"/>
              <a:gd name="T5" fmla="*/ 0 h 1343608"/>
              <a:gd name="T6" fmla="*/ 0 w 833535"/>
              <a:gd name="T7" fmla="*/ 18661 h 1343608"/>
              <a:gd name="T8" fmla="*/ 398106 w 833535"/>
              <a:gd name="T9" fmla="*/ 1343608 h 1343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3535"/>
              <a:gd name="T16" fmla="*/ 0 h 1343608"/>
              <a:gd name="T17" fmla="*/ 833535 w 833535"/>
              <a:gd name="T18" fmla="*/ 1343608 h 1343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3535" h="1343608">
                <a:moveTo>
                  <a:pt x="398106" y="1343608"/>
                </a:moveTo>
                <a:lnTo>
                  <a:pt x="833535" y="982824"/>
                </a:lnTo>
                <a:lnTo>
                  <a:pt x="279918" y="0"/>
                </a:lnTo>
                <a:lnTo>
                  <a:pt x="0" y="18661"/>
                </a:lnTo>
                <a:lnTo>
                  <a:pt x="398106" y="1343608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22"/>
          <p:cNvSpPr>
            <a:spLocks noChangeArrowheads="1"/>
          </p:cNvSpPr>
          <p:nvPr/>
        </p:nvSpPr>
        <p:spPr bwMode="auto">
          <a:xfrm>
            <a:off x="-279400" y="136525"/>
            <a:ext cx="1654175" cy="1673225"/>
          </a:xfrm>
          <a:custGeom>
            <a:avLst/>
            <a:gdLst>
              <a:gd name="T0" fmla="*/ 1654628 w 1654628"/>
              <a:gd name="T1" fmla="*/ 858416 h 1673290"/>
              <a:gd name="T2" fmla="*/ 1418253 w 1654628"/>
              <a:gd name="T3" fmla="*/ 1673290 h 1673290"/>
              <a:gd name="T4" fmla="*/ 0 w 1654628"/>
              <a:gd name="T5" fmla="*/ 99527 h 1673290"/>
              <a:gd name="T6" fmla="*/ 136849 w 1654628"/>
              <a:gd name="T7" fmla="*/ 0 h 1673290"/>
              <a:gd name="T8" fmla="*/ 1654628 w 1654628"/>
              <a:gd name="T9" fmla="*/ 858416 h 1673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4628"/>
              <a:gd name="T16" fmla="*/ 0 h 1673290"/>
              <a:gd name="T17" fmla="*/ 1654628 w 1654628"/>
              <a:gd name="T18" fmla="*/ 1673290 h 1673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4628" h="1673290">
                <a:moveTo>
                  <a:pt x="1654628" y="858416"/>
                </a:moveTo>
                <a:lnTo>
                  <a:pt x="1418253" y="1673290"/>
                </a:lnTo>
                <a:lnTo>
                  <a:pt x="0" y="99527"/>
                </a:lnTo>
                <a:lnTo>
                  <a:pt x="136849" y="0"/>
                </a:lnTo>
                <a:lnTo>
                  <a:pt x="1654628" y="858416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23"/>
          <p:cNvSpPr>
            <a:spLocks noChangeArrowheads="1"/>
          </p:cNvSpPr>
          <p:nvPr/>
        </p:nvSpPr>
        <p:spPr bwMode="auto">
          <a:xfrm>
            <a:off x="-17463" y="-68263"/>
            <a:ext cx="1392238" cy="1063626"/>
          </a:xfrm>
          <a:custGeom>
            <a:avLst/>
            <a:gdLst>
              <a:gd name="T0" fmla="*/ 1393372 w 1393372"/>
              <a:gd name="T1" fmla="*/ 1063690 h 1063690"/>
              <a:gd name="T2" fmla="*/ 1293845 w 1393372"/>
              <a:gd name="T3" fmla="*/ 6221 h 1063690"/>
              <a:gd name="T4" fmla="*/ 223935 w 1393372"/>
              <a:gd name="T5" fmla="*/ 0 h 1063690"/>
              <a:gd name="T6" fmla="*/ 0 w 1393372"/>
              <a:gd name="T7" fmla="*/ 292359 h 1063690"/>
              <a:gd name="T8" fmla="*/ 1393372 w 1393372"/>
              <a:gd name="T9" fmla="*/ 1063690 h 1063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063690"/>
              <a:gd name="T17" fmla="*/ 1393372 w 1393372"/>
              <a:gd name="T18" fmla="*/ 1063690 h 10636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063690">
                <a:moveTo>
                  <a:pt x="1393372" y="1063690"/>
                </a:moveTo>
                <a:lnTo>
                  <a:pt x="1293845" y="6221"/>
                </a:lnTo>
                <a:lnTo>
                  <a:pt x="223935" y="0"/>
                </a:lnTo>
                <a:lnTo>
                  <a:pt x="0" y="292359"/>
                </a:lnTo>
                <a:lnTo>
                  <a:pt x="1393372" y="1063690"/>
                </a:lnTo>
                <a:close/>
              </a:path>
            </a:pathLst>
          </a:custGeom>
          <a:solidFill>
            <a:srgbClr val="4CC4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26"/>
          <p:cNvSpPr>
            <a:spLocks noChangeArrowheads="1"/>
          </p:cNvSpPr>
          <p:nvPr/>
        </p:nvSpPr>
        <p:spPr bwMode="auto">
          <a:xfrm>
            <a:off x="2892425" y="3619500"/>
            <a:ext cx="398463" cy="1711325"/>
          </a:xfrm>
          <a:custGeom>
            <a:avLst/>
            <a:gdLst>
              <a:gd name="T0" fmla="*/ 0 w 398106"/>
              <a:gd name="T1" fmla="*/ 0 h 1710612"/>
              <a:gd name="T2" fmla="*/ 398106 w 398106"/>
              <a:gd name="T3" fmla="*/ 982824 h 1710612"/>
              <a:gd name="T4" fmla="*/ 286139 w 398106"/>
              <a:gd name="T5" fmla="*/ 1710612 h 1710612"/>
              <a:gd name="T6" fmla="*/ 0 w 398106"/>
              <a:gd name="T7" fmla="*/ 0 h 1710612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1710612"/>
              <a:gd name="T14" fmla="*/ 398106 w 398106"/>
              <a:gd name="T15" fmla="*/ 1710612 h 1710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1710612">
                <a:moveTo>
                  <a:pt x="0" y="0"/>
                </a:moveTo>
                <a:lnTo>
                  <a:pt x="398106" y="982824"/>
                </a:lnTo>
                <a:lnTo>
                  <a:pt x="286139" y="1710612"/>
                </a:lnTo>
                <a:lnTo>
                  <a:pt x="0" y="0"/>
                </a:lnTo>
                <a:close/>
              </a:path>
            </a:pathLst>
          </a:custGeom>
          <a:solidFill>
            <a:srgbClr val="FBA1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27"/>
          <p:cNvSpPr>
            <a:spLocks noChangeArrowheads="1"/>
          </p:cNvSpPr>
          <p:nvPr/>
        </p:nvSpPr>
        <p:spPr bwMode="auto">
          <a:xfrm>
            <a:off x="3184525" y="4597400"/>
            <a:ext cx="1617663" cy="565150"/>
          </a:xfrm>
          <a:custGeom>
            <a:avLst/>
            <a:gdLst>
              <a:gd name="T0" fmla="*/ 99526 w 1617306"/>
              <a:gd name="T1" fmla="*/ 0 h 566057"/>
              <a:gd name="T2" fmla="*/ 1617306 w 1617306"/>
              <a:gd name="T3" fmla="*/ 566057 h 566057"/>
              <a:gd name="T4" fmla="*/ 0 w 1617306"/>
              <a:gd name="T5" fmla="*/ 566057 h 566057"/>
              <a:gd name="T6" fmla="*/ 99526 w 1617306"/>
              <a:gd name="T7" fmla="*/ 0 h 566057"/>
              <a:gd name="T8" fmla="*/ 0 60000 65536"/>
              <a:gd name="T9" fmla="*/ 0 60000 65536"/>
              <a:gd name="T10" fmla="*/ 0 60000 65536"/>
              <a:gd name="T11" fmla="*/ 0 60000 65536"/>
              <a:gd name="T12" fmla="*/ 0 w 1617306"/>
              <a:gd name="T13" fmla="*/ 0 h 566057"/>
              <a:gd name="T14" fmla="*/ 1617306 w 1617306"/>
              <a:gd name="T15" fmla="*/ 566057 h 5660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306" h="566057">
                <a:moveTo>
                  <a:pt x="99526" y="0"/>
                </a:moveTo>
                <a:lnTo>
                  <a:pt x="1617306" y="566057"/>
                </a:lnTo>
                <a:lnTo>
                  <a:pt x="0" y="566057"/>
                </a:lnTo>
                <a:lnTo>
                  <a:pt x="99526" y="0"/>
                </a:lnTo>
                <a:close/>
              </a:path>
            </a:pathLst>
          </a:custGeom>
          <a:solidFill>
            <a:srgbClr val="ED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任意多边形 28"/>
          <p:cNvSpPr>
            <a:spLocks noChangeArrowheads="1"/>
          </p:cNvSpPr>
          <p:nvPr/>
        </p:nvSpPr>
        <p:spPr bwMode="auto">
          <a:xfrm>
            <a:off x="3278188" y="4011613"/>
            <a:ext cx="1790700" cy="1157287"/>
          </a:xfrm>
          <a:custGeom>
            <a:avLst/>
            <a:gdLst>
              <a:gd name="T0" fmla="*/ 87086 w 1791477"/>
              <a:gd name="T1" fmla="*/ 0 h 1156996"/>
              <a:gd name="T2" fmla="*/ 1791477 w 1791477"/>
              <a:gd name="T3" fmla="*/ 1150776 h 1156996"/>
              <a:gd name="T4" fmla="*/ 1536441 w 1791477"/>
              <a:gd name="T5" fmla="*/ 1156996 h 1156996"/>
              <a:gd name="T6" fmla="*/ 0 w 1791477"/>
              <a:gd name="T7" fmla="*/ 603380 h 1156996"/>
              <a:gd name="T8" fmla="*/ 87086 w 1791477"/>
              <a:gd name="T9" fmla="*/ 0 h 1156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7"/>
              <a:gd name="T16" fmla="*/ 0 h 1156996"/>
              <a:gd name="T17" fmla="*/ 1791477 w 1791477"/>
              <a:gd name="T18" fmla="*/ 1156996 h 1156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7" h="1156996">
                <a:moveTo>
                  <a:pt x="87086" y="0"/>
                </a:moveTo>
                <a:lnTo>
                  <a:pt x="1791477" y="1150776"/>
                </a:lnTo>
                <a:lnTo>
                  <a:pt x="1536441" y="1156996"/>
                </a:lnTo>
                <a:lnTo>
                  <a:pt x="0" y="603380"/>
                </a:lnTo>
                <a:lnTo>
                  <a:pt x="87086" y="0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29"/>
          <p:cNvSpPr>
            <a:spLocks noChangeArrowheads="1"/>
          </p:cNvSpPr>
          <p:nvPr/>
        </p:nvSpPr>
        <p:spPr bwMode="auto">
          <a:xfrm>
            <a:off x="2886075" y="3613150"/>
            <a:ext cx="485775" cy="984250"/>
          </a:xfrm>
          <a:custGeom>
            <a:avLst/>
            <a:gdLst>
              <a:gd name="T0" fmla="*/ 0 w 491412"/>
              <a:gd name="T1" fmla="*/ 0 h 976604"/>
              <a:gd name="T2" fmla="*/ 491412 w 491412"/>
              <a:gd name="T3" fmla="*/ 398106 h 976604"/>
              <a:gd name="T4" fmla="*/ 398106 w 491412"/>
              <a:gd name="T5" fmla="*/ 976604 h 976604"/>
              <a:gd name="T6" fmla="*/ 0 w 491412"/>
              <a:gd name="T7" fmla="*/ 0 h 976604"/>
              <a:gd name="T8" fmla="*/ 0 60000 65536"/>
              <a:gd name="T9" fmla="*/ 0 60000 65536"/>
              <a:gd name="T10" fmla="*/ 0 60000 65536"/>
              <a:gd name="T11" fmla="*/ 0 60000 65536"/>
              <a:gd name="T12" fmla="*/ 0 w 491412"/>
              <a:gd name="T13" fmla="*/ 0 h 976604"/>
              <a:gd name="T14" fmla="*/ 491412 w 491412"/>
              <a:gd name="T15" fmla="*/ 976604 h 976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412" h="976604">
                <a:moveTo>
                  <a:pt x="0" y="0"/>
                </a:moveTo>
                <a:lnTo>
                  <a:pt x="491412" y="398106"/>
                </a:lnTo>
                <a:lnTo>
                  <a:pt x="398106" y="976604"/>
                </a:lnTo>
                <a:lnTo>
                  <a:pt x="0" y="0"/>
                </a:lnTo>
                <a:close/>
              </a:path>
            </a:pathLst>
          </a:custGeom>
          <a:solidFill>
            <a:srgbClr val="FCB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 32"/>
          <p:cNvSpPr>
            <a:spLocks noChangeArrowheads="1"/>
          </p:cNvSpPr>
          <p:nvPr/>
        </p:nvSpPr>
        <p:spPr bwMode="auto">
          <a:xfrm>
            <a:off x="2581275" y="1773238"/>
            <a:ext cx="1082675" cy="1884362"/>
          </a:xfrm>
          <a:custGeom>
            <a:avLst/>
            <a:gdLst>
              <a:gd name="T0" fmla="*/ 0 w 1076131"/>
              <a:gd name="T1" fmla="*/ 0 h 1841240"/>
              <a:gd name="T2" fmla="*/ 1076131 w 1076131"/>
              <a:gd name="T3" fmla="*/ 6220 h 1841240"/>
              <a:gd name="T4" fmla="*/ 304800 w 1076131"/>
              <a:gd name="T5" fmla="*/ 1841240 h 1841240"/>
              <a:gd name="T6" fmla="*/ 0 w 1076131"/>
              <a:gd name="T7" fmla="*/ 0 h 1841240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841240"/>
              <a:gd name="T14" fmla="*/ 1076131 w 1076131"/>
              <a:gd name="T15" fmla="*/ 1841240 h 1841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841240">
                <a:moveTo>
                  <a:pt x="0" y="0"/>
                </a:moveTo>
                <a:lnTo>
                  <a:pt x="1076131" y="6220"/>
                </a:lnTo>
                <a:lnTo>
                  <a:pt x="304800" y="1841240"/>
                </a:lnTo>
                <a:lnTo>
                  <a:pt x="0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任意多边形 34"/>
          <p:cNvSpPr>
            <a:spLocks noChangeArrowheads="1"/>
          </p:cNvSpPr>
          <p:nvPr/>
        </p:nvSpPr>
        <p:spPr bwMode="auto">
          <a:xfrm>
            <a:off x="3763963" y="2052638"/>
            <a:ext cx="454025" cy="1735137"/>
          </a:xfrm>
          <a:custGeom>
            <a:avLst/>
            <a:gdLst>
              <a:gd name="T0" fmla="*/ 454090 w 454090"/>
              <a:gd name="T1" fmla="*/ 0 h 1735494"/>
              <a:gd name="T2" fmla="*/ 410547 w 454090"/>
              <a:gd name="T3" fmla="*/ 1735494 h 1735494"/>
              <a:gd name="T4" fmla="*/ 0 w 454090"/>
              <a:gd name="T5" fmla="*/ 230155 h 1735494"/>
              <a:gd name="T6" fmla="*/ 454090 w 454090"/>
              <a:gd name="T7" fmla="*/ 0 h 1735494"/>
              <a:gd name="T8" fmla="*/ 0 60000 65536"/>
              <a:gd name="T9" fmla="*/ 0 60000 65536"/>
              <a:gd name="T10" fmla="*/ 0 60000 65536"/>
              <a:gd name="T11" fmla="*/ 0 60000 65536"/>
              <a:gd name="T12" fmla="*/ 0 w 454090"/>
              <a:gd name="T13" fmla="*/ 0 h 1735494"/>
              <a:gd name="T14" fmla="*/ 454090 w 454090"/>
              <a:gd name="T15" fmla="*/ 1735494 h 1735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090" h="1735494">
                <a:moveTo>
                  <a:pt x="454090" y="0"/>
                </a:moveTo>
                <a:lnTo>
                  <a:pt x="410547" y="1735494"/>
                </a:lnTo>
                <a:lnTo>
                  <a:pt x="0" y="230155"/>
                </a:lnTo>
                <a:lnTo>
                  <a:pt x="454090" y="0"/>
                </a:lnTo>
                <a:close/>
              </a:path>
            </a:pathLst>
          </a:custGeom>
          <a:solidFill>
            <a:srgbClr val="118A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任意多边形 37"/>
          <p:cNvSpPr>
            <a:spLocks noChangeArrowheads="1"/>
          </p:cNvSpPr>
          <p:nvPr/>
        </p:nvSpPr>
        <p:spPr bwMode="auto">
          <a:xfrm>
            <a:off x="1884363" y="-55563"/>
            <a:ext cx="1792287" cy="1841501"/>
          </a:xfrm>
          <a:custGeom>
            <a:avLst/>
            <a:gdLst>
              <a:gd name="T0" fmla="*/ 0 w 1791478"/>
              <a:gd name="T1" fmla="*/ 1318726 h 1841241"/>
              <a:gd name="T2" fmla="*/ 696686 w 1791478"/>
              <a:gd name="T3" fmla="*/ 1841241 h 1841241"/>
              <a:gd name="T4" fmla="*/ 1791478 w 1791478"/>
              <a:gd name="T5" fmla="*/ 12441 h 1841241"/>
              <a:gd name="T6" fmla="*/ 1474237 w 1791478"/>
              <a:gd name="T7" fmla="*/ 0 h 1841241"/>
              <a:gd name="T8" fmla="*/ 0 w 1791478"/>
              <a:gd name="T9" fmla="*/ 1318726 h 184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8"/>
              <a:gd name="T16" fmla="*/ 0 h 1841241"/>
              <a:gd name="T17" fmla="*/ 1791478 w 1791478"/>
              <a:gd name="T18" fmla="*/ 1841241 h 184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8" h="1841241">
                <a:moveTo>
                  <a:pt x="0" y="1318726"/>
                </a:moveTo>
                <a:lnTo>
                  <a:pt x="696686" y="1841241"/>
                </a:lnTo>
                <a:lnTo>
                  <a:pt x="1791478" y="12441"/>
                </a:lnTo>
                <a:lnTo>
                  <a:pt x="1474237" y="0"/>
                </a:lnTo>
                <a:lnTo>
                  <a:pt x="0" y="1318726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/>
        </p:nvSpPr>
        <p:spPr bwMode="auto">
          <a:xfrm>
            <a:off x="1803400" y="-36513"/>
            <a:ext cx="511175" cy="927101"/>
          </a:xfrm>
          <a:custGeom>
            <a:avLst/>
            <a:gdLst>
              <a:gd name="T0" fmla="*/ 503853 w 510073"/>
              <a:gd name="T1" fmla="*/ 926841 h 926841"/>
              <a:gd name="T2" fmla="*/ 510073 w 510073"/>
              <a:gd name="T3" fmla="*/ 12441 h 926841"/>
              <a:gd name="T4" fmla="*/ 0 w 510073"/>
              <a:gd name="T5" fmla="*/ 0 h 926841"/>
              <a:gd name="T6" fmla="*/ 503853 w 510073"/>
              <a:gd name="T7" fmla="*/ 926841 h 926841"/>
              <a:gd name="T8" fmla="*/ 0 60000 65536"/>
              <a:gd name="T9" fmla="*/ 0 60000 65536"/>
              <a:gd name="T10" fmla="*/ 0 60000 65536"/>
              <a:gd name="T11" fmla="*/ 0 60000 65536"/>
              <a:gd name="T12" fmla="*/ 0 w 510073"/>
              <a:gd name="T13" fmla="*/ 0 h 926841"/>
              <a:gd name="T14" fmla="*/ 510073 w 510073"/>
              <a:gd name="T15" fmla="*/ 926841 h 926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0073" h="926841">
                <a:moveTo>
                  <a:pt x="503853" y="926841"/>
                </a:moveTo>
                <a:cubicBezTo>
                  <a:pt x="505926" y="622041"/>
                  <a:pt x="508000" y="317241"/>
                  <a:pt x="510073" y="12441"/>
                </a:cubicBezTo>
                <a:lnTo>
                  <a:pt x="0" y="0"/>
                </a:lnTo>
                <a:lnTo>
                  <a:pt x="503853" y="926841"/>
                </a:lnTo>
                <a:close/>
              </a:path>
            </a:pathLst>
          </a:custGeom>
          <a:solidFill>
            <a:srgbClr val="D91D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 41"/>
          <p:cNvSpPr>
            <a:spLocks noChangeArrowheads="1"/>
          </p:cNvSpPr>
          <p:nvPr/>
        </p:nvSpPr>
        <p:spPr bwMode="auto">
          <a:xfrm>
            <a:off x="2406650" y="-17463"/>
            <a:ext cx="585788" cy="334963"/>
          </a:xfrm>
          <a:custGeom>
            <a:avLst/>
            <a:gdLst>
              <a:gd name="T0" fmla="*/ 0 w 528734"/>
              <a:gd name="T1" fmla="*/ 0 h 311020"/>
              <a:gd name="T2" fmla="*/ 317240 w 528734"/>
              <a:gd name="T3" fmla="*/ 6220 h 311020"/>
              <a:gd name="T4" fmla="*/ 528734 w 528734"/>
              <a:gd name="T5" fmla="*/ 311020 h 311020"/>
              <a:gd name="T6" fmla="*/ 0 w 528734"/>
              <a:gd name="T7" fmla="*/ 0 h 311020"/>
              <a:gd name="T8" fmla="*/ 0 60000 65536"/>
              <a:gd name="T9" fmla="*/ 0 60000 65536"/>
              <a:gd name="T10" fmla="*/ 0 60000 65536"/>
              <a:gd name="T11" fmla="*/ 0 60000 65536"/>
              <a:gd name="T12" fmla="*/ 0 w 528734"/>
              <a:gd name="T13" fmla="*/ 0 h 311020"/>
              <a:gd name="T14" fmla="*/ 528734 w 528734"/>
              <a:gd name="T15" fmla="*/ 311020 h 31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734" h="311020">
                <a:moveTo>
                  <a:pt x="0" y="0"/>
                </a:moveTo>
                <a:lnTo>
                  <a:pt x="317240" y="6220"/>
                </a:lnTo>
                <a:lnTo>
                  <a:pt x="528734" y="311020"/>
                </a:lnTo>
                <a:lnTo>
                  <a:pt x="0" y="0"/>
                </a:lnTo>
                <a:close/>
              </a:path>
            </a:pathLst>
          </a:custGeom>
          <a:solidFill>
            <a:srgbClr val="159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2"/>
          <p:cNvSpPr>
            <a:spLocks noChangeArrowheads="1"/>
          </p:cNvSpPr>
          <p:nvPr/>
        </p:nvSpPr>
        <p:spPr bwMode="auto">
          <a:xfrm>
            <a:off x="2755900" y="-12700"/>
            <a:ext cx="565150" cy="317500"/>
          </a:xfrm>
          <a:custGeom>
            <a:avLst/>
            <a:gdLst>
              <a:gd name="T0" fmla="*/ 0 w 566057"/>
              <a:gd name="T1" fmla="*/ 0 h 286139"/>
              <a:gd name="T2" fmla="*/ 566057 w 566057"/>
              <a:gd name="T3" fmla="*/ 6220 h 286139"/>
              <a:gd name="T4" fmla="*/ 223934 w 566057"/>
              <a:gd name="T5" fmla="*/ 286139 h 286139"/>
              <a:gd name="T6" fmla="*/ 0 w 566057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566057"/>
              <a:gd name="T13" fmla="*/ 0 h 286139"/>
              <a:gd name="T14" fmla="*/ 566057 w 566057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057" h="286139">
                <a:moveTo>
                  <a:pt x="0" y="0"/>
                </a:moveTo>
                <a:lnTo>
                  <a:pt x="566057" y="6220"/>
                </a:lnTo>
                <a:lnTo>
                  <a:pt x="223934" y="286139"/>
                </a:lnTo>
                <a:lnTo>
                  <a:pt x="0" y="0"/>
                </a:lnTo>
                <a:close/>
              </a:path>
            </a:pathLst>
          </a:custGeom>
          <a:solidFill>
            <a:srgbClr val="217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3"/>
          <p:cNvSpPr>
            <a:spLocks noChangeArrowheads="1"/>
          </p:cNvSpPr>
          <p:nvPr/>
        </p:nvSpPr>
        <p:spPr bwMode="auto">
          <a:xfrm>
            <a:off x="3794125" y="-12700"/>
            <a:ext cx="274638" cy="939800"/>
          </a:xfrm>
          <a:custGeom>
            <a:avLst/>
            <a:gdLst>
              <a:gd name="T0" fmla="*/ 273698 w 273698"/>
              <a:gd name="T1" fmla="*/ 18661 h 939281"/>
              <a:gd name="T2" fmla="*/ 0 w 273698"/>
              <a:gd name="T3" fmla="*/ 939281 h 939281"/>
              <a:gd name="T4" fmla="*/ 161730 w 273698"/>
              <a:gd name="T5" fmla="*/ 0 h 939281"/>
              <a:gd name="T6" fmla="*/ 273698 w 273698"/>
              <a:gd name="T7" fmla="*/ 18661 h 939281"/>
              <a:gd name="T8" fmla="*/ 0 60000 65536"/>
              <a:gd name="T9" fmla="*/ 0 60000 65536"/>
              <a:gd name="T10" fmla="*/ 0 60000 65536"/>
              <a:gd name="T11" fmla="*/ 0 60000 65536"/>
              <a:gd name="T12" fmla="*/ 0 w 273698"/>
              <a:gd name="T13" fmla="*/ 0 h 939281"/>
              <a:gd name="T14" fmla="*/ 273698 w 273698"/>
              <a:gd name="T15" fmla="*/ 939281 h 939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98" h="939281">
                <a:moveTo>
                  <a:pt x="273698" y="18661"/>
                </a:moveTo>
                <a:lnTo>
                  <a:pt x="0" y="939281"/>
                </a:lnTo>
                <a:lnTo>
                  <a:pt x="161730" y="0"/>
                </a:lnTo>
                <a:lnTo>
                  <a:pt x="273698" y="18661"/>
                </a:lnTo>
                <a:close/>
              </a:path>
            </a:pathLst>
          </a:custGeom>
          <a:solidFill>
            <a:srgbClr val="1796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4"/>
          <p:cNvSpPr>
            <a:spLocks noChangeArrowheads="1"/>
          </p:cNvSpPr>
          <p:nvPr/>
        </p:nvSpPr>
        <p:spPr bwMode="auto">
          <a:xfrm>
            <a:off x="3787775" y="-23813"/>
            <a:ext cx="603250" cy="1547813"/>
          </a:xfrm>
          <a:custGeom>
            <a:avLst/>
            <a:gdLst>
              <a:gd name="T0" fmla="*/ 267477 w 603379"/>
              <a:gd name="T1" fmla="*/ 6220 h 1548881"/>
              <a:gd name="T2" fmla="*/ 472751 w 603379"/>
              <a:gd name="T3" fmla="*/ 0 h 1548881"/>
              <a:gd name="T4" fmla="*/ 603379 w 603379"/>
              <a:gd name="T5" fmla="*/ 1548881 h 1548881"/>
              <a:gd name="T6" fmla="*/ 0 w 603379"/>
              <a:gd name="T7" fmla="*/ 939281 h 1548881"/>
              <a:gd name="T8" fmla="*/ 267477 w 603379"/>
              <a:gd name="T9" fmla="*/ 6220 h 1548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3379"/>
              <a:gd name="T16" fmla="*/ 0 h 1548881"/>
              <a:gd name="T17" fmla="*/ 603379 w 603379"/>
              <a:gd name="T18" fmla="*/ 1548881 h 1548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3379" h="1548881">
                <a:moveTo>
                  <a:pt x="267477" y="6220"/>
                </a:moveTo>
                <a:lnTo>
                  <a:pt x="472751" y="0"/>
                </a:lnTo>
                <a:lnTo>
                  <a:pt x="603379" y="1548881"/>
                </a:lnTo>
                <a:lnTo>
                  <a:pt x="0" y="939281"/>
                </a:lnTo>
                <a:lnTo>
                  <a:pt x="267477" y="6220"/>
                </a:lnTo>
                <a:close/>
              </a:path>
            </a:pathLst>
          </a:custGeom>
          <a:solidFill>
            <a:srgbClr val="107A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45"/>
          <p:cNvSpPr>
            <a:spLocks noChangeArrowheads="1"/>
          </p:cNvSpPr>
          <p:nvPr/>
        </p:nvSpPr>
        <p:spPr bwMode="auto">
          <a:xfrm>
            <a:off x="3651250" y="908050"/>
            <a:ext cx="746125" cy="889000"/>
          </a:xfrm>
          <a:custGeom>
            <a:avLst/>
            <a:gdLst>
              <a:gd name="T0" fmla="*/ 143070 w 746449"/>
              <a:gd name="T1" fmla="*/ 0 h 889518"/>
              <a:gd name="T2" fmla="*/ 746449 w 746449"/>
              <a:gd name="T3" fmla="*/ 603379 h 889518"/>
              <a:gd name="T4" fmla="*/ 0 w 746449"/>
              <a:gd name="T5" fmla="*/ 889518 h 889518"/>
              <a:gd name="T6" fmla="*/ 143070 w 746449"/>
              <a:gd name="T7" fmla="*/ 0 h 889518"/>
              <a:gd name="T8" fmla="*/ 0 60000 65536"/>
              <a:gd name="T9" fmla="*/ 0 60000 65536"/>
              <a:gd name="T10" fmla="*/ 0 60000 65536"/>
              <a:gd name="T11" fmla="*/ 0 60000 65536"/>
              <a:gd name="T12" fmla="*/ 0 w 746449"/>
              <a:gd name="T13" fmla="*/ 0 h 889518"/>
              <a:gd name="T14" fmla="*/ 746449 w 746449"/>
              <a:gd name="T15" fmla="*/ 889518 h 889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49" h="889518">
                <a:moveTo>
                  <a:pt x="143070" y="0"/>
                </a:moveTo>
                <a:lnTo>
                  <a:pt x="746449" y="603379"/>
                </a:lnTo>
                <a:lnTo>
                  <a:pt x="0" y="889518"/>
                </a:lnTo>
                <a:lnTo>
                  <a:pt x="143070" y="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6"/>
          <p:cNvSpPr>
            <a:spLocks noChangeArrowheads="1"/>
          </p:cNvSpPr>
          <p:nvPr/>
        </p:nvSpPr>
        <p:spPr bwMode="auto">
          <a:xfrm>
            <a:off x="3644900" y="1485900"/>
            <a:ext cx="1150938" cy="304800"/>
          </a:xfrm>
          <a:custGeom>
            <a:avLst/>
            <a:gdLst>
              <a:gd name="T0" fmla="*/ 696686 w 1094792"/>
              <a:gd name="T1" fmla="*/ 0 h 286139"/>
              <a:gd name="T2" fmla="*/ 1094792 w 1094792"/>
              <a:gd name="T3" fmla="*/ 273698 h 286139"/>
              <a:gd name="T4" fmla="*/ 0 w 1094792"/>
              <a:gd name="T5" fmla="*/ 286139 h 286139"/>
              <a:gd name="T6" fmla="*/ 696686 w 1094792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1094792"/>
              <a:gd name="T13" fmla="*/ 0 h 286139"/>
              <a:gd name="T14" fmla="*/ 1094792 w 1094792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4792" h="286139">
                <a:moveTo>
                  <a:pt x="696686" y="0"/>
                </a:moveTo>
                <a:lnTo>
                  <a:pt x="1094792" y="273698"/>
                </a:lnTo>
                <a:lnTo>
                  <a:pt x="0" y="286139"/>
                </a:lnTo>
                <a:lnTo>
                  <a:pt x="696686" y="0"/>
                </a:lnTo>
                <a:close/>
              </a:path>
            </a:pathLst>
          </a:custGeom>
          <a:solidFill>
            <a:srgbClr val="0673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48"/>
          <p:cNvSpPr>
            <a:spLocks noChangeArrowheads="1"/>
          </p:cNvSpPr>
          <p:nvPr/>
        </p:nvSpPr>
        <p:spPr bwMode="auto">
          <a:xfrm>
            <a:off x="4335463" y="958850"/>
            <a:ext cx="161925" cy="322263"/>
          </a:xfrm>
          <a:custGeom>
            <a:avLst/>
            <a:gdLst>
              <a:gd name="T0" fmla="*/ 149290 w 149290"/>
              <a:gd name="T1" fmla="*/ 0 h 323461"/>
              <a:gd name="T2" fmla="*/ 111968 w 149290"/>
              <a:gd name="T3" fmla="*/ 323461 h 323461"/>
              <a:gd name="T4" fmla="*/ 0 w 149290"/>
              <a:gd name="T5" fmla="*/ 74645 h 323461"/>
              <a:gd name="T6" fmla="*/ 149290 w 149290"/>
              <a:gd name="T7" fmla="*/ 0 h 323461"/>
              <a:gd name="T8" fmla="*/ 0 60000 65536"/>
              <a:gd name="T9" fmla="*/ 0 60000 65536"/>
              <a:gd name="T10" fmla="*/ 0 60000 65536"/>
              <a:gd name="T11" fmla="*/ 0 60000 65536"/>
              <a:gd name="T12" fmla="*/ 0 w 149290"/>
              <a:gd name="T13" fmla="*/ 0 h 323461"/>
              <a:gd name="T14" fmla="*/ 149290 w 149290"/>
              <a:gd name="T15" fmla="*/ 323461 h 323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90" h="323461">
                <a:moveTo>
                  <a:pt x="149290" y="0"/>
                </a:moveTo>
                <a:lnTo>
                  <a:pt x="111968" y="323461"/>
                </a:lnTo>
                <a:lnTo>
                  <a:pt x="0" y="74645"/>
                </a:lnTo>
                <a:lnTo>
                  <a:pt x="149290" y="0"/>
                </a:lnTo>
                <a:close/>
              </a:path>
            </a:pathLst>
          </a:custGeom>
          <a:solidFill>
            <a:srgbClr val="0F79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9"/>
          <p:cNvSpPr>
            <a:spLocks noChangeArrowheads="1"/>
          </p:cNvSpPr>
          <p:nvPr/>
        </p:nvSpPr>
        <p:spPr bwMode="auto">
          <a:xfrm>
            <a:off x="4341813" y="1038225"/>
            <a:ext cx="298450" cy="622300"/>
          </a:xfrm>
          <a:custGeom>
            <a:avLst/>
            <a:gdLst>
              <a:gd name="T0" fmla="*/ 0 w 298579"/>
              <a:gd name="T1" fmla="*/ 0 h 622040"/>
              <a:gd name="T2" fmla="*/ 298579 w 298579"/>
              <a:gd name="T3" fmla="*/ 622040 h 622040"/>
              <a:gd name="T4" fmla="*/ 37322 w 298579"/>
              <a:gd name="T5" fmla="*/ 373224 h 622040"/>
              <a:gd name="T6" fmla="*/ 0 w 298579"/>
              <a:gd name="T7" fmla="*/ 0 h 622040"/>
              <a:gd name="T8" fmla="*/ 0 60000 65536"/>
              <a:gd name="T9" fmla="*/ 0 60000 65536"/>
              <a:gd name="T10" fmla="*/ 0 60000 65536"/>
              <a:gd name="T11" fmla="*/ 0 60000 65536"/>
              <a:gd name="T12" fmla="*/ 0 w 298579"/>
              <a:gd name="T13" fmla="*/ 0 h 622040"/>
              <a:gd name="T14" fmla="*/ 298579 w 298579"/>
              <a:gd name="T15" fmla="*/ 622040 h 622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579" h="622040">
                <a:moveTo>
                  <a:pt x="0" y="0"/>
                </a:moveTo>
                <a:lnTo>
                  <a:pt x="298579" y="622040"/>
                </a:lnTo>
                <a:lnTo>
                  <a:pt x="37322" y="373224"/>
                </a:lnTo>
                <a:lnTo>
                  <a:pt x="0" y="0"/>
                </a:lnTo>
                <a:close/>
              </a:path>
            </a:pathLst>
          </a:custGeom>
          <a:solidFill>
            <a:srgbClr val="0F5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0"/>
          <p:cNvSpPr>
            <a:spLocks noChangeArrowheads="1"/>
          </p:cNvSpPr>
          <p:nvPr/>
        </p:nvSpPr>
        <p:spPr bwMode="auto">
          <a:xfrm>
            <a:off x="4378325" y="1412875"/>
            <a:ext cx="430213" cy="373063"/>
          </a:xfrm>
          <a:custGeom>
            <a:avLst/>
            <a:gdLst>
              <a:gd name="T0" fmla="*/ 0 w 429208"/>
              <a:gd name="T1" fmla="*/ 0 h 373225"/>
              <a:gd name="T2" fmla="*/ 429208 w 429208"/>
              <a:gd name="T3" fmla="*/ 373225 h 373225"/>
              <a:gd name="T4" fmla="*/ 0 w 429208"/>
              <a:gd name="T5" fmla="*/ 93306 h 373225"/>
              <a:gd name="T6" fmla="*/ 0 w 429208"/>
              <a:gd name="T7" fmla="*/ 0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429208"/>
              <a:gd name="T13" fmla="*/ 0 h 373225"/>
              <a:gd name="T14" fmla="*/ 429208 w 429208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208" h="373225">
                <a:moveTo>
                  <a:pt x="0" y="0"/>
                </a:moveTo>
                <a:lnTo>
                  <a:pt x="429208" y="373225"/>
                </a:lnTo>
                <a:lnTo>
                  <a:pt x="0" y="93306"/>
                </a:lnTo>
                <a:lnTo>
                  <a:pt x="0" y="0"/>
                </a:lnTo>
                <a:close/>
              </a:path>
            </a:pathLst>
          </a:custGeom>
          <a:solidFill>
            <a:srgbClr val="114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51"/>
          <p:cNvSpPr>
            <a:spLocks noChangeArrowheads="1"/>
          </p:cNvSpPr>
          <p:nvPr/>
        </p:nvSpPr>
        <p:spPr bwMode="auto">
          <a:xfrm>
            <a:off x="4422775" y="1238250"/>
            <a:ext cx="373063" cy="539750"/>
          </a:xfrm>
          <a:custGeom>
            <a:avLst/>
            <a:gdLst>
              <a:gd name="T0" fmla="*/ 0 w 329682"/>
              <a:gd name="T1" fmla="*/ 0 h 541176"/>
              <a:gd name="T2" fmla="*/ 329682 w 329682"/>
              <a:gd name="T3" fmla="*/ 541176 h 541176"/>
              <a:gd name="T4" fmla="*/ 174172 w 329682"/>
              <a:gd name="T5" fmla="*/ 385666 h 541176"/>
              <a:gd name="T6" fmla="*/ 0 w 329682"/>
              <a:gd name="T7" fmla="*/ 0 h 541176"/>
              <a:gd name="T8" fmla="*/ 0 60000 65536"/>
              <a:gd name="T9" fmla="*/ 0 60000 65536"/>
              <a:gd name="T10" fmla="*/ 0 60000 65536"/>
              <a:gd name="T11" fmla="*/ 0 60000 65536"/>
              <a:gd name="T12" fmla="*/ 0 w 329682"/>
              <a:gd name="T13" fmla="*/ 0 h 541176"/>
              <a:gd name="T14" fmla="*/ 329682 w 329682"/>
              <a:gd name="T15" fmla="*/ 541176 h 54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682" h="541176">
                <a:moveTo>
                  <a:pt x="0" y="0"/>
                </a:moveTo>
                <a:lnTo>
                  <a:pt x="329682" y="541176"/>
                </a:lnTo>
                <a:lnTo>
                  <a:pt x="174172" y="385666"/>
                </a:lnTo>
                <a:lnTo>
                  <a:pt x="0" y="0"/>
                </a:lnTo>
                <a:close/>
              </a:path>
            </a:pathLst>
          </a:custGeom>
          <a:solidFill>
            <a:srgbClr val="007D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52"/>
          <p:cNvSpPr>
            <a:spLocks noChangeArrowheads="1"/>
          </p:cNvSpPr>
          <p:nvPr/>
        </p:nvSpPr>
        <p:spPr bwMode="auto">
          <a:xfrm rot="183440">
            <a:off x="-136525" y="184150"/>
            <a:ext cx="390525" cy="179388"/>
          </a:xfrm>
          <a:custGeom>
            <a:avLst/>
            <a:gdLst>
              <a:gd name="T0" fmla="*/ 43542 w 391885"/>
              <a:gd name="T1" fmla="*/ 0 h 180392"/>
              <a:gd name="T2" fmla="*/ 391885 w 391885"/>
              <a:gd name="T3" fmla="*/ 180392 h 180392"/>
              <a:gd name="T4" fmla="*/ 0 w 391885"/>
              <a:gd name="T5" fmla="*/ 143070 h 180392"/>
              <a:gd name="T6" fmla="*/ 43542 w 391885"/>
              <a:gd name="T7" fmla="*/ 0 h 180392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180392"/>
              <a:gd name="T14" fmla="*/ 391885 w 391885"/>
              <a:gd name="T15" fmla="*/ 180392 h 180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180392">
                <a:moveTo>
                  <a:pt x="43542" y="0"/>
                </a:moveTo>
                <a:lnTo>
                  <a:pt x="391885" y="180392"/>
                </a:lnTo>
                <a:lnTo>
                  <a:pt x="0" y="143070"/>
                </a:lnTo>
                <a:lnTo>
                  <a:pt x="43542" y="0"/>
                </a:ln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53"/>
          <p:cNvSpPr>
            <a:spLocks noChangeArrowheads="1"/>
          </p:cNvSpPr>
          <p:nvPr/>
        </p:nvSpPr>
        <p:spPr bwMode="auto">
          <a:xfrm>
            <a:off x="4824413" y="603250"/>
            <a:ext cx="242887" cy="515938"/>
          </a:xfrm>
          <a:custGeom>
            <a:avLst/>
            <a:gdLst>
              <a:gd name="T0" fmla="*/ 199053 w 242596"/>
              <a:gd name="T1" fmla="*/ 0 h 516294"/>
              <a:gd name="T2" fmla="*/ 0 w 242596"/>
              <a:gd name="T3" fmla="*/ 111967 h 516294"/>
              <a:gd name="T4" fmla="*/ 242596 w 242596"/>
              <a:gd name="T5" fmla="*/ 516294 h 516294"/>
              <a:gd name="T6" fmla="*/ 199053 w 242596"/>
              <a:gd name="T7" fmla="*/ 0 h 516294"/>
              <a:gd name="T8" fmla="*/ 0 60000 65536"/>
              <a:gd name="T9" fmla="*/ 0 60000 65536"/>
              <a:gd name="T10" fmla="*/ 0 60000 65536"/>
              <a:gd name="T11" fmla="*/ 0 60000 65536"/>
              <a:gd name="T12" fmla="*/ 0 w 242596"/>
              <a:gd name="T13" fmla="*/ 0 h 516294"/>
              <a:gd name="T14" fmla="*/ 242596 w 242596"/>
              <a:gd name="T15" fmla="*/ 516294 h 5162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596" h="516294">
                <a:moveTo>
                  <a:pt x="199053" y="0"/>
                </a:moveTo>
                <a:lnTo>
                  <a:pt x="0" y="111967"/>
                </a:lnTo>
                <a:lnTo>
                  <a:pt x="242596" y="516294"/>
                </a:lnTo>
                <a:lnTo>
                  <a:pt x="199053" y="0"/>
                </a:lnTo>
                <a:close/>
              </a:path>
            </a:pathLst>
          </a:custGeom>
          <a:solidFill>
            <a:srgbClr val="125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4"/>
          <p:cNvSpPr>
            <a:spLocks noChangeArrowheads="1"/>
          </p:cNvSpPr>
          <p:nvPr/>
        </p:nvSpPr>
        <p:spPr bwMode="auto">
          <a:xfrm>
            <a:off x="5762625" y="1263650"/>
            <a:ext cx="523875" cy="266700"/>
          </a:xfrm>
          <a:custGeom>
            <a:avLst/>
            <a:gdLst>
              <a:gd name="T0" fmla="*/ 0 w 522514"/>
              <a:gd name="T1" fmla="*/ 12441 h 267478"/>
              <a:gd name="T2" fmla="*/ 522514 w 522514"/>
              <a:gd name="T3" fmla="*/ 0 h 267478"/>
              <a:gd name="T4" fmla="*/ 273698 w 522514"/>
              <a:gd name="T5" fmla="*/ 267478 h 267478"/>
              <a:gd name="T6" fmla="*/ 0 w 522514"/>
              <a:gd name="T7" fmla="*/ 12441 h 267478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267478"/>
              <a:gd name="T14" fmla="*/ 522514 w 522514"/>
              <a:gd name="T15" fmla="*/ 267478 h 267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267478">
                <a:moveTo>
                  <a:pt x="0" y="12441"/>
                </a:moveTo>
                <a:lnTo>
                  <a:pt x="522514" y="0"/>
                </a:lnTo>
                <a:lnTo>
                  <a:pt x="273698" y="267478"/>
                </a:lnTo>
                <a:lnTo>
                  <a:pt x="0" y="12441"/>
                </a:lnTo>
                <a:close/>
              </a:path>
            </a:pathLst>
          </a:custGeom>
          <a:solidFill>
            <a:srgbClr val="1A8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55"/>
          <p:cNvSpPr>
            <a:spLocks noChangeArrowheads="1"/>
          </p:cNvSpPr>
          <p:nvPr/>
        </p:nvSpPr>
        <p:spPr bwMode="auto">
          <a:xfrm>
            <a:off x="5119688" y="21621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175E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6"/>
          <p:cNvSpPr>
            <a:spLocks noChangeArrowheads="1"/>
          </p:cNvSpPr>
          <p:nvPr/>
        </p:nvSpPr>
        <p:spPr bwMode="auto">
          <a:xfrm>
            <a:off x="6000750" y="4178300"/>
            <a:ext cx="515938" cy="373063"/>
          </a:xfrm>
          <a:custGeom>
            <a:avLst/>
            <a:gdLst>
              <a:gd name="T0" fmla="*/ 255036 w 516293"/>
              <a:gd name="T1" fmla="*/ 0 h 373224"/>
              <a:gd name="T2" fmla="*/ 0 w 516293"/>
              <a:gd name="T3" fmla="*/ 373224 h 373224"/>
              <a:gd name="T4" fmla="*/ 516293 w 516293"/>
              <a:gd name="T5" fmla="*/ 242596 h 373224"/>
              <a:gd name="T6" fmla="*/ 255036 w 516293"/>
              <a:gd name="T7" fmla="*/ 0 h 373224"/>
              <a:gd name="T8" fmla="*/ 0 60000 65536"/>
              <a:gd name="T9" fmla="*/ 0 60000 65536"/>
              <a:gd name="T10" fmla="*/ 0 60000 65536"/>
              <a:gd name="T11" fmla="*/ 0 60000 65536"/>
              <a:gd name="T12" fmla="*/ 0 w 516293"/>
              <a:gd name="T13" fmla="*/ 0 h 373224"/>
              <a:gd name="T14" fmla="*/ 516293 w 516293"/>
              <a:gd name="T15" fmla="*/ 373224 h 373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293" h="373224">
                <a:moveTo>
                  <a:pt x="255036" y="0"/>
                </a:moveTo>
                <a:lnTo>
                  <a:pt x="0" y="373224"/>
                </a:lnTo>
                <a:lnTo>
                  <a:pt x="516293" y="242596"/>
                </a:lnTo>
                <a:lnTo>
                  <a:pt x="255036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57"/>
          <p:cNvSpPr>
            <a:spLocks noChangeArrowheads="1"/>
          </p:cNvSpPr>
          <p:nvPr/>
        </p:nvSpPr>
        <p:spPr bwMode="auto">
          <a:xfrm>
            <a:off x="5119688" y="4476750"/>
            <a:ext cx="392112" cy="434975"/>
          </a:xfrm>
          <a:custGeom>
            <a:avLst/>
            <a:gdLst>
              <a:gd name="T0" fmla="*/ 0 w 391885"/>
              <a:gd name="T1" fmla="*/ 0 h 435429"/>
              <a:gd name="T2" fmla="*/ 391885 w 391885"/>
              <a:gd name="T3" fmla="*/ 111967 h 435429"/>
              <a:gd name="T4" fmla="*/ 186612 w 391885"/>
              <a:gd name="T5" fmla="*/ 435429 h 435429"/>
              <a:gd name="T6" fmla="*/ 0 w 391885"/>
              <a:gd name="T7" fmla="*/ 0 h 435429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435429"/>
              <a:gd name="T14" fmla="*/ 391885 w 391885"/>
              <a:gd name="T15" fmla="*/ 435429 h 435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435429">
                <a:moveTo>
                  <a:pt x="0" y="0"/>
                </a:moveTo>
                <a:lnTo>
                  <a:pt x="391885" y="111967"/>
                </a:lnTo>
                <a:lnTo>
                  <a:pt x="186612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F7B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58"/>
          <p:cNvSpPr>
            <a:spLocks noChangeArrowheads="1"/>
          </p:cNvSpPr>
          <p:nvPr/>
        </p:nvSpPr>
        <p:spPr bwMode="auto">
          <a:xfrm>
            <a:off x="5751513" y="4881563"/>
            <a:ext cx="236537" cy="211137"/>
          </a:xfrm>
          <a:custGeom>
            <a:avLst/>
            <a:gdLst>
              <a:gd name="T0" fmla="*/ 68424 w 236375"/>
              <a:gd name="T1" fmla="*/ 0 h 211494"/>
              <a:gd name="T2" fmla="*/ 236375 w 236375"/>
              <a:gd name="T3" fmla="*/ 211494 h 211494"/>
              <a:gd name="T4" fmla="*/ 0 w 236375"/>
              <a:gd name="T5" fmla="*/ 130628 h 211494"/>
              <a:gd name="T6" fmla="*/ 68424 w 236375"/>
              <a:gd name="T7" fmla="*/ 0 h 211494"/>
              <a:gd name="T8" fmla="*/ 0 60000 65536"/>
              <a:gd name="T9" fmla="*/ 0 60000 65536"/>
              <a:gd name="T10" fmla="*/ 0 60000 65536"/>
              <a:gd name="T11" fmla="*/ 0 60000 65536"/>
              <a:gd name="T12" fmla="*/ 0 w 236375"/>
              <a:gd name="T13" fmla="*/ 0 h 211494"/>
              <a:gd name="T14" fmla="*/ 236375 w 236375"/>
              <a:gd name="T15" fmla="*/ 211494 h 211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375" h="211494">
                <a:moveTo>
                  <a:pt x="68424" y="0"/>
                </a:moveTo>
                <a:lnTo>
                  <a:pt x="236375" y="211494"/>
                </a:lnTo>
                <a:lnTo>
                  <a:pt x="0" y="130628"/>
                </a:lnTo>
                <a:lnTo>
                  <a:pt x="68424" y="0"/>
                </a:lnTo>
                <a:close/>
              </a:path>
            </a:pathLst>
          </a:custGeom>
          <a:solidFill>
            <a:srgbClr val="EF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59"/>
          <p:cNvSpPr>
            <a:spLocks noChangeArrowheads="1"/>
          </p:cNvSpPr>
          <p:nvPr/>
        </p:nvSpPr>
        <p:spPr bwMode="auto">
          <a:xfrm>
            <a:off x="6950075" y="4981575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E919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5734462" y="2277051"/>
            <a:ext cx="286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12B0C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THANK YOU</a:t>
            </a:r>
            <a:endParaRPr lang="zh-CN" altLang="en-US" sz="3600" dirty="0">
              <a:solidFill>
                <a:srgbClr val="12B0C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62"/>
          <p:cNvSpPr>
            <a:spLocks noChangeArrowheads="1"/>
          </p:cNvSpPr>
          <p:nvPr/>
        </p:nvSpPr>
        <p:spPr bwMode="auto">
          <a:xfrm>
            <a:off x="6989763" y="3030538"/>
            <a:ext cx="358775" cy="36512"/>
          </a:xfrm>
          <a:prstGeom prst="rect">
            <a:avLst/>
          </a:pr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63"/>
          <p:cNvSpPr>
            <a:spLocks noChangeArrowheads="1"/>
          </p:cNvSpPr>
          <p:nvPr/>
        </p:nvSpPr>
        <p:spPr bwMode="auto">
          <a:xfrm rot="11241277">
            <a:off x="5195888" y="37369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69"/>
          <p:cNvSpPr>
            <a:spLocks noChangeArrowheads="1"/>
          </p:cNvSpPr>
          <p:nvPr/>
        </p:nvSpPr>
        <p:spPr bwMode="auto">
          <a:xfrm>
            <a:off x="8777288" y="1325563"/>
            <a:ext cx="398462" cy="373062"/>
          </a:xfrm>
          <a:custGeom>
            <a:avLst/>
            <a:gdLst>
              <a:gd name="T0" fmla="*/ 379445 w 398106"/>
              <a:gd name="T1" fmla="*/ 18661 h 373225"/>
              <a:gd name="T2" fmla="*/ 398106 w 398106"/>
              <a:gd name="T3" fmla="*/ 373225 h 373225"/>
              <a:gd name="T4" fmla="*/ 0 w 398106"/>
              <a:gd name="T5" fmla="*/ 0 h 373225"/>
              <a:gd name="T6" fmla="*/ 379445 w 398106"/>
              <a:gd name="T7" fmla="*/ 18661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373225"/>
              <a:gd name="T14" fmla="*/ 398106 w 398106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373225">
                <a:moveTo>
                  <a:pt x="379445" y="18661"/>
                </a:moveTo>
                <a:lnTo>
                  <a:pt x="398106" y="373225"/>
                </a:lnTo>
                <a:lnTo>
                  <a:pt x="0" y="0"/>
                </a:lnTo>
                <a:lnTo>
                  <a:pt x="379445" y="18661"/>
                </a:lnTo>
                <a:close/>
              </a:path>
            </a:pathLst>
          </a:custGeom>
          <a:solidFill>
            <a:srgbClr val="46C6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70"/>
          <p:cNvSpPr>
            <a:spLocks noChangeArrowheads="1"/>
          </p:cNvSpPr>
          <p:nvPr/>
        </p:nvSpPr>
        <p:spPr bwMode="auto">
          <a:xfrm>
            <a:off x="8440738" y="1325563"/>
            <a:ext cx="541337" cy="185737"/>
          </a:xfrm>
          <a:custGeom>
            <a:avLst/>
            <a:gdLst>
              <a:gd name="T0" fmla="*/ 335902 w 541175"/>
              <a:gd name="T1" fmla="*/ 0 h 186613"/>
              <a:gd name="T2" fmla="*/ 0 w 541175"/>
              <a:gd name="T3" fmla="*/ 143070 h 186613"/>
              <a:gd name="T4" fmla="*/ 541175 w 541175"/>
              <a:gd name="T5" fmla="*/ 186613 h 186613"/>
              <a:gd name="T6" fmla="*/ 335902 w 541175"/>
              <a:gd name="T7" fmla="*/ 0 h 186613"/>
              <a:gd name="T8" fmla="*/ 0 60000 65536"/>
              <a:gd name="T9" fmla="*/ 0 60000 65536"/>
              <a:gd name="T10" fmla="*/ 0 60000 65536"/>
              <a:gd name="T11" fmla="*/ 0 60000 65536"/>
              <a:gd name="T12" fmla="*/ 0 w 541175"/>
              <a:gd name="T13" fmla="*/ 0 h 186613"/>
              <a:gd name="T14" fmla="*/ 541175 w 541175"/>
              <a:gd name="T15" fmla="*/ 186613 h 186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175" h="186613">
                <a:moveTo>
                  <a:pt x="335902" y="0"/>
                </a:moveTo>
                <a:lnTo>
                  <a:pt x="0" y="143070"/>
                </a:lnTo>
                <a:lnTo>
                  <a:pt x="541175" y="186613"/>
                </a:lnTo>
                <a:lnTo>
                  <a:pt x="335902" y="0"/>
                </a:lnTo>
                <a:close/>
              </a:path>
            </a:pathLst>
          </a:custGeom>
          <a:solidFill>
            <a:srgbClr val="229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71"/>
          <p:cNvSpPr>
            <a:spLocks noChangeArrowheads="1"/>
          </p:cNvSpPr>
          <p:nvPr/>
        </p:nvSpPr>
        <p:spPr bwMode="auto">
          <a:xfrm>
            <a:off x="8169275" y="1074738"/>
            <a:ext cx="112713" cy="166687"/>
          </a:xfrm>
          <a:custGeom>
            <a:avLst/>
            <a:gdLst>
              <a:gd name="T0" fmla="*/ 0 w 111967"/>
              <a:gd name="T1" fmla="*/ 0 h 167951"/>
              <a:gd name="T2" fmla="*/ 111967 w 111967"/>
              <a:gd name="T3" fmla="*/ 105747 h 167951"/>
              <a:gd name="T4" fmla="*/ 31102 w 111967"/>
              <a:gd name="T5" fmla="*/ 167951 h 167951"/>
              <a:gd name="T6" fmla="*/ 0 w 111967"/>
              <a:gd name="T7" fmla="*/ 0 h 167951"/>
              <a:gd name="T8" fmla="*/ 0 60000 65536"/>
              <a:gd name="T9" fmla="*/ 0 60000 65536"/>
              <a:gd name="T10" fmla="*/ 0 60000 65536"/>
              <a:gd name="T11" fmla="*/ 0 60000 65536"/>
              <a:gd name="T12" fmla="*/ 0 w 111967"/>
              <a:gd name="T13" fmla="*/ 0 h 167951"/>
              <a:gd name="T14" fmla="*/ 111967 w 111967"/>
              <a:gd name="T15" fmla="*/ 167951 h 167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67" h="167951">
                <a:moveTo>
                  <a:pt x="0" y="0"/>
                </a:moveTo>
                <a:lnTo>
                  <a:pt x="111967" y="105747"/>
                </a:lnTo>
                <a:lnTo>
                  <a:pt x="31102" y="167951"/>
                </a:lnTo>
                <a:lnTo>
                  <a:pt x="0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72"/>
          <p:cNvSpPr>
            <a:spLocks noChangeArrowheads="1"/>
          </p:cNvSpPr>
          <p:nvPr/>
        </p:nvSpPr>
        <p:spPr bwMode="auto">
          <a:xfrm>
            <a:off x="8496300" y="1928813"/>
            <a:ext cx="76200" cy="93662"/>
          </a:xfrm>
          <a:custGeom>
            <a:avLst/>
            <a:gdLst>
              <a:gd name="T0" fmla="*/ 68425 w 74645"/>
              <a:gd name="T1" fmla="*/ 0 h 93306"/>
              <a:gd name="T2" fmla="*/ 0 w 74645"/>
              <a:gd name="T3" fmla="*/ 43543 h 93306"/>
              <a:gd name="T4" fmla="*/ 74645 w 74645"/>
              <a:gd name="T5" fmla="*/ 93306 h 93306"/>
              <a:gd name="T6" fmla="*/ 68425 w 74645"/>
              <a:gd name="T7" fmla="*/ 0 h 93306"/>
              <a:gd name="T8" fmla="*/ 0 60000 65536"/>
              <a:gd name="T9" fmla="*/ 0 60000 65536"/>
              <a:gd name="T10" fmla="*/ 0 60000 65536"/>
              <a:gd name="T11" fmla="*/ 0 60000 65536"/>
              <a:gd name="T12" fmla="*/ 0 w 74645"/>
              <a:gd name="T13" fmla="*/ 0 h 93306"/>
              <a:gd name="T14" fmla="*/ 74645 w 74645"/>
              <a:gd name="T15" fmla="*/ 93306 h 93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5" h="93306">
                <a:moveTo>
                  <a:pt x="68425" y="0"/>
                </a:moveTo>
                <a:lnTo>
                  <a:pt x="0" y="43543"/>
                </a:lnTo>
                <a:lnTo>
                  <a:pt x="74645" y="93306"/>
                </a:lnTo>
                <a:lnTo>
                  <a:pt x="68425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73"/>
          <p:cNvSpPr>
            <a:spLocks noChangeArrowheads="1"/>
          </p:cNvSpPr>
          <p:nvPr/>
        </p:nvSpPr>
        <p:spPr bwMode="auto">
          <a:xfrm rot="5189374">
            <a:off x="8954294" y="3880644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74"/>
          <p:cNvSpPr>
            <a:spLocks noChangeArrowheads="1"/>
          </p:cNvSpPr>
          <p:nvPr/>
        </p:nvSpPr>
        <p:spPr bwMode="auto">
          <a:xfrm rot="19199850">
            <a:off x="8023225" y="4589463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7938" y="-7938"/>
            <a:ext cx="1879600" cy="5143501"/>
          </a:xfrm>
          <a:prstGeom prst="rect">
            <a:avLst/>
          </a:pr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3860800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210050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92450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429125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3444411" y="3889375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63900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302000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3060700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67050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79750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251200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106613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758950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720850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847850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133600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79650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86100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68" name="任意多边形 15"/>
          <p:cNvSpPr>
            <a:spLocks noChangeArrowheads="1"/>
          </p:cNvSpPr>
          <p:nvPr/>
        </p:nvSpPr>
        <p:spPr bwMode="auto">
          <a:xfrm>
            <a:off x="2203450" y="-88900"/>
            <a:ext cx="400050" cy="349250"/>
          </a:xfrm>
          <a:custGeom>
            <a:avLst/>
            <a:gdLst>
              <a:gd name="T0" fmla="*/ 0 w 400050"/>
              <a:gd name="T1" fmla="*/ 50800 h 349250"/>
              <a:gd name="T2" fmla="*/ 215900 w 400050"/>
              <a:gd name="T3" fmla="*/ 0 h 349250"/>
              <a:gd name="T4" fmla="*/ 400050 w 400050"/>
              <a:gd name="T5" fmla="*/ 190500 h 349250"/>
              <a:gd name="T6" fmla="*/ 95250 w 400050"/>
              <a:gd name="T7" fmla="*/ 349250 h 349250"/>
              <a:gd name="T8" fmla="*/ 0 w 400050"/>
              <a:gd name="T9" fmla="*/ 50800 h 349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0050"/>
              <a:gd name="T16" fmla="*/ 0 h 349250"/>
              <a:gd name="T17" fmla="*/ 400050 w 400050"/>
              <a:gd name="T18" fmla="*/ 349250 h 349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0050" h="349250">
                <a:moveTo>
                  <a:pt x="0" y="50800"/>
                </a:moveTo>
                <a:lnTo>
                  <a:pt x="215900" y="0"/>
                </a:lnTo>
                <a:lnTo>
                  <a:pt x="400050" y="190500"/>
                </a:lnTo>
                <a:lnTo>
                  <a:pt x="95250" y="349250"/>
                </a:lnTo>
                <a:lnTo>
                  <a:pt x="0" y="50800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16"/>
          <p:cNvSpPr>
            <a:spLocks noChangeArrowheads="1"/>
          </p:cNvSpPr>
          <p:nvPr/>
        </p:nvSpPr>
        <p:spPr bwMode="auto">
          <a:xfrm>
            <a:off x="2292350" y="-152400"/>
            <a:ext cx="800100" cy="800100"/>
          </a:xfrm>
          <a:custGeom>
            <a:avLst/>
            <a:gdLst>
              <a:gd name="T0" fmla="*/ 0 w 762000"/>
              <a:gd name="T1" fmla="*/ 400050 h 800100"/>
              <a:gd name="T2" fmla="*/ 120650 w 762000"/>
              <a:gd name="T3" fmla="*/ 800100 h 800100"/>
              <a:gd name="T4" fmla="*/ 762000 w 762000"/>
              <a:gd name="T5" fmla="*/ 0 h 800100"/>
              <a:gd name="T6" fmla="*/ 463550 w 762000"/>
              <a:gd name="T7" fmla="*/ 152400 h 800100"/>
              <a:gd name="T8" fmla="*/ 0 w 762000"/>
              <a:gd name="T9" fmla="*/ 40005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800100"/>
              <a:gd name="T17" fmla="*/ 762000 w 762000"/>
              <a:gd name="T18" fmla="*/ 800100 h 800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800100">
                <a:moveTo>
                  <a:pt x="0" y="400050"/>
                </a:moveTo>
                <a:lnTo>
                  <a:pt x="120650" y="800100"/>
                </a:lnTo>
                <a:lnTo>
                  <a:pt x="762000" y="0"/>
                </a:lnTo>
                <a:lnTo>
                  <a:pt x="463550" y="152400"/>
                </a:lnTo>
                <a:lnTo>
                  <a:pt x="0" y="400050"/>
                </a:lnTo>
                <a:close/>
              </a:path>
            </a:pathLst>
          </a:custGeom>
          <a:solidFill>
            <a:srgbClr val="08A8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67100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406650" y="-158750"/>
            <a:ext cx="825500" cy="124460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67050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73400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86100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81400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241211" y="2498725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87750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251200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94100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3488861" y="3476625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75050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3905250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321050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254500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76500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3780961" y="982663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4016444" y="1361586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3914311" y="692150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3899830" y="2237346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4837112" y="4056264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5059362" y="4596014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5160962" y="4234064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4264505" y="2912015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3520611" y="149225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4448484" y="3421303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694964" y="920105"/>
            <a:ext cx="2444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 smtClean="0">
                <a:solidFill>
                  <a:srgbClr val="03A9F3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去年工作概述</a:t>
            </a:r>
            <a:endParaRPr lang="zh-CN" sz="2400" dirty="0">
              <a:solidFill>
                <a:srgbClr val="03A9F3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681436" y="1547469"/>
            <a:ext cx="2386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 smtClean="0">
                <a:solidFill>
                  <a:srgbClr val="03A9F3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目标</a:t>
            </a:r>
            <a:endParaRPr lang="zh-CN" sz="2400" dirty="0">
              <a:solidFill>
                <a:srgbClr val="03A9F3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694964" y="2133304"/>
            <a:ext cx="2337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 smtClean="0">
                <a:solidFill>
                  <a:srgbClr val="03A9F3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组织架构</a:t>
            </a:r>
            <a:endParaRPr lang="zh-CN" sz="2400" dirty="0">
              <a:solidFill>
                <a:srgbClr val="03A9F3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705997" y="2787952"/>
            <a:ext cx="2337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 smtClean="0">
                <a:solidFill>
                  <a:srgbClr val="03A9F3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一些团队共识</a:t>
            </a:r>
            <a:endParaRPr lang="zh-CN" sz="2400" dirty="0">
              <a:solidFill>
                <a:srgbClr val="03A9F3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 flipV="1">
            <a:off x="5175282" y="979750"/>
            <a:ext cx="334355" cy="803015"/>
            <a:chOff x="581025" y="-431160"/>
            <a:chExt cx="1619642" cy="3889866"/>
          </a:xfrm>
        </p:grpSpPr>
        <p:grpSp>
          <p:nvGrpSpPr>
            <p:cNvPr id="20" name="组合 19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22" name="组合 21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4" name="同心圆 2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antinghei SC Extralight" charset="-122"/>
                    <a:ea typeface="Lantinghei SC Extralight" charset="-122"/>
                    <a:cs typeface="Lantinghei SC Extralight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flipV="1">
            <a:off x="5175282" y="1607114"/>
            <a:ext cx="334355" cy="803015"/>
            <a:chOff x="581025" y="-431160"/>
            <a:chExt cx="1619642" cy="3889866"/>
          </a:xfrm>
        </p:grpSpPr>
        <p:grpSp>
          <p:nvGrpSpPr>
            <p:cNvPr id="27" name="组合 26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29" name="组合 2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antinghei SC Extralight" charset="-122"/>
                    <a:ea typeface="Lantinghei SC Extralight" charset="-122"/>
                    <a:cs typeface="Lantinghei SC Extralight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5170610" y="2192949"/>
            <a:ext cx="334355" cy="803014"/>
            <a:chOff x="581025" y="-431155"/>
            <a:chExt cx="1619642" cy="3889861"/>
          </a:xfrm>
        </p:grpSpPr>
        <p:grpSp>
          <p:nvGrpSpPr>
            <p:cNvPr id="34" name="组合 33"/>
            <p:cNvGrpSpPr/>
            <p:nvPr/>
          </p:nvGrpSpPr>
          <p:grpSpPr>
            <a:xfrm>
              <a:off x="581025" y="-431155"/>
              <a:ext cx="1619642" cy="3889861"/>
              <a:chOff x="6651335" y="-335485"/>
              <a:chExt cx="1360493" cy="3190949"/>
            </a:xfrm>
            <a:effectLst/>
          </p:grpSpPr>
          <p:grpSp>
            <p:nvGrpSpPr>
              <p:cNvPr id="36" name="组合 3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antinghei SC Extralight" charset="-122"/>
                    <a:ea typeface="Lantinghei SC Extralight" charset="-122"/>
                    <a:cs typeface="Lantinghei SC Extralight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6854606" y="-335485"/>
                <a:ext cx="186031" cy="256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3600" dirty="0"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flipV="1">
            <a:off x="5171632" y="2830606"/>
            <a:ext cx="334355" cy="803015"/>
            <a:chOff x="581025" y="-431160"/>
            <a:chExt cx="1619642" cy="3889866"/>
          </a:xfrm>
        </p:grpSpPr>
        <p:grpSp>
          <p:nvGrpSpPr>
            <p:cNvPr id="41" name="组合 40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43" name="组合 42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5" name="同心圆 4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antinghei SC Extralight" charset="-122"/>
                    <a:ea typeface="Lantinghei SC Extralight" charset="-122"/>
                    <a:cs typeface="Lantinghei SC Extralight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2" name="椭圆 41"/>
            <p:cNvSpPr/>
            <p:nvPr/>
          </p:nvSpPr>
          <p:spPr>
            <a:xfrm>
              <a:off x="792653" y="2066770"/>
              <a:ext cx="1086716" cy="1086720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54087" y="1874319"/>
            <a:ext cx="11592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7695" y="2571750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PAGE DIRECTORY</a:t>
            </a:r>
            <a:endParaRPr lang="zh-CN" altLang="en-US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3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219986" y="2528853"/>
            <a:ext cx="29421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600" dirty="0" smtClean="0">
                <a:solidFill>
                  <a:srgbClr val="0067B0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去年工作概述</a:t>
            </a:r>
            <a:endParaRPr lang="zh-CN" sz="3600" dirty="0">
              <a:solidFill>
                <a:srgbClr val="0067B0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083240" y="1456711"/>
            <a:ext cx="13852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b="1" dirty="0">
                <a:solidFill>
                  <a:srgbClr val="0067B0"/>
                </a:solidFill>
                <a:latin typeface="Source Code Pro Black" charset="0"/>
                <a:ea typeface="Source Code Pro Black" charset="0"/>
                <a:cs typeface="Source Code Pro Black" charset="0"/>
                <a:sym typeface="Arial" panose="020B0604020202020204" pitchFamily="34" charset="0"/>
              </a:rPr>
              <a:t>01</a:t>
            </a:r>
            <a:endParaRPr lang="zh-CN" sz="7200" b="1" dirty="0">
              <a:solidFill>
                <a:srgbClr val="0067B0"/>
              </a:solidFill>
              <a:latin typeface="Source Code Pro Black" charset="0"/>
              <a:ea typeface="Source Code Pro Black" charset="0"/>
              <a:cs typeface="Source Code Pro Black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65125" y="1912751"/>
            <a:ext cx="8374380" cy="2613361"/>
            <a:chOff x="571500" y="2568238"/>
            <a:chExt cx="8374380" cy="2613361"/>
          </a:xfrm>
        </p:grpSpPr>
        <p:sp>
          <p:nvSpPr>
            <p:cNvPr id="5" name="任意多边形 4"/>
            <p:cNvSpPr/>
            <p:nvPr/>
          </p:nvSpPr>
          <p:spPr>
            <a:xfrm>
              <a:off x="571500" y="2568238"/>
              <a:ext cx="8001000" cy="2613361"/>
            </a:xfrm>
            <a:custGeom>
              <a:avLst/>
              <a:gdLst>
                <a:gd name="connsiteX0" fmla="*/ 0 w 8001000"/>
                <a:gd name="connsiteY0" fmla="*/ 2542126 h 2542126"/>
                <a:gd name="connsiteX1" fmla="*/ 1009650 w 8001000"/>
                <a:gd name="connsiteY1" fmla="*/ 126577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542126 h 2542126"/>
                <a:gd name="connsiteX1" fmla="*/ 1066800 w 8001000"/>
                <a:gd name="connsiteY1" fmla="*/ 1284826 h 2542126"/>
                <a:gd name="connsiteX2" fmla="*/ 2400300 w 8001000"/>
                <a:gd name="connsiteY2" fmla="*/ 446626 h 2542126"/>
                <a:gd name="connsiteX3" fmla="*/ 4114800 w 8001000"/>
                <a:gd name="connsiteY3" fmla="*/ 27526 h 2542126"/>
                <a:gd name="connsiteX4" fmla="*/ 6324600 w 8001000"/>
                <a:gd name="connsiteY4" fmla="*/ 103726 h 2542126"/>
                <a:gd name="connsiteX5" fmla="*/ 8001000 w 8001000"/>
                <a:gd name="connsiteY5" fmla="*/ 618076 h 2542126"/>
                <a:gd name="connsiteX0" fmla="*/ 0 w 8001000"/>
                <a:gd name="connsiteY0" fmla="*/ 2600659 h 2600659"/>
                <a:gd name="connsiteX1" fmla="*/ 1066800 w 8001000"/>
                <a:gd name="connsiteY1" fmla="*/ 1343359 h 2600659"/>
                <a:gd name="connsiteX2" fmla="*/ 2400300 w 8001000"/>
                <a:gd name="connsiteY2" fmla="*/ 505159 h 2600659"/>
                <a:gd name="connsiteX3" fmla="*/ 4191000 w 8001000"/>
                <a:gd name="connsiteY3" fmla="*/ 17479 h 2600659"/>
                <a:gd name="connsiteX4" fmla="*/ 6324600 w 8001000"/>
                <a:gd name="connsiteY4" fmla="*/ 162259 h 2600659"/>
                <a:gd name="connsiteX5" fmla="*/ 8001000 w 8001000"/>
                <a:gd name="connsiteY5" fmla="*/ 676609 h 2600659"/>
                <a:gd name="connsiteX0" fmla="*/ 0 w 8001000"/>
                <a:gd name="connsiteY0" fmla="*/ 2613361 h 2613361"/>
                <a:gd name="connsiteX1" fmla="*/ 1066800 w 8001000"/>
                <a:gd name="connsiteY1" fmla="*/ 1356061 h 2613361"/>
                <a:gd name="connsiteX2" fmla="*/ 2400300 w 8001000"/>
                <a:gd name="connsiteY2" fmla="*/ 517861 h 2613361"/>
                <a:gd name="connsiteX3" fmla="*/ 4191000 w 8001000"/>
                <a:gd name="connsiteY3" fmla="*/ 30181 h 2613361"/>
                <a:gd name="connsiteX4" fmla="*/ 6339840 w 8001000"/>
                <a:gd name="connsiteY4" fmla="*/ 121621 h 2613361"/>
                <a:gd name="connsiteX5" fmla="*/ 8001000 w 8001000"/>
                <a:gd name="connsiteY5" fmla="*/ 689311 h 26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1000" h="2613361">
                  <a:moveTo>
                    <a:pt x="0" y="2613361"/>
                  </a:moveTo>
                  <a:cubicBezTo>
                    <a:pt x="304800" y="2149811"/>
                    <a:pt x="666750" y="1705311"/>
                    <a:pt x="1066800" y="1356061"/>
                  </a:cubicBezTo>
                  <a:cubicBezTo>
                    <a:pt x="1466850" y="1006811"/>
                    <a:pt x="1879600" y="738841"/>
                    <a:pt x="2400300" y="517861"/>
                  </a:cubicBezTo>
                  <a:cubicBezTo>
                    <a:pt x="2921000" y="296881"/>
                    <a:pt x="3534410" y="96221"/>
                    <a:pt x="4191000" y="30181"/>
                  </a:cubicBezTo>
                  <a:cubicBezTo>
                    <a:pt x="4847590" y="-35859"/>
                    <a:pt x="5704840" y="11766"/>
                    <a:pt x="6339840" y="121621"/>
                  </a:cubicBezTo>
                  <a:cubicBezTo>
                    <a:pt x="6974840" y="231476"/>
                    <a:pt x="7486650" y="481348"/>
                    <a:pt x="8001000" y="689311"/>
                  </a:cubicBezTo>
                </a:path>
              </a:pathLst>
            </a:custGeom>
            <a:noFill/>
            <a:ln>
              <a:solidFill>
                <a:srgbClr val="006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8557260" y="2686050"/>
              <a:ext cx="388620" cy="571500"/>
            </a:xfrm>
            <a:prstGeom prst="straightConnector1">
              <a:avLst/>
            </a:prstGeom>
            <a:ln w="19050">
              <a:solidFill>
                <a:srgbClr val="0067B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等腰三角形 10"/>
          <p:cNvSpPr/>
          <p:nvPr/>
        </p:nvSpPr>
        <p:spPr>
          <a:xfrm rot="18958258">
            <a:off x="1045745" y="3265463"/>
            <a:ext cx="243672" cy="174053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8938009">
            <a:off x="2282060" y="2671711"/>
            <a:ext cx="243672" cy="17405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/>
        </p:nvSpPr>
        <p:spPr>
          <a:xfrm rot="20658534">
            <a:off x="3774892" y="1813150"/>
            <a:ext cx="243672" cy="174053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21" name="等腰三角形 20"/>
          <p:cNvSpPr/>
          <p:nvPr/>
        </p:nvSpPr>
        <p:spPr>
          <a:xfrm rot="10800000">
            <a:off x="5503588" y="1970763"/>
            <a:ext cx="243672" cy="174053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24" name="等腰三角形 23"/>
          <p:cNvSpPr/>
          <p:nvPr/>
        </p:nvSpPr>
        <p:spPr>
          <a:xfrm rot="1114118">
            <a:off x="7308907" y="1985815"/>
            <a:ext cx="243672" cy="174053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59393" y="2585459"/>
            <a:ext cx="619127" cy="633972"/>
            <a:chOff x="877075" y="3059462"/>
            <a:chExt cx="619127" cy="633972"/>
          </a:xfrm>
        </p:grpSpPr>
        <p:grpSp>
          <p:nvGrpSpPr>
            <p:cNvPr id="27" name="组合 26"/>
            <p:cNvGrpSpPr/>
            <p:nvPr/>
          </p:nvGrpSpPr>
          <p:grpSpPr>
            <a:xfrm>
              <a:off x="877075" y="3059462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 rot="20085162">
              <a:off x="901167" y="320717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rPr>
                <a:t>测试</a:t>
              </a:r>
              <a:endParaRPr lang="zh-CN" altLang="en-US" b="1" dirty="0">
                <a:solidFill>
                  <a:srgbClr val="03A9F3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387483" y="2853940"/>
            <a:ext cx="631551" cy="633972"/>
            <a:chOff x="2877864" y="3455276"/>
            <a:chExt cx="631551" cy="633972"/>
          </a:xfrm>
        </p:grpSpPr>
        <p:grpSp>
          <p:nvGrpSpPr>
            <p:cNvPr id="31" name="组合 30"/>
            <p:cNvGrpSpPr/>
            <p:nvPr/>
          </p:nvGrpSpPr>
          <p:grpSpPr>
            <a:xfrm>
              <a:off x="2877864" y="34552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 rot="19571467">
              <a:off x="2914380" y="357352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rPr>
                <a:t>运维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469569" y="1038450"/>
            <a:ext cx="619125" cy="633972"/>
            <a:chOff x="3723650" y="1639176"/>
            <a:chExt cx="619125" cy="633972"/>
          </a:xfrm>
        </p:grpSpPr>
        <p:grpSp>
          <p:nvGrpSpPr>
            <p:cNvPr id="34" name="组合 33"/>
            <p:cNvGrpSpPr/>
            <p:nvPr/>
          </p:nvGrpSpPr>
          <p:grpSpPr>
            <a:xfrm>
              <a:off x="3723650" y="1639176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rot="20721555">
              <a:off x="3735695" y="180039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rPr>
                <a:t>研发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301741" y="2254262"/>
            <a:ext cx="629896" cy="633972"/>
            <a:chOff x="5462556" y="2971804"/>
            <a:chExt cx="629896" cy="633972"/>
          </a:xfrm>
        </p:grpSpPr>
        <p:grpSp>
          <p:nvGrpSpPr>
            <p:cNvPr id="37" name="组合 36"/>
            <p:cNvGrpSpPr/>
            <p:nvPr/>
          </p:nvGrpSpPr>
          <p:grpSpPr>
            <a:xfrm>
              <a:off x="5473327" y="2971804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462556" y="311218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rPr>
                <a:t>售前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369645" y="1278779"/>
            <a:ext cx="619125" cy="633972"/>
            <a:chOff x="7213287" y="1774359"/>
            <a:chExt cx="619125" cy="633972"/>
          </a:xfrm>
        </p:grpSpPr>
        <p:grpSp>
          <p:nvGrpSpPr>
            <p:cNvPr id="40" name="组合 39"/>
            <p:cNvGrpSpPr/>
            <p:nvPr/>
          </p:nvGrpSpPr>
          <p:grpSpPr>
            <a:xfrm>
              <a:off x="7213287" y="1774359"/>
              <a:ext cx="619125" cy="63397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 rot="1067031">
              <a:off x="7225331" y="195067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A9F3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  <a:sym typeface="Arial" panose="020B0604020202020204" pitchFamily="34" charset="0"/>
                </a:rPr>
                <a:t>资质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 rot="19738805">
            <a:off x="1099089" y="1192098"/>
            <a:ext cx="1933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云平台（北艾）机房全年无平台级别故障，可用性达到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99.999%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建设万达信息云数据中心机房（二号楼）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基于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SRE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理念的自动化运维体系的建立；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20501877">
            <a:off x="3169050" y="2138169"/>
            <a:ext cx="2066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云管理平台（基于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VMWare/OpenStack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）双区域研发；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跨数据中心双活体系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PaaS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层实现；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云报警、云监控、对象存储等关键性云服务开发；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65" name="TextBox 55"/>
          <p:cNvSpPr txBox="1"/>
          <p:nvPr/>
        </p:nvSpPr>
        <p:spPr>
          <a:xfrm rot="18846446">
            <a:off x="721355" y="3443933"/>
            <a:ext cx="1898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“万达信息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电信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华为”联合测试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云平台高可用框架软件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云平台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ITSS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云运维对标测试工作；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云平台研发产品测试；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1" name="TextBox 55"/>
          <p:cNvSpPr txBox="1"/>
          <p:nvPr/>
        </p:nvSpPr>
        <p:spPr>
          <a:xfrm rot="173616">
            <a:off x="4563098" y="303977"/>
            <a:ext cx="2596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上海市电子政务云计算平台；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申康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影像云项目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上海市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眼病防治平台方案；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四川遂宁智慧城市建设方案；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瑞金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医院影像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云项目；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上海市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少儿住院互助基金信息化管理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平台；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上海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大卫生（三期）平台方案；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2" name="TextBox 55"/>
          <p:cNvSpPr txBox="1"/>
          <p:nvPr/>
        </p:nvSpPr>
        <p:spPr>
          <a:xfrm rot="1111369">
            <a:off x="6242341" y="2386251"/>
            <a:ext cx="214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Ø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IDC/ISP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 公有云运营资质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信息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系统安全等级保护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测评（三级）资质；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信息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安全服务资质（安全工程类一级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）；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71450" indent="-171450">
              <a:buFont typeface="Wingdings" charset="2"/>
              <a:buChar char="Ø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可信云服务认证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（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云主机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）</a:t>
            </a:r>
          </a:p>
        </p:txBody>
      </p:sp>
      <p:sp>
        <p:nvSpPr>
          <p:cNvPr id="49" name="TextBox 18"/>
          <p:cNvSpPr>
            <a:spLocks noChangeArrowheads="1"/>
          </p:cNvSpPr>
          <p:nvPr/>
        </p:nvSpPr>
        <p:spPr bwMode="auto">
          <a:xfrm>
            <a:off x="833005" y="-12174"/>
            <a:ext cx="3241551" cy="52319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1419" tIns="45709" rIns="91419" bIns="45709">
            <a:spAutoFit/>
          </a:bodyPr>
          <a:lstStyle/>
          <a:p>
            <a:pPr defTabSz="9141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</a:t>
            </a:r>
            <a:r>
              <a:rPr lang="zh-CN" altLang="en-US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年度主要工作</a:t>
            </a:r>
          </a:p>
        </p:txBody>
      </p:sp>
    </p:spTree>
    <p:extLst>
      <p:ext uri="{BB962C8B-B14F-4D97-AF65-F5344CB8AC3E}">
        <p14:creationId xmlns:p14="http://schemas.microsoft.com/office/powerpoint/2010/main" val="358762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5" grpId="0"/>
      <p:bldP spid="71" grpId="0"/>
      <p:bldP spid="72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69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2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73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801" y="-18955"/>
            <a:ext cx="5036956" cy="620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</a:t>
            </a:r>
            <a:r>
              <a:rPr lang="zh-CN" altLang="en-US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年云平台通过的资质测评</a:t>
            </a:r>
          </a:p>
        </p:txBody>
      </p:sp>
      <p:grpSp>
        <p:nvGrpSpPr>
          <p:cNvPr id="18" name="Group 57"/>
          <p:cNvGrpSpPr/>
          <p:nvPr/>
        </p:nvGrpSpPr>
        <p:grpSpPr>
          <a:xfrm>
            <a:off x="5076906" y="1608950"/>
            <a:ext cx="852711" cy="865159"/>
            <a:chOff x="2285781" y="4847654"/>
            <a:chExt cx="952480" cy="966132"/>
          </a:xfrm>
        </p:grpSpPr>
        <p:sp>
          <p:nvSpPr>
            <p:cNvPr id="19" name="Oval 5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3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0" name="Oval 59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21" name="Group 49"/>
          <p:cNvGrpSpPr/>
          <p:nvPr/>
        </p:nvGrpSpPr>
        <p:grpSpPr>
          <a:xfrm>
            <a:off x="3267347" y="843345"/>
            <a:ext cx="852711" cy="865159"/>
            <a:chOff x="2285781" y="4847654"/>
            <a:chExt cx="952480" cy="966132"/>
          </a:xfrm>
        </p:grpSpPr>
        <p:sp>
          <p:nvSpPr>
            <p:cNvPr id="22" name="Oval 50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2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3" name="Oval 51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cxnSp>
        <p:nvCxnSpPr>
          <p:cNvPr id="24" name="Straight Connector 18"/>
          <p:cNvCxnSpPr/>
          <p:nvPr/>
        </p:nvCxnSpPr>
        <p:spPr>
          <a:xfrm>
            <a:off x="4590587" y="1923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9"/>
          <p:cNvSpPr txBox="1"/>
          <p:nvPr/>
        </p:nvSpPr>
        <p:spPr>
          <a:xfrm>
            <a:off x="1688536" y="871143"/>
            <a:ext cx="1542702" cy="346234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IDC/ISP</a:t>
            </a:r>
            <a:r>
              <a:rPr lang="zh-CN" altLang="en-US" b="1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资质</a:t>
            </a:r>
            <a:endParaRPr lang="id-ID" b="1" dirty="0">
              <a:solidFill>
                <a:schemeClr val="tx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636494" y="1184024"/>
            <a:ext cx="2586465" cy="969482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IDC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即互联网数据中心、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ISP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即互联网服务提供商，只有通过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IDC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ISP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认证</a:t>
            </a:r>
            <a:r>
              <a:rPr lang="zh-CN" altLang="zh-CN" sz="900" dirty="0">
                <a:solidFill>
                  <a:srgbClr val="333333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是经国家主管部门批准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才有资格提供大规模、高质量、安全可靠的专业化服务器托管、空间租用等业务的</a:t>
            </a:r>
            <a:r>
              <a:rPr lang="zh-CN" altLang="zh-CN" sz="900" dirty="0">
                <a:solidFill>
                  <a:srgbClr val="333333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正式运营企业，享受国家法律保护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27" name="Oval 22"/>
          <p:cNvSpPr/>
          <p:nvPr/>
        </p:nvSpPr>
        <p:spPr>
          <a:xfrm>
            <a:off x="4548178" y="1289388"/>
            <a:ext cx="84819" cy="8484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id-ID" sz="675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28" name="Straight Connector 23"/>
          <p:cNvCxnSpPr/>
          <p:nvPr/>
        </p:nvCxnSpPr>
        <p:spPr>
          <a:xfrm>
            <a:off x="4154711" y="1334812"/>
            <a:ext cx="39346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0"/>
          <p:cNvCxnSpPr/>
          <p:nvPr/>
        </p:nvCxnSpPr>
        <p:spPr>
          <a:xfrm>
            <a:off x="4590587" y="1041892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1"/>
          <p:cNvSpPr/>
          <p:nvPr/>
        </p:nvSpPr>
        <p:spPr>
          <a:xfrm>
            <a:off x="4548178" y="1990457"/>
            <a:ext cx="84819" cy="8484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id-ID" sz="675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31" name="Straight Connector 32"/>
          <p:cNvCxnSpPr/>
          <p:nvPr/>
        </p:nvCxnSpPr>
        <p:spPr>
          <a:xfrm>
            <a:off x="4632997" y="2047019"/>
            <a:ext cx="39346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5"/>
          <p:cNvSpPr txBox="1"/>
          <p:nvPr/>
        </p:nvSpPr>
        <p:spPr>
          <a:xfrm>
            <a:off x="5883385" y="1393491"/>
            <a:ext cx="2215963" cy="623233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信息安全服务资质</a:t>
            </a:r>
            <a:endParaRPr lang="en-US" altLang="zh-CN" b="1" dirty="0">
              <a:solidFill>
                <a:schemeClr val="tx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（安全工程类一级）</a:t>
            </a:r>
          </a:p>
        </p:txBody>
      </p:sp>
      <p:sp>
        <p:nvSpPr>
          <p:cNvPr id="33" name="TextBox 62"/>
          <p:cNvSpPr txBox="1"/>
          <p:nvPr/>
        </p:nvSpPr>
        <p:spPr>
          <a:xfrm>
            <a:off x="5972520" y="1978429"/>
            <a:ext cx="2687386" cy="429334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万达信息、上海万达通过信息安全服务资质认证，是对公司信息安全服务水平的一种</a:t>
            </a:r>
            <a:r>
              <a:rPr lang="zh-CN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肯定；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grpSp>
        <p:nvGrpSpPr>
          <p:cNvPr id="34" name="Group 36"/>
          <p:cNvGrpSpPr/>
          <p:nvPr/>
        </p:nvGrpSpPr>
        <p:grpSpPr>
          <a:xfrm>
            <a:off x="5079031" y="3696227"/>
            <a:ext cx="852711" cy="865159"/>
            <a:chOff x="2285781" y="4847654"/>
            <a:chExt cx="952480" cy="966132"/>
          </a:xfrm>
        </p:grpSpPr>
        <p:sp>
          <p:nvSpPr>
            <p:cNvPr id="35" name="Oval 45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5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6" name="Oval 46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grpSp>
        <p:nvGrpSpPr>
          <p:cNvPr id="37" name="Group 47"/>
          <p:cNvGrpSpPr/>
          <p:nvPr/>
        </p:nvGrpSpPr>
        <p:grpSpPr>
          <a:xfrm>
            <a:off x="3261417" y="2643752"/>
            <a:ext cx="852711" cy="865159"/>
            <a:chOff x="2285781" y="4847654"/>
            <a:chExt cx="952480" cy="966132"/>
          </a:xfrm>
        </p:grpSpPr>
        <p:sp>
          <p:nvSpPr>
            <p:cNvPr id="38" name="Oval 48"/>
            <p:cNvSpPr/>
            <p:nvPr/>
          </p:nvSpPr>
          <p:spPr bwMode="auto">
            <a:xfrm>
              <a:off x="2346028" y="4908765"/>
              <a:ext cx="840592" cy="852640"/>
            </a:xfrm>
            <a:prstGeom prst="ellipse">
              <a:avLst/>
            </a:prstGeom>
            <a:solidFill>
              <a:schemeClr val="accent4"/>
            </a:solidFill>
            <a:ln w="3175" cmpd="sng">
              <a:noFill/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9" name="Oval 52"/>
            <p:cNvSpPr/>
            <p:nvPr/>
          </p:nvSpPr>
          <p:spPr bwMode="auto">
            <a:xfrm>
              <a:off x="2285781" y="4847654"/>
              <a:ext cx="952480" cy="966132"/>
            </a:xfrm>
            <a:prstGeom prst="ellipse">
              <a:avLst/>
            </a:prstGeom>
            <a:noFill/>
            <a:ln w="3175" cmpd="sng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675" dirty="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cxnSp>
        <p:nvCxnSpPr>
          <p:cNvPr id="40" name="Straight Connector 54"/>
          <p:cNvCxnSpPr/>
          <p:nvPr/>
        </p:nvCxnSpPr>
        <p:spPr>
          <a:xfrm>
            <a:off x="4592712" y="2089200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5"/>
          <p:cNvSpPr txBox="1"/>
          <p:nvPr/>
        </p:nvSpPr>
        <p:spPr>
          <a:xfrm>
            <a:off x="106720" y="2633626"/>
            <a:ext cx="3370125" cy="346234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 algn="r">
              <a:buNone/>
            </a:pPr>
            <a:r>
              <a:rPr lang="zh-CN" altLang="en-US" b="1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信息系统安全等级保护（三级）</a:t>
            </a:r>
          </a:p>
        </p:txBody>
      </p:sp>
      <p:sp>
        <p:nvSpPr>
          <p:cNvPr id="42" name="TextBox 56"/>
          <p:cNvSpPr txBox="1"/>
          <p:nvPr/>
        </p:nvSpPr>
        <p:spPr>
          <a:xfrm>
            <a:off x="636494" y="2984431"/>
            <a:ext cx="2580535" cy="969482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90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万达信息云平台、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长宁健康云通过等保三级认证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信息系统安全等级保护第三级为监督保护级，适用于涉及国家安全、社会秩序和公共利益的重要信息系统，其受到破坏后，会对国家安全、社会秩序和公共利益造成损害。</a:t>
            </a:r>
            <a:endParaRPr lang="zh-CN" altLang="en-US" sz="900" dirty="0"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43" name="Oval 60"/>
          <p:cNvSpPr/>
          <p:nvPr/>
        </p:nvSpPr>
        <p:spPr>
          <a:xfrm>
            <a:off x="4550303" y="3037765"/>
            <a:ext cx="84819" cy="8484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id-ID" sz="675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44" name="Straight Connector 61"/>
          <p:cNvCxnSpPr/>
          <p:nvPr/>
        </p:nvCxnSpPr>
        <p:spPr>
          <a:xfrm>
            <a:off x="4156836" y="3094327"/>
            <a:ext cx="39346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8"/>
          <p:cNvCxnSpPr/>
          <p:nvPr/>
        </p:nvCxnSpPr>
        <p:spPr>
          <a:xfrm>
            <a:off x="4592712" y="3129169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69"/>
          <p:cNvSpPr/>
          <p:nvPr/>
        </p:nvSpPr>
        <p:spPr>
          <a:xfrm>
            <a:off x="4550303" y="4077734"/>
            <a:ext cx="84819" cy="8484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3" rIns="68566" bIns="34283" rtlCol="0" anchor="ctr"/>
          <a:lstStyle/>
          <a:p>
            <a:pPr algn="ctr"/>
            <a:endParaRPr lang="id-ID" sz="675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cxnSp>
        <p:nvCxnSpPr>
          <p:cNvPr id="47" name="Straight Connector 70"/>
          <p:cNvCxnSpPr/>
          <p:nvPr/>
        </p:nvCxnSpPr>
        <p:spPr>
          <a:xfrm>
            <a:off x="4635122" y="4134296"/>
            <a:ext cx="39346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71"/>
          <p:cNvSpPr txBox="1"/>
          <p:nvPr/>
        </p:nvSpPr>
        <p:spPr>
          <a:xfrm>
            <a:off x="5939446" y="3719472"/>
            <a:ext cx="2908460" cy="346234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可信云服务认证（云主机）</a:t>
            </a:r>
            <a:endParaRPr lang="en-US" altLang="zh-CN" b="1" dirty="0">
              <a:solidFill>
                <a:schemeClr val="tx2"/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sp>
        <p:nvSpPr>
          <p:cNvPr id="50" name="TextBox 80"/>
          <p:cNvSpPr txBox="1"/>
          <p:nvPr/>
        </p:nvSpPr>
        <p:spPr>
          <a:xfrm>
            <a:off x="5974645" y="4065706"/>
            <a:ext cx="2613543" cy="609383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可信云服务认证是由数据中心联盟组织，中国信息通信研究院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(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工信部电信研究院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)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  <a:sym typeface="Arial" panose="020B0604020202020204" pitchFamily="34" charset="0"/>
              </a:rPr>
              <a:t>测试评估的面向云计算服务的评估认证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Lantinghei SC Extralight" charset="-122"/>
              <a:ea typeface="Lantinghei SC Extralight" charset="-122"/>
              <a:cs typeface="Lantinghei SC Extralight" charset="-122"/>
              <a:sym typeface="Arial" panose="020B0604020202020204" pitchFamily="34" charset="0"/>
            </a:endParaRPr>
          </a:p>
        </p:txBody>
      </p:sp>
      <p:cxnSp>
        <p:nvCxnSpPr>
          <p:cNvPr id="51" name="Straight Connector 81"/>
          <p:cNvCxnSpPr/>
          <p:nvPr/>
        </p:nvCxnSpPr>
        <p:spPr>
          <a:xfrm>
            <a:off x="4590587" y="4184694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toShape 123"/>
          <p:cNvSpPr>
            <a:spLocks/>
          </p:cNvSpPr>
          <p:nvPr/>
        </p:nvSpPr>
        <p:spPr bwMode="auto">
          <a:xfrm>
            <a:off x="5350153" y="3971542"/>
            <a:ext cx="315602" cy="3255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  <a:sym typeface="Gill Sans" charset="0"/>
            </a:endParaRPr>
          </a:p>
        </p:txBody>
      </p:sp>
      <p:sp>
        <p:nvSpPr>
          <p:cNvPr id="56" name="AutoShape 123"/>
          <p:cNvSpPr>
            <a:spLocks/>
          </p:cNvSpPr>
          <p:nvPr/>
        </p:nvSpPr>
        <p:spPr bwMode="auto">
          <a:xfrm>
            <a:off x="3529971" y="1121605"/>
            <a:ext cx="315602" cy="3255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  <a:sym typeface="Gill Sans" charset="0"/>
            </a:endParaRPr>
          </a:p>
        </p:txBody>
      </p:sp>
      <p:sp>
        <p:nvSpPr>
          <p:cNvPr id="57" name="AutoShape 123"/>
          <p:cNvSpPr>
            <a:spLocks/>
          </p:cNvSpPr>
          <p:nvPr/>
        </p:nvSpPr>
        <p:spPr bwMode="auto">
          <a:xfrm>
            <a:off x="3529971" y="2931573"/>
            <a:ext cx="315602" cy="3255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  <a:sym typeface="Gill Sans" charset="0"/>
            </a:endParaRPr>
          </a:p>
        </p:txBody>
      </p:sp>
      <p:sp>
        <p:nvSpPr>
          <p:cNvPr id="58" name="AutoShape 123"/>
          <p:cNvSpPr>
            <a:spLocks/>
          </p:cNvSpPr>
          <p:nvPr/>
        </p:nvSpPr>
        <p:spPr bwMode="auto">
          <a:xfrm>
            <a:off x="5343131" y="1878775"/>
            <a:ext cx="315602" cy="3255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175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7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  <p:bldP spid="30" grpId="0" animBg="1"/>
      <p:bldP spid="32" grpId="0"/>
      <p:bldP spid="33" grpId="0"/>
      <p:bldP spid="41" grpId="0"/>
      <p:bldP spid="42" grpId="0"/>
      <p:bldP spid="43" grpId="0" animBg="1"/>
      <p:bldP spid="46" grpId="0" animBg="1"/>
      <p:bldP spid="48" grpId="0"/>
      <p:bldP spid="50" grpId="0"/>
      <p:bldP spid="55" grpId="0" animBg="1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TextBox 18"/>
          <p:cNvSpPr>
            <a:spLocks noChangeArrowheads="1"/>
          </p:cNvSpPr>
          <p:nvPr/>
        </p:nvSpPr>
        <p:spPr bwMode="auto">
          <a:xfrm>
            <a:off x="833005" y="0"/>
            <a:ext cx="4943940" cy="52319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1419" tIns="45709" rIns="91419" bIns="45709">
            <a:spAutoFit/>
          </a:bodyPr>
          <a:lstStyle/>
          <a:p>
            <a:pPr defTabSz="914126">
              <a:defRPr/>
            </a:pPr>
            <a:r>
              <a:rPr lang="zh-CN" altLang="en-US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我们开始深入云计算核心技术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630238" y="630238"/>
            <a:ext cx="4270878" cy="4396230"/>
            <a:chOff x="630238" y="495699"/>
            <a:chExt cx="4453441" cy="4530769"/>
          </a:xfrm>
        </p:grpSpPr>
        <p:sp>
          <p:nvSpPr>
            <p:cNvPr id="8" name="流程图: 过程 112"/>
            <p:cNvSpPr/>
            <p:nvPr/>
          </p:nvSpPr>
          <p:spPr bwMode="gray">
            <a:xfrm>
              <a:off x="685518" y="495699"/>
              <a:ext cx="4355662" cy="469101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61922"/>
              </a:solidFill>
              <a:prstDash val="solid"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万达信息云门户（前台）</a:t>
              </a: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9" name="流程图: 过程 127"/>
            <p:cNvSpPr/>
            <p:nvPr/>
          </p:nvSpPr>
          <p:spPr bwMode="gray">
            <a:xfrm>
              <a:off x="681362" y="1539859"/>
              <a:ext cx="3171081" cy="1815059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61922"/>
              </a:solidFill>
              <a:prstDash val="solid"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Openstack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开源云计算框架</a:t>
              </a:r>
            </a:p>
          </p:txBody>
        </p:sp>
        <p:sp>
          <p:nvSpPr>
            <p:cNvPr id="10" name="流程图: 过程 128"/>
            <p:cNvSpPr/>
            <p:nvPr/>
          </p:nvSpPr>
          <p:spPr bwMode="gray">
            <a:xfrm>
              <a:off x="685518" y="3406434"/>
              <a:ext cx="2144261" cy="559759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61922"/>
              </a:solidFill>
              <a:prstDash val="solid"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300"/>
                </a:spcAft>
              </a:pPr>
              <a:r>
                <a:rPr lang="zh-CN" altLang="en-US" sz="11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服务器虚拟化</a:t>
              </a:r>
              <a:endParaRPr lang="en-US" altLang="zh-CN" sz="11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r">
                <a:spcBef>
                  <a:spcPts val="0"/>
                </a:spcBef>
                <a:spcAft>
                  <a:spcPts val="300"/>
                </a:spcAft>
              </a:pPr>
              <a:r>
                <a:rPr lang="en-US" altLang="zh-CN" sz="11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( </a:t>
              </a:r>
              <a:r>
                <a:rPr lang="zh-CN" altLang="en-US" sz="11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计算资源池 </a:t>
              </a:r>
              <a:r>
                <a:rPr lang="en-US" altLang="zh-CN" sz="11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)</a:t>
              </a:r>
              <a:endParaRPr lang="zh-CN" altLang="en-US" sz="11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1" name="流程图: 过程 129"/>
            <p:cNvSpPr/>
            <p:nvPr/>
          </p:nvSpPr>
          <p:spPr bwMode="gray">
            <a:xfrm>
              <a:off x="2892763" y="3406434"/>
              <a:ext cx="2148417" cy="559759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061922"/>
              </a:solidFill>
              <a:prstDash val="solid"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300"/>
                </a:spcAft>
              </a:pPr>
              <a:r>
                <a:rPr lang="zh-CN" altLang="en-US" sz="12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分布式存储</a:t>
              </a:r>
              <a:endParaRPr lang="en-US" altLang="zh-CN" sz="1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r">
                <a:spcBef>
                  <a:spcPts val="0"/>
                </a:spcBef>
                <a:spcAft>
                  <a:spcPts val="300"/>
                </a:spcAft>
              </a:pPr>
              <a:r>
                <a:rPr lang="en-US" altLang="zh-CN" sz="12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(</a:t>
              </a:r>
              <a:r>
                <a:rPr lang="zh-CN" altLang="en-US" sz="12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存储资源池</a:t>
              </a:r>
              <a:r>
                <a:rPr lang="en-US" altLang="zh-CN" sz="12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)</a:t>
              </a:r>
              <a:endParaRPr lang="zh-CN" altLang="en-US" sz="12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pic>
          <p:nvPicPr>
            <p:cNvPr id="12" name="Picture 14" descr="http://www.linux-kvm.org/wiki/skins/kvm/kvmbanner-log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365" y="3587931"/>
              <a:ext cx="845456" cy="237227"/>
            </a:xfrm>
            <a:prstGeom prst="rect">
              <a:avLst/>
            </a:prstGeom>
            <a:noFill/>
            <a:extLst/>
          </p:spPr>
        </p:pic>
        <p:pic>
          <p:nvPicPr>
            <p:cNvPr id="13" name="Picture 24" descr="Gluster.Or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3484" y="3617381"/>
              <a:ext cx="741825" cy="226690"/>
            </a:xfrm>
            <a:prstGeom prst="rect">
              <a:avLst/>
            </a:prstGeom>
            <a:noFill/>
            <a:extLst/>
          </p:spPr>
        </p:pic>
        <p:pic>
          <p:nvPicPr>
            <p:cNvPr id="14" name="Picture 9" descr="http://docs.openstack.org/infra/publications/overview/graphics/openstack-cloud-software-vertical-larg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822" y="2033521"/>
              <a:ext cx="1562328" cy="1023708"/>
            </a:xfrm>
            <a:prstGeom prst="rect">
              <a:avLst/>
            </a:prstGeom>
            <a:noFill/>
            <a:extLst/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38" y="4125950"/>
              <a:ext cx="4453441" cy="900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流程图: 过程 112"/>
            <p:cNvSpPr/>
            <p:nvPr/>
          </p:nvSpPr>
          <p:spPr bwMode="gray">
            <a:xfrm>
              <a:off x="681362" y="1019458"/>
              <a:ext cx="4372714" cy="469101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61922"/>
              </a:solidFill>
              <a:prstDash val="solid"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300"/>
                </a:spcAft>
              </a:pPr>
              <a:r>
                <a:rPr lang="zh-CN" altLang="en-US" sz="1200" b="1" kern="0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万代信息云运维系统（后台</a:t>
              </a:r>
              <a:r>
                <a:rPr lang="zh-CN" altLang="en-US" sz="12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）</a:t>
              </a:r>
              <a:endParaRPr lang="zh-CN" altLang="en-US" sz="1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pic>
          <p:nvPicPr>
            <p:cNvPr id="17" name="Picture 11" descr="https://cyso.com/files/2014/02/ceph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247" y="3509945"/>
              <a:ext cx="352736" cy="352736"/>
            </a:xfrm>
            <a:prstGeom prst="rect">
              <a:avLst/>
            </a:prstGeom>
            <a:noFill/>
          </p:spPr>
        </p:pic>
      </p:grpSp>
      <p:sp>
        <p:nvSpPr>
          <p:cNvPr id="21" name="流程图: 过程 127"/>
          <p:cNvSpPr/>
          <p:nvPr/>
        </p:nvSpPr>
        <p:spPr bwMode="gray">
          <a:xfrm>
            <a:off x="3801036" y="1643392"/>
            <a:ext cx="1059324" cy="176116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61922"/>
            </a:solidFill>
            <a:prstDash val="solid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VMWare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53" y="2077571"/>
            <a:ext cx="762689" cy="4509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58" y="2691627"/>
            <a:ext cx="762181" cy="390645"/>
          </a:xfrm>
          <a:prstGeom prst="rect">
            <a:avLst/>
          </a:prstGeom>
        </p:spPr>
      </p:pic>
      <p:cxnSp>
        <p:nvCxnSpPr>
          <p:cNvPr id="24" name="Straight Connector 39"/>
          <p:cNvCxnSpPr/>
          <p:nvPr/>
        </p:nvCxnSpPr>
        <p:spPr>
          <a:xfrm>
            <a:off x="1901850" y="1602972"/>
            <a:ext cx="6563717" cy="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0"/>
          <p:cNvSpPr txBox="1"/>
          <p:nvPr/>
        </p:nvSpPr>
        <p:spPr>
          <a:xfrm>
            <a:off x="5555978" y="474230"/>
            <a:ext cx="1891302" cy="116531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上</a:t>
            </a:r>
            <a:r>
              <a:rPr lang="zh-CN" altLang="en-US" sz="1100" b="1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层优化：</a:t>
            </a:r>
            <a:endParaRPr lang="en-US" altLang="zh-CN" sz="1100" b="1" dirty="0" smtClean="0">
              <a:solidFill>
                <a:srgbClr val="0070C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界面改进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计量</a:t>
            </a: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计费管理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监控集成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镜像（定时快照）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cxnSp>
        <p:nvCxnSpPr>
          <p:cNvPr id="26" name="Straight Connector 41"/>
          <p:cNvCxnSpPr/>
          <p:nvPr/>
        </p:nvCxnSpPr>
        <p:spPr>
          <a:xfrm>
            <a:off x="2169567" y="3429813"/>
            <a:ext cx="6550821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4" y="670825"/>
            <a:ext cx="492218" cy="37207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4" y="1179993"/>
            <a:ext cx="492218" cy="372071"/>
          </a:xfrm>
          <a:prstGeom prst="rect">
            <a:avLst/>
          </a:prstGeom>
        </p:spPr>
      </p:pic>
      <p:sp>
        <p:nvSpPr>
          <p:cNvPr id="29" name="TextBox 42"/>
          <p:cNvSpPr txBox="1"/>
          <p:nvPr/>
        </p:nvSpPr>
        <p:spPr>
          <a:xfrm>
            <a:off x="5555977" y="1689066"/>
            <a:ext cx="2072987" cy="17962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zh-CN" sz="1100" b="1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OpenStack</a:t>
            </a:r>
            <a:r>
              <a:rPr lang="zh-CN" altLang="en-US" sz="1100" b="1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框架：</a:t>
            </a:r>
            <a:endParaRPr lang="en-US" altLang="zh-CN" sz="1100" b="1" dirty="0">
              <a:solidFill>
                <a:srgbClr val="0070C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Nova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Scheduler 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优化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Neutron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OVS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集成）网络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部署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高可用架构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自动化安装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Ceilometer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计量数据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管理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补丁修复（</a:t>
            </a: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YUM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 smtClean="0"/>
          </a:p>
        </p:txBody>
      </p:sp>
      <p:sp>
        <p:nvSpPr>
          <p:cNvPr id="30" name="TextBox 43"/>
          <p:cNvSpPr txBox="1"/>
          <p:nvPr/>
        </p:nvSpPr>
        <p:spPr>
          <a:xfrm>
            <a:off x="5541318" y="3454540"/>
            <a:ext cx="3179070" cy="16269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zh-CN" altLang="en-US" sz="1100" b="1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底层优化：</a:t>
            </a:r>
            <a:endParaRPr lang="en-US" altLang="zh-CN" sz="1100" b="1" dirty="0">
              <a:solidFill>
                <a:srgbClr val="0070C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Openstack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和分布式存储集成优化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融合架构下</a:t>
            </a:r>
            <a:r>
              <a:rPr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VMWare/KVM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双区域管理</a:t>
            </a:r>
            <a:endParaRPr lang="en-US" altLang="zh-CN" sz="1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1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Ceph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优化</a:t>
            </a:r>
            <a:endParaRPr lang="en-US" altLang="zh-CN" sz="1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存储读写性能（及</a:t>
            </a:r>
            <a:r>
              <a:rPr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SSD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集成）优化</a:t>
            </a:r>
            <a:endParaRPr lang="en-US" altLang="zh-CN" sz="1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控制节点在融合架构下的高可用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融合架构组件部署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自动化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6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TextBox 18"/>
          <p:cNvSpPr>
            <a:spLocks noChangeArrowheads="1"/>
          </p:cNvSpPr>
          <p:nvPr/>
        </p:nvSpPr>
        <p:spPr bwMode="auto">
          <a:xfrm>
            <a:off x="833005" y="0"/>
            <a:ext cx="3775350" cy="52319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1419" tIns="45709" rIns="91419" bIns="45709">
            <a:spAutoFit/>
          </a:bodyPr>
          <a:lstStyle/>
          <a:p>
            <a:pPr defTabSz="914126">
              <a:defRPr/>
            </a:pPr>
            <a:r>
              <a:rPr lang="zh-CN" altLang="en-US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数据库方案的持续改进</a:t>
            </a:r>
          </a:p>
        </p:txBody>
      </p:sp>
      <p:pic>
        <p:nvPicPr>
          <p:cNvPr id="31" name="图片占位符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r="3766"/>
          <a:stretch>
            <a:fillRect/>
          </a:stretch>
        </p:blipFill>
        <p:spPr>
          <a:xfrm>
            <a:off x="0" y="1050715"/>
            <a:ext cx="9144000" cy="2128837"/>
          </a:xfrm>
          <a:prstGeom prst="rect">
            <a:avLst/>
          </a:prstGeom>
        </p:spPr>
      </p:pic>
      <p:sp>
        <p:nvSpPr>
          <p:cNvPr id="32" name="Round Same Side Corner Rectangle 10"/>
          <p:cNvSpPr/>
          <p:nvPr/>
        </p:nvSpPr>
        <p:spPr>
          <a:xfrm rot="16200000" flipV="1">
            <a:off x="5463013" y="-725406"/>
            <a:ext cx="1385448" cy="55520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ctr"/>
            <a:endParaRPr lang="bg-BG" sz="675" dirty="0">
              <a:latin typeface="微软雅黑" panose="020B0503020204020204" pitchFamily="34" charset="-122"/>
            </a:endParaRPr>
          </a:p>
        </p:txBody>
      </p:sp>
      <p:grpSp>
        <p:nvGrpSpPr>
          <p:cNvPr id="33" name="Group 4"/>
          <p:cNvGrpSpPr/>
          <p:nvPr/>
        </p:nvGrpSpPr>
        <p:grpSpPr>
          <a:xfrm>
            <a:off x="3664325" y="1511182"/>
            <a:ext cx="5268264" cy="1227300"/>
            <a:chOff x="701992" y="4122454"/>
            <a:chExt cx="14048703" cy="3272798"/>
          </a:xfrm>
        </p:grpSpPr>
        <p:sp>
          <p:nvSpPr>
            <p:cNvPr id="34" name="Title 13"/>
            <p:cNvSpPr txBox="1">
              <a:spLocks/>
            </p:cNvSpPr>
            <p:nvPr/>
          </p:nvSpPr>
          <p:spPr>
            <a:xfrm>
              <a:off x="1637915" y="4638566"/>
              <a:ext cx="13112780" cy="2286001"/>
            </a:xfrm>
            <a:prstGeom prst="rect">
              <a:avLst/>
            </a:prstGeom>
          </p:spPr>
          <p:txBody>
            <a:bodyPr vert="horz" lIns="68566" tIns="34283" rIns="68566" bIns="34283" rtlCol="0" anchor="ctr">
              <a:noAutofit/>
            </a:bodyPr>
            <a:lstStyle>
              <a:lvl1pPr algn="l" defTabSz="182843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6000" kern="1200">
                  <a:solidFill>
                    <a:schemeClr val="tx1"/>
                  </a:solidFill>
                  <a:latin typeface="Lato" panose="020F0502020204030203" pitchFamily="34" charset="0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PXC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集群目前在生产环境已有较大规模使用，积累了较丰富的实践经验，但在使用过程中也遇到一些问题，主要问题死锁，并发不高，</a:t>
              </a:r>
              <a:r>
                <a:rPr lang="en-US" altLang="zh-CN" sz="1400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DDL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操作容易引起阻塞等。为了应对性能需求高，架构灵活的业务场景，需要一种新的高可用</a:t>
              </a:r>
              <a:r>
                <a:rPr lang="en-US" altLang="zh-CN" sz="1400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MySQL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服务。</a:t>
              </a:r>
              <a:endParaRPr lang="en-US" sz="140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5" name="Freeform 71"/>
            <p:cNvSpPr>
              <a:spLocks noChangeArrowheads="1"/>
            </p:cNvSpPr>
            <p:nvPr/>
          </p:nvSpPr>
          <p:spPr bwMode="auto">
            <a:xfrm>
              <a:off x="13840692" y="6719511"/>
              <a:ext cx="910000" cy="675741"/>
            </a:xfrm>
            <a:custGeom>
              <a:avLst/>
              <a:gdLst>
                <a:gd name="T0" fmla="*/ 70 w 444"/>
                <a:gd name="T1" fmla="*/ 0 h 329"/>
                <a:gd name="T2" fmla="*/ 70 w 444"/>
                <a:gd name="T3" fmla="*/ 0 h 329"/>
                <a:gd name="T4" fmla="*/ 0 w 444"/>
                <a:gd name="T5" fmla="*/ 70 h 329"/>
                <a:gd name="T6" fmla="*/ 70 w 444"/>
                <a:gd name="T7" fmla="*/ 150 h 329"/>
                <a:gd name="T8" fmla="*/ 0 w 444"/>
                <a:gd name="T9" fmla="*/ 291 h 329"/>
                <a:gd name="T10" fmla="*/ 0 w 444"/>
                <a:gd name="T11" fmla="*/ 328 h 329"/>
                <a:gd name="T12" fmla="*/ 70 w 444"/>
                <a:gd name="T13" fmla="*/ 0 h 329"/>
                <a:gd name="T14" fmla="*/ 275 w 444"/>
                <a:gd name="T15" fmla="*/ 0 h 329"/>
                <a:gd name="T16" fmla="*/ 275 w 444"/>
                <a:gd name="T17" fmla="*/ 0 h 329"/>
                <a:gd name="T18" fmla="*/ 204 w 444"/>
                <a:gd name="T19" fmla="*/ 70 h 329"/>
                <a:gd name="T20" fmla="*/ 275 w 444"/>
                <a:gd name="T21" fmla="*/ 150 h 329"/>
                <a:gd name="T22" fmla="*/ 204 w 444"/>
                <a:gd name="T23" fmla="*/ 291 h 329"/>
                <a:gd name="T24" fmla="*/ 204 w 444"/>
                <a:gd name="T25" fmla="*/ 328 h 329"/>
                <a:gd name="T26" fmla="*/ 275 w 444"/>
                <a:gd name="T2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4" h="329">
                  <a:moveTo>
                    <a:pt x="70" y="0"/>
                  </a:moveTo>
                  <a:lnTo>
                    <a:pt x="70" y="0"/>
                  </a:lnTo>
                  <a:cubicBezTo>
                    <a:pt x="26" y="0"/>
                    <a:pt x="0" y="35"/>
                    <a:pt x="0" y="70"/>
                  </a:cubicBezTo>
                  <a:cubicBezTo>
                    <a:pt x="0" y="115"/>
                    <a:pt x="26" y="150"/>
                    <a:pt x="70" y="150"/>
                  </a:cubicBezTo>
                  <a:cubicBezTo>
                    <a:pt x="142" y="150"/>
                    <a:pt x="98" y="291"/>
                    <a:pt x="0" y="29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68" y="328"/>
                    <a:pt x="239" y="0"/>
                    <a:pt x="70" y="0"/>
                  </a:cubicBezTo>
                  <a:close/>
                  <a:moveTo>
                    <a:pt x="275" y="0"/>
                  </a:moveTo>
                  <a:lnTo>
                    <a:pt x="275" y="0"/>
                  </a:lnTo>
                  <a:cubicBezTo>
                    <a:pt x="239" y="0"/>
                    <a:pt x="204" y="35"/>
                    <a:pt x="204" y="70"/>
                  </a:cubicBezTo>
                  <a:cubicBezTo>
                    <a:pt x="204" y="115"/>
                    <a:pt x="239" y="150"/>
                    <a:pt x="275" y="150"/>
                  </a:cubicBezTo>
                  <a:cubicBezTo>
                    <a:pt x="354" y="150"/>
                    <a:pt x="301" y="291"/>
                    <a:pt x="204" y="291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381" y="328"/>
                    <a:pt x="443" y="0"/>
                    <a:pt x="2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75" dirty="0">
                <a:latin typeface="微软雅黑" panose="020B0503020204020204" pitchFamily="34" charset="-122"/>
              </a:endParaRPr>
            </a:p>
          </p:txBody>
        </p:sp>
        <p:sp>
          <p:nvSpPr>
            <p:cNvPr id="36" name="Freeform 71"/>
            <p:cNvSpPr>
              <a:spLocks noChangeArrowheads="1"/>
            </p:cNvSpPr>
            <p:nvPr/>
          </p:nvSpPr>
          <p:spPr bwMode="auto">
            <a:xfrm rot="11131217">
              <a:off x="701992" y="4122454"/>
              <a:ext cx="909999" cy="675742"/>
            </a:xfrm>
            <a:custGeom>
              <a:avLst/>
              <a:gdLst>
                <a:gd name="T0" fmla="*/ 70 w 444"/>
                <a:gd name="T1" fmla="*/ 0 h 329"/>
                <a:gd name="T2" fmla="*/ 70 w 444"/>
                <a:gd name="T3" fmla="*/ 0 h 329"/>
                <a:gd name="T4" fmla="*/ 0 w 444"/>
                <a:gd name="T5" fmla="*/ 70 h 329"/>
                <a:gd name="T6" fmla="*/ 70 w 444"/>
                <a:gd name="T7" fmla="*/ 150 h 329"/>
                <a:gd name="T8" fmla="*/ 0 w 444"/>
                <a:gd name="T9" fmla="*/ 291 h 329"/>
                <a:gd name="T10" fmla="*/ 0 w 444"/>
                <a:gd name="T11" fmla="*/ 328 h 329"/>
                <a:gd name="T12" fmla="*/ 70 w 444"/>
                <a:gd name="T13" fmla="*/ 0 h 329"/>
                <a:gd name="T14" fmla="*/ 275 w 444"/>
                <a:gd name="T15" fmla="*/ 0 h 329"/>
                <a:gd name="T16" fmla="*/ 275 w 444"/>
                <a:gd name="T17" fmla="*/ 0 h 329"/>
                <a:gd name="T18" fmla="*/ 204 w 444"/>
                <a:gd name="T19" fmla="*/ 70 h 329"/>
                <a:gd name="T20" fmla="*/ 275 w 444"/>
                <a:gd name="T21" fmla="*/ 150 h 329"/>
                <a:gd name="T22" fmla="*/ 204 w 444"/>
                <a:gd name="T23" fmla="*/ 291 h 329"/>
                <a:gd name="T24" fmla="*/ 204 w 444"/>
                <a:gd name="T25" fmla="*/ 328 h 329"/>
                <a:gd name="T26" fmla="*/ 275 w 444"/>
                <a:gd name="T2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4" h="329">
                  <a:moveTo>
                    <a:pt x="70" y="0"/>
                  </a:moveTo>
                  <a:lnTo>
                    <a:pt x="70" y="0"/>
                  </a:lnTo>
                  <a:cubicBezTo>
                    <a:pt x="26" y="0"/>
                    <a:pt x="0" y="35"/>
                    <a:pt x="0" y="70"/>
                  </a:cubicBezTo>
                  <a:cubicBezTo>
                    <a:pt x="0" y="115"/>
                    <a:pt x="26" y="150"/>
                    <a:pt x="70" y="150"/>
                  </a:cubicBezTo>
                  <a:cubicBezTo>
                    <a:pt x="142" y="150"/>
                    <a:pt x="98" y="291"/>
                    <a:pt x="0" y="29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68" y="328"/>
                    <a:pt x="239" y="0"/>
                    <a:pt x="70" y="0"/>
                  </a:cubicBezTo>
                  <a:close/>
                  <a:moveTo>
                    <a:pt x="275" y="0"/>
                  </a:moveTo>
                  <a:lnTo>
                    <a:pt x="275" y="0"/>
                  </a:lnTo>
                  <a:cubicBezTo>
                    <a:pt x="239" y="0"/>
                    <a:pt x="204" y="35"/>
                    <a:pt x="204" y="70"/>
                  </a:cubicBezTo>
                  <a:cubicBezTo>
                    <a:pt x="204" y="115"/>
                    <a:pt x="239" y="150"/>
                    <a:pt x="275" y="150"/>
                  </a:cubicBezTo>
                  <a:cubicBezTo>
                    <a:pt x="354" y="150"/>
                    <a:pt x="301" y="291"/>
                    <a:pt x="204" y="291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381" y="328"/>
                    <a:pt x="443" y="0"/>
                    <a:pt x="2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75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35954" y="3231397"/>
            <a:ext cx="425257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对</a:t>
            </a:r>
            <a:r>
              <a:rPr lang="en-US" altLang="zh-CN" sz="12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PXC+HA-Proxy</a:t>
            </a:r>
            <a:r>
              <a:rPr lang="zh-CN" altLang="en-US" sz="12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高可用集群的</a:t>
            </a:r>
            <a:r>
              <a:rPr lang="zh-CN" altLang="en-US" sz="12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改进</a:t>
            </a:r>
            <a:r>
              <a:rPr lang="zh-CN" altLang="en-US" sz="12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lang="en-US" altLang="zh-CN" sz="1200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通过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修改程序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和开发脚本，实现了</a:t>
            </a:r>
            <a:r>
              <a:rPr lang="zh-CN" altLang="en-US" sz="1000" b="1" dirty="0">
                <a:solidFill>
                  <a:srgbClr val="03A9F3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七层负载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均衡，实现不仅仅判断后端</a:t>
            </a: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MySQL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节点是否存活，并且可以检测后端</a:t>
            </a: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MySQL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节点的集群状态是否正常，节点是否可以提供正常数据库的查询，更新等操作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针对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生产中使用</a:t>
            </a: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PXC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遇到的一些问题，如死锁，并发性能不高，</a:t>
            </a: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DDL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阻塞，节点恢复性能抖动等问题，通过定制了相应配置参数，监控报警及脚本，来及时发现，避免这些问题发生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449200" y="3231397"/>
            <a:ext cx="44825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MHA+</a:t>
            </a:r>
            <a:r>
              <a:rPr lang="zh-CN" altLang="en-US" sz="12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半同步复制的</a:t>
            </a:r>
            <a:r>
              <a:rPr lang="en-US" altLang="zh-CN" sz="12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MySQL</a:t>
            </a:r>
            <a:r>
              <a:rPr lang="zh-CN" altLang="en-US" sz="12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高可用</a:t>
            </a:r>
            <a:r>
              <a:rPr lang="zh-CN" altLang="en-US" sz="12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集群</a:t>
            </a:r>
            <a:endParaRPr lang="en-US" altLang="zh-CN" sz="1200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同</a:t>
            </a: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MySQL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半同步复制特性的相结合，进一步提高数据的安全性和一致性。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定制开发</a:t>
            </a: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MySQL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状态，主从复制状态检测脚本，防止主从误切换。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主从切换前的二次状态检查脚本。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结合</a:t>
            </a:r>
            <a:r>
              <a:rPr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Max-Scale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，实现读写分离，进一步提高集群的性能，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同时</a:t>
            </a:r>
            <a:r>
              <a:rPr lang="en-US" altLang="zh-CN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Max-Scale 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也</a:t>
            </a:r>
            <a:r>
              <a:rPr lang="zh-CN" altLang="en-US" sz="1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实现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了高可用。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171450" indent="-1714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实现可从现有环境，灵活，甚至零停机迁移到</a:t>
            </a:r>
            <a:r>
              <a:rPr lang="en-US" altLang="zh-CN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MHA</a:t>
            </a:r>
            <a:r>
              <a:rPr lang="zh-CN" altLang="en-US" sz="1000" dirty="0">
                <a:latin typeface="Microsoft YaHei Light" charset="-122"/>
                <a:ea typeface="Microsoft YaHei Light" charset="-122"/>
                <a:cs typeface="Microsoft YaHei Light" charset="-122"/>
              </a:rPr>
              <a:t>集群环境的方法。</a:t>
            </a:r>
            <a:endParaRPr lang="en-US" altLang="zh-CN" sz="1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81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TextBox 18"/>
          <p:cNvSpPr>
            <a:spLocks noChangeArrowheads="1"/>
          </p:cNvSpPr>
          <p:nvPr/>
        </p:nvSpPr>
        <p:spPr bwMode="auto">
          <a:xfrm>
            <a:off x="833005" y="0"/>
            <a:ext cx="3416277" cy="52319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lIns="91419" tIns="45709" rIns="91419" bIns="45709">
            <a:spAutoFit/>
          </a:bodyPr>
          <a:lstStyle/>
          <a:p>
            <a:pPr defTabSz="914126">
              <a:defRPr/>
            </a:pPr>
            <a:r>
              <a:rPr lang="zh-CN" altLang="en-US" sz="2800" kern="0" dirty="0">
                <a:solidFill>
                  <a:srgbClr val="FF650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运维规模：一组数字</a:t>
            </a:r>
          </a:p>
        </p:txBody>
      </p:sp>
      <p:grpSp>
        <p:nvGrpSpPr>
          <p:cNvPr id="11" name="组 13"/>
          <p:cNvGrpSpPr/>
          <p:nvPr/>
        </p:nvGrpSpPr>
        <p:grpSpPr>
          <a:xfrm>
            <a:off x="1120587" y="801069"/>
            <a:ext cx="7009285" cy="3955283"/>
            <a:chOff x="888056" y="905731"/>
            <a:chExt cx="9001011" cy="5140493"/>
          </a:xfrm>
        </p:grpSpPr>
        <p:pic>
          <p:nvPicPr>
            <p:cNvPr id="12" name="Picture 12" descr="E:\杨刚强\建设方案\新疆大数据平台\元数据\d4bed9e6027f11e7298956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893223" y="4367310"/>
              <a:ext cx="2961480" cy="164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3" descr="E:\杨刚强\建设方案\新疆大数据平台\元数据\20120705031251761f2_b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569" y="2646130"/>
              <a:ext cx="2957498" cy="164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5" descr="E:\杨刚强\建设方案\新疆大数据平台\元数据\v54SHvZ776pT22k8.jp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56" y="2646130"/>
              <a:ext cx="2961480" cy="164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1" descr="E:\杨刚强\建设方案\新疆大数据平台\元数据\ab0aa79a454d58c2c8eaf449.jp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751" y="924333"/>
              <a:ext cx="2946951" cy="164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矩形 14"/>
            <p:cNvSpPr>
              <a:spLocks noChangeArrowheads="1"/>
            </p:cNvSpPr>
            <p:nvPr/>
          </p:nvSpPr>
          <p:spPr bwMode="auto">
            <a:xfrm>
              <a:off x="888057" y="905731"/>
              <a:ext cx="2961620" cy="167889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lIns="108655" tIns="54330" rIns="108655" bIns="54330" anchor="ctr"/>
            <a:lstStyle/>
            <a:p>
              <a:pPr algn="ctr" defTabSz="91422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云主机（物理）</a:t>
              </a:r>
              <a:endParaRPr lang="en-US" altLang="zh-CN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2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180+</a:t>
              </a:r>
              <a:r>
                <a:rPr lang="zh-CN" altLang="en-US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台</a:t>
              </a:r>
            </a:p>
          </p:txBody>
        </p:sp>
        <p:sp>
          <p:nvSpPr>
            <p:cNvPr id="17" name="矩形 15"/>
            <p:cNvSpPr>
              <a:spLocks noChangeArrowheads="1"/>
            </p:cNvSpPr>
            <p:nvPr/>
          </p:nvSpPr>
          <p:spPr bwMode="auto">
            <a:xfrm>
              <a:off x="3907751" y="2646136"/>
              <a:ext cx="2961620" cy="164600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lIns="108655" tIns="54330" rIns="108655" bIns="54330" anchor="ctr"/>
            <a:lstStyle/>
            <a:p>
              <a:pPr algn="ctr" defTabSz="91422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云数据存储</a:t>
              </a:r>
              <a:endParaRPr lang="en-US" altLang="zh-CN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2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1,280TB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6927440" y="905731"/>
              <a:ext cx="2961620" cy="167889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lIns="108655" tIns="54330" rIns="108655" bIns="54330" anchor="ctr"/>
            <a:lstStyle/>
            <a:p>
              <a:pPr algn="ctr" defTabSz="91422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sym typeface="Microsoft YaHei"/>
                </a:rPr>
                <a:t>云主机（虚拟）</a:t>
              </a:r>
              <a:endPara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2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1200+</a:t>
              </a: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台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888057" y="4367329"/>
              <a:ext cx="2961620" cy="167889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lIns="108655" tIns="54330" rIns="108655" bIns="54330" anchor="ctr"/>
            <a:lstStyle/>
            <a:p>
              <a:pPr algn="ctr" defTabSz="91422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数据库数据</a:t>
              </a:r>
              <a:endPara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2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5.35TB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7"/>
            <p:cNvSpPr>
              <a:spLocks noChangeArrowheads="1"/>
            </p:cNvSpPr>
            <p:nvPr/>
          </p:nvSpPr>
          <p:spPr bwMode="auto">
            <a:xfrm>
              <a:off x="6927440" y="4367329"/>
              <a:ext cx="2961620" cy="167889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lIns="108655" tIns="54330" rIns="108655" bIns="54330" anchor="ctr"/>
            <a:lstStyle/>
            <a:p>
              <a:pPr algn="ctr" defTabSz="91422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数据可靠性</a:t>
              </a:r>
              <a:endPara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1422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99.999%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113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  <p:tag name="ISPRING_RESOURCE_PATHS_HASH_PRESENTER" val="f6f5646db08adf65fdd0782471d8cdbe1f10b2a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自定义 1">
      <a:majorFont>
        <a:latin typeface="微软雅黑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自定义 2">
      <a:majorFont>
        <a:latin typeface="微软雅黑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2918</Words>
  <Application>Microsoft Macintosh PowerPoint</Application>
  <PresentationFormat>全屏显示(16:9)</PresentationFormat>
  <Paragraphs>249</Paragraphs>
  <Slides>28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Aldhabi</vt:lpstr>
      <vt:lpstr>Aparajita</vt:lpstr>
      <vt:lpstr>Calibri</vt:lpstr>
      <vt:lpstr>Gill Sans</vt:lpstr>
      <vt:lpstr>Lantinghei SC Extralight</vt:lpstr>
      <vt:lpstr>Lato</vt:lpstr>
      <vt:lpstr>Microsoft YaHei</vt:lpstr>
      <vt:lpstr>Microsoft YaHei Light</vt:lpstr>
      <vt:lpstr>Open Sans Light</vt:lpstr>
      <vt:lpstr>Raleway Light</vt:lpstr>
      <vt:lpstr>Source Code Pro Black</vt:lpstr>
      <vt:lpstr>Wingdings</vt:lpstr>
      <vt:lpstr>Yuanti SC Regular</vt:lpstr>
      <vt:lpstr>宋体</vt:lpstr>
      <vt:lpstr>微软雅黑</vt:lpstr>
      <vt:lpstr>微软雅黑 Light</vt:lpstr>
      <vt:lpstr>Arial</vt:lpstr>
      <vt:lpstr>Office 主题​​</vt:lpstr>
      <vt:lpstr>Default Theme</vt:lpstr>
      <vt:lpstr>1_Default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Jianhua Li</cp:lastModifiedBy>
  <cp:revision>281</cp:revision>
  <dcterms:created xsi:type="dcterms:W3CDTF">2015-01-22T11:01:02Z</dcterms:created>
  <dcterms:modified xsi:type="dcterms:W3CDTF">2017-03-02T08:34:56Z</dcterms:modified>
</cp:coreProperties>
</file>