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3"/>
  </p:notesMasterIdLst>
  <p:sldIdLst>
    <p:sldId id="256" r:id="rId2"/>
  </p:sldIdLst>
  <p:sldSz cx="32918400" cy="40233600"/>
  <p:notesSz cx="6858000" cy="9144000"/>
  <p:defaultTextStyle>
    <a:defPPr>
      <a:defRPr lang="en-US"/>
    </a:defPPr>
    <a:lvl1pPr marL="0" algn="l" defTabSz="2404422" rtl="0" eaLnBrk="1" latinLnBrk="0" hangingPunct="1">
      <a:defRPr sz="9392" kern="1200">
        <a:solidFill>
          <a:schemeClr val="tx1"/>
        </a:solidFill>
        <a:latin typeface="+mn-lt"/>
        <a:ea typeface="+mn-ea"/>
        <a:cs typeface="+mn-cs"/>
      </a:defRPr>
    </a:lvl1pPr>
    <a:lvl2pPr marL="2404422" algn="l" defTabSz="2404422" rtl="0" eaLnBrk="1" latinLnBrk="0" hangingPunct="1">
      <a:defRPr sz="9392" kern="1200">
        <a:solidFill>
          <a:schemeClr val="tx1"/>
        </a:solidFill>
        <a:latin typeface="+mn-lt"/>
        <a:ea typeface="+mn-ea"/>
        <a:cs typeface="+mn-cs"/>
      </a:defRPr>
    </a:lvl2pPr>
    <a:lvl3pPr marL="4808842" algn="l" defTabSz="2404422" rtl="0" eaLnBrk="1" latinLnBrk="0" hangingPunct="1">
      <a:defRPr sz="9392" kern="1200">
        <a:solidFill>
          <a:schemeClr val="tx1"/>
        </a:solidFill>
        <a:latin typeface="+mn-lt"/>
        <a:ea typeface="+mn-ea"/>
        <a:cs typeface="+mn-cs"/>
      </a:defRPr>
    </a:lvl3pPr>
    <a:lvl4pPr marL="7213262" algn="l" defTabSz="2404422" rtl="0" eaLnBrk="1" latinLnBrk="0" hangingPunct="1">
      <a:defRPr sz="9392" kern="1200">
        <a:solidFill>
          <a:schemeClr val="tx1"/>
        </a:solidFill>
        <a:latin typeface="+mn-lt"/>
        <a:ea typeface="+mn-ea"/>
        <a:cs typeface="+mn-cs"/>
      </a:defRPr>
    </a:lvl4pPr>
    <a:lvl5pPr marL="9617684" algn="l" defTabSz="2404422" rtl="0" eaLnBrk="1" latinLnBrk="0" hangingPunct="1">
      <a:defRPr sz="9392" kern="1200">
        <a:solidFill>
          <a:schemeClr val="tx1"/>
        </a:solidFill>
        <a:latin typeface="+mn-lt"/>
        <a:ea typeface="+mn-ea"/>
        <a:cs typeface="+mn-cs"/>
      </a:defRPr>
    </a:lvl5pPr>
    <a:lvl6pPr marL="12022105" algn="l" defTabSz="2404422" rtl="0" eaLnBrk="1" latinLnBrk="0" hangingPunct="1">
      <a:defRPr sz="9392" kern="1200">
        <a:solidFill>
          <a:schemeClr val="tx1"/>
        </a:solidFill>
        <a:latin typeface="+mn-lt"/>
        <a:ea typeface="+mn-ea"/>
        <a:cs typeface="+mn-cs"/>
      </a:defRPr>
    </a:lvl6pPr>
    <a:lvl7pPr marL="14426528" algn="l" defTabSz="2404422" rtl="0" eaLnBrk="1" latinLnBrk="0" hangingPunct="1">
      <a:defRPr sz="9392" kern="1200">
        <a:solidFill>
          <a:schemeClr val="tx1"/>
        </a:solidFill>
        <a:latin typeface="+mn-lt"/>
        <a:ea typeface="+mn-ea"/>
        <a:cs typeface="+mn-cs"/>
      </a:defRPr>
    </a:lvl7pPr>
    <a:lvl8pPr marL="16830947" algn="l" defTabSz="2404422" rtl="0" eaLnBrk="1" latinLnBrk="0" hangingPunct="1">
      <a:defRPr sz="9392" kern="1200">
        <a:solidFill>
          <a:schemeClr val="tx1"/>
        </a:solidFill>
        <a:latin typeface="+mn-lt"/>
        <a:ea typeface="+mn-ea"/>
        <a:cs typeface="+mn-cs"/>
      </a:defRPr>
    </a:lvl8pPr>
    <a:lvl9pPr marL="19235369" algn="l" defTabSz="2404422" rtl="0" eaLnBrk="1" latinLnBrk="0" hangingPunct="1">
      <a:defRPr sz="93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62" userDrawn="1">
          <p15:clr>
            <a:srgbClr val="A4A3A4"/>
          </p15:clr>
        </p15:guide>
        <p15:guide id="2" pos="8887" userDrawn="1">
          <p15:clr>
            <a:srgbClr val="A4A3A4"/>
          </p15:clr>
        </p15:guide>
        <p15:guide id="3" orient="horz" pos="12672" userDrawn="1">
          <p15:clr>
            <a:srgbClr val="A4A3A4"/>
          </p15:clr>
        </p15:guide>
        <p15:guide id="4" pos="10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fonso Alfini" initials="" lastIdx="9" clrIdx="0"/>
  <p:cmAuthor id="1" name="Corey Michelso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D50000"/>
    <a:srgbClr val="F90000"/>
    <a:srgbClr val="D23739"/>
    <a:srgbClr val="D2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2"/>
    <p:restoredTop sz="95359" autoAdjust="0"/>
  </p:normalViewPr>
  <p:slideViewPr>
    <p:cSldViewPr snapToGrid="0" snapToObjects="1">
      <p:cViewPr>
        <p:scale>
          <a:sx n="27" d="100"/>
          <a:sy n="27" d="100"/>
        </p:scale>
        <p:origin x="968" y="-2024"/>
      </p:cViewPr>
      <p:guideLst>
        <p:guide orient="horz" pos="10862"/>
        <p:guide pos="8887"/>
        <p:guide orient="horz" pos="1267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FA6E4-10A0-470B-81A6-5F04D49D8DF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1143000"/>
            <a:ext cx="2524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BF19A-EAE6-4F64-92F2-6818BD218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2000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1pPr>
    <a:lvl2pPr marL="501000" algn="l" defTabSz="1002000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2pPr>
    <a:lvl3pPr marL="1002000" algn="l" defTabSz="1002000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3pPr>
    <a:lvl4pPr marL="1502999" algn="l" defTabSz="1002000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4pPr>
    <a:lvl5pPr marL="2003999" algn="l" defTabSz="1002000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5pPr>
    <a:lvl6pPr marL="2504999" algn="l" defTabSz="1002000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6pPr>
    <a:lvl7pPr marL="3005999" algn="l" defTabSz="1002000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7pPr>
    <a:lvl8pPr marL="3506998" algn="l" defTabSz="1002000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8pPr>
    <a:lvl9pPr marL="4007998" algn="l" defTabSz="1002000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6938" y="1143000"/>
            <a:ext cx="2524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D237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</a:t>
            </a:r>
          </a:p>
          <a:p>
            <a:pPr marL="742950" indent="-742950">
              <a:buAutoNum type="arabicParenR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Anatomical images processed with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Freesurfer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longitudinal stream.</a:t>
            </a:r>
          </a:p>
          <a:p>
            <a:pPr marL="742950" indent="-742950">
              <a:buAutoNum type="arabicParenR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Diffusion images motion, eddy current-induced distortions, b0 inhomogeneities were corrected with FSL.</a:t>
            </a:r>
          </a:p>
          <a:p>
            <a:pPr marL="742950" indent="-742950">
              <a:buAutoNum type="arabicParenR"/>
            </a:pP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Dtifit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used to fit diffusion tensor model at each brain voxel to create diffusivity measures like FA and MD.</a:t>
            </a:r>
          </a:p>
          <a:p>
            <a:pPr marL="742950" indent="-742950">
              <a:buAutoNum type="arabicParenR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hippocampal and amygdala segmentation performed using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Freesurfer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longitudinal subregion segmentation program.</a:t>
            </a:r>
          </a:p>
          <a:p>
            <a:pPr marL="742950" indent="-742950">
              <a:buAutoNum type="arabicParenR"/>
            </a:pP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Freesurfer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bbregister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was used to co-register T1 to b0 diffusion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F19A-EAE6-4F64-92F2-6818BD2187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2498496"/>
            <a:ext cx="27980640" cy="8624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2799040"/>
            <a:ext cx="23042880" cy="10281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17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35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053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071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089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107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125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143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E05-3BF6-0246-B5B5-258F6E9664DB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806-6495-FF4E-B790-5FAD92A2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E05-3BF6-0246-B5B5-258F6E9664DB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806-6495-FF4E-B790-5FAD92A2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611216"/>
            <a:ext cx="7406640" cy="343289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611216"/>
            <a:ext cx="21671280" cy="34328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E05-3BF6-0246-B5B5-258F6E9664DB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806-6495-FF4E-B790-5FAD92A2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E05-3BF6-0246-B5B5-258F6E9664DB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806-6495-FF4E-B790-5FAD92A2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1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5853813"/>
            <a:ext cx="27980640" cy="7990840"/>
          </a:xfrm>
        </p:spPr>
        <p:txBody>
          <a:bodyPr anchor="t"/>
          <a:lstStyle>
            <a:lvl1pPr algn="l">
              <a:defRPr sz="26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7052721"/>
            <a:ext cx="27980640" cy="8801100"/>
          </a:xfrm>
        </p:spPr>
        <p:txBody>
          <a:bodyPr anchor="b"/>
          <a:lstStyle>
            <a:lvl1pPr marL="0" indent="0">
              <a:buNone/>
              <a:defRPr sz="13200">
                <a:solidFill>
                  <a:schemeClr val="tx1">
                    <a:tint val="75000"/>
                  </a:schemeClr>
                </a:solidFill>
              </a:defRPr>
            </a:lvl1pPr>
            <a:lvl2pPr marL="3017944" indent="0">
              <a:buNone/>
              <a:defRPr sz="11785">
                <a:solidFill>
                  <a:schemeClr val="tx1">
                    <a:tint val="75000"/>
                  </a:schemeClr>
                </a:solidFill>
              </a:defRPr>
            </a:lvl2pPr>
            <a:lvl3pPr marL="6035888" indent="0">
              <a:buNone/>
              <a:defRPr sz="10608">
                <a:solidFill>
                  <a:schemeClr val="tx1">
                    <a:tint val="75000"/>
                  </a:schemeClr>
                </a:solidFill>
              </a:defRPr>
            </a:lvl3pPr>
            <a:lvl4pPr marL="9053834" indent="0">
              <a:buNone/>
              <a:defRPr sz="9194">
                <a:solidFill>
                  <a:schemeClr val="tx1">
                    <a:tint val="75000"/>
                  </a:schemeClr>
                </a:solidFill>
              </a:defRPr>
            </a:lvl4pPr>
            <a:lvl5pPr marL="12071786" indent="0">
              <a:buNone/>
              <a:defRPr sz="9194">
                <a:solidFill>
                  <a:schemeClr val="tx1">
                    <a:tint val="75000"/>
                  </a:schemeClr>
                </a:solidFill>
              </a:defRPr>
            </a:lvl5pPr>
            <a:lvl6pPr marL="15089731" indent="0">
              <a:buNone/>
              <a:defRPr sz="9194">
                <a:solidFill>
                  <a:schemeClr val="tx1">
                    <a:tint val="75000"/>
                  </a:schemeClr>
                </a:solidFill>
              </a:defRPr>
            </a:lvl6pPr>
            <a:lvl7pPr marL="18107672" indent="0">
              <a:buNone/>
              <a:defRPr sz="9194">
                <a:solidFill>
                  <a:schemeClr val="tx1">
                    <a:tint val="75000"/>
                  </a:schemeClr>
                </a:solidFill>
              </a:defRPr>
            </a:lvl7pPr>
            <a:lvl8pPr marL="21125618" indent="0">
              <a:buNone/>
              <a:defRPr sz="9194">
                <a:solidFill>
                  <a:schemeClr val="tx1">
                    <a:tint val="75000"/>
                  </a:schemeClr>
                </a:solidFill>
              </a:defRPr>
            </a:lvl8pPr>
            <a:lvl9pPr marL="24143563" indent="0">
              <a:buNone/>
              <a:defRPr sz="91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E05-3BF6-0246-B5B5-258F6E9664DB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806-6495-FF4E-B790-5FAD92A2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9387851"/>
            <a:ext cx="14538960" cy="26552313"/>
          </a:xfrm>
        </p:spPr>
        <p:txBody>
          <a:bodyPr/>
          <a:lstStyle>
            <a:lvl1pPr>
              <a:defRPr sz="18384"/>
            </a:lvl1pPr>
            <a:lvl2pPr>
              <a:defRPr sz="15793"/>
            </a:lvl2pPr>
            <a:lvl3pPr>
              <a:defRPr sz="13200"/>
            </a:lvl3pPr>
            <a:lvl4pPr>
              <a:defRPr sz="11785"/>
            </a:lvl4pPr>
            <a:lvl5pPr>
              <a:defRPr sz="11785"/>
            </a:lvl5pPr>
            <a:lvl6pPr>
              <a:defRPr sz="11785"/>
            </a:lvl6pPr>
            <a:lvl7pPr>
              <a:defRPr sz="11785"/>
            </a:lvl7pPr>
            <a:lvl8pPr>
              <a:defRPr sz="11785"/>
            </a:lvl8pPr>
            <a:lvl9pPr>
              <a:defRPr sz="11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9387851"/>
            <a:ext cx="14538960" cy="26552313"/>
          </a:xfrm>
        </p:spPr>
        <p:txBody>
          <a:bodyPr/>
          <a:lstStyle>
            <a:lvl1pPr>
              <a:defRPr sz="18384"/>
            </a:lvl1pPr>
            <a:lvl2pPr>
              <a:defRPr sz="15793"/>
            </a:lvl2pPr>
            <a:lvl3pPr>
              <a:defRPr sz="13200"/>
            </a:lvl3pPr>
            <a:lvl4pPr>
              <a:defRPr sz="11785"/>
            </a:lvl4pPr>
            <a:lvl5pPr>
              <a:defRPr sz="11785"/>
            </a:lvl5pPr>
            <a:lvl6pPr>
              <a:defRPr sz="11785"/>
            </a:lvl6pPr>
            <a:lvl7pPr>
              <a:defRPr sz="11785"/>
            </a:lvl7pPr>
            <a:lvl8pPr>
              <a:defRPr sz="11785"/>
            </a:lvl8pPr>
            <a:lvl9pPr>
              <a:defRPr sz="11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E05-3BF6-0246-B5B5-258F6E9664DB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806-6495-FF4E-B790-5FAD92A2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6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005997"/>
            <a:ext cx="14544677" cy="3753273"/>
          </a:xfrm>
        </p:spPr>
        <p:txBody>
          <a:bodyPr anchor="b"/>
          <a:lstStyle>
            <a:lvl1pPr marL="0" indent="0">
              <a:buNone/>
              <a:defRPr sz="15793" b="1"/>
            </a:lvl1pPr>
            <a:lvl2pPr marL="3017944" indent="0">
              <a:buNone/>
              <a:defRPr sz="13200" b="1"/>
            </a:lvl2pPr>
            <a:lvl3pPr marL="6035888" indent="0">
              <a:buNone/>
              <a:defRPr sz="11785" b="1"/>
            </a:lvl3pPr>
            <a:lvl4pPr marL="9053834" indent="0">
              <a:buNone/>
              <a:defRPr sz="10608" b="1"/>
            </a:lvl4pPr>
            <a:lvl5pPr marL="12071786" indent="0">
              <a:buNone/>
              <a:defRPr sz="10608" b="1"/>
            </a:lvl5pPr>
            <a:lvl6pPr marL="15089731" indent="0">
              <a:buNone/>
              <a:defRPr sz="10608" b="1"/>
            </a:lvl6pPr>
            <a:lvl7pPr marL="18107672" indent="0">
              <a:buNone/>
              <a:defRPr sz="10608" b="1"/>
            </a:lvl7pPr>
            <a:lvl8pPr marL="21125618" indent="0">
              <a:buNone/>
              <a:defRPr sz="10608" b="1"/>
            </a:lvl8pPr>
            <a:lvl9pPr marL="24143563" indent="0">
              <a:buNone/>
              <a:defRPr sz="106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2759270"/>
            <a:ext cx="14544677" cy="23180887"/>
          </a:xfrm>
        </p:spPr>
        <p:txBody>
          <a:bodyPr/>
          <a:lstStyle>
            <a:lvl1pPr>
              <a:defRPr sz="15793"/>
            </a:lvl1pPr>
            <a:lvl2pPr>
              <a:defRPr sz="13200"/>
            </a:lvl2pPr>
            <a:lvl3pPr>
              <a:defRPr sz="11785"/>
            </a:lvl3pPr>
            <a:lvl4pPr>
              <a:defRPr sz="10608"/>
            </a:lvl4pPr>
            <a:lvl5pPr>
              <a:defRPr sz="10608"/>
            </a:lvl5pPr>
            <a:lvl6pPr>
              <a:defRPr sz="10608"/>
            </a:lvl6pPr>
            <a:lvl7pPr>
              <a:defRPr sz="10608"/>
            </a:lvl7pPr>
            <a:lvl8pPr>
              <a:defRPr sz="10608"/>
            </a:lvl8pPr>
            <a:lvl9pPr>
              <a:defRPr sz="106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3" y="9005997"/>
            <a:ext cx="14550391" cy="3753273"/>
          </a:xfrm>
        </p:spPr>
        <p:txBody>
          <a:bodyPr anchor="b"/>
          <a:lstStyle>
            <a:lvl1pPr marL="0" indent="0">
              <a:buNone/>
              <a:defRPr sz="15793" b="1"/>
            </a:lvl1pPr>
            <a:lvl2pPr marL="3017944" indent="0">
              <a:buNone/>
              <a:defRPr sz="13200" b="1"/>
            </a:lvl2pPr>
            <a:lvl3pPr marL="6035888" indent="0">
              <a:buNone/>
              <a:defRPr sz="11785" b="1"/>
            </a:lvl3pPr>
            <a:lvl4pPr marL="9053834" indent="0">
              <a:buNone/>
              <a:defRPr sz="10608" b="1"/>
            </a:lvl4pPr>
            <a:lvl5pPr marL="12071786" indent="0">
              <a:buNone/>
              <a:defRPr sz="10608" b="1"/>
            </a:lvl5pPr>
            <a:lvl6pPr marL="15089731" indent="0">
              <a:buNone/>
              <a:defRPr sz="10608" b="1"/>
            </a:lvl6pPr>
            <a:lvl7pPr marL="18107672" indent="0">
              <a:buNone/>
              <a:defRPr sz="10608" b="1"/>
            </a:lvl7pPr>
            <a:lvl8pPr marL="21125618" indent="0">
              <a:buNone/>
              <a:defRPr sz="10608" b="1"/>
            </a:lvl8pPr>
            <a:lvl9pPr marL="24143563" indent="0">
              <a:buNone/>
              <a:defRPr sz="106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3" y="12759270"/>
            <a:ext cx="14550391" cy="23180887"/>
          </a:xfrm>
        </p:spPr>
        <p:txBody>
          <a:bodyPr/>
          <a:lstStyle>
            <a:lvl1pPr>
              <a:defRPr sz="15793"/>
            </a:lvl1pPr>
            <a:lvl2pPr>
              <a:defRPr sz="13200"/>
            </a:lvl2pPr>
            <a:lvl3pPr>
              <a:defRPr sz="11785"/>
            </a:lvl3pPr>
            <a:lvl4pPr>
              <a:defRPr sz="10608"/>
            </a:lvl4pPr>
            <a:lvl5pPr>
              <a:defRPr sz="10608"/>
            </a:lvl5pPr>
            <a:lvl6pPr>
              <a:defRPr sz="10608"/>
            </a:lvl6pPr>
            <a:lvl7pPr>
              <a:defRPr sz="10608"/>
            </a:lvl7pPr>
            <a:lvl8pPr>
              <a:defRPr sz="10608"/>
            </a:lvl8pPr>
            <a:lvl9pPr>
              <a:defRPr sz="106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E05-3BF6-0246-B5B5-258F6E9664DB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806-6495-FF4E-B790-5FAD92A2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6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E05-3BF6-0246-B5B5-258F6E9664DB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806-6495-FF4E-B790-5FAD92A2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E05-3BF6-0246-B5B5-258F6E9664DB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806-6495-FF4E-B790-5FAD92A2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9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1601893"/>
            <a:ext cx="10829926" cy="6817360"/>
          </a:xfrm>
        </p:spPr>
        <p:txBody>
          <a:bodyPr anchor="b"/>
          <a:lstStyle>
            <a:lvl1pPr algn="l">
              <a:defRPr sz="1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1" y="1601901"/>
            <a:ext cx="18402300" cy="34338260"/>
          </a:xfrm>
        </p:spPr>
        <p:txBody>
          <a:bodyPr/>
          <a:lstStyle>
            <a:lvl1pPr>
              <a:defRPr sz="21215"/>
            </a:lvl1pPr>
            <a:lvl2pPr>
              <a:defRPr sz="18384"/>
            </a:lvl2pPr>
            <a:lvl3pPr>
              <a:defRPr sz="15793"/>
            </a:lvl3pPr>
            <a:lvl4pPr>
              <a:defRPr sz="13200"/>
            </a:lvl4pPr>
            <a:lvl5pPr>
              <a:defRPr sz="13200"/>
            </a:lvl5pPr>
            <a:lvl6pPr>
              <a:defRPr sz="13200"/>
            </a:lvl6pPr>
            <a:lvl7pPr>
              <a:defRPr sz="13200"/>
            </a:lvl7pPr>
            <a:lvl8pPr>
              <a:defRPr sz="13200"/>
            </a:lvl8pPr>
            <a:lvl9pPr>
              <a:defRPr sz="1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8419261"/>
            <a:ext cx="10829926" cy="27520900"/>
          </a:xfrm>
        </p:spPr>
        <p:txBody>
          <a:bodyPr/>
          <a:lstStyle>
            <a:lvl1pPr marL="0" indent="0">
              <a:buNone/>
              <a:defRPr sz="9194"/>
            </a:lvl1pPr>
            <a:lvl2pPr marL="3017944" indent="0">
              <a:buNone/>
              <a:defRPr sz="8015"/>
            </a:lvl2pPr>
            <a:lvl3pPr marL="6035888" indent="0">
              <a:buNone/>
              <a:defRPr sz="6601"/>
            </a:lvl3pPr>
            <a:lvl4pPr marL="9053834" indent="0">
              <a:buNone/>
              <a:defRPr sz="5893"/>
            </a:lvl4pPr>
            <a:lvl5pPr marL="12071786" indent="0">
              <a:buNone/>
              <a:defRPr sz="5893"/>
            </a:lvl5pPr>
            <a:lvl6pPr marL="15089731" indent="0">
              <a:buNone/>
              <a:defRPr sz="5893"/>
            </a:lvl6pPr>
            <a:lvl7pPr marL="18107672" indent="0">
              <a:buNone/>
              <a:defRPr sz="5893"/>
            </a:lvl7pPr>
            <a:lvl8pPr marL="21125618" indent="0">
              <a:buNone/>
              <a:defRPr sz="5893"/>
            </a:lvl8pPr>
            <a:lvl9pPr marL="24143563" indent="0">
              <a:buNone/>
              <a:defRPr sz="58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E05-3BF6-0246-B5B5-258F6E9664DB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806-6495-FF4E-B790-5FAD92A2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8163520"/>
            <a:ext cx="19751040" cy="3324860"/>
          </a:xfrm>
        </p:spPr>
        <p:txBody>
          <a:bodyPr anchor="b"/>
          <a:lstStyle>
            <a:lvl1pPr algn="l">
              <a:defRPr sz="1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594947"/>
            <a:ext cx="19751040" cy="24140160"/>
          </a:xfrm>
        </p:spPr>
        <p:txBody>
          <a:bodyPr/>
          <a:lstStyle>
            <a:lvl1pPr marL="0" indent="0">
              <a:buNone/>
              <a:defRPr sz="21215"/>
            </a:lvl1pPr>
            <a:lvl2pPr marL="3017944" indent="0">
              <a:buNone/>
              <a:defRPr sz="18384"/>
            </a:lvl2pPr>
            <a:lvl3pPr marL="6035888" indent="0">
              <a:buNone/>
              <a:defRPr sz="15793"/>
            </a:lvl3pPr>
            <a:lvl4pPr marL="9053834" indent="0">
              <a:buNone/>
              <a:defRPr sz="13200"/>
            </a:lvl4pPr>
            <a:lvl5pPr marL="12071786" indent="0">
              <a:buNone/>
              <a:defRPr sz="13200"/>
            </a:lvl5pPr>
            <a:lvl6pPr marL="15089731" indent="0">
              <a:buNone/>
              <a:defRPr sz="13200"/>
            </a:lvl6pPr>
            <a:lvl7pPr marL="18107672" indent="0">
              <a:buNone/>
              <a:defRPr sz="13200"/>
            </a:lvl7pPr>
            <a:lvl8pPr marL="21125618" indent="0">
              <a:buNone/>
              <a:defRPr sz="13200"/>
            </a:lvl8pPr>
            <a:lvl9pPr marL="24143563" indent="0">
              <a:buNone/>
              <a:defRPr sz="1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1488380"/>
            <a:ext cx="19751040" cy="4721860"/>
          </a:xfrm>
        </p:spPr>
        <p:txBody>
          <a:bodyPr/>
          <a:lstStyle>
            <a:lvl1pPr marL="0" indent="0">
              <a:buNone/>
              <a:defRPr sz="9194"/>
            </a:lvl1pPr>
            <a:lvl2pPr marL="3017944" indent="0">
              <a:buNone/>
              <a:defRPr sz="8015"/>
            </a:lvl2pPr>
            <a:lvl3pPr marL="6035888" indent="0">
              <a:buNone/>
              <a:defRPr sz="6601"/>
            </a:lvl3pPr>
            <a:lvl4pPr marL="9053834" indent="0">
              <a:buNone/>
              <a:defRPr sz="5893"/>
            </a:lvl4pPr>
            <a:lvl5pPr marL="12071786" indent="0">
              <a:buNone/>
              <a:defRPr sz="5893"/>
            </a:lvl5pPr>
            <a:lvl6pPr marL="15089731" indent="0">
              <a:buNone/>
              <a:defRPr sz="5893"/>
            </a:lvl6pPr>
            <a:lvl7pPr marL="18107672" indent="0">
              <a:buNone/>
              <a:defRPr sz="5893"/>
            </a:lvl7pPr>
            <a:lvl8pPr marL="21125618" indent="0">
              <a:buNone/>
              <a:defRPr sz="5893"/>
            </a:lvl8pPr>
            <a:lvl9pPr marL="24143563" indent="0">
              <a:buNone/>
              <a:defRPr sz="58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5E05-3BF6-0246-B5B5-258F6E9664DB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D806-6495-FF4E-B790-5FAD92A2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611207"/>
            <a:ext cx="29626560" cy="6705600"/>
          </a:xfrm>
          <a:prstGeom prst="rect">
            <a:avLst/>
          </a:prstGeom>
        </p:spPr>
        <p:txBody>
          <a:bodyPr vert="horz" lIns="512035" tIns="256017" rIns="512035" bIns="2560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387851"/>
            <a:ext cx="29626560" cy="26552313"/>
          </a:xfrm>
          <a:prstGeom prst="rect">
            <a:avLst/>
          </a:prstGeom>
        </p:spPr>
        <p:txBody>
          <a:bodyPr vert="horz" lIns="512035" tIns="256017" rIns="512035" bIns="2560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7290590"/>
            <a:ext cx="7680960" cy="2142067"/>
          </a:xfrm>
          <a:prstGeom prst="rect">
            <a:avLst/>
          </a:prstGeom>
        </p:spPr>
        <p:txBody>
          <a:bodyPr vert="horz" lIns="512035" tIns="256017" rIns="512035" bIns="256017" rtlCol="0" anchor="ctr"/>
          <a:lstStyle>
            <a:lvl1pPr algn="l">
              <a:defRPr sz="80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5E05-3BF6-0246-B5B5-258F6E9664DB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7290590"/>
            <a:ext cx="10424160" cy="2142067"/>
          </a:xfrm>
          <a:prstGeom prst="rect">
            <a:avLst/>
          </a:prstGeom>
        </p:spPr>
        <p:txBody>
          <a:bodyPr vert="horz" lIns="512035" tIns="256017" rIns="512035" bIns="256017" rtlCol="0" anchor="ctr"/>
          <a:lstStyle>
            <a:lvl1pPr algn="ctr">
              <a:defRPr sz="80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7290590"/>
            <a:ext cx="7680960" cy="2142067"/>
          </a:xfrm>
          <a:prstGeom prst="rect">
            <a:avLst/>
          </a:prstGeom>
        </p:spPr>
        <p:txBody>
          <a:bodyPr vert="horz" lIns="512035" tIns="256017" rIns="512035" bIns="256017" rtlCol="0" anchor="ctr"/>
          <a:lstStyle>
            <a:lvl1pPr algn="r">
              <a:defRPr sz="80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D806-6495-FF4E-B790-5FAD92A2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4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3017944" rtl="0" eaLnBrk="1" latinLnBrk="0" hangingPunct="1">
        <a:spcBef>
          <a:spcPct val="0"/>
        </a:spcBef>
        <a:buNone/>
        <a:defRPr sz="28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63461" indent="-2263461" algn="l" defTabSz="3017944" rtl="0" eaLnBrk="1" latinLnBrk="0" hangingPunct="1">
        <a:spcBef>
          <a:spcPct val="20000"/>
        </a:spcBef>
        <a:buFont typeface="Arial"/>
        <a:buChar char="•"/>
        <a:defRPr sz="21215" kern="1200">
          <a:solidFill>
            <a:schemeClr val="tx1"/>
          </a:solidFill>
          <a:latin typeface="+mn-lt"/>
          <a:ea typeface="+mn-ea"/>
          <a:cs typeface="+mn-cs"/>
        </a:defRPr>
      </a:lvl1pPr>
      <a:lvl2pPr marL="4904162" indent="-1886219" algn="l" defTabSz="3017944" rtl="0" eaLnBrk="1" latinLnBrk="0" hangingPunct="1">
        <a:spcBef>
          <a:spcPct val="20000"/>
        </a:spcBef>
        <a:buFont typeface="Arial"/>
        <a:buChar char="–"/>
        <a:defRPr sz="18384" kern="1200">
          <a:solidFill>
            <a:schemeClr val="tx1"/>
          </a:solidFill>
          <a:latin typeface="+mn-lt"/>
          <a:ea typeface="+mn-ea"/>
          <a:cs typeface="+mn-cs"/>
        </a:defRPr>
      </a:lvl2pPr>
      <a:lvl3pPr marL="7544865" indent="-1508979" algn="l" defTabSz="3017944" rtl="0" eaLnBrk="1" latinLnBrk="0" hangingPunct="1">
        <a:spcBef>
          <a:spcPct val="20000"/>
        </a:spcBef>
        <a:buFont typeface="Arial"/>
        <a:buChar char="•"/>
        <a:defRPr sz="15793" kern="1200">
          <a:solidFill>
            <a:schemeClr val="tx1"/>
          </a:solidFill>
          <a:latin typeface="+mn-lt"/>
          <a:ea typeface="+mn-ea"/>
          <a:cs typeface="+mn-cs"/>
        </a:defRPr>
      </a:lvl3pPr>
      <a:lvl4pPr marL="10562809" indent="-1508979" algn="l" defTabSz="3017944" rtl="0" eaLnBrk="1" latinLnBrk="0" hangingPunct="1">
        <a:spcBef>
          <a:spcPct val="20000"/>
        </a:spcBef>
        <a:buFont typeface="Arial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0754" indent="-1508979" algn="l" defTabSz="3017944" rtl="0" eaLnBrk="1" latinLnBrk="0" hangingPunct="1">
        <a:spcBef>
          <a:spcPct val="20000"/>
        </a:spcBef>
        <a:buFont typeface="Arial"/>
        <a:buChar char="»"/>
        <a:defRPr sz="13200" kern="1200">
          <a:solidFill>
            <a:schemeClr val="tx1"/>
          </a:solidFill>
          <a:latin typeface="+mn-lt"/>
          <a:ea typeface="+mn-ea"/>
          <a:cs typeface="+mn-cs"/>
        </a:defRPr>
      </a:lvl5pPr>
      <a:lvl6pPr marL="16598697" indent="-1508979" algn="l" defTabSz="3017944" rtl="0" eaLnBrk="1" latinLnBrk="0" hangingPunct="1">
        <a:spcBef>
          <a:spcPct val="20000"/>
        </a:spcBef>
        <a:buFont typeface="Arial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6pPr>
      <a:lvl7pPr marL="19616644" indent="-1508979" algn="l" defTabSz="3017944" rtl="0" eaLnBrk="1" latinLnBrk="0" hangingPunct="1">
        <a:spcBef>
          <a:spcPct val="20000"/>
        </a:spcBef>
        <a:buFont typeface="Arial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7pPr>
      <a:lvl8pPr marL="22634595" indent="-1508979" algn="l" defTabSz="3017944" rtl="0" eaLnBrk="1" latinLnBrk="0" hangingPunct="1">
        <a:spcBef>
          <a:spcPct val="20000"/>
        </a:spcBef>
        <a:buFont typeface="Arial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8pPr>
      <a:lvl9pPr marL="25652539" indent="-1508979" algn="l" defTabSz="3017944" rtl="0" eaLnBrk="1" latinLnBrk="0" hangingPunct="1">
        <a:spcBef>
          <a:spcPct val="20000"/>
        </a:spcBef>
        <a:buFont typeface="Arial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17944" rtl="0" eaLnBrk="1" latinLnBrk="0" hangingPunct="1">
        <a:defRPr sz="11785" kern="1200">
          <a:solidFill>
            <a:schemeClr val="tx1"/>
          </a:solidFill>
          <a:latin typeface="+mn-lt"/>
          <a:ea typeface="+mn-ea"/>
          <a:cs typeface="+mn-cs"/>
        </a:defRPr>
      </a:lvl1pPr>
      <a:lvl2pPr marL="3017944" algn="l" defTabSz="3017944" rtl="0" eaLnBrk="1" latinLnBrk="0" hangingPunct="1">
        <a:defRPr sz="11785" kern="1200">
          <a:solidFill>
            <a:schemeClr val="tx1"/>
          </a:solidFill>
          <a:latin typeface="+mn-lt"/>
          <a:ea typeface="+mn-ea"/>
          <a:cs typeface="+mn-cs"/>
        </a:defRPr>
      </a:lvl2pPr>
      <a:lvl3pPr marL="6035888" algn="l" defTabSz="3017944" rtl="0" eaLnBrk="1" latinLnBrk="0" hangingPunct="1">
        <a:defRPr sz="11785" kern="1200">
          <a:solidFill>
            <a:schemeClr val="tx1"/>
          </a:solidFill>
          <a:latin typeface="+mn-lt"/>
          <a:ea typeface="+mn-ea"/>
          <a:cs typeface="+mn-cs"/>
        </a:defRPr>
      </a:lvl3pPr>
      <a:lvl4pPr marL="9053834" algn="l" defTabSz="3017944" rtl="0" eaLnBrk="1" latinLnBrk="0" hangingPunct="1">
        <a:defRPr sz="11785" kern="1200">
          <a:solidFill>
            <a:schemeClr val="tx1"/>
          </a:solidFill>
          <a:latin typeface="+mn-lt"/>
          <a:ea typeface="+mn-ea"/>
          <a:cs typeface="+mn-cs"/>
        </a:defRPr>
      </a:lvl4pPr>
      <a:lvl5pPr marL="12071786" algn="l" defTabSz="3017944" rtl="0" eaLnBrk="1" latinLnBrk="0" hangingPunct="1">
        <a:defRPr sz="11785" kern="1200">
          <a:solidFill>
            <a:schemeClr val="tx1"/>
          </a:solidFill>
          <a:latin typeface="+mn-lt"/>
          <a:ea typeface="+mn-ea"/>
          <a:cs typeface="+mn-cs"/>
        </a:defRPr>
      </a:lvl5pPr>
      <a:lvl6pPr marL="15089731" algn="l" defTabSz="3017944" rtl="0" eaLnBrk="1" latinLnBrk="0" hangingPunct="1">
        <a:defRPr sz="11785" kern="1200">
          <a:solidFill>
            <a:schemeClr val="tx1"/>
          </a:solidFill>
          <a:latin typeface="+mn-lt"/>
          <a:ea typeface="+mn-ea"/>
          <a:cs typeface="+mn-cs"/>
        </a:defRPr>
      </a:lvl6pPr>
      <a:lvl7pPr marL="18107672" algn="l" defTabSz="3017944" rtl="0" eaLnBrk="1" latinLnBrk="0" hangingPunct="1">
        <a:defRPr sz="11785" kern="1200">
          <a:solidFill>
            <a:schemeClr val="tx1"/>
          </a:solidFill>
          <a:latin typeface="+mn-lt"/>
          <a:ea typeface="+mn-ea"/>
          <a:cs typeface="+mn-cs"/>
        </a:defRPr>
      </a:lvl7pPr>
      <a:lvl8pPr marL="21125618" algn="l" defTabSz="3017944" rtl="0" eaLnBrk="1" latinLnBrk="0" hangingPunct="1">
        <a:defRPr sz="11785" kern="1200">
          <a:solidFill>
            <a:schemeClr val="tx1"/>
          </a:solidFill>
          <a:latin typeface="+mn-lt"/>
          <a:ea typeface="+mn-ea"/>
          <a:cs typeface="+mn-cs"/>
        </a:defRPr>
      </a:lvl8pPr>
      <a:lvl9pPr marL="24143563" algn="l" defTabSz="3017944" rtl="0" eaLnBrk="1" latinLnBrk="0" hangingPunct="1">
        <a:defRPr sz="1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e4bh.com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">
            <a:extLst>
              <a:ext uri="{FF2B5EF4-FFF2-40B4-BE49-F238E27FC236}">
                <a16:creationId xmlns:a16="http://schemas.microsoft.com/office/drawing/2014/main" id="{979CC2B6-807C-47F4-B139-E131FEA78B40}"/>
              </a:ext>
            </a:extLst>
          </p:cNvPr>
          <p:cNvSpPr/>
          <p:nvPr/>
        </p:nvSpPr>
        <p:spPr>
          <a:xfrm>
            <a:off x="13449300" y="5216497"/>
            <a:ext cx="19232662" cy="34735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6676" tIns="73338" rIns="146676" bIns="73338" rtlCol="0" anchor="ctr"/>
          <a:lstStyle/>
          <a:p>
            <a:pPr algn="ctr"/>
            <a:endParaRPr lang="en-US" sz="7838" dirty="0"/>
          </a:p>
        </p:txBody>
      </p:sp>
      <p:pic>
        <p:nvPicPr>
          <p:cNvPr id="2" name="Picture 1" descr="SPH KNES 125 Anniversary Logo_FINAL_EST189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54" y="31392"/>
            <a:ext cx="7779905" cy="2909167"/>
          </a:xfrm>
          <a:prstGeom prst="rect">
            <a:avLst/>
          </a:prstGeom>
        </p:spPr>
      </p:pic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7921846" y="337665"/>
            <a:ext cx="19302390" cy="331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714" tIns="53860" rIns="107714" bIns="53860">
            <a:spAutoFit/>
          </a:bodyPr>
          <a:lstStyle>
            <a:lvl1pPr defTabSz="32400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32400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32400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32400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32400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3240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3240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3240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3240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Increased Neural Differentiation after a Single Session of Aerobic Exercise in Older Adults</a:t>
            </a:r>
          </a:p>
          <a:p>
            <a:pPr marL="0" marR="207645" algn="ctr">
              <a:spcBef>
                <a:spcPts val="600"/>
              </a:spcBef>
            </a:pPr>
            <a:r>
              <a:rPr lang="en-US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Himalaya" panose="01010100010101010101" pitchFamily="2" charset="0"/>
              </a:rPr>
              <a:t>Jeremy Purcell</a:t>
            </a:r>
            <a:r>
              <a:rPr lang="en-US" sz="40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Himalaya" panose="01010100010101010101" pitchFamily="2" charset="0"/>
              </a:rPr>
              <a:t>1</a:t>
            </a:r>
            <a:r>
              <a:rPr lang="en-US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Himalaya" panose="01010100010101010101" pitchFamily="2" charset="0"/>
              </a:rPr>
              <a:t>, J. Won</a:t>
            </a:r>
            <a:r>
              <a:rPr lang="en-US" sz="40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Himalaya" panose="01010100010101010101" pitchFamily="2" charset="0"/>
              </a:rPr>
              <a:t>2</a:t>
            </a:r>
            <a:r>
              <a:rPr lang="en-US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Himalaya" panose="01010100010101010101" pitchFamily="2" charset="0"/>
              </a:rPr>
              <a:t>, D. Callow</a:t>
            </a:r>
            <a:r>
              <a:rPr lang="en-US" sz="40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Himalaya" panose="01010100010101010101" pitchFamily="2" charset="0"/>
              </a:rPr>
              <a:t>1</a:t>
            </a:r>
            <a:r>
              <a:rPr lang="en-US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Himalaya" panose="01010100010101010101" pitchFamily="2" charset="0"/>
              </a:rPr>
              <a:t>, R. Wiley</a:t>
            </a:r>
            <a:r>
              <a:rPr lang="en-US" sz="4000" baseline="30000" dirty="0">
                <a:latin typeface="Arial" panose="020B0604020202020204" pitchFamily="34" charset="0"/>
                <a:ea typeface="Calibri" panose="020F0502020204030204" pitchFamily="34" charset="0"/>
                <a:cs typeface="Microsoft Himalaya" panose="01010100010101010101" pitchFamily="2" charset="0"/>
              </a:rPr>
              <a:t>4</a:t>
            </a:r>
            <a:r>
              <a:rPr lang="en-US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Himalaya" panose="01010100010101010101" pitchFamily="2" charset="0"/>
              </a:rPr>
              <a:t>, L. Weiss</a:t>
            </a:r>
            <a:r>
              <a:rPr lang="en-US" sz="40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Himalaya" panose="01010100010101010101" pitchFamily="2" charset="0"/>
              </a:rPr>
              <a:t>3</a:t>
            </a:r>
            <a:r>
              <a:rPr lang="en-US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Himalaya" panose="01010100010101010101" pitchFamily="2" charset="0"/>
              </a:rPr>
              <a:t>,  A. Alfini</a:t>
            </a:r>
            <a:r>
              <a:rPr lang="en-US" sz="4000" baseline="30000" dirty="0">
                <a:latin typeface="Arial" panose="020B0604020202020204" pitchFamily="34" charset="0"/>
                <a:ea typeface="Calibri" panose="020F0502020204030204" pitchFamily="34" charset="0"/>
                <a:cs typeface="Microsoft Himalaya" panose="01010100010101010101" pitchFamily="2" charset="0"/>
              </a:rPr>
              <a:t>1</a:t>
            </a:r>
            <a:r>
              <a:rPr lang="en-US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Himalaya" panose="01010100010101010101" pitchFamily="2" charset="0"/>
              </a:rPr>
              <a:t>, &amp; J. C. Smith</a:t>
            </a:r>
            <a:r>
              <a:rPr lang="en-US" sz="40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Himalaya" panose="01010100010101010101" pitchFamily="2" charset="0"/>
              </a:rPr>
              <a:t>1</a:t>
            </a:r>
            <a:r>
              <a:rPr lang="en-US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Himalaya" panose="01010100010101010101" pitchFamily="2" charset="0"/>
              </a:rPr>
              <a:t> 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anose="01010100010101010101" pitchFamily="2" charset="0"/>
            </a:endParaRPr>
          </a:p>
          <a:p>
            <a:pPr marR="207645" lvl="0" algn="ctr">
              <a:spcBef>
                <a:spcPts val="600"/>
              </a:spcBef>
              <a:buClr>
                <a:srgbClr val="000000"/>
              </a:buClr>
              <a:buSzPct val="80000"/>
            </a:pPr>
            <a:r>
              <a:rPr lang="en-US" sz="3600" u="none" strike="noStrike" baseline="300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1. Department of Kinesiology, University of Maryland, College Park, MD:  2. Institute for Exercise and Environmental Medicine, Texas Health Presbyterian Dallas, Dallas, TX: 3. Program in Neuroscience and Cognitive Science, University of Maryland, College Park, MD: 4. Department of Psychology, University of North Carolina at Greensboro, Greensboro, NC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66" y="3670152"/>
            <a:ext cx="13063178" cy="1378801"/>
          </a:xfrm>
          <a:prstGeom prst="rect">
            <a:avLst/>
          </a:prstGeom>
          <a:solidFill>
            <a:srgbClr val="D5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603469" tIns="301733" rIns="603469" bIns="301733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D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and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742" y="5210765"/>
            <a:ext cx="12999902" cy="11053016"/>
          </a:xfrm>
          <a:prstGeom prst="rect">
            <a:avLst/>
          </a:prstGeom>
          <a:ln w="25400"/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5724" tIns="62860" rIns="125724" bIns="62860" rtlCol="0">
            <a:spAutoFit/>
          </a:bodyPr>
          <a:lstStyle/>
          <a:p>
            <a:pPr marL="628738" indent="-628738">
              <a:spcBef>
                <a:spcPts val="600"/>
              </a:spcBef>
              <a:buFont typeface="Arial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Healthy neural systems for motor, sensory, and cognitive function have well differentiated neural signals.  </a:t>
            </a:r>
          </a:p>
          <a:p>
            <a:pPr marL="628738" indent="-628738">
              <a:spcBef>
                <a:spcPts val="600"/>
              </a:spcBef>
              <a:buFont typeface="Arial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Aging is associated with neural de-differentiation (e.g., Carp et al., 2011), including the hippocampal formation (Koen and Rugg, 2019). </a:t>
            </a:r>
          </a:p>
          <a:p>
            <a:pPr marL="628738" indent="-628738">
              <a:spcBef>
                <a:spcPts val="600"/>
              </a:spcBef>
              <a:buFont typeface="Arial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Research suggests that there are neural functional improvements immediately after exercise (Won et al., 2021).</a:t>
            </a:r>
          </a:p>
          <a:p>
            <a:pPr marL="628738" indent="-628738">
              <a:spcBef>
                <a:spcPts val="600"/>
              </a:spcBef>
              <a:buFont typeface="Arial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It has not yet been shown that there is increased neural differentiation in older adults immediately after exercise. </a:t>
            </a:r>
            <a:endParaRPr lang="en-US" sz="4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738" indent="-628738">
              <a:spcBef>
                <a:spcPts val="600"/>
              </a:spcBef>
              <a:buFont typeface="Arial"/>
              <a:buChar char="•"/>
            </a:pPr>
            <a:r>
              <a:rPr lang="en-US" sz="4000" u="sng" dirty="0">
                <a:latin typeface="Arial" panose="020B0604020202020204" pitchFamily="34" charset="0"/>
                <a:cs typeface="Arial" panose="020B0604020202020204" pitchFamily="34" charset="0"/>
              </a:rPr>
              <a:t>Hypotheses immediately after 30 minutes of exercise: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91590" lvl="1" indent="-742950">
              <a:spcBef>
                <a:spcPts val="600"/>
              </a:spcBef>
              <a:buFont typeface="+mj-lt"/>
              <a:buAutoNum type="arabicPeriod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There will be higher neural differentiation within the hippocampal formation.</a:t>
            </a:r>
          </a:p>
          <a:p>
            <a:pPr marL="1291590" lvl="1" indent="-742950">
              <a:spcBef>
                <a:spcPts val="600"/>
              </a:spcBef>
              <a:buFont typeface="+mj-lt"/>
              <a:buAutoNum type="arabicPeriod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These increases in neural differentiation will be age dependent.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4742" y="16879334"/>
            <a:ext cx="12999902" cy="1378801"/>
          </a:xfrm>
          <a:prstGeom prst="rect">
            <a:avLst/>
          </a:prstGeom>
          <a:solidFill>
            <a:srgbClr val="D5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603469" tIns="301733" rIns="603469" bIns="301733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D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449300" y="3653070"/>
            <a:ext cx="19232664" cy="1378801"/>
          </a:xfrm>
          <a:prstGeom prst="rect">
            <a:avLst/>
          </a:prstGeom>
          <a:solidFill>
            <a:srgbClr val="D5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603469" tIns="301733" rIns="603469" bIns="301733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D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Neural Differentiation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4742" y="27940269"/>
            <a:ext cx="12999902" cy="8867802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5724" tIns="62860" rIns="125724" bIns="6286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Participants: </a:t>
            </a:r>
            <a:r>
              <a:rPr lang="en-US" sz="3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physically active older adults (23 females).</a:t>
            </a:r>
          </a:p>
          <a:p>
            <a:pPr>
              <a:spcBef>
                <a:spcPts val="1200"/>
              </a:spcBef>
            </a:pPr>
            <a:r>
              <a:rPr lang="en-US" sz="3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Age: </a:t>
            </a:r>
            <a:r>
              <a:rPr lang="en-US" sz="3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66.4±7.5 years.</a:t>
            </a:r>
          </a:p>
          <a:p>
            <a:pPr>
              <a:spcBef>
                <a:spcPts val="1200"/>
              </a:spcBef>
            </a:pPr>
            <a:r>
              <a:rPr lang="en-US" sz="3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Interventions: </a:t>
            </a:r>
            <a:r>
              <a:rPr lang="en-US" sz="3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Within-subject design,1) 30-min aerobic exercise on </a:t>
            </a:r>
            <a:r>
              <a:rPr lang="en-US" sz="3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Monark</a:t>
            </a:r>
            <a:r>
              <a:rPr lang="en-US" sz="3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cycle ergometer (RPE: 15) 2) 30-min seated rest</a:t>
            </a:r>
          </a:p>
          <a:p>
            <a:pPr>
              <a:spcBef>
                <a:spcPts val="1200"/>
              </a:spcBef>
            </a:pPr>
            <a:r>
              <a:rPr lang="en-US" sz="3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MRI: </a:t>
            </a:r>
            <a:r>
              <a:rPr lang="en-US" sz="3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Scans: (1) Flanker Task, (2) International Affective Picture System (IAPS) task; (3) Resting State, and (4) Famous Names Task (FNT). Approximately 31 min. of combined fMRI data.</a:t>
            </a:r>
          </a:p>
          <a:p>
            <a:pPr>
              <a:spcBef>
                <a:spcPts val="1200"/>
              </a:spcBef>
            </a:pPr>
            <a:r>
              <a:rPr lang="en-US" sz="37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Manipulation Check</a:t>
            </a:r>
          </a:p>
          <a:p>
            <a:pPr>
              <a:spcBef>
                <a:spcPts val="1200"/>
              </a:spcBef>
            </a:pPr>
            <a:r>
              <a:rPr lang="en-US" sz="3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and RPE were significantly higher during the exercise (133.6±19.0 bpm and 14.0±1.1) session compared to the rest (66.5±8.7 bpm and 6.1±0.4), suggesting that our exercise intervention was sound.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9D4015-C37F-416D-9C54-22FE74F85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1149" y="100896"/>
            <a:ext cx="4737251" cy="24909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7043A4-B19D-49BA-933D-A9299C7DC1CE}"/>
              </a:ext>
            </a:extLst>
          </p:cNvPr>
          <p:cNvSpPr/>
          <p:nvPr/>
        </p:nvSpPr>
        <p:spPr>
          <a:xfrm>
            <a:off x="28970082" y="2644329"/>
            <a:ext cx="3760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hlinkClick r:id="rId5"/>
              </a:rPr>
              <a:t>https://e4bh.com/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5C824-F729-4AAB-8194-DC39C97D2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3789" y="18606700"/>
            <a:ext cx="10622893" cy="933356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622DD44-1D41-44F4-BBF5-8570B7FF6B9F}"/>
              </a:ext>
            </a:extLst>
          </p:cNvPr>
          <p:cNvSpPr txBox="1"/>
          <p:nvPr/>
        </p:nvSpPr>
        <p:spPr>
          <a:xfrm>
            <a:off x="13449300" y="35802737"/>
            <a:ext cx="188901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Summary: </a:t>
            </a:r>
          </a:p>
          <a:p>
            <a:pPr marL="785851" indent="-785851">
              <a:buFont typeface="Arial" panose="020B0604020202020204" pitchFamily="34" charset="0"/>
              <a:buChar char="•"/>
            </a:pP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Acute Exercise led to increased neural differentiation in the hippocampal formation and cerebellum.</a:t>
            </a:r>
          </a:p>
          <a:p>
            <a:pPr marL="785851" indent="-785851">
              <a:buFont typeface="Arial" panose="020B0604020202020204" pitchFamily="34" charset="0"/>
              <a:buChar char="•"/>
            </a:pPr>
            <a:r>
              <a:rPr lang="en-US" sz="4300" dirty="0">
                <a:latin typeface="Arial" panose="020B0604020202020204" pitchFamily="34" charset="0"/>
                <a:cs typeface="Arial" panose="020B0604020202020204" pitchFamily="34" charset="0"/>
              </a:rPr>
              <a:t>Some of the greater effects of exercise were found with increased age, suggesting that acute exercise may help, at least transiently, to counteract age induced neural de-differentiation.</a:t>
            </a:r>
            <a:r>
              <a:rPr lang="en-US" sz="4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7B6C32-C586-42D5-9D26-C57B1907E6AF}"/>
              </a:ext>
            </a:extLst>
          </p:cNvPr>
          <p:cNvSpPr txBox="1"/>
          <p:nvPr/>
        </p:nvSpPr>
        <p:spPr>
          <a:xfrm>
            <a:off x="13688699" y="14143134"/>
            <a:ext cx="18411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Result 1: Increased neural differentiation immediately after exercise in the hippocampal formation and cerebellum.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DCE893-2D60-4634-A790-7C74EFA62431}"/>
              </a:ext>
            </a:extLst>
          </p:cNvPr>
          <p:cNvSpPr txBox="1"/>
          <p:nvPr/>
        </p:nvSpPr>
        <p:spPr>
          <a:xfrm>
            <a:off x="13688699" y="20275348"/>
            <a:ext cx="17964765" cy="71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Result 2: Age dependent higher neural differentiation after exercise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EC7E5B-3C61-456B-A4A5-68DE957D4A69}"/>
              </a:ext>
            </a:extLst>
          </p:cNvPr>
          <p:cNvSpPr txBox="1"/>
          <p:nvPr/>
        </p:nvSpPr>
        <p:spPr>
          <a:xfrm>
            <a:off x="13688699" y="21026149"/>
            <a:ext cx="1899326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71510" indent="-471510">
              <a:buFont typeface="Arial" panose="020B0604020202020204" pitchFamily="34" charset="0"/>
              <a:buChar char="•"/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</a:rPr>
              <a:t>Mixed Model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: Dreg ~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Rest_Exercise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 *Age * Hemisphere (1 +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Rest_Exercise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 + hemisphere | Subject). 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D314A-35D5-E16E-E2D3-B595932076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76458" y="5016138"/>
            <a:ext cx="17463042" cy="90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EE43F6-108C-83D6-1743-71760C118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16856" y="21604952"/>
            <a:ext cx="15333473" cy="145454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9EB0E1-DAC7-E089-A9D4-ED48E75DC14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812"/>
          <a:stretch/>
        </p:blipFill>
        <p:spPr>
          <a:xfrm>
            <a:off x="15084115" y="15505697"/>
            <a:ext cx="16047729" cy="4611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60F19D-1E48-C1F7-3EAA-94814980B382}"/>
              </a:ext>
            </a:extLst>
          </p:cNvPr>
          <p:cNvSpPr txBox="1"/>
          <p:nvPr/>
        </p:nvSpPr>
        <p:spPr>
          <a:xfrm>
            <a:off x="91466" y="37331506"/>
            <a:ext cx="13063178" cy="2620387"/>
          </a:xfrm>
          <a:prstGeom prst="rect">
            <a:avLst/>
          </a:prstGeom>
          <a:noFill/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5724" tIns="62860" rIns="125724" bIns="6286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Carp, Joshua,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Joonkoo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Park, Thad A. Polk, and Denise C. Park. 2011. “Age Differences in Neural Distinctiveness Revealed by Multi-Voxel Pattern Analysis.”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NeuroImage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56 (2): 736–43.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Koen, Joshua D., and Michael D. Rugg. 2019. “Neural Dedifferentiation in the Aging Brain.”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Trends in Cognitive Sciences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23 (7): 547–59.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Won,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Junyeon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Daniel D. Callow, Gabriel S. Pena, Leslie S. Jordan, Naomi A. Arnold-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Nedimala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Kristy A. Nielson, &amp; J. Carson Smith. 2021. “Hippocampal Functional Connectivity and Memory Performance After Exercise Intervention in Older Adults with Mild Cognitive Impairment.”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Alzheimer’s Disease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anose="01010100010101010101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5B258D-0BA1-972C-4E52-F91755E9F090}"/>
              </a:ext>
            </a:extLst>
          </p:cNvPr>
          <p:cNvSpPr/>
          <p:nvPr/>
        </p:nvSpPr>
        <p:spPr>
          <a:xfrm>
            <a:off x="21942863" y="22200766"/>
            <a:ext cx="5431036" cy="4392897"/>
          </a:xfrm>
          <a:prstGeom prst="rect">
            <a:avLst/>
          </a:prstGeom>
          <a:noFill/>
          <a:ln w="12700">
            <a:solidFill>
              <a:srgbClr val="D5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D004C-4790-5C70-1D1E-ED850A86A7EC}"/>
              </a:ext>
            </a:extLst>
          </p:cNvPr>
          <p:cNvSpPr/>
          <p:nvPr/>
        </p:nvSpPr>
        <p:spPr>
          <a:xfrm>
            <a:off x="16459200" y="22289558"/>
            <a:ext cx="5431036" cy="4392897"/>
          </a:xfrm>
          <a:prstGeom prst="rect">
            <a:avLst/>
          </a:prstGeom>
          <a:noFill/>
          <a:ln w="12700">
            <a:solidFill>
              <a:srgbClr val="D5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EA82F-67D3-C97C-7044-26008C85FA93}"/>
              </a:ext>
            </a:extLst>
          </p:cNvPr>
          <p:cNvSpPr/>
          <p:nvPr/>
        </p:nvSpPr>
        <p:spPr>
          <a:xfrm>
            <a:off x="16402929" y="30452251"/>
            <a:ext cx="5431036" cy="4392897"/>
          </a:xfrm>
          <a:prstGeom prst="rect">
            <a:avLst/>
          </a:prstGeom>
          <a:noFill/>
          <a:ln w="12700">
            <a:solidFill>
              <a:srgbClr val="D5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4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6449</TotalTime>
  <Words>657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Michelson</dc:creator>
  <cp:lastModifiedBy>Yi Wei</cp:lastModifiedBy>
  <cp:revision>172</cp:revision>
  <dcterms:created xsi:type="dcterms:W3CDTF">2017-04-01T21:23:30Z</dcterms:created>
  <dcterms:modified xsi:type="dcterms:W3CDTF">2023-02-15T16:17:34Z</dcterms:modified>
</cp:coreProperties>
</file>