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297" r:id="rId17"/>
    <p:sldId id="298" r:id="rId18"/>
    <p:sldId id="318" r:id="rId19"/>
    <p:sldId id="315" r:id="rId20"/>
    <p:sldId id="316" r:id="rId21"/>
    <p:sldId id="317" r:id="rId22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940" autoAdjust="0"/>
  </p:normalViewPr>
  <p:slideViewPr>
    <p:cSldViewPr>
      <p:cViewPr>
        <p:scale>
          <a:sx n="75" d="100"/>
          <a:sy n="75" d="100"/>
        </p:scale>
        <p:origin x="-1236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A820967-25CF-4F24-B6C2-6AD2877C915A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923EA50-5C34-4F7A-8F05-68645BA68B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71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16B64AD-92DA-4A75-AF42-9E170893FEA3}" type="datetimeFigureOut">
              <a:rPr lang="en-US"/>
              <a:pPr>
                <a:defRPr/>
              </a:pPr>
              <a:t>3/20/2013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2FE5B09-018E-48D0-9C98-5D7E05645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018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sldNum" idx="12"/>
          </p:nvPr>
        </p:nvSpPr>
        <p:spPr>
          <a:xfrm>
            <a:off x="3956550" y="9003598"/>
            <a:ext cx="3026832" cy="278491"/>
          </a:xfrm>
          <a:prstGeom prst="rect">
            <a:avLst/>
          </a:prstGeom>
          <a:noFill/>
          <a:ln>
            <a:noFill/>
          </a:ln>
        </p:spPr>
        <p:txBody>
          <a:bodyPr lIns="92943" tIns="46459" rIns="92943" bIns="46459" anchor="b" anchorCtr="0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698501" y="4409758"/>
            <a:ext cx="5587999" cy="278491"/>
          </a:xfrm>
          <a:prstGeom prst="rect">
            <a:avLst/>
          </a:prstGeom>
          <a:noFill/>
          <a:ln>
            <a:noFill/>
          </a:ln>
        </p:spPr>
        <p:txBody>
          <a:bodyPr lIns="92943" tIns="46459" rIns="92943" bIns="46459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3, 43, 8, 11, 14, 25, 23, 44 when: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DBC03D-00B7-42D6-AD72-560BB3C817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00008C"/>
                </a:solidFill>
                <a:latin typeface="Symbol" pitchFamily="18" charset="2"/>
              </a:rPr>
              <a:t>l</a:t>
            </a:r>
            <a:r>
              <a:rPr lang="en-US" smtClean="0">
                <a:solidFill>
                  <a:srgbClr val="00008C"/>
                </a:solidFill>
              </a:rPr>
              <a:t> = </a:t>
            </a:r>
            <a:r>
              <a:rPr lang="en-US" i="1" smtClean="0">
                <a:solidFill>
                  <a:srgbClr val="00008C"/>
                </a:solidFill>
              </a:rPr>
              <a:t>n</a:t>
            </a:r>
            <a:r>
              <a:rPr lang="en-US" smtClean="0">
                <a:solidFill>
                  <a:srgbClr val="00008C"/>
                </a:solidFill>
              </a:rPr>
              <a:t> / </a:t>
            </a:r>
            <a:r>
              <a:rPr lang="en-US" i="1" smtClean="0">
                <a:solidFill>
                  <a:srgbClr val="00008C"/>
                </a:solidFill>
              </a:rPr>
              <a:t>m</a:t>
            </a:r>
            <a:endParaRPr lang="en-US" sz="1100" smtClean="0">
              <a:solidFill>
                <a:srgbClr val="00008C"/>
              </a:solidFill>
            </a:endParaRPr>
          </a:p>
          <a:p>
            <a:r>
              <a:rPr lang="en-US" smtClean="0"/>
              <a:t>L = number of elements/size of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F3D9D3-2E88-4916-B039-33394299171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When we try to find a particular record, the hash function will probably send us to the</a:t>
            </a:r>
          </a:p>
          <a:p>
            <a:r>
              <a:rPr lang="en-US" smtClean="0"/>
              <a:t>wrong bucket. The hash function must be reproducible to make searches possible.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Three</a:t>
            </a:r>
            <a:r>
              <a:rPr lang="en-US" baseline="0" smtClean="0"/>
              <a:t> properties of a good hash function:</a:t>
            </a:r>
          </a:p>
          <a:p>
            <a:endParaRPr lang="en-US" baseline="0" smtClean="0"/>
          </a:p>
          <a:p>
            <a:pPr marL="228600" indent="-228600">
              <a:buAutoNum type="arabicPeriod"/>
            </a:pPr>
            <a:r>
              <a:rPr lang="en-US" baseline="0" smtClean="0"/>
              <a:t>FAST (constant time)</a:t>
            </a:r>
          </a:p>
          <a:p>
            <a:pPr marL="228600" indent="-228600">
              <a:buAutoNum type="arabicPeriod"/>
            </a:pPr>
            <a:r>
              <a:rPr lang="en-US" baseline="0" smtClean="0"/>
              <a:t>Produce UNIFORMLY distributed indices</a:t>
            </a:r>
          </a:p>
          <a:p>
            <a:pPr marL="228600" indent="-228600">
              <a:buAutoNum type="arabicPeriod"/>
            </a:pPr>
            <a:r>
              <a:rPr lang="en-US" baseline="0" smtClean="0"/>
              <a:t>REPEATABLE (i.e., same key always results in the same index)</a:t>
            </a:r>
            <a:endParaRPr lang="en-US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41DBAE-2B5D-4F14-B836-5EF8714E40F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Every key in a hash table must be unique.</a:t>
            </a:r>
          </a:p>
          <a:p>
            <a:r>
              <a:rPr lang="en-US" smtClean="0"/>
              <a:t>TRUE</a:t>
            </a:r>
          </a:p>
          <a:p>
            <a:r>
              <a:rPr lang="en-US" b="1" smtClean="0"/>
              <a:t>b.) Every key in a hash table must map to a unique hash index.</a:t>
            </a:r>
          </a:p>
          <a:p>
            <a:r>
              <a:rPr lang="en-US" smtClean="0"/>
              <a:t>FALSE. This is how we get collisions.</a:t>
            </a:r>
          </a:p>
          <a:p>
            <a:r>
              <a:rPr lang="en-US" b="1" smtClean="0"/>
              <a:t>c.) Hash table performance decreases as the number of buckets increases.</a:t>
            </a:r>
          </a:p>
          <a:p>
            <a:r>
              <a:rPr lang="en-US" smtClean="0"/>
              <a:t>FALSE. Performance </a:t>
            </a:r>
            <a:r>
              <a:rPr lang="en-US" i="1" smtClean="0"/>
              <a:t>generally increases with number of buckets.</a:t>
            </a:r>
          </a:p>
          <a:p>
            <a:r>
              <a:rPr lang="en-US" b="1" smtClean="0"/>
              <a:t>d.) Hash table searches are linear in the number of records.</a:t>
            </a:r>
          </a:p>
          <a:p>
            <a:r>
              <a:rPr lang="en-US" smtClean="0"/>
              <a:t>FALSE. With no collisions, searches are O(1). In general, a hash table search is</a:t>
            </a:r>
          </a:p>
          <a:p>
            <a:r>
              <a:rPr lang="en-US" smtClean="0"/>
              <a:t>O(K) where K is the maximum number of records in one bucket.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AA361C-68F8-4C5C-8285-95F4F94047A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hashLink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key; /*the key is what you use to look up 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hashLink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value; /*the value stored with the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hashLink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 pointer to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case of concordance*/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hashLink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next; /*notice how these are like linked list nodes*/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typedef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hashLink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hashLink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hashMap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hashLink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** table; /*array of pointers to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hashLinks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/*number of buckets in the table*/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count; /*number of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hashLinks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table*/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FE5B09-018E-48D0-9C98-5D7E0564530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03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hashLink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key; /*the key is what you use to look up 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hashLink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value; /*the value stored with the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hashLink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 pointer to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case of concordance*/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hashLink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next; /*notice how these are like linked list nodes*/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typedef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hashLink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hashLink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hashMap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hashLink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** table; /*array of pointers to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hashLinks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/*number of buckets in the table*/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count; /*number of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hashLinks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table*/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FE5B09-018E-48D0-9C98-5D7E0564530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03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hashLink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key; /*the key is what you use to look up 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hashLink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value; /*the value stored with the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hashLink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 pointer to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case of concordance*/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hashLink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next; /*notice how these are like linked list nodes*/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typedef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hashLink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hashLink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hashMap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hashLink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** table; /*array of pointers to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hashLinks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/*number of buckets in the table*/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count; /*number of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hashLinks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table*/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FE5B09-018E-48D0-9C98-5D7E0564530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03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smtClean="0">
                <a:latin typeface="+mn-lt"/>
                <a:ea typeface="MS PGothic" pitchFamily="34" charset="-128"/>
                <a:cs typeface="+mn-cs"/>
              </a:rPr>
              <a:t>“DFS could be simulated as an ant walking along the edges of the graph, and returning to a previous node when it discovers it has reached a vertex it has already seen.”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en-US" smtClean="0"/>
              <a:t>“A mental image for BFS would be to pour ink at the starting vertex, and see where it travels along all possible paths”</a:t>
            </a:r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395655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958" tIns="46479" rIns="92958" bIns="46479" anchor="b"/>
          <a:lstStyle/>
          <a:p>
            <a:pPr algn="r"/>
            <a:fld id="{CF8148C2-1952-4F93-BE01-A09BC554A3A0}" type="slidenum">
              <a:rPr lang="en-US" sz="1200"/>
              <a:pPr algn="r"/>
              <a:t>18</a:t>
            </a:fld>
            <a:endParaRPr 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0" smtClean="0">
              <a:latin typeface="+mn-lt"/>
              <a:ea typeface="MS PGothic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0" smtClean="0">
              <a:latin typeface="+mn-lt"/>
              <a:ea typeface="MS PGothic" pitchFamily="34" charset="-128"/>
              <a:cs typeface="+mn-cs"/>
            </a:endParaRP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395655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958" tIns="46479" rIns="92958" bIns="46479" anchor="b"/>
          <a:lstStyle/>
          <a:p>
            <a:pPr algn="r"/>
            <a:fld id="{CF8148C2-1952-4F93-BE01-A09BC554A3A0}" type="slidenum">
              <a:rPr lang="en-US" sz="1200"/>
              <a:pPr algn="r"/>
              <a:t>19</a:t>
            </a:fld>
            <a:endParaRPr 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DFS: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mtClean="0"/>
              <a:t>r = {}; c = {A};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mtClean="0"/>
              <a:t>r={A}; c = {B};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mtClean="0"/>
              <a:t>r={A, B}; c={C, E, D};		// Note: D is the top</a:t>
            </a:r>
            <a:r>
              <a:rPr lang="en-US" baseline="0" smtClean="0"/>
              <a:t> of the stack</a:t>
            </a:r>
            <a:endParaRPr lang="en-US" smtClean="0"/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mtClean="0"/>
              <a:t>r={A, B, D}; c={C, E, F};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mtClean="0"/>
              <a:t>r={A, B, D, F}; c={C, E};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mtClean="0"/>
              <a:t>r={A, B, D, F, E}; c={C};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mtClean="0"/>
              <a:t>r={A, B, D, F, E, C}; c={};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mtClean="0"/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BFS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mtClean="0"/>
              <a:t>r = {}; c = {A};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mtClean="0"/>
              <a:t>r={A}; c = {B};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mtClean="0"/>
              <a:t>r={A, B}; c={C, E, D};		// Note: C is the front</a:t>
            </a:r>
            <a:r>
              <a:rPr lang="en-US" baseline="0" smtClean="0"/>
              <a:t> of the queue</a:t>
            </a:r>
            <a:endParaRPr lang="en-US" smtClean="0"/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mtClean="0"/>
              <a:t>r={A, B, C}; c={E, D};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mtClean="0"/>
              <a:t>r={A, B, C, E}; c={D, D};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mtClean="0"/>
              <a:t>r={A, B, C, E, D}; c={D, F};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mtClean="0"/>
              <a:t>r={A, B, C, E, D}; c={F};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mtClean="0"/>
              <a:t>r={A, B, C, E, D, F}; c={};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mtClean="0"/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mtClean="0"/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mtClean="0"/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mtClean="0"/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mtClean="0"/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mtClean="0"/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mtClean="0"/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395655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958" tIns="46479" rIns="92958" bIns="46479" anchor="b"/>
          <a:lstStyle/>
          <a:p>
            <a:pPr algn="r"/>
            <a:fld id="{CF8148C2-1952-4F93-BE01-A09BC554A3A0}" type="slidenum">
              <a:rPr lang="en-US" sz="1200"/>
              <a:pPr algn="r"/>
              <a:t>20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xfrm>
            <a:off x="698501" y="4409758"/>
            <a:ext cx="5587999" cy="278491"/>
          </a:xfrm>
          <a:prstGeom prst="rect">
            <a:avLst/>
          </a:prstGeom>
          <a:noFill/>
          <a:ln>
            <a:noFill/>
          </a:ln>
        </p:spPr>
        <p:txBody>
          <a:bodyPr lIns="92943" tIns="46459" rIns="92943" bIns="46459" anchor="t" anchorCtr="0">
            <a:spAutoFit/>
          </a:bodyPr>
          <a:lstStyle/>
          <a:p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sldNum" idx="12"/>
          </p:nvPr>
        </p:nvSpPr>
        <p:spPr>
          <a:xfrm>
            <a:off x="3956550" y="9003598"/>
            <a:ext cx="3026832" cy="278491"/>
          </a:xfrm>
          <a:prstGeom prst="rect">
            <a:avLst/>
          </a:prstGeom>
          <a:noFill/>
          <a:ln>
            <a:noFill/>
          </a:ln>
        </p:spPr>
        <p:txBody>
          <a:bodyPr lIns="92943" tIns="46459" rIns="92943" bIns="46459" anchor="b" anchorCtr="0">
            <a:spAutoFit/>
          </a:bodyPr>
          <a:lstStyle/>
          <a:p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sldNum" idx="12"/>
          </p:nvPr>
        </p:nvSpPr>
        <p:spPr>
          <a:xfrm>
            <a:off x="3956550" y="9003598"/>
            <a:ext cx="3026832" cy="278491"/>
          </a:xfrm>
          <a:prstGeom prst="rect">
            <a:avLst/>
          </a:prstGeom>
          <a:noFill/>
          <a:ln>
            <a:noFill/>
          </a:ln>
        </p:spPr>
        <p:txBody>
          <a:bodyPr lIns="92943" tIns="46459" rIns="92943" bIns="46459" anchor="b" anchorCtr="0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698501" y="4409758"/>
            <a:ext cx="5587999" cy="1598853"/>
          </a:xfrm>
          <a:prstGeom prst="rect">
            <a:avLst/>
          </a:prstGeom>
          <a:noFill/>
          <a:ln>
            <a:noFill/>
          </a:ln>
        </p:spPr>
        <p:txBody>
          <a:bodyPr lIns="92943" tIns="46459" rIns="92943" bIns="46459" anchor="t" anchorCtr="0">
            <a:spAutoFit/>
          </a:bodyPr>
          <a:lstStyle/>
          <a:p>
            <a:endParaRPr sz="1800">
              <a:latin typeface="Arial" panose="00000000000000000000"/>
              <a:ea typeface="Arial" panose="00000000000000000000"/>
              <a:cs typeface="Arial" panose="00000000000000000000"/>
              <a:sym typeface="Arial" panose="0000000000000000000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xfrm>
            <a:off x="698501" y="4409758"/>
            <a:ext cx="5587999" cy="278491"/>
          </a:xfrm>
          <a:prstGeom prst="rect">
            <a:avLst/>
          </a:prstGeom>
          <a:noFill/>
          <a:ln>
            <a:noFill/>
          </a:ln>
        </p:spPr>
        <p:txBody>
          <a:bodyPr lIns="92943" tIns="46459" rIns="92943" bIns="46459" anchor="t" anchorCtr="0">
            <a:spAutoFit/>
          </a:bodyPr>
          <a:lstStyle/>
          <a:p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sldNum" idx="12"/>
          </p:nvPr>
        </p:nvSpPr>
        <p:spPr>
          <a:xfrm>
            <a:off x="3956550" y="9003598"/>
            <a:ext cx="3026832" cy="278491"/>
          </a:xfrm>
          <a:prstGeom prst="rect">
            <a:avLst/>
          </a:prstGeom>
          <a:noFill/>
          <a:ln>
            <a:noFill/>
          </a:ln>
        </p:spPr>
        <p:txBody>
          <a:bodyPr lIns="92943" tIns="46459" rIns="92943" bIns="46459" anchor="b" anchorCtr="0">
            <a:spAutoFit/>
          </a:bodyPr>
          <a:lstStyle/>
          <a:p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64167" y="696277"/>
            <a:ext cx="4656667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209" name="Shape 209"/>
          <p:cNvSpPr>
            <a:spLocks noGrp="1"/>
          </p:cNvSpPr>
          <p:nvPr>
            <p:ph type="body" idx="1"/>
          </p:nvPr>
        </p:nvSpPr>
        <p:spPr>
          <a:xfrm>
            <a:off x="698501" y="4409758"/>
            <a:ext cx="5587999" cy="278491"/>
          </a:xfrm>
          <a:prstGeom prst="rect">
            <a:avLst/>
          </a:prstGeom>
          <a:noFill/>
          <a:ln>
            <a:noFill/>
          </a:ln>
        </p:spPr>
        <p:txBody>
          <a:bodyPr lIns="92943" tIns="46459" rIns="92943" bIns="46459" anchor="t" anchorCtr="0">
            <a:spAutoFit/>
          </a:bodyPr>
          <a:lstStyle/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sldNum" idx="12"/>
          </p:nvPr>
        </p:nvSpPr>
        <p:spPr>
          <a:xfrm>
            <a:off x="3956550" y="9003598"/>
            <a:ext cx="3026832" cy="278491"/>
          </a:xfrm>
          <a:prstGeom prst="rect">
            <a:avLst/>
          </a:prstGeom>
          <a:noFill/>
          <a:ln>
            <a:noFill/>
          </a:ln>
        </p:spPr>
        <p:txBody>
          <a:bodyPr lIns="92943" tIns="46459" rIns="92943" bIns="46459" anchor="b" anchorCtr="0">
            <a:spAutoFit/>
          </a:bodyPr>
          <a:lstStyle/>
          <a:p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xfrm>
            <a:off x="698501" y="4409758"/>
            <a:ext cx="5587999" cy="278491"/>
          </a:xfrm>
          <a:prstGeom prst="rect">
            <a:avLst/>
          </a:prstGeom>
          <a:noFill/>
          <a:ln>
            <a:noFill/>
          </a:ln>
        </p:spPr>
        <p:txBody>
          <a:bodyPr lIns="92943" tIns="46459" rIns="92943" bIns="46459" anchor="t" anchorCtr="0">
            <a:spAutoFit/>
          </a:bodyPr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sldNum" idx="12"/>
          </p:nvPr>
        </p:nvSpPr>
        <p:spPr>
          <a:xfrm>
            <a:off x="3956550" y="9003598"/>
            <a:ext cx="3026832" cy="278491"/>
          </a:xfrm>
          <a:prstGeom prst="rect">
            <a:avLst/>
          </a:prstGeom>
          <a:noFill/>
          <a:ln>
            <a:noFill/>
          </a:ln>
        </p:spPr>
        <p:txBody>
          <a:bodyPr lIns="92943" tIns="46459" rIns="92943" bIns="46459" anchor="b" anchorCtr="0">
            <a:spAutoFit/>
          </a:bodyPr>
          <a:lstStyle/>
          <a:p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698501" y="4409758"/>
            <a:ext cx="5587999" cy="278491"/>
          </a:xfrm>
          <a:prstGeom prst="rect">
            <a:avLst/>
          </a:prstGeom>
          <a:noFill/>
          <a:ln>
            <a:noFill/>
          </a:ln>
        </p:spPr>
        <p:txBody>
          <a:bodyPr lIns="92943" tIns="46459" rIns="92943" bIns="46459" anchor="t" anchorCtr="0">
            <a:spAutoFit/>
          </a:bodyPr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sldNum" idx="12"/>
          </p:nvPr>
        </p:nvSpPr>
        <p:spPr>
          <a:xfrm>
            <a:off x="3956550" y="9003598"/>
            <a:ext cx="3026832" cy="278491"/>
          </a:xfrm>
          <a:prstGeom prst="rect">
            <a:avLst/>
          </a:prstGeom>
          <a:noFill/>
          <a:ln>
            <a:noFill/>
          </a:ln>
        </p:spPr>
        <p:txBody>
          <a:bodyPr lIns="92943" tIns="46459" rIns="92943" bIns="46459" anchor="b" anchorCtr="0">
            <a:spAutoFit/>
          </a:bodyPr>
          <a:lstStyle/>
          <a:p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220" name="Shape 220"/>
          <p:cNvSpPr>
            <a:spLocks noGrp="1"/>
          </p:cNvSpPr>
          <p:nvPr>
            <p:ph type="body" idx="1"/>
          </p:nvPr>
        </p:nvSpPr>
        <p:spPr>
          <a:xfrm>
            <a:off x="698501" y="4409758"/>
            <a:ext cx="5587999" cy="278491"/>
          </a:xfrm>
          <a:prstGeom prst="rect">
            <a:avLst/>
          </a:prstGeom>
          <a:noFill/>
          <a:ln>
            <a:noFill/>
          </a:ln>
        </p:spPr>
        <p:txBody>
          <a:bodyPr lIns="92943" tIns="46459" rIns="92943" bIns="46459" anchor="t" anchorCtr="0">
            <a:spAutoFit/>
          </a:bodyPr>
          <a:lstStyle/>
          <a:p>
            <a:endParaRPr/>
          </a:p>
        </p:txBody>
      </p:sp>
      <p:sp>
        <p:nvSpPr>
          <p:cNvPr id="221" name="Shape 221"/>
          <p:cNvSpPr>
            <a:spLocks noGrp="1"/>
          </p:cNvSpPr>
          <p:nvPr>
            <p:ph type="sldNum" idx="12"/>
          </p:nvPr>
        </p:nvSpPr>
        <p:spPr>
          <a:xfrm>
            <a:off x="3956550" y="9003598"/>
            <a:ext cx="3026832" cy="278491"/>
          </a:xfrm>
          <a:prstGeom prst="rect">
            <a:avLst/>
          </a:prstGeom>
          <a:noFill/>
          <a:ln>
            <a:noFill/>
          </a:ln>
        </p:spPr>
        <p:txBody>
          <a:bodyPr lIns="92943" tIns="46459" rIns="92943" bIns="46459" anchor="b" anchorCtr="0">
            <a:spAutoFit/>
          </a:bodyPr>
          <a:lstStyle/>
          <a:p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64167" y="696277"/>
            <a:ext cx="4656667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229" name="Shape 229"/>
          <p:cNvSpPr>
            <a:spLocks noGrp="1"/>
          </p:cNvSpPr>
          <p:nvPr>
            <p:ph type="body" idx="1"/>
          </p:nvPr>
        </p:nvSpPr>
        <p:spPr>
          <a:xfrm>
            <a:off x="698501" y="4409758"/>
            <a:ext cx="5587999" cy="278491"/>
          </a:xfrm>
          <a:prstGeom prst="rect">
            <a:avLst/>
          </a:prstGeom>
          <a:noFill/>
          <a:ln>
            <a:noFill/>
          </a:ln>
        </p:spPr>
        <p:txBody>
          <a:bodyPr lIns="92943" tIns="46459" rIns="92943" bIns="46459" anchor="t" anchorCtr="0">
            <a:spAutoFit/>
          </a:bodyPr>
          <a:lstStyle/>
          <a:p>
            <a:endParaRPr/>
          </a:p>
        </p:txBody>
      </p:sp>
      <p:sp>
        <p:nvSpPr>
          <p:cNvPr id="230" name="Shape 230"/>
          <p:cNvSpPr>
            <a:spLocks noGrp="1"/>
          </p:cNvSpPr>
          <p:nvPr>
            <p:ph type="sldNum" idx="12"/>
          </p:nvPr>
        </p:nvSpPr>
        <p:spPr>
          <a:xfrm>
            <a:off x="3956550" y="9003598"/>
            <a:ext cx="3026832" cy="278491"/>
          </a:xfrm>
          <a:prstGeom prst="rect">
            <a:avLst/>
          </a:prstGeom>
          <a:noFill/>
          <a:ln>
            <a:noFill/>
          </a:ln>
        </p:spPr>
        <p:txBody>
          <a:bodyPr lIns="92943" tIns="46459" rIns="92943" bIns="46459" anchor="b" anchorCtr="0">
            <a:spAutoFit/>
          </a:bodyPr>
          <a:lstStyle/>
          <a:p>
            <a:r>
              <a:rPr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7FDA0-0217-4093-92A2-A76E85C4C66E}" type="datetimeFigureOut">
              <a:rPr lang="en-US"/>
              <a:pPr>
                <a:defRPr/>
              </a:pPr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45476-11DD-46FC-9949-C1D697233F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3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406E6-46F2-43EF-9B02-214812224254}" type="datetimeFigureOut">
              <a:rPr lang="en-US"/>
              <a:pPr>
                <a:defRPr/>
              </a:pPr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3B718-73B8-461A-B86E-0158532766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4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82452-1266-4F4F-ADA3-C2D4944C70C6}" type="datetimeFigureOut">
              <a:rPr lang="en-US"/>
              <a:pPr>
                <a:defRPr/>
              </a:pPr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852E7-5841-4575-8A4C-4B191718C0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13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fontAlgn="auto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00775"/>
            <a:ext cx="2895600" cy="476250"/>
          </a:xfrm>
        </p:spPr>
        <p:txBody>
          <a:bodyPr/>
          <a:lstStyle>
            <a:lvl1pPr fontAlgn="auto">
              <a:defRPr/>
            </a:lvl1pPr>
          </a:lstStyle>
          <a:p>
            <a:pPr>
              <a:defRPr/>
            </a:pPr>
            <a:r>
              <a:rPr lang="en-US"/>
              <a:t>CS 261 – Data Structures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fontAlgn="auto"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4669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defRPr/>
            </a:lvl1pPr>
          </a:lstStyle>
          <a:p>
            <a:pPr>
              <a:defRPr/>
            </a:pPr>
            <a:r>
              <a:rPr lang="en-US"/>
              <a:t>CS 261 – Data Structures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defRPr/>
            </a:lvl1pPr>
          </a:lstStyle>
          <a:p>
            <a:pPr>
              <a:defRPr/>
            </a:pPr>
            <a:fld id="{749433D6-D189-47A7-A6C9-B637F50B2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1214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defRPr/>
            </a:lvl1pPr>
          </a:lstStyle>
          <a:p>
            <a:pPr>
              <a:defRPr/>
            </a:pPr>
            <a:r>
              <a:rPr lang="en-US"/>
              <a:t>CS 261 – Data Structures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defRPr/>
            </a:lvl1pPr>
          </a:lstStyle>
          <a:p>
            <a:pPr>
              <a:defRPr/>
            </a:pPr>
            <a:fld id="{E1293030-6645-4CAD-A201-D79B147A1A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7205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defRPr/>
            </a:lvl1pPr>
          </a:lstStyle>
          <a:p>
            <a:pPr>
              <a:defRPr/>
            </a:pPr>
            <a:r>
              <a:rPr lang="en-US"/>
              <a:t>CS 261 – Data Structures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defRPr/>
            </a:lvl1pPr>
          </a:lstStyle>
          <a:p>
            <a:pPr>
              <a:defRPr/>
            </a:pPr>
            <a:fld id="{5B0E4490-13E9-4D40-A2FD-118834D16F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5629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defRPr/>
            </a:lvl1pPr>
          </a:lstStyle>
          <a:p>
            <a:pPr>
              <a:defRPr/>
            </a:pPr>
            <a:r>
              <a:rPr lang="en-US"/>
              <a:t>CS 261 – Data Structures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defRPr/>
            </a:lvl1pPr>
          </a:lstStyle>
          <a:p>
            <a:pPr>
              <a:defRPr/>
            </a:pPr>
            <a:fld id="{C2119910-956A-498D-952F-93B28B98A6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5194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defRPr/>
            </a:lvl1pPr>
          </a:lstStyle>
          <a:p>
            <a:pPr>
              <a:defRPr/>
            </a:pPr>
            <a:r>
              <a:rPr lang="en-US"/>
              <a:t>CS 261 – Data Structures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defRPr/>
            </a:lvl1pPr>
          </a:lstStyle>
          <a:p>
            <a:pPr>
              <a:defRPr/>
            </a:pPr>
            <a:fld id="{054642BC-5C13-446E-A726-C589AD0E0E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632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defRPr/>
            </a:lvl1pPr>
          </a:lstStyle>
          <a:p>
            <a:pPr>
              <a:defRPr/>
            </a:pPr>
            <a:r>
              <a:rPr lang="en-US"/>
              <a:t>CS 261 – Data Structures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defRPr/>
            </a:lvl1pPr>
          </a:lstStyle>
          <a:p>
            <a:pPr>
              <a:defRPr/>
            </a:pPr>
            <a:fld id="{3C2FEABC-EBFB-49EA-B207-08DE140401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9459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defRPr/>
            </a:lvl1pPr>
          </a:lstStyle>
          <a:p>
            <a:pPr>
              <a:defRPr/>
            </a:pPr>
            <a:r>
              <a:rPr lang="en-US"/>
              <a:t>CS 261 – Data Structures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defRPr/>
            </a:lvl1pPr>
          </a:lstStyle>
          <a:p>
            <a:pPr>
              <a:defRPr/>
            </a:pPr>
            <a:fld id="{05A5963C-E9F4-463D-91BA-E9DD8980D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3964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86C62-7FB0-430D-85FF-BD182B93A1A2}" type="datetimeFigureOut">
              <a:rPr lang="en-US"/>
              <a:pPr>
                <a:defRPr/>
              </a:pPr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4AD8C-A5B0-4787-9F4A-25DB0A68BF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376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defRPr/>
            </a:lvl1pPr>
          </a:lstStyle>
          <a:p>
            <a:pPr>
              <a:defRPr/>
            </a:pPr>
            <a:r>
              <a:rPr lang="en-US"/>
              <a:t>CS 261 – Data Structures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defRPr/>
            </a:lvl1pPr>
          </a:lstStyle>
          <a:p>
            <a:pPr>
              <a:defRPr/>
            </a:pPr>
            <a:fld id="{3DD5D789-A327-4C83-8D29-49B9174E1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7555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defRPr/>
            </a:lvl1pPr>
          </a:lstStyle>
          <a:p>
            <a:pPr>
              <a:defRPr/>
            </a:pPr>
            <a:r>
              <a:rPr lang="en-US"/>
              <a:t>CS 261 – Data Structures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defRPr/>
            </a:lvl1pPr>
          </a:lstStyle>
          <a:p>
            <a:pPr>
              <a:defRPr/>
            </a:pPr>
            <a:fld id="{0FE24E19-C281-42E5-9D88-C7CB9FF827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67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4800" y="76200"/>
            <a:ext cx="21272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1463" y="76200"/>
            <a:ext cx="6230937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defRPr/>
            </a:lvl1pPr>
          </a:lstStyle>
          <a:p>
            <a:pPr>
              <a:defRPr/>
            </a:pPr>
            <a:r>
              <a:rPr lang="en-US"/>
              <a:t>CS 261 – Data Structures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defRPr/>
            </a:lvl1pPr>
          </a:lstStyle>
          <a:p>
            <a:pPr>
              <a:defRPr/>
            </a:pPr>
            <a:fld id="{FC07CC12-B37C-4380-879A-B44F383323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5902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5F03F-B62B-4E4B-A1F9-90344E2790C0}" type="datetimeFigureOut">
              <a:rPr lang="en-US"/>
              <a:pPr>
                <a:defRPr/>
              </a:pPr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77111-CBF5-42E6-B206-026D11A268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6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A4FA0-0E3B-4182-B117-072BC3A45CE8}" type="datetimeFigureOut">
              <a:rPr lang="en-US"/>
              <a:pPr>
                <a:defRPr/>
              </a:pPr>
              <a:t>3/20/2013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E718A-70A5-48D2-89B1-672FD7138A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6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80C1A-F9F3-46B5-BFC1-086B1A1BBD19}" type="datetimeFigureOut">
              <a:rPr lang="en-US"/>
              <a:pPr>
                <a:defRPr/>
              </a:pPr>
              <a:t>3/20/2013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4C559-2893-4A3F-A80F-E1FDFA8ED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7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7F0B0-280F-4074-8DE1-3F5EE2D3A79F}" type="datetimeFigureOut">
              <a:rPr lang="en-US"/>
              <a:pPr>
                <a:defRPr/>
              </a:pPr>
              <a:t>3/20/2013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C0CE2-8567-48CA-9DC4-9F4A34B26F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9080A-C934-4E32-946D-184630EC6438}" type="datetimeFigureOut">
              <a:rPr lang="en-US"/>
              <a:pPr>
                <a:defRPr/>
              </a:pPr>
              <a:t>3/20/2013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DA451-3C9A-4D99-B1CC-8F827A9540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92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410FF-B97B-4A8F-9D08-0B43A8F9B678}" type="datetimeFigureOut">
              <a:rPr lang="en-US"/>
              <a:pPr>
                <a:defRPr/>
              </a:pPr>
              <a:t>3/20/2013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81327-817B-498D-ABCE-47E849BE58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4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C0480-81F0-468E-8CAC-8A299A5964EE}" type="datetimeFigureOut">
              <a:rPr lang="en-US"/>
              <a:pPr>
                <a:defRPr/>
              </a:pPr>
              <a:t>3/20/2013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C412A-929B-4BB6-949C-B4A3CB41CF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1B30CEA-CDB5-4A23-B9F7-424260A32F9C}" type="datetimeFigureOut">
              <a:rPr lang="en-US"/>
              <a:pPr>
                <a:defRPr/>
              </a:pPr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5733DC0-BFCB-44F1-99C1-A2A7E9C39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71463" y="762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007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defRPr sz="1800">
                <a:solidFill>
                  <a:srgbClr val="000000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8125" y="6200775"/>
            <a:ext cx="34639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spcAft>
                <a:spcPct val="0"/>
              </a:spcAft>
              <a:defRPr sz="1800">
                <a:solidFill>
                  <a:srgbClr val="000000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CS 261 – Data Structures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007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800">
                <a:solidFill>
                  <a:srgbClr val="000000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03AD128-C66E-4758-ABDC-E388E8470F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12163D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12163D"/>
          </a:solidFill>
          <a:latin typeface="Tahoma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12163D"/>
          </a:solidFill>
          <a:latin typeface="Tahoma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12163D"/>
          </a:solidFill>
          <a:latin typeface="Tahoma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12163D"/>
          </a:solidFill>
          <a:latin typeface="Tahoma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12163D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12163D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12163D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12163D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ctrTitle"/>
          </p:nvPr>
        </p:nvSpPr>
        <p:spPr>
          <a:xfrm>
            <a:off x="1812925" y="2219325"/>
            <a:ext cx="6919913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880"/>
              </a:spcBef>
              <a:spcAft>
                <a:spcPts val="1980"/>
              </a:spcAft>
            </a:pPr>
            <a:r>
              <a:rPr b="0" i="0" u="none" strike="noStrike" cap="none" baseline="0" dirty="0">
                <a:solidFill>
                  <a:schemeClr val="lt1"/>
                </a:solidFill>
                <a:sym typeface="Tahoma" panose="00000000000000000000"/>
              </a:rPr>
              <a:t>CS 261 – </a:t>
            </a:r>
            <a:r>
              <a:rPr b="0" i="0" u="none" strike="noStrike" cap="none" baseline="0" dirty="0" smtClean="0">
                <a:solidFill>
                  <a:schemeClr val="lt1"/>
                </a:solidFill>
                <a:sym typeface="Tahoma" panose="00000000000000000000"/>
              </a:rPr>
              <a:t>Hash </a:t>
            </a:r>
            <a:r>
              <a:rPr b="0" i="0" u="none" strike="noStrike" cap="none" baseline="0" dirty="0" smtClean="0">
                <a:solidFill>
                  <a:schemeClr val="lt1"/>
                </a:solidFill>
                <a:sym typeface="Tahoma" panose="00000000000000000000"/>
              </a:rPr>
              <a:t>Tables</a:t>
            </a:r>
            <a:r>
              <a:rPr lang="en-US" b="0" i="0" u="none" strike="noStrike" cap="none" baseline="0" dirty="0" smtClean="0">
                <a:solidFill>
                  <a:schemeClr val="lt1"/>
                </a:solidFill>
                <a:sym typeface="Tahoma" panose="00000000000000000000"/>
              </a:rPr>
              <a:t> &amp; Graphs</a:t>
            </a:r>
            <a:endParaRPr b="0" i="0" u="none" strike="noStrike" cap="none" baseline="0" dirty="0">
              <a:solidFill>
                <a:schemeClr val="lt1"/>
              </a:solidFill>
              <a:sym typeface="Tahoma" panose="00000000000000000000"/>
            </a:endParaRPr>
          </a:p>
        </p:txBody>
      </p:sp>
      <p:sp>
        <p:nvSpPr>
          <p:cNvPr id="85" name="Shape 85"/>
          <p:cNvSpPr>
            <a:spLocks noGrp="1"/>
          </p:cNvSpPr>
          <p:nvPr>
            <p:ph type="subTitle" idx="1"/>
          </p:nvPr>
        </p:nvSpPr>
        <p:spPr>
          <a:xfrm>
            <a:off x="1812925" y="4291012"/>
            <a:ext cx="6400799" cy="5847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640"/>
              </a:spcBef>
              <a:spcAft>
                <a:spcPts val="1440"/>
              </a:spcAft>
              <a:buClr>
                <a:schemeClr val="lt1"/>
              </a:buClr>
              <a:buSzPct val="25000"/>
              <a:buNone/>
            </a:pPr>
            <a:r>
              <a:rPr lang="en-US" b="1" i="0" u="none" strike="noStrike" cap="none" baseline="0" dirty="0" smtClean="0">
                <a:solidFill>
                  <a:srgbClr val="FFFFFF"/>
                </a:solidFill>
                <a:sym typeface="Tahoma" panose="00000000000000000000"/>
              </a:rPr>
              <a:t>Spring</a:t>
            </a:r>
            <a:r>
              <a:rPr lang="en-US" b="1" i="0" u="none" strike="noStrike" cap="none" dirty="0" smtClean="0">
                <a:solidFill>
                  <a:srgbClr val="FFFFFF"/>
                </a:solidFill>
                <a:sym typeface="Tahoma" panose="00000000000000000000"/>
              </a:rPr>
              <a:t> </a:t>
            </a:r>
            <a:r>
              <a:rPr lang="en-US" b="1" i="0" u="none" strike="noStrike" cap="none" baseline="0" dirty="0" smtClean="0">
                <a:solidFill>
                  <a:srgbClr val="FFFFFF"/>
                </a:solidFill>
                <a:sym typeface="Tahoma" panose="00000000000000000000"/>
              </a:rPr>
              <a:t>2013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86" name="Shape 86"/>
          <p:cNvSpPr/>
          <p:nvPr/>
        </p:nvSpPr>
        <p:spPr>
          <a:xfrm>
            <a:off x="1812925" y="1201737"/>
            <a:ext cx="5105399" cy="6794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360"/>
              </a:spcBef>
              <a:spcAft>
                <a:spcPts val="360"/>
              </a:spcAft>
            </a:pPr>
            <a:r>
              <a:rPr sz="16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Oregon State University</a:t>
            </a:r>
          </a:p>
          <a:p>
            <a:pPr marL="0" marR="0" lvl="0" indent="0" algn="l" rtl="0">
              <a:spcBef>
                <a:spcPts val="360"/>
              </a:spcBef>
              <a:spcAft>
                <a:spcPts val="360"/>
              </a:spcAft>
            </a:pPr>
            <a:r>
              <a:rPr sz="16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School of Electrical Engineering and Computer Science</a:t>
            </a:r>
          </a:p>
        </p:txBody>
      </p:sp>
      <p:sp>
        <p:nvSpPr>
          <p:cNvPr id="87" name="Shape 87"/>
          <p:cNvSpPr/>
          <p:nvPr/>
        </p:nvSpPr>
        <p:spPr>
          <a:xfrm>
            <a:off x="395287" y="736600"/>
            <a:ext cx="1000125" cy="5418138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88" name="Shape 88"/>
          <p:cNvSpPr/>
          <p:nvPr/>
        </p:nvSpPr>
        <p:spPr>
          <a:xfrm>
            <a:off x="403225" y="4189412"/>
            <a:ext cx="1004887" cy="942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 table question 1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A hash table has 11 slots, uses the hash function</a:t>
            </a:r>
          </a:p>
          <a:p>
            <a:pPr algn="ctr">
              <a:buFontTx/>
              <a:buNone/>
            </a:pPr>
            <a:r>
              <a:rPr lang="en-US" sz="2800" smtClean="0"/>
              <a:t>h(x) = x mod 11,</a:t>
            </a:r>
          </a:p>
          <a:p>
            <a:pPr>
              <a:buFontTx/>
              <a:buNone/>
            </a:pPr>
            <a:r>
              <a:rPr lang="en-US" sz="2800" smtClean="0"/>
              <a:t>	What does the hash table look like after all of the following insertions occur: 3, 43, 8, 11, 14, 25, 23, 44 when:</a:t>
            </a:r>
          </a:p>
          <a:p>
            <a:pPr lvl="1"/>
            <a:r>
              <a:rPr lang="en-US" sz="2800" smtClean="0"/>
              <a:t>open addressing is used?</a:t>
            </a:r>
          </a:p>
          <a:p>
            <a:pPr lvl="1"/>
            <a:r>
              <a:rPr lang="en-US" sz="2800" smtClean="0"/>
              <a:t>hash table with buckets is used?</a:t>
            </a:r>
          </a:p>
          <a:p>
            <a:endParaRPr lang="en-US" sz="28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261 –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F9CB3A-E32B-4594-86F9-C1521E3C1C9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89038" y="868363"/>
          <a:ext cx="2163762" cy="5151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1881"/>
                <a:gridCol w="1081881"/>
              </a:tblGrid>
              <a:tr h="39626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Open address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9626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</a:tr>
              <a:tr h="39626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</a:tr>
              <a:tr h="39626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</a:tr>
              <a:tr h="39626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</a:tr>
              <a:tr h="39626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</a:tr>
              <a:tr h="39626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</a:tr>
              <a:tr h="39626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</a:tr>
              <a:tr h="39626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</a:tr>
              <a:tr h="39626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</a:tr>
              <a:tr h="39626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</a:tr>
              <a:tr h="39626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</a:tr>
              <a:tr h="39626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261 –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35046C-9E38-457B-BE61-C698955D442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8" name="Content Placeholder 5"/>
          <p:cNvGraphicFramePr>
            <a:graphicFrameLocks noGrp="1"/>
          </p:cNvGraphicFramePr>
          <p:nvPr>
            <p:ph idx="1"/>
          </p:nvPr>
        </p:nvGraphicFramePr>
        <p:xfrm>
          <a:off x="4876800" y="914400"/>
          <a:ext cx="3886200" cy="5151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100"/>
                <a:gridCol w="1943100"/>
              </a:tblGrid>
              <a:tr h="39626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Bucket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9626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</a:tr>
              <a:tr h="39626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44 -&gt;11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</a:tr>
              <a:tr h="39626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</a:tr>
              <a:tr h="39626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</a:tr>
              <a:tr h="39626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25 -&gt; 14 -&gt; 3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</a:tr>
              <a:tr h="39626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</a:tr>
              <a:tr h="39626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</a:tr>
              <a:tr h="39626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</a:tr>
              <a:tr h="39626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</a:tr>
              <a:tr h="39626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</a:tr>
              <a:tr h="39626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</a:tr>
              <a:tr h="39626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 table question 2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350838" y="914400"/>
            <a:ext cx="5516562" cy="5029200"/>
          </a:xfrm>
        </p:spPr>
        <p:txBody>
          <a:bodyPr/>
          <a:lstStyle/>
          <a:p>
            <a:r>
              <a:rPr lang="en-US" sz="2800" smtClean="0"/>
              <a:t>What is the load factor of this hash table?</a:t>
            </a:r>
            <a:br>
              <a:rPr lang="en-US" sz="2800" smtClean="0"/>
            </a:br>
            <a:endParaRPr lang="en-US" sz="2800" smtClean="0"/>
          </a:p>
          <a:p>
            <a:r>
              <a:rPr lang="en-US" sz="2800" smtClean="0"/>
              <a:t>Solution: 8/11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261 –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1AFE41-439F-4802-AE5F-706B4CE3B34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/>
        </p:nvGraphicFramePr>
        <p:xfrm>
          <a:off x="6400800" y="914400"/>
          <a:ext cx="2163764" cy="5151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1882"/>
                <a:gridCol w="1081882"/>
              </a:tblGrid>
              <a:tr h="39626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Open address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9626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</a:tr>
              <a:tr h="39626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</a:tr>
              <a:tr h="39626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</a:tr>
              <a:tr h="39626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</a:tr>
              <a:tr h="39626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</a:tr>
              <a:tr h="39626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</a:tr>
              <a:tr h="39626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</a:tr>
              <a:tr h="39626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</a:tr>
              <a:tr h="39626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</a:tr>
              <a:tr h="39626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</a:tr>
              <a:tr h="39626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</a:tr>
              <a:tr h="39626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 table question 3 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261 –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D69A7C-F8DB-4472-BDC7-A6B5E59860E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327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828800"/>
            <a:ext cx="8015288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True or False?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261 –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E6E98-3CD1-4BBC-B219-7660E227CBB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337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088" y="2309813"/>
            <a:ext cx="774382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762999" cy="685800"/>
          </a:xfrm>
        </p:spPr>
        <p:txBody>
          <a:bodyPr/>
          <a:lstStyle/>
          <a:p>
            <a:r>
              <a:rPr lang="en-US" sz="2800" smtClean="0"/>
              <a:t>Assignment 6</a:t>
            </a:r>
            <a:r>
              <a:rPr lang="en-US" sz="2400" smtClean="0"/>
              <a:t>: Hash Table Implementation of a Concordance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261 –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433D6-D189-47A7-A6C9-B637F50B29D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46020" y="1295400"/>
            <a:ext cx="8488380" cy="3071813"/>
            <a:chOff x="184218" y="1447800"/>
            <a:chExt cx="7231741" cy="3657600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762000" y="1524000"/>
              <a:ext cx="1143000" cy="3581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762000" y="19812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762000" y="245745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762000" y="29337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762000" y="340995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762000" y="38862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762000" y="46482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457200" y="1524000"/>
              <a:ext cx="33833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>
                  <a:latin typeface="Arial" pitchFamily="34" charset="0"/>
                </a:rPr>
                <a:t>0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57200" y="1981200"/>
              <a:ext cx="33833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>
                  <a:latin typeface="Arial" pitchFamily="34" charset="0"/>
                </a:rPr>
                <a:t>1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457200" y="2438400"/>
              <a:ext cx="33833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>
                  <a:latin typeface="Arial" pitchFamily="34" charset="0"/>
                </a:rPr>
                <a:t>2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457200" y="2971800"/>
              <a:ext cx="33833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>
                  <a:latin typeface="Arial" pitchFamily="34" charset="0"/>
                </a:rPr>
                <a:t>3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457200" y="3429000"/>
              <a:ext cx="33833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 dirty="0">
                  <a:latin typeface="Arial" pitchFamily="34" charset="0"/>
                </a:rPr>
                <a:t>4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184218" y="4648200"/>
              <a:ext cx="5836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 dirty="0">
                  <a:latin typeface="Arial" pitchFamily="34" charset="0"/>
                </a:rPr>
                <a:t>D-1</a:t>
              </a: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667000" y="1524001"/>
              <a:ext cx="661676" cy="38100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328676" y="1524001"/>
              <a:ext cx="557523" cy="38100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600200" y="1752600"/>
              <a:ext cx="1066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4648200" y="1524000"/>
              <a:ext cx="6096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5257800" y="1524000"/>
              <a:ext cx="6096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3886200" y="1752600"/>
              <a:ext cx="762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2667000" y="2057400"/>
              <a:ext cx="1219200" cy="381000"/>
              <a:chOff x="2667000" y="2286000"/>
              <a:chExt cx="1219200" cy="381000"/>
            </a:xfrm>
          </p:grpSpPr>
          <p:sp>
            <p:nvSpPr>
              <p:cNvPr id="25" name="Rectangle 22"/>
              <p:cNvSpPr>
                <a:spLocks noChangeArrowheads="1"/>
              </p:cNvSpPr>
              <p:nvPr/>
            </p:nvSpPr>
            <p:spPr bwMode="auto">
              <a:xfrm>
                <a:off x="2667000" y="2286000"/>
                <a:ext cx="609600" cy="381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3276600" y="2286000"/>
                <a:ext cx="609600" cy="381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="1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648200" y="2057400"/>
              <a:ext cx="1219200" cy="381000"/>
              <a:chOff x="4648200" y="2286000"/>
              <a:chExt cx="1219200" cy="381000"/>
            </a:xfrm>
          </p:grpSpPr>
          <p:sp>
            <p:nvSpPr>
              <p:cNvPr id="27" name="Rectangle 24"/>
              <p:cNvSpPr>
                <a:spLocks noChangeArrowheads="1"/>
              </p:cNvSpPr>
              <p:nvPr/>
            </p:nvSpPr>
            <p:spPr bwMode="auto">
              <a:xfrm>
                <a:off x="4648200" y="2286000"/>
                <a:ext cx="609600" cy="381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="1"/>
              </a:p>
            </p:txBody>
          </p:sp>
          <p:sp>
            <p:nvSpPr>
              <p:cNvPr id="28" name="Rectangle 25"/>
              <p:cNvSpPr>
                <a:spLocks noChangeArrowheads="1"/>
              </p:cNvSpPr>
              <p:nvPr/>
            </p:nvSpPr>
            <p:spPr bwMode="auto">
              <a:xfrm>
                <a:off x="5257800" y="2286000"/>
                <a:ext cx="609600" cy="381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="1"/>
              </a:p>
            </p:txBody>
          </p:sp>
        </p:grp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3886200" y="2286000"/>
              <a:ext cx="762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1676400" y="2209800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5867400" y="1676400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5867400" y="2286000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7010400" y="1447800"/>
              <a:ext cx="4055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/>
                <a:t>...</a:t>
              </a:r>
            </a:p>
          </p:txBody>
        </p:sp>
        <p:sp>
          <p:nvSpPr>
            <p:cNvPr id="34" name="Text Box 31"/>
            <p:cNvSpPr txBox="1">
              <a:spLocks noChangeArrowheads="1"/>
            </p:cNvSpPr>
            <p:nvPr/>
          </p:nvSpPr>
          <p:spPr bwMode="auto">
            <a:xfrm>
              <a:off x="7010400" y="2209800"/>
              <a:ext cx="4055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/>
                <a:t>...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2667000" y="4724400"/>
              <a:ext cx="1219200" cy="381000"/>
              <a:chOff x="2667000" y="4648200"/>
              <a:chExt cx="1219200" cy="381000"/>
            </a:xfrm>
          </p:grpSpPr>
          <p:sp>
            <p:nvSpPr>
              <p:cNvPr id="35" name="Rectangle 32"/>
              <p:cNvSpPr>
                <a:spLocks noChangeArrowheads="1"/>
              </p:cNvSpPr>
              <p:nvPr/>
            </p:nvSpPr>
            <p:spPr bwMode="auto">
              <a:xfrm>
                <a:off x="2667000" y="4648200"/>
                <a:ext cx="609600" cy="381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="1"/>
              </a:p>
            </p:txBody>
          </p:sp>
          <p:sp>
            <p:nvSpPr>
              <p:cNvPr id="36" name="Rectangle 33"/>
              <p:cNvSpPr>
                <a:spLocks noChangeArrowheads="1"/>
              </p:cNvSpPr>
              <p:nvPr/>
            </p:nvSpPr>
            <p:spPr bwMode="auto">
              <a:xfrm>
                <a:off x="3276600" y="4648200"/>
                <a:ext cx="609600" cy="381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="1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4664026" y="4724400"/>
              <a:ext cx="1203374" cy="381000"/>
              <a:chOff x="4664026" y="4648200"/>
              <a:chExt cx="1203374" cy="381000"/>
            </a:xfrm>
          </p:grpSpPr>
          <p:sp>
            <p:nvSpPr>
              <p:cNvPr id="37" name="Rectangle 34"/>
              <p:cNvSpPr>
                <a:spLocks noChangeArrowheads="1"/>
              </p:cNvSpPr>
              <p:nvPr/>
            </p:nvSpPr>
            <p:spPr bwMode="auto">
              <a:xfrm>
                <a:off x="4664026" y="4648200"/>
                <a:ext cx="609601" cy="381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="1"/>
              </a:p>
            </p:txBody>
          </p:sp>
          <p:sp>
            <p:nvSpPr>
              <p:cNvPr id="38" name="Rectangle 35"/>
              <p:cNvSpPr>
                <a:spLocks noChangeArrowheads="1"/>
              </p:cNvSpPr>
              <p:nvPr/>
            </p:nvSpPr>
            <p:spPr bwMode="auto">
              <a:xfrm>
                <a:off x="5257800" y="4648200"/>
                <a:ext cx="609600" cy="381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="1"/>
              </a:p>
            </p:txBody>
          </p:sp>
        </p:grp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>
              <a:off x="3886200" y="4876800"/>
              <a:ext cx="762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5867400" y="4876800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41" name="Text Box 38"/>
            <p:cNvSpPr txBox="1">
              <a:spLocks noChangeArrowheads="1"/>
            </p:cNvSpPr>
            <p:nvPr/>
          </p:nvSpPr>
          <p:spPr bwMode="auto">
            <a:xfrm>
              <a:off x="7010400" y="4572000"/>
              <a:ext cx="4055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 dirty="0"/>
                <a:t>...</a:t>
              </a:r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>
              <a:off x="1752600" y="4876800"/>
              <a:ext cx="914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1009872" y="925036"/>
            <a:ext cx="770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Table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586381" y="4572000"/>
            <a:ext cx="30570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hashLink</a:t>
            </a:r>
            <a:r>
              <a:rPr lang="en-US" dirty="0"/>
              <a:t> {</a:t>
            </a:r>
          </a:p>
          <a:p>
            <a:r>
              <a:rPr lang="en-US" dirty="0"/>
              <a:t>   </a:t>
            </a:r>
            <a:r>
              <a:rPr lang="en-US" dirty="0" err="1"/>
              <a:t>KeyType</a:t>
            </a:r>
            <a:r>
              <a:rPr lang="en-US" dirty="0"/>
              <a:t> key; 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ValueType</a:t>
            </a:r>
            <a:r>
              <a:rPr lang="en-US" dirty="0" smtClean="0"/>
              <a:t> </a:t>
            </a:r>
            <a:r>
              <a:rPr lang="en-US" dirty="0"/>
              <a:t>value; </a:t>
            </a:r>
          </a:p>
          <a:p>
            <a:r>
              <a:rPr lang="en-US" dirty="0"/>
              <a:t>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hashLink</a:t>
            </a:r>
            <a:r>
              <a:rPr lang="en-US" dirty="0"/>
              <a:t> * </a:t>
            </a:r>
            <a:r>
              <a:rPr lang="en-US" dirty="0" smtClean="0"/>
              <a:t>next;</a:t>
            </a:r>
            <a:endParaRPr lang="en-US" dirty="0"/>
          </a:p>
          <a:p>
            <a:r>
              <a:rPr lang="en-US" dirty="0"/>
              <a:t>};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37581" y="4549676"/>
            <a:ext cx="2448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hashMap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 err="1"/>
              <a:t>hashLink</a:t>
            </a:r>
            <a:r>
              <a:rPr lang="en-US" dirty="0"/>
              <a:t> ** table;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tableSize</a:t>
            </a:r>
            <a:r>
              <a:rPr lang="en-US" dirty="0"/>
              <a:t>; 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count; </a:t>
            </a:r>
          </a:p>
          <a:p>
            <a:r>
              <a:rPr lang="en-US" dirty="0"/>
              <a:t>};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962400" y="2082517"/>
            <a:ext cx="741093" cy="27324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3223636" y="2133600"/>
            <a:ext cx="452121" cy="25617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4471645" y="1638300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next</a:t>
            </a:r>
            <a:endParaRPr lang="en-US" dirty="0"/>
          </a:p>
        </p:txBody>
      </p:sp>
      <p:sp>
        <p:nvSpPr>
          <p:cNvPr id="102" name="Rectangle 17"/>
          <p:cNvSpPr>
            <a:spLocks noChangeArrowheads="1"/>
          </p:cNvSpPr>
          <p:nvPr/>
        </p:nvSpPr>
        <p:spPr bwMode="auto">
          <a:xfrm>
            <a:off x="4228100" y="2383333"/>
            <a:ext cx="1057594" cy="31998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="1"/>
          </a:p>
        </p:txBody>
      </p:sp>
      <p:sp>
        <p:nvSpPr>
          <p:cNvPr id="103" name="Rectangle 102"/>
          <p:cNvSpPr/>
          <p:nvPr/>
        </p:nvSpPr>
        <p:spPr>
          <a:xfrm>
            <a:off x="4419600" y="2355761"/>
            <a:ext cx="866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Value </a:t>
            </a:r>
            <a:endParaRPr lang="en-US" dirty="0"/>
          </a:p>
        </p:txBody>
      </p:sp>
      <p:sp>
        <p:nvSpPr>
          <p:cNvPr id="106" name="Rectangle 17"/>
          <p:cNvSpPr>
            <a:spLocks noChangeArrowheads="1"/>
          </p:cNvSpPr>
          <p:nvPr/>
        </p:nvSpPr>
        <p:spPr bwMode="auto">
          <a:xfrm>
            <a:off x="2971800" y="2389772"/>
            <a:ext cx="1057594" cy="31998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="1"/>
          </a:p>
        </p:txBody>
      </p:sp>
      <p:sp>
        <p:nvSpPr>
          <p:cNvPr id="107" name="Rectangle 106"/>
          <p:cNvSpPr/>
          <p:nvPr/>
        </p:nvSpPr>
        <p:spPr>
          <a:xfrm>
            <a:off x="3163300" y="2362200"/>
            <a:ext cx="866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56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Table: insert to hash map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261 –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433D6-D189-47A7-A6C9-B637F50B29D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2" name="Content Placeholder 2"/>
          <p:cNvSpPr txBox="1">
            <a:spLocks/>
          </p:cNvSpPr>
          <p:nvPr/>
        </p:nvSpPr>
        <p:spPr bwMode="auto">
          <a:xfrm>
            <a:off x="350838" y="914400"/>
            <a:ext cx="4525962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/>
              <a:t>Case 1- If the Key </a:t>
            </a:r>
            <a:r>
              <a:rPr lang="en-US" kern="0" dirty="0" smtClean="0"/>
              <a:t>does not exist in the table, a new </a:t>
            </a:r>
            <a:r>
              <a:rPr lang="en-US" kern="0" dirty="0" err="1"/>
              <a:t>h</a:t>
            </a:r>
            <a:r>
              <a:rPr lang="en-US" kern="0" dirty="0" err="1" smtClean="0"/>
              <a:t>ashLink</a:t>
            </a:r>
            <a:r>
              <a:rPr lang="en-US" kern="0" dirty="0" smtClean="0"/>
              <a:t> should </a:t>
            </a:r>
            <a:r>
              <a:rPr lang="en-US" kern="0" smtClean="0"/>
              <a:t>be added.</a:t>
            </a:r>
          </a:p>
          <a:p>
            <a:endParaRPr lang="en-US" kern="0" dirty="0" smtClean="0"/>
          </a:p>
          <a:p>
            <a:endParaRPr lang="en-US" kern="0" dirty="0" smtClean="0"/>
          </a:p>
        </p:txBody>
      </p:sp>
      <p:grpSp>
        <p:nvGrpSpPr>
          <p:cNvPr id="53" name="Group 52"/>
          <p:cNvGrpSpPr/>
          <p:nvPr/>
        </p:nvGrpSpPr>
        <p:grpSpPr>
          <a:xfrm>
            <a:off x="5479913" y="990601"/>
            <a:ext cx="3435487" cy="2438399"/>
            <a:chOff x="762000" y="1447800"/>
            <a:chExt cx="6653959" cy="3657600"/>
          </a:xfrm>
        </p:grpSpPr>
        <p:sp>
          <p:nvSpPr>
            <p:cNvPr id="54" name="Rectangle 3"/>
            <p:cNvSpPr>
              <a:spLocks noChangeArrowheads="1"/>
            </p:cNvSpPr>
            <p:nvPr/>
          </p:nvSpPr>
          <p:spPr bwMode="auto">
            <a:xfrm>
              <a:off x="762000" y="1524000"/>
              <a:ext cx="1143000" cy="3581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55" name="Line 4"/>
            <p:cNvSpPr>
              <a:spLocks noChangeShapeType="1"/>
            </p:cNvSpPr>
            <p:nvPr/>
          </p:nvSpPr>
          <p:spPr bwMode="auto">
            <a:xfrm>
              <a:off x="762000" y="19812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56" name="Line 5"/>
            <p:cNvSpPr>
              <a:spLocks noChangeShapeType="1"/>
            </p:cNvSpPr>
            <p:nvPr/>
          </p:nvSpPr>
          <p:spPr bwMode="auto">
            <a:xfrm>
              <a:off x="762000" y="245745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57" name="Line 6"/>
            <p:cNvSpPr>
              <a:spLocks noChangeShapeType="1"/>
            </p:cNvSpPr>
            <p:nvPr/>
          </p:nvSpPr>
          <p:spPr bwMode="auto">
            <a:xfrm>
              <a:off x="762000" y="29337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58" name="Line 7"/>
            <p:cNvSpPr>
              <a:spLocks noChangeShapeType="1"/>
            </p:cNvSpPr>
            <p:nvPr/>
          </p:nvSpPr>
          <p:spPr bwMode="auto">
            <a:xfrm>
              <a:off x="762000" y="340995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59" name="Line 8"/>
            <p:cNvSpPr>
              <a:spLocks noChangeShapeType="1"/>
            </p:cNvSpPr>
            <p:nvPr/>
          </p:nvSpPr>
          <p:spPr bwMode="auto">
            <a:xfrm>
              <a:off x="762000" y="38862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60" name="Line 9"/>
            <p:cNvSpPr>
              <a:spLocks noChangeShapeType="1"/>
            </p:cNvSpPr>
            <p:nvPr/>
          </p:nvSpPr>
          <p:spPr bwMode="auto">
            <a:xfrm>
              <a:off x="762000" y="46482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67" name="Rectangle 16"/>
            <p:cNvSpPr>
              <a:spLocks noChangeArrowheads="1"/>
            </p:cNvSpPr>
            <p:nvPr/>
          </p:nvSpPr>
          <p:spPr bwMode="auto">
            <a:xfrm>
              <a:off x="2667000" y="1524001"/>
              <a:ext cx="788889" cy="38100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68" name="Rectangle 17"/>
            <p:cNvSpPr>
              <a:spLocks noChangeArrowheads="1"/>
            </p:cNvSpPr>
            <p:nvPr/>
          </p:nvSpPr>
          <p:spPr bwMode="auto">
            <a:xfrm>
              <a:off x="3455889" y="1524001"/>
              <a:ext cx="430310" cy="38100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69" name="Line 18"/>
            <p:cNvSpPr>
              <a:spLocks noChangeShapeType="1"/>
            </p:cNvSpPr>
            <p:nvPr/>
          </p:nvSpPr>
          <p:spPr bwMode="auto">
            <a:xfrm>
              <a:off x="1600200" y="1752600"/>
              <a:ext cx="1066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70" name="Rectangle 19"/>
            <p:cNvSpPr>
              <a:spLocks noChangeArrowheads="1"/>
            </p:cNvSpPr>
            <p:nvPr/>
          </p:nvSpPr>
          <p:spPr bwMode="auto">
            <a:xfrm>
              <a:off x="4648200" y="1524000"/>
              <a:ext cx="6096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71" name="Rectangle 20"/>
            <p:cNvSpPr>
              <a:spLocks noChangeArrowheads="1"/>
            </p:cNvSpPr>
            <p:nvPr/>
          </p:nvSpPr>
          <p:spPr bwMode="auto">
            <a:xfrm>
              <a:off x="5257800" y="1524000"/>
              <a:ext cx="6096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72" name="Line 21"/>
            <p:cNvSpPr>
              <a:spLocks noChangeShapeType="1"/>
            </p:cNvSpPr>
            <p:nvPr/>
          </p:nvSpPr>
          <p:spPr bwMode="auto">
            <a:xfrm>
              <a:off x="3886200" y="1752600"/>
              <a:ext cx="762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2667000" y="2057400"/>
              <a:ext cx="1219200" cy="381000"/>
              <a:chOff x="2667000" y="2286000"/>
              <a:chExt cx="1219200" cy="381000"/>
            </a:xfrm>
          </p:grpSpPr>
          <p:sp>
            <p:nvSpPr>
              <p:cNvPr id="93" name="Rectangle 22"/>
              <p:cNvSpPr>
                <a:spLocks noChangeArrowheads="1"/>
              </p:cNvSpPr>
              <p:nvPr/>
            </p:nvSpPr>
            <p:spPr bwMode="auto">
              <a:xfrm>
                <a:off x="2667000" y="2286000"/>
                <a:ext cx="609600" cy="381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="1"/>
              </a:p>
            </p:txBody>
          </p:sp>
          <p:sp>
            <p:nvSpPr>
              <p:cNvPr id="94" name="Rectangle 23"/>
              <p:cNvSpPr>
                <a:spLocks noChangeArrowheads="1"/>
              </p:cNvSpPr>
              <p:nvPr/>
            </p:nvSpPr>
            <p:spPr bwMode="auto">
              <a:xfrm>
                <a:off x="3276600" y="2286000"/>
                <a:ext cx="609600" cy="381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="1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4648200" y="2057400"/>
              <a:ext cx="1219200" cy="381000"/>
              <a:chOff x="4648200" y="2286000"/>
              <a:chExt cx="1219200" cy="381000"/>
            </a:xfrm>
          </p:grpSpPr>
          <p:sp>
            <p:nvSpPr>
              <p:cNvPr id="91" name="Rectangle 24"/>
              <p:cNvSpPr>
                <a:spLocks noChangeArrowheads="1"/>
              </p:cNvSpPr>
              <p:nvPr/>
            </p:nvSpPr>
            <p:spPr bwMode="auto">
              <a:xfrm>
                <a:off x="4648200" y="2286000"/>
                <a:ext cx="609600" cy="381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="1"/>
              </a:p>
            </p:txBody>
          </p:sp>
          <p:sp>
            <p:nvSpPr>
              <p:cNvPr id="92" name="Rectangle 25"/>
              <p:cNvSpPr>
                <a:spLocks noChangeArrowheads="1"/>
              </p:cNvSpPr>
              <p:nvPr/>
            </p:nvSpPr>
            <p:spPr bwMode="auto">
              <a:xfrm>
                <a:off x="5257800" y="2286000"/>
                <a:ext cx="609600" cy="381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="1"/>
              </a:p>
            </p:txBody>
          </p:sp>
        </p:grpSp>
        <p:sp>
          <p:nvSpPr>
            <p:cNvPr id="75" name="Line 26"/>
            <p:cNvSpPr>
              <a:spLocks noChangeShapeType="1"/>
            </p:cNvSpPr>
            <p:nvPr/>
          </p:nvSpPr>
          <p:spPr bwMode="auto">
            <a:xfrm>
              <a:off x="3886200" y="2286000"/>
              <a:ext cx="762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76" name="Line 27"/>
            <p:cNvSpPr>
              <a:spLocks noChangeShapeType="1"/>
            </p:cNvSpPr>
            <p:nvPr/>
          </p:nvSpPr>
          <p:spPr bwMode="auto">
            <a:xfrm>
              <a:off x="1676400" y="2209800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77" name="Line 28"/>
            <p:cNvSpPr>
              <a:spLocks noChangeShapeType="1"/>
            </p:cNvSpPr>
            <p:nvPr/>
          </p:nvSpPr>
          <p:spPr bwMode="auto">
            <a:xfrm>
              <a:off x="5867400" y="1676400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78" name="Line 29"/>
            <p:cNvSpPr>
              <a:spLocks noChangeShapeType="1"/>
            </p:cNvSpPr>
            <p:nvPr/>
          </p:nvSpPr>
          <p:spPr bwMode="auto">
            <a:xfrm>
              <a:off x="5867400" y="2286000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79" name="Text Box 30"/>
            <p:cNvSpPr txBox="1">
              <a:spLocks noChangeArrowheads="1"/>
            </p:cNvSpPr>
            <p:nvPr/>
          </p:nvSpPr>
          <p:spPr bwMode="auto">
            <a:xfrm>
              <a:off x="7010400" y="1447800"/>
              <a:ext cx="4055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/>
                <a:t>...</a:t>
              </a:r>
            </a:p>
          </p:txBody>
        </p:sp>
        <p:sp>
          <p:nvSpPr>
            <p:cNvPr id="80" name="Text Box 31"/>
            <p:cNvSpPr txBox="1">
              <a:spLocks noChangeArrowheads="1"/>
            </p:cNvSpPr>
            <p:nvPr/>
          </p:nvSpPr>
          <p:spPr bwMode="auto">
            <a:xfrm>
              <a:off x="7010400" y="2209800"/>
              <a:ext cx="4055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/>
                <a:t>...</a:t>
              </a: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2667000" y="4724400"/>
              <a:ext cx="1219200" cy="381000"/>
              <a:chOff x="2667000" y="4648200"/>
              <a:chExt cx="1219200" cy="381000"/>
            </a:xfrm>
          </p:grpSpPr>
          <p:sp>
            <p:nvSpPr>
              <p:cNvPr id="89" name="Rectangle 32"/>
              <p:cNvSpPr>
                <a:spLocks noChangeArrowheads="1"/>
              </p:cNvSpPr>
              <p:nvPr/>
            </p:nvSpPr>
            <p:spPr bwMode="auto">
              <a:xfrm>
                <a:off x="2667000" y="4648200"/>
                <a:ext cx="609600" cy="381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="1"/>
              </a:p>
            </p:txBody>
          </p:sp>
          <p:sp>
            <p:nvSpPr>
              <p:cNvPr id="90" name="Rectangle 33"/>
              <p:cNvSpPr>
                <a:spLocks noChangeArrowheads="1"/>
              </p:cNvSpPr>
              <p:nvPr/>
            </p:nvSpPr>
            <p:spPr bwMode="auto">
              <a:xfrm>
                <a:off x="3276600" y="4648200"/>
                <a:ext cx="609600" cy="381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="1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4664026" y="4724400"/>
              <a:ext cx="1203374" cy="381000"/>
              <a:chOff x="4664026" y="4648200"/>
              <a:chExt cx="1203374" cy="381000"/>
            </a:xfrm>
          </p:grpSpPr>
          <p:sp>
            <p:nvSpPr>
              <p:cNvPr id="87" name="Rectangle 34"/>
              <p:cNvSpPr>
                <a:spLocks noChangeArrowheads="1"/>
              </p:cNvSpPr>
              <p:nvPr/>
            </p:nvSpPr>
            <p:spPr bwMode="auto">
              <a:xfrm>
                <a:off x="4664026" y="4648200"/>
                <a:ext cx="609601" cy="381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="1"/>
              </a:p>
            </p:txBody>
          </p:sp>
          <p:sp>
            <p:nvSpPr>
              <p:cNvPr id="88" name="Rectangle 35"/>
              <p:cNvSpPr>
                <a:spLocks noChangeArrowheads="1"/>
              </p:cNvSpPr>
              <p:nvPr/>
            </p:nvSpPr>
            <p:spPr bwMode="auto">
              <a:xfrm>
                <a:off x="5257800" y="4648200"/>
                <a:ext cx="609600" cy="381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="1"/>
              </a:p>
            </p:txBody>
          </p:sp>
        </p:grpSp>
        <p:sp>
          <p:nvSpPr>
            <p:cNvPr id="83" name="Line 36"/>
            <p:cNvSpPr>
              <a:spLocks noChangeShapeType="1"/>
            </p:cNvSpPr>
            <p:nvPr/>
          </p:nvSpPr>
          <p:spPr bwMode="auto">
            <a:xfrm>
              <a:off x="3886200" y="4876800"/>
              <a:ext cx="762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84" name="Line 37"/>
            <p:cNvSpPr>
              <a:spLocks noChangeShapeType="1"/>
            </p:cNvSpPr>
            <p:nvPr/>
          </p:nvSpPr>
          <p:spPr bwMode="auto">
            <a:xfrm>
              <a:off x="5867400" y="4876800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85" name="Text Box 38"/>
            <p:cNvSpPr txBox="1">
              <a:spLocks noChangeArrowheads="1"/>
            </p:cNvSpPr>
            <p:nvPr/>
          </p:nvSpPr>
          <p:spPr bwMode="auto">
            <a:xfrm>
              <a:off x="7010400" y="4572000"/>
              <a:ext cx="4055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 dirty="0"/>
                <a:t>...</a:t>
              </a:r>
            </a:p>
          </p:txBody>
        </p:sp>
        <p:sp>
          <p:nvSpPr>
            <p:cNvPr id="86" name="Line 39"/>
            <p:cNvSpPr>
              <a:spLocks noChangeShapeType="1"/>
            </p:cNvSpPr>
            <p:nvPr/>
          </p:nvSpPr>
          <p:spPr bwMode="auto">
            <a:xfrm>
              <a:off x="1752600" y="4876800"/>
              <a:ext cx="914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</p:grpSp>
      <p:cxnSp>
        <p:nvCxnSpPr>
          <p:cNvPr id="97" name="Straight Arrow Connector 96"/>
          <p:cNvCxnSpPr>
            <a:endCxn id="98" idx="1"/>
          </p:cNvCxnSpPr>
          <p:nvPr/>
        </p:nvCxnSpPr>
        <p:spPr bwMode="auto">
          <a:xfrm>
            <a:off x="5952024" y="2423219"/>
            <a:ext cx="753576" cy="759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8" name="Rectangle 22"/>
          <p:cNvSpPr>
            <a:spLocks noChangeArrowheads="1"/>
          </p:cNvSpPr>
          <p:nvPr/>
        </p:nvSpPr>
        <p:spPr bwMode="auto">
          <a:xfrm>
            <a:off x="6705600" y="2270819"/>
            <a:ext cx="314741" cy="319981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="1"/>
          </a:p>
        </p:txBody>
      </p:sp>
      <p:sp>
        <p:nvSpPr>
          <p:cNvPr id="99" name="Rectangle 23"/>
          <p:cNvSpPr>
            <a:spLocks noChangeArrowheads="1"/>
          </p:cNvSpPr>
          <p:nvPr/>
        </p:nvSpPr>
        <p:spPr bwMode="auto">
          <a:xfrm>
            <a:off x="7020341" y="2270819"/>
            <a:ext cx="314741" cy="319981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19230452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Table: insert to hash map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261 –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433D6-D189-47A7-A6C9-B637F50B29D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3" name="Group 52"/>
          <p:cNvGrpSpPr/>
          <p:nvPr/>
        </p:nvGrpSpPr>
        <p:grpSpPr>
          <a:xfrm>
            <a:off x="5105400" y="1143000"/>
            <a:ext cx="3435487" cy="1887537"/>
            <a:chOff x="762000" y="1447800"/>
            <a:chExt cx="6653959" cy="3657600"/>
          </a:xfrm>
        </p:grpSpPr>
        <p:sp>
          <p:nvSpPr>
            <p:cNvPr id="54" name="Rectangle 3"/>
            <p:cNvSpPr>
              <a:spLocks noChangeArrowheads="1"/>
            </p:cNvSpPr>
            <p:nvPr/>
          </p:nvSpPr>
          <p:spPr bwMode="auto">
            <a:xfrm>
              <a:off x="762000" y="1524000"/>
              <a:ext cx="1143000" cy="3581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55" name="Line 4"/>
            <p:cNvSpPr>
              <a:spLocks noChangeShapeType="1"/>
            </p:cNvSpPr>
            <p:nvPr/>
          </p:nvSpPr>
          <p:spPr bwMode="auto">
            <a:xfrm>
              <a:off x="762000" y="19812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56" name="Line 5"/>
            <p:cNvSpPr>
              <a:spLocks noChangeShapeType="1"/>
            </p:cNvSpPr>
            <p:nvPr/>
          </p:nvSpPr>
          <p:spPr bwMode="auto">
            <a:xfrm>
              <a:off x="762000" y="245745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57" name="Line 6"/>
            <p:cNvSpPr>
              <a:spLocks noChangeShapeType="1"/>
            </p:cNvSpPr>
            <p:nvPr/>
          </p:nvSpPr>
          <p:spPr bwMode="auto">
            <a:xfrm>
              <a:off x="762000" y="29337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58" name="Line 7"/>
            <p:cNvSpPr>
              <a:spLocks noChangeShapeType="1"/>
            </p:cNvSpPr>
            <p:nvPr/>
          </p:nvSpPr>
          <p:spPr bwMode="auto">
            <a:xfrm>
              <a:off x="762000" y="340995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59" name="Line 8"/>
            <p:cNvSpPr>
              <a:spLocks noChangeShapeType="1"/>
            </p:cNvSpPr>
            <p:nvPr/>
          </p:nvSpPr>
          <p:spPr bwMode="auto">
            <a:xfrm>
              <a:off x="762000" y="38862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60" name="Line 9"/>
            <p:cNvSpPr>
              <a:spLocks noChangeShapeType="1"/>
            </p:cNvSpPr>
            <p:nvPr/>
          </p:nvSpPr>
          <p:spPr bwMode="auto">
            <a:xfrm>
              <a:off x="762000" y="46482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67" name="Rectangle 16"/>
            <p:cNvSpPr>
              <a:spLocks noChangeArrowheads="1"/>
            </p:cNvSpPr>
            <p:nvPr/>
          </p:nvSpPr>
          <p:spPr bwMode="auto">
            <a:xfrm>
              <a:off x="2667000" y="1524001"/>
              <a:ext cx="788889" cy="38100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68" name="Rectangle 17"/>
            <p:cNvSpPr>
              <a:spLocks noChangeArrowheads="1"/>
            </p:cNvSpPr>
            <p:nvPr/>
          </p:nvSpPr>
          <p:spPr bwMode="auto">
            <a:xfrm>
              <a:off x="3455889" y="1524001"/>
              <a:ext cx="430310" cy="38100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69" name="Line 18"/>
            <p:cNvSpPr>
              <a:spLocks noChangeShapeType="1"/>
            </p:cNvSpPr>
            <p:nvPr/>
          </p:nvSpPr>
          <p:spPr bwMode="auto">
            <a:xfrm>
              <a:off x="1600200" y="1752600"/>
              <a:ext cx="1066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70" name="Rectangle 19"/>
            <p:cNvSpPr>
              <a:spLocks noChangeArrowheads="1"/>
            </p:cNvSpPr>
            <p:nvPr/>
          </p:nvSpPr>
          <p:spPr bwMode="auto">
            <a:xfrm>
              <a:off x="4648200" y="1524000"/>
              <a:ext cx="6096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71" name="Rectangle 20"/>
            <p:cNvSpPr>
              <a:spLocks noChangeArrowheads="1"/>
            </p:cNvSpPr>
            <p:nvPr/>
          </p:nvSpPr>
          <p:spPr bwMode="auto">
            <a:xfrm>
              <a:off x="5257800" y="1524000"/>
              <a:ext cx="6096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72" name="Line 21"/>
            <p:cNvSpPr>
              <a:spLocks noChangeShapeType="1"/>
            </p:cNvSpPr>
            <p:nvPr/>
          </p:nvSpPr>
          <p:spPr bwMode="auto">
            <a:xfrm>
              <a:off x="3886200" y="1752600"/>
              <a:ext cx="762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grpSp>
          <p:nvGrpSpPr>
            <p:cNvPr id="6" name="Group 72"/>
            <p:cNvGrpSpPr/>
            <p:nvPr/>
          </p:nvGrpSpPr>
          <p:grpSpPr>
            <a:xfrm>
              <a:off x="2667000" y="2057400"/>
              <a:ext cx="1219200" cy="381000"/>
              <a:chOff x="2667000" y="2286000"/>
              <a:chExt cx="1219200" cy="381000"/>
            </a:xfrm>
          </p:grpSpPr>
          <p:sp>
            <p:nvSpPr>
              <p:cNvPr id="93" name="Rectangle 22"/>
              <p:cNvSpPr>
                <a:spLocks noChangeArrowheads="1"/>
              </p:cNvSpPr>
              <p:nvPr/>
            </p:nvSpPr>
            <p:spPr bwMode="auto">
              <a:xfrm>
                <a:off x="2667000" y="2286000"/>
                <a:ext cx="609600" cy="381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="1"/>
              </a:p>
            </p:txBody>
          </p:sp>
          <p:sp>
            <p:nvSpPr>
              <p:cNvPr id="94" name="Rectangle 23"/>
              <p:cNvSpPr>
                <a:spLocks noChangeArrowheads="1"/>
              </p:cNvSpPr>
              <p:nvPr/>
            </p:nvSpPr>
            <p:spPr bwMode="auto">
              <a:xfrm>
                <a:off x="3276600" y="2286000"/>
                <a:ext cx="609600" cy="381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="1"/>
              </a:p>
            </p:txBody>
          </p:sp>
        </p:grpSp>
        <p:grpSp>
          <p:nvGrpSpPr>
            <p:cNvPr id="7" name="Group 73"/>
            <p:cNvGrpSpPr/>
            <p:nvPr/>
          </p:nvGrpSpPr>
          <p:grpSpPr>
            <a:xfrm>
              <a:off x="4648200" y="2057400"/>
              <a:ext cx="1219200" cy="381000"/>
              <a:chOff x="4648200" y="2286000"/>
              <a:chExt cx="1219200" cy="381000"/>
            </a:xfrm>
          </p:grpSpPr>
          <p:sp>
            <p:nvSpPr>
              <p:cNvPr id="91" name="Rectangle 24"/>
              <p:cNvSpPr>
                <a:spLocks noChangeArrowheads="1"/>
              </p:cNvSpPr>
              <p:nvPr/>
            </p:nvSpPr>
            <p:spPr bwMode="auto">
              <a:xfrm>
                <a:off x="4648200" y="2286000"/>
                <a:ext cx="609600" cy="381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="1"/>
              </a:p>
            </p:txBody>
          </p:sp>
          <p:sp>
            <p:nvSpPr>
              <p:cNvPr id="92" name="Rectangle 25"/>
              <p:cNvSpPr>
                <a:spLocks noChangeArrowheads="1"/>
              </p:cNvSpPr>
              <p:nvPr/>
            </p:nvSpPr>
            <p:spPr bwMode="auto">
              <a:xfrm>
                <a:off x="5257800" y="2286000"/>
                <a:ext cx="609600" cy="381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="1"/>
              </a:p>
            </p:txBody>
          </p:sp>
        </p:grpSp>
        <p:sp>
          <p:nvSpPr>
            <p:cNvPr id="75" name="Line 26"/>
            <p:cNvSpPr>
              <a:spLocks noChangeShapeType="1"/>
            </p:cNvSpPr>
            <p:nvPr/>
          </p:nvSpPr>
          <p:spPr bwMode="auto">
            <a:xfrm>
              <a:off x="3886200" y="2286000"/>
              <a:ext cx="762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76" name="Line 27"/>
            <p:cNvSpPr>
              <a:spLocks noChangeShapeType="1"/>
            </p:cNvSpPr>
            <p:nvPr/>
          </p:nvSpPr>
          <p:spPr bwMode="auto">
            <a:xfrm>
              <a:off x="1676400" y="2209800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77" name="Line 28"/>
            <p:cNvSpPr>
              <a:spLocks noChangeShapeType="1"/>
            </p:cNvSpPr>
            <p:nvPr/>
          </p:nvSpPr>
          <p:spPr bwMode="auto">
            <a:xfrm>
              <a:off x="5867400" y="1676400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78" name="Line 29"/>
            <p:cNvSpPr>
              <a:spLocks noChangeShapeType="1"/>
            </p:cNvSpPr>
            <p:nvPr/>
          </p:nvSpPr>
          <p:spPr bwMode="auto">
            <a:xfrm>
              <a:off x="5867400" y="2286000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79" name="Text Box 30"/>
            <p:cNvSpPr txBox="1">
              <a:spLocks noChangeArrowheads="1"/>
            </p:cNvSpPr>
            <p:nvPr/>
          </p:nvSpPr>
          <p:spPr bwMode="auto">
            <a:xfrm>
              <a:off x="7010400" y="1447800"/>
              <a:ext cx="4055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/>
                <a:t>...</a:t>
              </a:r>
            </a:p>
          </p:txBody>
        </p:sp>
        <p:sp>
          <p:nvSpPr>
            <p:cNvPr id="80" name="Text Box 31"/>
            <p:cNvSpPr txBox="1">
              <a:spLocks noChangeArrowheads="1"/>
            </p:cNvSpPr>
            <p:nvPr/>
          </p:nvSpPr>
          <p:spPr bwMode="auto">
            <a:xfrm>
              <a:off x="7010400" y="2209800"/>
              <a:ext cx="4055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/>
                <a:t>...</a:t>
              </a:r>
            </a:p>
          </p:txBody>
        </p:sp>
        <p:grpSp>
          <p:nvGrpSpPr>
            <p:cNvPr id="8" name="Group 80"/>
            <p:cNvGrpSpPr/>
            <p:nvPr/>
          </p:nvGrpSpPr>
          <p:grpSpPr>
            <a:xfrm>
              <a:off x="2667000" y="4724400"/>
              <a:ext cx="1219200" cy="381000"/>
              <a:chOff x="2667000" y="4648200"/>
              <a:chExt cx="1219200" cy="381000"/>
            </a:xfrm>
          </p:grpSpPr>
          <p:sp>
            <p:nvSpPr>
              <p:cNvPr id="89" name="Rectangle 32"/>
              <p:cNvSpPr>
                <a:spLocks noChangeArrowheads="1"/>
              </p:cNvSpPr>
              <p:nvPr/>
            </p:nvSpPr>
            <p:spPr bwMode="auto">
              <a:xfrm>
                <a:off x="2667000" y="4648200"/>
                <a:ext cx="609600" cy="381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="1"/>
              </a:p>
            </p:txBody>
          </p:sp>
          <p:sp>
            <p:nvSpPr>
              <p:cNvPr id="90" name="Rectangle 33"/>
              <p:cNvSpPr>
                <a:spLocks noChangeArrowheads="1"/>
              </p:cNvSpPr>
              <p:nvPr/>
            </p:nvSpPr>
            <p:spPr bwMode="auto">
              <a:xfrm>
                <a:off x="3276600" y="4648200"/>
                <a:ext cx="609600" cy="381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="1"/>
              </a:p>
            </p:txBody>
          </p:sp>
        </p:grpSp>
        <p:grpSp>
          <p:nvGrpSpPr>
            <p:cNvPr id="9" name="Group 81"/>
            <p:cNvGrpSpPr/>
            <p:nvPr/>
          </p:nvGrpSpPr>
          <p:grpSpPr>
            <a:xfrm>
              <a:off x="4664026" y="4724400"/>
              <a:ext cx="1203374" cy="381000"/>
              <a:chOff x="4664026" y="4648200"/>
              <a:chExt cx="1203374" cy="381000"/>
            </a:xfrm>
          </p:grpSpPr>
          <p:sp>
            <p:nvSpPr>
              <p:cNvPr id="87" name="Rectangle 34"/>
              <p:cNvSpPr>
                <a:spLocks noChangeArrowheads="1"/>
              </p:cNvSpPr>
              <p:nvPr/>
            </p:nvSpPr>
            <p:spPr bwMode="auto">
              <a:xfrm>
                <a:off x="4664026" y="4648200"/>
                <a:ext cx="609601" cy="381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88" name="Rectangle 35"/>
              <p:cNvSpPr>
                <a:spLocks noChangeArrowheads="1"/>
              </p:cNvSpPr>
              <p:nvPr/>
            </p:nvSpPr>
            <p:spPr bwMode="auto">
              <a:xfrm>
                <a:off x="5257800" y="4648200"/>
                <a:ext cx="609600" cy="381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="1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3" name="Line 36"/>
            <p:cNvSpPr>
              <a:spLocks noChangeShapeType="1"/>
            </p:cNvSpPr>
            <p:nvPr/>
          </p:nvSpPr>
          <p:spPr bwMode="auto">
            <a:xfrm>
              <a:off x="3886200" y="4876800"/>
              <a:ext cx="762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84" name="Line 37"/>
            <p:cNvSpPr>
              <a:spLocks noChangeShapeType="1"/>
            </p:cNvSpPr>
            <p:nvPr/>
          </p:nvSpPr>
          <p:spPr bwMode="auto">
            <a:xfrm>
              <a:off x="5867400" y="4876800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  <p:sp>
          <p:nvSpPr>
            <p:cNvPr id="85" name="Text Box 38"/>
            <p:cNvSpPr txBox="1">
              <a:spLocks noChangeArrowheads="1"/>
            </p:cNvSpPr>
            <p:nvPr/>
          </p:nvSpPr>
          <p:spPr bwMode="auto">
            <a:xfrm>
              <a:off x="7010400" y="4572000"/>
              <a:ext cx="4055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 dirty="0"/>
                <a:t>...</a:t>
              </a:r>
            </a:p>
          </p:txBody>
        </p:sp>
        <p:sp>
          <p:nvSpPr>
            <p:cNvPr id="86" name="Line 39"/>
            <p:cNvSpPr>
              <a:spLocks noChangeShapeType="1"/>
            </p:cNvSpPr>
            <p:nvPr/>
          </p:nvSpPr>
          <p:spPr bwMode="auto">
            <a:xfrm>
              <a:off x="1752600" y="4876800"/>
              <a:ext cx="914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/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228600" y="2304871"/>
            <a:ext cx="44957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/* don't forget to free the memory pointed by old value */</a:t>
            </a:r>
          </a:p>
          <a:p>
            <a:r>
              <a:rPr lang="en-US" smtClean="0"/>
              <a:t>free(temp-&gt;value);	</a:t>
            </a:r>
          </a:p>
          <a:p>
            <a:r>
              <a:rPr lang="en-US" smtClean="0"/>
              <a:t>temp-&gt;value=newValue;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50838" y="241820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b="1" kern="0" dirty="0"/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7610660" y="3007309"/>
            <a:ext cx="484778" cy="300816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>
            <a:stCxn id="87" idx="2"/>
          </p:cNvCxnSpPr>
          <p:nvPr/>
        </p:nvCxnSpPr>
        <p:spPr bwMode="auto">
          <a:xfrm>
            <a:off x="7277415" y="3030537"/>
            <a:ext cx="46602" cy="28402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17"/>
          <p:cNvSpPr>
            <a:spLocks noChangeArrowheads="1"/>
          </p:cNvSpPr>
          <p:nvPr/>
        </p:nvSpPr>
        <p:spPr bwMode="auto">
          <a:xfrm>
            <a:off x="7876360" y="3308125"/>
            <a:ext cx="1057594" cy="31998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="1"/>
          </a:p>
        </p:txBody>
      </p:sp>
      <p:sp>
        <p:nvSpPr>
          <p:cNvPr id="51" name="Rectangle 50"/>
          <p:cNvSpPr/>
          <p:nvPr/>
        </p:nvSpPr>
        <p:spPr>
          <a:xfrm>
            <a:off x="8067860" y="3280553"/>
            <a:ext cx="866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Value </a:t>
            </a:r>
            <a:endParaRPr lang="en-US" dirty="0"/>
          </a:p>
        </p:txBody>
      </p:sp>
      <p:sp>
        <p:nvSpPr>
          <p:cNvPr id="61" name="Rectangle 17"/>
          <p:cNvSpPr>
            <a:spLocks noChangeArrowheads="1"/>
          </p:cNvSpPr>
          <p:nvPr/>
        </p:nvSpPr>
        <p:spPr bwMode="auto">
          <a:xfrm>
            <a:off x="6620060" y="3314564"/>
            <a:ext cx="1057594" cy="31998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="1"/>
          </a:p>
        </p:txBody>
      </p:sp>
      <p:sp>
        <p:nvSpPr>
          <p:cNvPr id="62" name="Rectangle 61"/>
          <p:cNvSpPr/>
          <p:nvPr/>
        </p:nvSpPr>
        <p:spPr>
          <a:xfrm>
            <a:off x="6811560" y="3286992"/>
            <a:ext cx="866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Key</a:t>
            </a:r>
            <a:endParaRPr lang="en-US" dirty="0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 bwMode="auto">
          <a:xfrm>
            <a:off x="350838" y="914400"/>
            <a:ext cx="444976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kern="0" smtClean="0"/>
              <a:t>2- </a:t>
            </a:r>
            <a:r>
              <a:rPr lang="en-US" b="1" kern="0" dirty="0"/>
              <a:t>The Key exists in the </a:t>
            </a:r>
            <a:r>
              <a:rPr lang="en-US" b="1" kern="0" dirty="0" smtClean="0"/>
              <a:t>table, then the value </a:t>
            </a:r>
            <a:r>
              <a:rPr lang="en-US" b="1" kern="0" smtClean="0"/>
              <a:t>of the corresponding </a:t>
            </a:r>
            <a:r>
              <a:rPr lang="en-US" b="1" kern="0" dirty="0" err="1" smtClean="0"/>
              <a:t>hashLink</a:t>
            </a:r>
            <a:r>
              <a:rPr lang="en-US" b="1" kern="0" dirty="0" smtClean="0"/>
              <a:t> should </a:t>
            </a:r>
            <a:r>
              <a:rPr lang="en-US" b="1" kern="0" smtClean="0"/>
              <a:t>be replaced.</a:t>
            </a:r>
            <a:endParaRPr lang="en-US" b="1" kern="0" dirty="0"/>
          </a:p>
          <a:p>
            <a:endParaRPr lang="en-US" kern="0" dirty="0" smtClean="0"/>
          </a:p>
        </p:txBody>
      </p:sp>
      <p:sp>
        <p:nvSpPr>
          <p:cNvPr id="53" name="Content Placeholder 2"/>
          <p:cNvSpPr txBox="1">
            <a:spLocks/>
          </p:cNvSpPr>
          <p:nvPr/>
        </p:nvSpPr>
        <p:spPr bwMode="auto">
          <a:xfrm>
            <a:off x="457200" y="3886200"/>
            <a:ext cx="848836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1" kern="0" smtClean="0"/>
              <a:t>Important Note: For the concordance application, when you want to increment the number of occurrences of a particular existing word, you can either use insertMap() to replace the old value OR just update the value as below:</a:t>
            </a:r>
          </a:p>
          <a:p>
            <a:pPr marL="0" indent="0">
              <a:buNone/>
            </a:pPr>
            <a:r>
              <a:rPr lang="en-US" b="1" kern="0" smtClean="0"/>
              <a:t>int* occ = (int *)atMap(hashTable, “and”);</a:t>
            </a:r>
          </a:p>
          <a:p>
            <a:pPr marL="0" indent="0">
              <a:buNone/>
            </a:pPr>
            <a:r>
              <a:rPr lang="en-US" b="1" kern="0" smtClean="0"/>
              <a:t>(*occ)++;</a:t>
            </a:r>
          </a:p>
          <a:p>
            <a:pPr marL="0" indent="0">
              <a:buNone/>
            </a:pPr>
            <a:endParaRPr lang="en-US" b="1" kern="0" smtClean="0"/>
          </a:p>
        </p:txBody>
      </p:sp>
    </p:spTree>
    <p:extLst>
      <p:ext uri="{BB962C8B-B14F-4D97-AF65-F5344CB8AC3E}">
        <p14:creationId xmlns:p14="http://schemas.microsoft.com/office/powerpoint/2010/main" val="193544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4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382000" cy="792162"/>
          </a:xfrm>
        </p:spPr>
        <p:txBody>
          <a:bodyPr/>
          <a:lstStyle/>
          <a:p>
            <a:pPr eaLnBrk="1" hangingPunct="1"/>
            <a:r>
              <a:rPr lang="en-US" smtClean="0"/>
              <a:t>Graph: Reachability Problem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838200"/>
            <a:ext cx="8431212" cy="5029200"/>
          </a:xfrm>
          <a:prstGeom prst="rect">
            <a:avLst/>
          </a:prstGeom>
        </p:spPr>
        <p:txBody>
          <a:bodyPr/>
          <a:lstStyle/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400" kern="0" smtClean="0">
                <a:latin typeface="+mn-lt"/>
                <a:ea typeface="MS PGothic" pitchFamily="34" charset="-128"/>
                <a:cs typeface="+mn-cs"/>
              </a:rPr>
              <a:t>Given a single starting vertex, produce the set of vertices that can be reached starting from the initial location.</a:t>
            </a:r>
          </a:p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400" kern="0" smtClean="0">
                <a:latin typeface="+mn-lt"/>
                <a:ea typeface="MS PGothic" pitchFamily="34" charset="-128"/>
                <a:cs typeface="+mn-cs"/>
              </a:rPr>
              <a:t>A depth-first search follows each path as far (deep) as possible before backtracking.</a:t>
            </a:r>
          </a:p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400" kern="0" smtClean="0">
                <a:latin typeface="+mn-lt"/>
                <a:ea typeface="MS PGothic" pitchFamily="34" charset="-128"/>
                <a:cs typeface="+mn-cs"/>
              </a:rPr>
              <a:t>A breadth-first search looks at all possible paths at the same time.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4098" name="Picture 2" descr="Order in which the nodes get expand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048000"/>
            <a:ext cx="3810000" cy="2438400"/>
          </a:xfrm>
          <a:prstGeom prst="rect">
            <a:avLst/>
          </a:prstGeom>
          <a:noFill/>
        </p:spPr>
      </p:pic>
      <p:pic>
        <p:nvPicPr>
          <p:cNvPr id="4100" name="Picture 4" descr="Order in which the nodes get expande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2971800"/>
            <a:ext cx="3800475" cy="2432304"/>
          </a:xfrm>
          <a:prstGeom prst="rect">
            <a:avLst/>
          </a:prstGeom>
          <a:noFill/>
        </p:spPr>
      </p:pic>
      <p:sp>
        <p:nvSpPr>
          <p:cNvPr id="8" name="Text Box 140"/>
          <p:cNvSpPr txBox="1">
            <a:spLocks noChangeArrowheads="1"/>
          </p:cNvSpPr>
          <p:nvPr/>
        </p:nvSpPr>
        <p:spPr bwMode="auto">
          <a:xfrm>
            <a:off x="457200" y="5410200"/>
            <a:ext cx="8305800" cy="830997"/>
          </a:xfrm>
          <a:prstGeom prst="rect">
            <a:avLst/>
          </a:prstGeom>
          <a:noFill/>
          <a:ln w="2857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smtClean="0"/>
              <a:t>Order in which nodes are reached: (left) DFS; and (right) BFS. Source: Wikipedia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4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382000" cy="792162"/>
          </a:xfrm>
        </p:spPr>
        <p:txBody>
          <a:bodyPr/>
          <a:lstStyle/>
          <a:p>
            <a:pPr eaLnBrk="1" hangingPunct="1"/>
            <a:r>
              <a:rPr lang="en-US" smtClean="0"/>
              <a:t>Graph: Reachability Problem</a:t>
            </a:r>
          </a:p>
        </p:txBody>
      </p:sp>
      <p:sp>
        <p:nvSpPr>
          <p:cNvPr id="19459" name="Text Box 140"/>
          <p:cNvSpPr txBox="1">
            <a:spLocks noChangeArrowheads="1"/>
          </p:cNvSpPr>
          <p:nvPr/>
        </p:nvSpPr>
        <p:spPr bwMode="auto">
          <a:xfrm>
            <a:off x="304800" y="1066800"/>
            <a:ext cx="8458200" cy="4245828"/>
          </a:xfrm>
          <a:prstGeom prst="rect">
            <a:avLst/>
          </a:prstGeom>
          <a:noFill/>
          <a:ln w="2857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/>
              <a:t>findReachable (graph g, vertex start) {</a:t>
            </a:r>
          </a:p>
          <a:p>
            <a:r>
              <a:rPr lang="en-US" sz="2000"/>
              <a:t>	create a set of reachable vertices, initially empty. call this r.</a:t>
            </a:r>
          </a:p>
          <a:p>
            <a:r>
              <a:rPr lang="en-US" sz="2000"/>
              <a:t>  	create a container for vertices known to be reachable. call this c</a:t>
            </a:r>
          </a:p>
          <a:p>
            <a:r>
              <a:rPr lang="en-US" sz="2000"/>
              <a:t>	add start vertex to container c</a:t>
            </a:r>
          </a:p>
          <a:p>
            <a:r>
              <a:rPr lang="en-US" sz="2000"/>
              <a:t>	while the container c is not empty {</a:t>
            </a:r>
          </a:p>
          <a:p>
            <a:r>
              <a:rPr lang="en-US" sz="2000"/>
              <a:t>		remove first entry from the container c, assign to v</a:t>
            </a:r>
          </a:p>
          <a:p>
            <a:r>
              <a:rPr lang="en-US" sz="2000"/>
              <a:t>		if v is not already in the set of reachable vertices r {</a:t>
            </a:r>
          </a:p>
          <a:p>
            <a:r>
              <a:rPr lang="en-US" sz="2000"/>
              <a:t>			add v to the reachable set r</a:t>
            </a:r>
          </a:p>
          <a:p>
            <a:r>
              <a:rPr lang="en-US" sz="2000"/>
              <a:t>			add the neighbors of v to the container c</a:t>
            </a:r>
          </a:p>
          <a:p>
            <a:r>
              <a:rPr lang="en-US" sz="2000"/>
              <a:t>		}</a:t>
            </a:r>
          </a:p>
          <a:p>
            <a:r>
              <a:rPr lang="en-US" sz="2000"/>
              <a:t>	}</a:t>
            </a:r>
          </a:p>
          <a:p>
            <a:r>
              <a:rPr lang="en-US" sz="2000"/>
              <a:t>	return r</a:t>
            </a:r>
          </a:p>
          <a:p>
            <a:r>
              <a:rPr lang="en-US" sz="2000"/>
              <a:t>}</a:t>
            </a:r>
          </a:p>
        </p:txBody>
      </p:sp>
      <p:sp>
        <p:nvSpPr>
          <p:cNvPr id="19460" name="Text Box 140"/>
          <p:cNvSpPr txBox="1">
            <a:spLocks noChangeArrowheads="1"/>
          </p:cNvSpPr>
          <p:nvPr/>
        </p:nvSpPr>
        <p:spPr bwMode="auto">
          <a:xfrm>
            <a:off x="2438400" y="5334000"/>
            <a:ext cx="4114800" cy="830997"/>
          </a:xfrm>
          <a:prstGeom prst="rect">
            <a:avLst/>
          </a:prstGeom>
          <a:noFill/>
          <a:ln w="2857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2400">
                <a:solidFill>
                  <a:srgbClr val="FF3300"/>
                </a:solidFill>
              </a:rPr>
              <a:t>DFS</a:t>
            </a:r>
            <a:r>
              <a:rPr lang="en-US" sz="2400"/>
              <a:t>: Container is a </a:t>
            </a:r>
            <a:r>
              <a:rPr lang="en-US" sz="2400">
                <a:solidFill>
                  <a:srgbClr val="FF3300"/>
                </a:solidFill>
              </a:rPr>
              <a:t>Stack</a:t>
            </a:r>
          </a:p>
          <a:p>
            <a:pPr marL="342900" indent="-342900"/>
            <a:r>
              <a:rPr lang="en-US" sz="2400" smtClean="0">
                <a:solidFill>
                  <a:srgbClr val="FF3300"/>
                </a:solidFill>
              </a:rPr>
              <a:t>BFS</a:t>
            </a:r>
            <a:r>
              <a:rPr lang="en-US" sz="2400"/>
              <a:t>: Container is a </a:t>
            </a:r>
            <a:r>
              <a:rPr lang="en-US" sz="2400">
                <a:solidFill>
                  <a:srgbClr val="FF3300"/>
                </a:solidFill>
              </a:rPr>
              <a:t>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ftr" idx="11"/>
          </p:nvPr>
        </p:nvSpPr>
        <p:spPr>
          <a:xfrm>
            <a:off x="2778125" y="6200775"/>
            <a:ext cx="3463924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</a:pPr>
            <a:r>
              <a: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rPr>
              <a:t>CS 261 – Data Structures</a:t>
            </a:r>
          </a:p>
        </p:txBody>
      </p:sp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xfrm>
            <a:off x="271462" y="76200"/>
            <a:ext cx="8229600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</a:pPr>
            <a:r>
              <a:rPr sz="3200" b="0" i="0" u="none" strike="noStrike" cap="none" baseline="0">
                <a:solidFill>
                  <a:srgbClr val="12163D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Outline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xfrm>
            <a:off x="350837" y="914400"/>
            <a:ext cx="8431212" cy="462686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381000" marR="0" lvl="0" indent="-3810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14583"/>
              <a:buFont typeface="Arial" panose="00000000000000000000"/>
              <a:buChar char="•"/>
            </a:pPr>
            <a:r>
              <a:rPr sz="28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Hash </a:t>
            </a:r>
            <a:r>
              <a:rPr sz="28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tables</a:t>
            </a:r>
            <a:endParaRPr lang="en-US" sz="2800" b="0" i="0" u="none" strike="noStrike" cap="none" baseline="0" smtClean="0">
              <a:solidFill>
                <a:schemeClr val="lt1"/>
              </a:solidFill>
              <a:latin typeface="Tahoma" panose="00000000000000000000"/>
              <a:ea typeface="Tahoma" panose="00000000000000000000"/>
              <a:cs typeface="Tahoma" panose="00000000000000000000"/>
              <a:sym typeface="Tahoma" panose="00000000000000000000"/>
            </a:endParaRPr>
          </a:p>
          <a:p>
            <a:pPr marL="781050" lvl="1" indent="-381000">
              <a:spcBef>
                <a:spcPts val="360"/>
              </a:spcBef>
              <a:buSzPct val="114583"/>
            </a:pPr>
            <a:r>
              <a:rPr lang="en-US" sz="28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Motivation</a:t>
            </a:r>
          </a:p>
          <a:p>
            <a:pPr marL="781050" lvl="1" indent="-381000">
              <a:spcBef>
                <a:spcPts val="360"/>
              </a:spcBef>
              <a:buSzPct val="114583"/>
            </a:pPr>
            <a:r>
              <a:rPr sz="28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Terminology</a:t>
            </a:r>
            <a:endParaRPr lang="en-US" sz="2800" b="0" i="0" u="none" strike="noStrike" cap="none" baseline="0" smtClean="0">
              <a:solidFill>
                <a:schemeClr val="lt1"/>
              </a:solidFill>
              <a:latin typeface="Tahoma" panose="00000000000000000000"/>
              <a:ea typeface="Tahoma" panose="00000000000000000000"/>
              <a:cs typeface="Tahoma" panose="00000000000000000000"/>
              <a:sym typeface="Tahoma" panose="00000000000000000000"/>
            </a:endParaRPr>
          </a:p>
          <a:p>
            <a:pPr marL="781050" lvl="1" indent="-381000">
              <a:spcBef>
                <a:spcPts val="360"/>
              </a:spcBef>
              <a:buSzPct val="114583"/>
            </a:pPr>
            <a:r>
              <a:rPr sz="28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Operations</a:t>
            </a:r>
            <a:r>
              <a:rPr lang="en-US" sz="28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:</a:t>
            </a:r>
            <a:r>
              <a:rPr lang="en-US" sz="2800" b="0" i="0" u="none" strike="noStrike" cap="none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 Add, Search, Remove</a:t>
            </a:r>
          </a:p>
          <a:p>
            <a:pPr marL="781050" lvl="1" indent="-381000">
              <a:spcBef>
                <a:spcPts val="360"/>
              </a:spcBef>
              <a:buSzPct val="114583"/>
            </a:pPr>
            <a:r>
              <a:rPr sz="28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Complexity</a:t>
            </a:r>
            <a:endParaRPr lang="en-US" sz="2800" b="0" i="0" u="none" strike="noStrike" cap="none" baseline="0" smtClean="0">
              <a:solidFill>
                <a:schemeClr val="lt1"/>
              </a:solidFill>
              <a:latin typeface="Tahoma" panose="00000000000000000000"/>
              <a:ea typeface="Tahoma" panose="00000000000000000000"/>
              <a:cs typeface="Tahoma" panose="00000000000000000000"/>
              <a:sym typeface="Tahoma" panose="00000000000000000000"/>
            </a:endParaRPr>
          </a:p>
          <a:p>
            <a:pPr marL="781050" lvl="1" indent="-381000">
              <a:spcBef>
                <a:spcPts val="360"/>
              </a:spcBef>
              <a:buSzPct val="114583"/>
            </a:pPr>
            <a:r>
              <a:rPr lang="en-US" sz="2800" smtClean="0"/>
              <a:t>Exercises</a:t>
            </a:r>
            <a:endParaRPr sz="2800" b="0" i="0" u="none" strike="noStrike" cap="none" baseline="0">
              <a:solidFill>
                <a:schemeClr val="lt1"/>
              </a:solidFill>
              <a:latin typeface="Tahoma" panose="00000000000000000000"/>
              <a:ea typeface="Tahoma" panose="00000000000000000000"/>
              <a:cs typeface="Tahoma" panose="00000000000000000000"/>
              <a:sym typeface="Tahoma" panose="00000000000000000000"/>
            </a:endParaRPr>
          </a:p>
          <a:p>
            <a:pPr marL="381000" marR="0" lvl="0" indent="-3810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14583"/>
              <a:buFont typeface="Arial" panose="00000000000000000000"/>
              <a:buChar char="•"/>
            </a:pPr>
            <a:r>
              <a:rPr lang="en-US" sz="2800" b="0" i="0" u="none" strike="noStrike" cap="none" baseline="0" smtClean="0">
                <a:solidFill>
                  <a:srgbClr val="FFFFFF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Assignment 6 Q&amp;A</a:t>
            </a:r>
          </a:p>
          <a:p>
            <a:pPr marL="381000" marR="0" lvl="0" indent="-3810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14583"/>
              <a:buFont typeface="Arial" panose="00000000000000000000"/>
              <a:buChar char="•"/>
            </a:pPr>
            <a:r>
              <a:rPr lang="en-US" sz="2800" smtClean="0">
                <a:solidFill>
                  <a:srgbClr val="FFFFFF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Graphs: Depth First Search vs. Breath First Search</a:t>
            </a:r>
            <a:endParaRPr lang="en-US" sz="2800" b="0" i="0" u="none" strike="noStrike" cap="none" baseline="0" smtClean="0">
              <a:solidFill>
                <a:srgbClr val="FFFFFF"/>
              </a:solidFill>
              <a:latin typeface="Tahoma" panose="00000000000000000000"/>
              <a:ea typeface="Tahoma" panose="00000000000000000000"/>
              <a:cs typeface="Tahoma" panose="00000000000000000000"/>
              <a:sym typeface="Tahoma" panose="00000000000000000000"/>
            </a:endParaRPr>
          </a:p>
          <a:p>
            <a:pPr marL="381000" marR="0" lvl="0" indent="-3810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14583"/>
              <a:buFont typeface="Arial" panose="00000000000000000000"/>
              <a:buChar char="•"/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97" name="Shape 97"/>
          <p:cNvSpPr>
            <a:spLocks noGrp="1"/>
          </p:cNvSpPr>
          <p:nvPr>
            <p:ph type="sldNum" idx="12"/>
          </p:nvPr>
        </p:nvSpPr>
        <p:spPr>
          <a:xfrm>
            <a:off x="6553200" y="620077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</a:pPr>
            <a:r>
              <a:rPr/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4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382000" cy="792162"/>
          </a:xfrm>
        </p:spPr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838200"/>
            <a:ext cx="8431212" cy="5029200"/>
          </a:xfrm>
          <a:prstGeom prst="rect">
            <a:avLst/>
          </a:prstGeom>
        </p:spPr>
        <p:txBody>
          <a:bodyPr/>
          <a:lstStyle/>
          <a:p>
            <a:pPr lvl="0" eaLnBrk="0" hangingPunct="0">
              <a:spcBef>
                <a:spcPct val="20000"/>
              </a:spcBef>
            </a:pPr>
            <a:r>
              <a:rPr lang="en-US" sz="2400" kern="0" smtClean="0">
                <a:latin typeface="+mn-lt"/>
                <a:ea typeface="MS PGothic" pitchFamily="34" charset="-128"/>
                <a:cs typeface="+mn-cs"/>
              </a:rPr>
              <a:t>Simulate the DFS and BFS on the following graph starting at node A. </a:t>
            </a:r>
          </a:p>
          <a:p>
            <a:pPr lvl="0" eaLnBrk="0" hangingPunct="0">
              <a:spcBef>
                <a:spcPct val="20000"/>
              </a:spcBef>
            </a:pPr>
            <a:r>
              <a:rPr lang="en-US" sz="2400" kern="0" smtClean="0">
                <a:latin typeface="+mn-lt"/>
                <a:ea typeface="MS PGothic" pitchFamily="34" charset="-128"/>
                <a:cs typeface="+mn-cs"/>
              </a:rPr>
              <a:t>Notes: (1) Nodes must be added to the container (Stack or Queue) in COUNTER-CLOCKWISE order; (2) We do not add neighbors to the container if they have already been visited. 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65538" name="Picture 2" descr="E:\tuan_dropbox\Dropbox\classes\cs261_w13\rec9\grap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3200400"/>
            <a:ext cx="3624263" cy="1501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ftr" idx="11"/>
          </p:nvPr>
        </p:nvSpPr>
        <p:spPr>
          <a:xfrm>
            <a:off x="2778125" y="6200775"/>
            <a:ext cx="3463924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</a:pPr>
            <a:r>
              <a: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rPr>
              <a:t>CS 261 – Data Structures</a:t>
            </a:r>
          </a:p>
        </p:txBody>
      </p:sp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271462" y="88632"/>
            <a:ext cx="8229600" cy="5847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</a:pPr>
            <a:r>
              <a:rPr sz="3200" b="0" i="0" u="none" strike="noStrike" cap="none" baseline="0">
                <a:solidFill>
                  <a:srgbClr val="12163D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Hash </a:t>
            </a:r>
            <a:r>
              <a:rPr sz="3200" b="0" i="0" u="none" strike="noStrike" cap="none" baseline="0" smtClean="0">
                <a:solidFill>
                  <a:srgbClr val="12163D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tables</a:t>
            </a:r>
            <a:r>
              <a:rPr lang="en-US" sz="3200" b="0" i="0" u="none" strike="noStrike" cap="none" baseline="0" smtClean="0">
                <a:solidFill>
                  <a:srgbClr val="12163D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 - Motivation</a:t>
            </a:r>
            <a:endParaRPr sz="3200" b="0" i="0" u="none" strike="noStrike" cap="none" baseline="0">
              <a:solidFill>
                <a:srgbClr val="12163D"/>
              </a:solidFill>
              <a:latin typeface="Tahoma" panose="00000000000000000000"/>
              <a:ea typeface="Tahoma" panose="00000000000000000000"/>
              <a:cs typeface="Tahoma" panose="00000000000000000000"/>
              <a:sym typeface="Tahoma" panose="00000000000000000000"/>
            </a:endParaRPr>
          </a:p>
        </p:txBody>
      </p:sp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xfrm>
            <a:off x="350837" y="914400"/>
            <a:ext cx="8431212" cy="50885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14583"/>
              <a:buFont typeface="Arial" panose="00000000000000000000"/>
              <a:buChar char="•"/>
            </a:pPr>
            <a:r>
              <a:rPr sz="24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To add, search and remove better than O(log n)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14583"/>
              <a:buFont typeface="Arial" panose="00000000000000000000"/>
              <a:buChar char="•"/>
            </a:pPr>
            <a:endParaRPr lang="en-US" sz="2400" b="0" i="0" u="none" strike="noStrike" cap="none" baseline="0" smtClean="0">
              <a:solidFill>
                <a:schemeClr val="lt1"/>
              </a:solidFill>
              <a:latin typeface="Tahoma" panose="00000000000000000000"/>
              <a:ea typeface="Tahoma" panose="00000000000000000000"/>
              <a:cs typeface="Tahoma" panose="00000000000000000000"/>
              <a:sym typeface="Tahoma" panose="00000000000000000000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14583"/>
              <a:buFont typeface="Arial" panose="00000000000000000000"/>
              <a:buChar char="•"/>
            </a:pPr>
            <a:r>
              <a:rPr sz="24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Example</a:t>
            </a:r>
            <a:r>
              <a:rPr sz="24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: Array: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14583"/>
              <a:buFont typeface="Arial" panose="00000000000000000000"/>
              <a:buChar char="•"/>
            </a:pPr>
            <a:r>
              <a:rPr sz="24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If we want to store integers, use an array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14583"/>
              <a:buFont typeface="Arial" panose="00000000000000000000"/>
              <a:buChar char="•"/>
            </a:pPr>
            <a:r>
              <a:rPr sz="24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A[i] = 0 =&gt; i is not in the list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14583"/>
              <a:buFont typeface="Arial" panose="00000000000000000000"/>
              <a:buChar char="•"/>
            </a:pPr>
            <a:r>
              <a:rPr sz="24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A[i] = 1 =&gt; i is present in the list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14583"/>
              <a:buFont typeface="Arial" panose="00000000000000000000"/>
              <a:buChar char="•"/>
            </a:pPr>
            <a:r>
              <a:rPr sz="2400" b="0" i="0" u="none" strike="noStrike" cap="none" baseline="0">
                <a:solidFill>
                  <a:srgbClr val="FFFFFF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Can be extended to A[i] = k, k occurrences of </a:t>
            </a:r>
            <a:r>
              <a:rPr lang="en-US" sz="2400" b="0" i="0" u="none" strike="noStrike" cap="none" baseline="0" smtClean="0">
                <a:solidFill>
                  <a:srgbClr val="FFFFFF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i</a:t>
            </a:r>
            <a:endParaRPr sz="2400" b="0" i="0" u="none" strike="noStrike" cap="none" baseline="0">
              <a:solidFill>
                <a:srgbClr val="FFFFFF"/>
              </a:solidFill>
              <a:latin typeface="Tahoma" panose="00000000000000000000"/>
              <a:ea typeface="Tahoma" panose="00000000000000000000"/>
              <a:cs typeface="Tahoma" panose="00000000000000000000"/>
              <a:sym typeface="Tahoma" panose="00000000000000000000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14583"/>
              <a:buFont typeface="Arial" panose="00000000000000000000"/>
              <a:buChar char="•"/>
            </a:pPr>
            <a:r>
              <a:rPr sz="24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All operations are in O(1)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14583"/>
              <a:buFont typeface="Arial" panose="00000000000000000000"/>
              <a:buChar char="•"/>
            </a:pPr>
            <a:endParaRPr lang="en-US" sz="2400" b="0" i="0" u="none" strike="noStrike" cap="none" baseline="0" smtClean="0">
              <a:solidFill>
                <a:schemeClr val="lt1"/>
              </a:solidFill>
              <a:latin typeface="Tahoma" panose="00000000000000000000"/>
              <a:ea typeface="Tahoma" panose="00000000000000000000"/>
              <a:cs typeface="Tahoma" panose="00000000000000000000"/>
              <a:sym typeface="Tahoma" panose="00000000000000000000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14583"/>
              <a:buFont typeface="Arial" panose="00000000000000000000"/>
              <a:buChar char="•"/>
            </a:pPr>
            <a:r>
              <a:rPr sz="24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To </a:t>
            </a:r>
            <a:r>
              <a:rPr sz="24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extend this idea to non-integers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14583"/>
              <a:buFont typeface="Arial" panose="00000000000000000000"/>
              <a:buChar char="•"/>
            </a:pPr>
            <a:r>
              <a:rPr sz="24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Let h() be a ‘hash function’ that converts a TYPE to an </a:t>
            </a:r>
            <a:r>
              <a:rPr sz="24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index</a:t>
            </a:r>
            <a:r>
              <a:rPr lang="en-US" sz="24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 </a:t>
            </a:r>
            <a:r>
              <a:rPr sz="24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(</a:t>
            </a:r>
            <a:r>
              <a:rPr sz="24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integer)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14583"/>
              <a:buFont typeface="Arial" panose="00000000000000000000"/>
              <a:buChar char="•"/>
            </a:pPr>
            <a:r>
              <a:rPr sz="24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We can use this index to store the element in an </a:t>
            </a:r>
            <a:r>
              <a:rPr sz="24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array</a:t>
            </a:r>
            <a:endParaRPr sz="1600" b="0" i="0" u="none" strike="noStrike" cap="none" baseline="0">
              <a:solidFill>
                <a:schemeClr val="lt1"/>
              </a:solidFill>
              <a:latin typeface="Tahoma" panose="00000000000000000000"/>
              <a:ea typeface="Tahoma" panose="00000000000000000000"/>
              <a:cs typeface="Tahoma" panose="00000000000000000000"/>
              <a:sym typeface="Tahoma" panose="00000000000000000000"/>
            </a:endParaRPr>
          </a:p>
          <a:p>
            <a:endParaRPr sz="1600" b="0" i="0" u="none" strike="noStrike" cap="none" baseline="0">
              <a:solidFill>
                <a:schemeClr val="lt1"/>
              </a:solidFill>
              <a:latin typeface="Tahoma" panose="00000000000000000000"/>
              <a:ea typeface="Tahoma" panose="00000000000000000000"/>
              <a:cs typeface="Tahoma" panose="00000000000000000000"/>
              <a:sym typeface="Tahoma" panose="00000000000000000000"/>
            </a:endParaRPr>
          </a:p>
          <a:p>
            <a:endParaRPr sz="1600" b="0" i="0" u="none" strike="noStrike" cap="none" baseline="0">
              <a:solidFill>
                <a:schemeClr val="lt1"/>
              </a:solidFill>
              <a:latin typeface="Tahoma" panose="00000000000000000000"/>
              <a:ea typeface="Tahoma" panose="00000000000000000000"/>
              <a:cs typeface="Tahoma" panose="00000000000000000000"/>
              <a:sym typeface="Tahoma" panose="00000000000000000000"/>
            </a:endParaRPr>
          </a:p>
        </p:txBody>
      </p:sp>
      <p:sp>
        <p:nvSpPr>
          <p:cNvPr id="106" name="Shape 106"/>
          <p:cNvSpPr>
            <a:spLocks noGrp="1"/>
          </p:cNvSpPr>
          <p:nvPr>
            <p:ph type="sldNum" idx="12"/>
          </p:nvPr>
        </p:nvSpPr>
        <p:spPr>
          <a:xfrm>
            <a:off x="6553200" y="620077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</a:pPr>
            <a:r>
              <a:rPr/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xfrm>
            <a:off x="271462" y="76200"/>
            <a:ext cx="8229600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</a:pPr>
            <a:r>
              <a:rPr sz="3200" b="0" i="0" u="none" strike="noStrike" cap="none" baseline="0">
                <a:solidFill>
                  <a:srgbClr val="12163D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Open addressing example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xfrm>
            <a:off x="350837" y="914400"/>
            <a:ext cx="8431212" cy="51706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 indent="-342900">
              <a:buSzPct val="100000"/>
            </a:pPr>
            <a:r>
              <a:rPr lang="en-US" smtClean="0"/>
              <a:t>Data=[Kelley, Gilbert, Milam, Kidder, Stag]</a:t>
            </a:r>
          </a:p>
          <a:p>
            <a:pPr lvl="0" indent="-342900">
              <a:buSzPct val="100000"/>
            </a:pPr>
            <a:r>
              <a:rPr lang="en-US" smtClean="0"/>
              <a:t>Hash function h() uses the first character of the value (ASCII value)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0000000000000000000"/>
              <a:buChar char="•"/>
            </a:pPr>
            <a:r>
              <a:rPr sz="20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The </a:t>
            </a:r>
            <a:r>
              <a:rPr sz="20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table </a:t>
            </a:r>
            <a:r>
              <a:rPr sz="20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size</a:t>
            </a:r>
            <a:r>
              <a:rPr lang="en-US" sz="20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 is</a:t>
            </a:r>
            <a:r>
              <a:rPr sz="20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 </a:t>
            </a:r>
            <a:r>
              <a:rPr sz="2000" b="0" i="0" u="none" strike="noStrike" cap="none" baseline="0" dirty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26</a:t>
            </a:r>
            <a:r>
              <a:rPr sz="20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.  </a:t>
            </a:r>
            <a:endParaRPr sz="2000" b="0" i="0" u="none" strike="noStrike" cap="none" baseline="0" dirty="0">
              <a:solidFill>
                <a:schemeClr val="lt1"/>
              </a:solidFill>
              <a:latin typeface="Tahoma" panose="00000000000000000000"/>
              <a:ea typeface="Tahoma" panose="00000000000000000000"/>
              <a:cs typeface="Tahoma" panose="00000000000000000000"/>
              <a:sym typeface="Tahoma" panose="00000000000000000000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0000000000000000000"/>
              <a:buChar char="•"/>
            </a:pPr>
            <a:endParaRPr sz="2000" b="0" i="0" u="none" strike="noStrike" cap="none" baseline="0" dirty="0">
              <a:solidFill>
                <a:schemeClr val="lt1"/>
              </a:solidFill>
              <a:latin typeface="Tahoma" panose="00000000000000000000"/>
              <a:ea typeface="Tahoma" panose="00000000000000000000"/>
              <a:cs typeface="Tahoma" panose="00000000000000000000"/>
              <a:sym typeface="Tahoma" panose="00000000000000000000"/>
            </a:endParaRPr>
          </a:p>
          <a:p>
            <a:endParaRPr sz="2000" b="0" i="0" u="none" strike="noStrike" cap="none" baseline="0" dirty="0">
              <a:solidFill>
                <a:schemeClr val="lt1"/>
              </a:solidFill>
              <a:latin typeface="Tahoma" panose="00000000000000000000"/>
              <a:ea typeface="Tahoma" panose="00000000000000000000"/>
              <a:cs typeface="Tahoma" panose="00000000000000000000"/>
              <a:sym typeface="Tahoma" panose="00000000000000000000"/>
            </a:endParaRPr>
          </a:p>
          <a:p>
            <a:endParaRPr sz="2000" b="0" i="0" u="none" strike="noStrike" cap="none" baseline="0" dirty="0">
              <a:solidFill>
                <a:schemeClr val="lt1"/>
              </a:solidFill>
              <a:latin typeface="Tahoma" panose="00000000000000000000"/>
              <a:ea typeface="Tahoma" panose="00000000000000000000"/>
              <a:cs typeface="Tahoma" panose="00000000000000000000"/>
              <a:sym typeface="Tahoma" panose="00000000000000000000"/>
            </a:endParaRPr>
          </a:p>
          <a:p>
            <a:endParaRPr sz="2000" b="0" i="0" u="none" strike="noStrike" cap="none" baseline="0" dirty="0">
              <a:solidFill>
                <a:schemeClr val="lt1"/>
              </a:solidFill>
              <a:latin typeface="Tahoma" panose="00000000000000000000"/>
              <a:ea typeface="Tahoma" panose="00000000000000000000"/>
              <a:cs typeface="Tahoma" panose="00000000000000000000"/>
              <a:sym typeface="Tahoma" panose="00000000000000000000"/>
            </a:endParaRPr>
          </a:p>
          <a:p>
            <a:endParaRPr sz="2000" b="0" i="0" u="none" strike="noStrike" cap="none" baseline="0" dirty="0">
              <a:solidFill>
                <a:schemeClr val="lt1"/>
              </a:solidFill>
              <a:latin typeface="Tahoma" panose="00000000000000000000"/>
              <a:ea typeface="Tahoma" panose="00000000000000000000"/>
              <a:cs typeface="Tahoma" panose="00000000000000000000"/>
              <a:sym typeface="Tahoma" panose="00000000000000000000"/>
            </a:endParaRPr>
          </a:p>
          <a:p>
            <a:endParaRPr sz="2000" b="0" i="0" u="none" strike="noStrike" cap="none" baseline="0" dirty="0">
              <a:solidFill>
                <a:schemeClr val="lt1"/>
              </a:solidFill>
              <a:latin typeface="Tahoma" panose="00000000000000000000"/>
              <a:ea typeface="Tahoma" panose="00000000000000000000"/>
              <a:cs typeface="Tahoma" panose="00000000000000000000"/>
              <a:sym typeface="Tahoma" panose="00000000000000000000"/>
            </a:endParaRPr>
          </a:p>
          <a:p>
            <a:endParaRPr sz="2000" b="0" i="0" u="none" strike="noStrike" cap="none" baseline="0" dirty="0">
              <a:solidFill>
                <a:schemeClr val="lt1"/>
              </a:solidFill>
              <a:latin typeface="Tahoma" panose="00000000000000000000"/>
              <a:ea typeface="Tahoma" panose="00000000000000000000"/>
              <a:cs typeface="Tahoma" panose="00000000000000000000"/>
              <a:sym typeface="Tahoma" panose="00000000000000000000"/>
            </a:endParaRPr>
          </a:p>
          <a:p>
            <a:endParaRPr sz="2000" b="0" i="0" u="none" strike="noStrike" cap="none" baseline="0" dirty="0">
              <a:solidFill>
                <a:schemeClr val="lt1"/>
              </a:solidFill>
              <a:latin typeface="Tahoma" panose="00000000000000000000"/>
              <a:ea typeface="Tahoma" panose="00000000000000000000"/>
              <a:cs typeface="Tahoma" panose="00000000000000000000"/>
              <a:sym typeface="Tahoma" panose="00000000000000000000"/>
            </a:endParaRPr>
          </a:p>
          <a:p>
            <a:endParaRPr sz="2000" b="0" i="0" u="none" strike="noStrike" cap="none" baseline="0" dirty="0">
              <a:solidFill>
                <a:schemeClr val="lt1"/>
              </a:solidFill>
              <a:latin typeface="Tahoma" panose="00000000000000000000"/>
              <a:ea typeface="Tahoma" panose="00000000000000000000"/>
              <a:cs typeface="Tahoma" panose="00000000000000000000"/>
              <a:sym typeface="Tahoma" panose="00000000000000000000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0000000000000000000"/>
              <a:buChar char="•"/>
            </a:pPr>
            <a:r>
              <a:rPr sz="2000" b="0" i="0" u="none" strike="noStrike" cap="none" baseline="0" dirty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Where does Kidder go? </a:t>
            </a:r>
            <a:endParaRPr lang="en-US" sz="2000" b="0" i="0" u="none" strike="noStrike" cap="none" baseline="0" dirty="0" smtClean="0">
              <a:solidFill>
                <a:schemeClr val="lt1"/>
              </a:solidFill>
              <a:latin typeface="Tahoma" panose="00000000000000000000"/>
              <a:ea typeface="Tahoma" panose="00000000000000000000"/>
              <a:cs typeface="Tahoma" panose="00000000000000000000"/>
              <a:sym typeface="Tahoma" panose="00000000000000000000"/>
            </a:endParaRPr>
          </a:p>
          <a:p>
            <a:pPr lvl="1" indent="-342900">
              <a:buSzPct val="100000"/>
            </a:pPr>
            <a:r>
              <a:rPr b="0" i="0" u="none" strike="noStrike" cap="none" baseline="0" dirty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K </a:t>
            </a:r>
            <a:r>
              <a:rPr b="0" i="0" u="none" strike="noStrike" cap="none" baseline="0" dirty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is occupied.. So take the next available spot which is ‘L’.</a:t>
            </a:r>
          </a:p>
        </p:txBody>
      </p:sp>
      <p:sp>
        <p:nvSpPr>
          <p:cNvPr id="141" name="Shape 141"/>
          <p:cNvSpPr>
            <a:spLocks noGrp="1"/>
          </p:cNvSpPr>
          <p:nvPr>
            <p:ph type="ftr" idx="11"/>
          </p:nvPr>
        </p:nvSpPr>
        <p:spPr>
          <a:xfrm>
            <a:off x="2778125" y="6200775"/>
            <a:ext cx="3463924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</a:pPr>
            <a:r>
              <a: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rPr>
              <a:t>CS 261 – Data Structures</a:t>
            </a:r>
          </a:p>
        </p:txBody>
      </p:sp>
      <p:sp>
        <p:nvSpPr>
          <p:cNvPr id="142" name="Shape 142"/>
          <p:cNvSpPr>
            <a:spLocks noGrp="1"/>
          </p:cNvSpPr>
          <p:nvPr>
            <p:ph type="sldNum" idx="12"/>
          </p:nvPr>
        </p:nvSpPr>
        <p:spPr>
          <a:xfrm>
            <a:off x="6553200" y="620077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</a:pPr>
            <a:r>
              <a:rPr/>
              <a:t> </a:t>
            </a:r>
          </a:p>
        </p:txBody>
      </p:sp>
      <p:sp>
        <p:nvSpPr>
          <p:cNvPr id="143" name="Shape 143"/>
          <p:cNvSpPr/>
          <p:nvPr/>
        </p:nvSpPr>
        <p:spPr>
          <a:xfrm>
            <a:off x="689112" y="2425142"/>
            <a:ext cx="7832035" cy="662608"/>
          </a:xfrm>
          <a:prstGeom prst="rect">
            <a:avLst/>
          </a:prstGeom>
          <a:noFill/>
          <a:ln w="9525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cxnSp>
        <p:nvCxnSpPr>
          <p:cNvPr id="144" name="Shape 144"/>
          <p:cNvCxnSpPr/>
          <p:nvPr/>
        </p:nvCxnSpPr>
        <p:spPr>
          <a:xfrm rot="5400000">
            <a:off x="894521" y="2763073"/>
            <a:ext cx="689113" cy="13251"/>
          </a:xfrm>
          <a:prstGeom prst="straightConnector1">
            <a:avLst/>
          </a:prstGeom>
          <a:noFill/>
          <a:ln w="9525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Shape 145"/>
          <p:cNvCxnSpPr/>
          <p:nvPr/>
        </p:nvCxnSpPr>
        <p:spPr>
          <a:xfrm>
            <a:off x="1245704" y="2332383"/>
            <a:ext cx="914400" cy="9144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6" name="Shape 146"/>
          <p:cNvCxnSpPr/>
          <p:nvPr/>
        </p:nvCxnSpPr>
        <p:spPr>
          <a:xfrm rot="5400000">
            <a:off x="1484238" y="2782952"/>
            <a:ext cx="689113" cy="13251"/>
          </a:xfrm>
          <a:prstGeom prst="straightConnector1">
            <a:avLst/>
          </a:prstGeom>
          <a:noFill/>
          <a:ln w="9525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Shape 147"/>
          <p:cNvCxnSpPr/>
          <p:nvPr/>
        </p:nvCxnSpPr>
        <p:spPr>
          <a:xfrm rot="5400000">
            <a:off x="2027570" y="2769701"/>
            <a:ext cx="689113" cy="13251"/>
          </a:xfrm>
          <a:prstGeom prst="straightConnector1">
            <a:avLst/>
          </a:prstGeom>
          <a:noFill/>
          <a:ln w="9525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Shape 148"/>
          <p:cNvCxnSpPr/>
          <p:nvPr/>
        </p:nvCxnSpPr>
        <p:spPr>
          <a:xfrm rot="5400000">
            <a:off x="2584154" y="2769701"/>
            <a:ext cx="689113" cy="13251"/>
          </a:xfrm>
          <a:prstGeom prst="straightConnector1">
            <a:avLst/>
          </a:prstGeom>
          <a:noFill/>
          <a:ln w="9525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" name="Shape 149"/>
          <p:cNvSpPr/>
          <p:nvPr/>
        </p:nvSpPr>
        <p:spPr>
          <a:xfrm>
            <a:off x="689112" y="3047997"/>
            <a:ext cx="787179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</a:pPr>
            <a:r>
              <a:rPr sz="24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 </a:t>
            </a:r>
            <a:r>
              <a:rPr lang="en-US" sz="24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A</a:t>
            </a:r>
            <a:r>
              <a:rPr sz="24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    </a:t>
            </a:r>
            <a:r>
              <a:rPr lang="en-US" sz="24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B</a:t>
            </a:r>
            <a:r>
              <a:rPr sz="24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     </a:t>
            </a:r>
            <a:r>
              <a:rPr lang="en-US" sz="24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C</a:t>
            </a:r>
            <a:r>
              <a:rPr sz="24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    </a:t>
            </a:r>
            <a:r>
              <a:rPr lang="en-US" sz="24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D</a:t>
            </a:r>
            <a:r>
              <a:rPr sz="24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 </a:t>
            </a:r>
            <a:r>
              <a:rPr sz="24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……   </a:t>
            </a:r>
            <a:r>
              <a:rPr lang="en-US" sz="24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G</a:t>
            </a:r>
            <a:r>
              <a:rPr sz="24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 </a:t>
            </a:r>
            <a:r>
              <a:rPr sz="24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…     </a:t>
            </a:r>
            <a:r>
              <a:rPr lang="en-US" sz="24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K</a:t>
            </a:r>
            <a:r>
              <a:rPr sz="24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 </a:t>
            </a:r>
            <a:r>
              <a:rPr sz="24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…     </a:t>
            </a:r>
            <a:r>
              <a:rPr lang="en-US" sz="24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 M</a:t>
            </a:r>
            <a:r>
              <a:rPr sz="24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 </a:t>
            </a:r>
            <a:r>
              <a:rPr sz="24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…       </a:t>
            </a:r>
            <a:r>
              <a:rPr lang="en-US" sz="24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S</a:t>
            </a:r>
            <a:r>
              <a:rPr sz="24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 </a:t>
            </a:r>
            <a:r>
              <a:rPr sz="24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… … …</a:t>
            </a:r>
          </a:p>
        </p:txBody>
      </p:sp>
      <p:cxnSp>
        <p:nvCxnSpPr>
          <p:cNvPr id="150" name="Shape 150"/>
          <p:cNvCxnSpPr/>
          <p:nvPr/>
        </p:nvCxnSpPr>
        <p:spPr>
          <a:xfrm rot="5400000">
            <a:off x="3260008" y="2716693"/>
            <a:ext cx="689113" cy="13251"/>
          </a:xfrm>
          <a:prstGeom prst="straightConnector1">
            <a:avLst/>
          </a:prstGeom>
          <a:noFill/>
          <a:ln w="9525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Shape 151"/>
          <p:cNvCxnSpPr/>
          <p:nvPr/>
        </p:nvCxnSpPr>
        <p:spPr>
          <a:xfrm rot="5400000">
            <a:off x="3723826" y="2729944"/>
            <a:ext cx="689113" cy="13251"/>
          </a:xfrm>
          <a:prstGeom prst="straightConnector1">
            <a:avLst/>
          </a:prstGeom>
          <a:noFill/>
          <a:ln w="9525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Shape 152"/>
          <p:cNvCxnSpPr/>
          <p:nvPr/>
        </p:nvCxnSpPr>
        <p:spPr>
          <a:xfrm rot="5400000">
            <a:off x="4320210" y="2716692"/>
            <a:ext cx="689113" cy="13251"/>
          </a:xfrm>
          <a:prstGeom prst="straightConnector1">
            <a:avLst/>
          </a:prstGeom>
          <a:noFill/>
          <a:ln w="9525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Shape 153"/>
          <p:cNvCxnSpPr/>
          <p:nvPr/>
        </p:nvCxnSpPr>
        <p:spPr>
          <a:xfrm rot="5400000">
            <a:off x="4770785" y="2729942"/>
            <a:ext cx="689113" cy="13251"/>
          </a:xfrm>
          <a:prstGeom prst="straightConnector1">
            <a:avLst/>
          </a:prstGeom>
          <a:noFill/>
          <a:ln w="9525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Shape 154"/>
          <p:cNvCxnSpPr/>
          <p:nvPr/>
        </p:nvCxnSpPr>
        <p:spPr>
          <a:xfrm rot="5400000">
            <a:off x="5393637" y="2729943"/>
            <a:ext cx="689113" cy="13251"/>
          </a:xfrm>
          <a:prstGeom prst="straightConnector1">
            <a:avLst/>
          </a:prstGeom>
          <a:noFill/>
          <a:ln w="9525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Shape 155"/>
          <p:cNvCxnSpPr/>
          <p:nvPr/>
        </p:nvCxnSpPr>
        <p:spPr>
          <a:xfrm rot="5400000">
            <a:off x="5830958" y="2756446"/>
            <a:ext cx="689113" cy="13251"/>
          </a:xfrm>
          <a:prstGeom prst="straightConnector1">
            <a:avLst/>
          </a:prstGeom>
          <a:noFill/>
          <a:ln w="9525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Shape 156"/>
          <p:cNvCxnSpPr/>
          <p:nvPr/>
        </p:nvCxnSpPr>
        <p:spPr>
          <a:xfrm rot="5400000">
            <a:off x="6533323" y="2756446"/>
            <a:ext cx="689113" cy="13251"/>
          </a:xfrm>
          <a:prstGeom prst="straightConnector1">
            <a:avLst/>
          </a:prstGeom>
          <a:noFill/>
          <a:ln w="9525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Shape 157"/>
          <p:cNvCxnSpPr/>
          <p:nvPr/>
        </p:nvCxnSpPr>
        <p:spPr>
          <a:xfrm rot="5400000">
            <a:off x="6957394" y="2782951"/>
            <a:ext cx="689113" cy="13251"/>
          </a:xfrm>
          <a:prstGeom prst="straightConnector1">
            <a:avLst/>
          </a:prstGeom>
          <a:noFill/>
          <a:ln w="9525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" name="Shape 158"/>
          <p:cNvSpPr/>
          <p:nvPr/>
        </p:nvSpPr>
        <p:spPr>
          <a:xfrm>
            <a:off x="4399721" y="4333460"/>
            <a:ext cx="1179443" cy="477077"/>
          </a:xfrm>
          <a:prstGeom prst="rect">
            <a:avLst/>
          </a:prstGeom>
          <a:noFill/>
          <a:ln w="9525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4439478" y="4386469"/>
            <a:ext cx="111318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</a:pPr>
            <a:r>
              <a:rPr sz="24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Kelley</a:t>
            </a:r>
          </a:p>
        </p:txBody>
      </p:sp>
      <p:cxnSp>
        <p:nvCxnSpPr>
          <p:cNvPr id="160" name="Shape 160"/>
          <p:cNvCxnSpPr>
            <a:stCxn id="158" idx="0"/>
          </p:cNvCxnSpPr>
          <p:nvPr/>
        </p:nvCxnSpPr>
        <p:spPr>
          <a:xfrm>
            <a:off x="4989442" y="4333460"/>
            <a:ext cx="914400" cy="9144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1" name="Shape 161"/>
          <p:cNvCxnSpPr>
            <a:stCxn id="158" idx="0"/>
          </p:cNvCxnSpPr>
          <p:nvPr/>
        </p:nvCxnSpPr>
        <p:spPr>
          <a:xfrm rot="5400000" flipH="1">
            <a:off x="4502425" y="3846443"/>
            <a:ext cx="874644" cy="99390"/>
          </a:xfrm>
          <a:prstGeom prst="straightConnector1">
            <a:avLst/>
          </a:prstGeom>
          <a:noFill/>
          <a:ln w="9525" cap="flat">
            <a:solidFill>
              <a:srgbClr val="FFFF00"/>
            </a:solidFill>
            <a:prstDash val="solid"/>
            <a:round/>
            <a:headEnd type="none" w="med" len="med"/>
            <a:tailEnd type="arrow" w="sm" len="sm"/>
          </a:ln>
        </p:spPr>
      </p:cxnSp>
      <p:sp>
        <p:nvSpPr>
          <p:cNvPr id="162" name="Shape 162"/>
          <p:cNvSpPr/>
          <p:nvPr/>
        </p:nvSpPr>
        <p:spPr>
          <a:xfrm>
            <a:off x="2637183" y="4359964"/>
            <a:ext cx="954155" cy="4505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2690191" y="4399721"/>
            <a:ext cx="1202999" cy="461699"/>
          </a:xfrm>
          <a:prstGeom prst="rect">
            <a:avLst/>
          </a:prstGeom>
          <a:noFill/>
          <a:ln w="9525" cap="flat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</a:pPr>
            <a:r>
              <a:rPr sz="24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Gilbert</a:t>
            </a:r>
          </a:p>
        </p:txBody>
      </p:sp>
      <p:cxnSp>
        <p:nvCxnSpPr>
          <p:cNvPr id="164" name="Shape 164"/>
          <p:cNvCxnSpPr>
            <a:stCxn id="163" idx="0"/>
          </p:cNvCxnSpPr>
          <p:nvPr/>
        </p:nvCxnSpPr>
        <p:spPr>
          <a:xfrm rot="-5400000">
            <a:off x="3069717" y="3707295"/>
            <a:ext cx="914400" cy="470452"/>
          </a:xfrm>
          <a:prstGeom prst="straightConnector1">
            <a:avLst/>
          </a:prstGeom>
          <a:noFill/>
          <a:ln w="9525" cap="flat">
            <a:solidFill>
              <a:srgbClr val="FFFF00"/>
            </a:solidFill>
            <a:prstDash val="solid"/>
            <a:round/>
            <a:headEnd type="none" w="med" len="med"/>
            <a:tailEnd type="arrow" w="sm" len="sm"/>
          </a:ln>
        </p:spPr>
      </p:cxnSp>
      <p:sp>
        <p:nvSpPr>
          <p:cNvPr id="165" name="Shape 165"/>
          <p:cNvSpPr/>
          <p:nvPr/>
        </p:nvSpPr>
        <p:spPr>
          <a:xfrm>
            <a:off x="6096000" y="4373217"/>
            <a:ext cx="1325216" cy="3313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6135757" y="4386469"/>
            <a:ext cx="1219199" cy="461664"/>
          </a:xfrm>
          <a:prstGeom prst="rect">
            <a:avLst/>
          </a:prstGeom>
          <a:noFill/>
          <a:ln w="9525" cap="flat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</a:pPr>
            <a:r>
              <a:rPr sz="24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Milam</a:t>
            </a:r>
          </a:p>
        </p:txBody>
      </p:sp>
      <p:cxnSp>
        <p:nvCxnSpPr>
          <p:cNvPr id="167" name="Shape 167"/>
          <p:cNvCxnSpPr>
            <a:stCxn id="166" idx="0"/>
          </p:cNvCxnSpPr>
          <p:nvPr/>
        </p:nvCxnSpPr>
        <p:spPr>
          <a:xfrm rot="5400000" flipH="1">
            <a:off x="5943600" y="3584712"/>
            <a:ext cx="940904" cy="662608"/>
          </a:xfrm>
          <a:prstGeom prst="straightConnector1">
            <a:avLst/>
          </a:prstGeom>
          <a:noFill/>
          <a:ln w="9525" cap="flat">
            <a:solidFill>
              <a:srgbClr val="FFFF00"/>
            </a:solidFill>
            <a:prstDash val="solid"/>
            <a:round/>
            <a:headEnd type="none" w="med" len="med"/>
            <a:tailEnd type="arrow" w="sm" len="sm"/>
          </a:ln>
        </p:spPr>
      </p:cxnSp>
      <p:sp>
        <p:nvSpPr>
          <p:cNvPr id="168" name="Shape 168"/>
          <p:cNvSpPr/>
          <p:nvPr/>
        </p:nvSpPr>
        <p:spPr>
          <a:xfrm>
            <a:off x="7566990" y="3896139"/>
            <a:ext cx="1258957" cy="397565"/>
          </a:xfrm>
          <a:prstGeom prst="rect">
            <a:avLst/>
          </a:prstGeom>
          <a:noFill/>
          <a:ln w="9525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7606747" y="3869635"/>
            <a:ext cx="1152938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</a:pPr>
            <a:r>
              <a:rPr sz="24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Stag</a:t>
            </a:r>
          </a:p>
        </p:txBody>
      </p:sp>
      <p:cxnSp>
        <p:nvCxnSpPr>
          <p:cNvPr id="170" name="Shape 170"/>
          <p:cNvCxnSpPr>
            <a:stCxn id="169" idx="0"/>
          </p:cNvCxnSpPr>
          <p:nvPr/>
        </p:nvCxnSpPr>
        <p:spPr>
          <a:xfrm rot="5400000" flipH="1">
            <a:off x="7464286" y="3150704"/>
            <a:ext cx="463826" cy="974034"/>
          </a:xfrm>
          <a:prstGeom prst="straightConnector1">
            <a:avLst/>
          </a:prstGeom>
          <a:noFill/>
          <a:ln w="9525" cap="flat">
            <a:solidFill>
              <a:srgbClr val="FFFF00"/>
            </a:solidFill>
            <a:prstDash val="solid"/>
            <a:round/>
            <a:headEnd type="none" w="med" len="med"/>
            <a:tailEnd type="arrow" w="sm" len="sm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title"/>
          </p:nvPr>
        </p:nvSpPr>
        <p:spPr>
          <a:xfrm>
            <a:off x="271462" y="76200"/>
            <a:ext cx="8229600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</a:pPr>
            <a:r>
              <a:rPr sz="3200" b="0" i="0" u="none" strike="noStrike" cap="none" baseline="0">
                <a:solidFill>
                  <a:srgbClr val="12163D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Chaining example</a:t>
            </a:r>
          </a:p>
        </p:txBody>
      </p:sp>
      <p:sp>
        <p:nvSpPr>
          <p:cNvPr id="177" name="Shape 177"/>
          <p:cNvSpPr>
            <a:spLocks noGrp="1"/>
          </p:cNvSpPr>
          <p:nvPr>
            <p:ph type="body" idx="1"/>
          </p:nvPr>
        </p:nvSpPr>
        <p:spPr>
          <a:xfrm>
            <a:off x="350837" y="914400"/>
            <a:ext cx="8431212" cy="502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ftr" idx="11"/>
          </p:nvPr>
        </p:nvSpPr>
        <p:spPr>
          <a:xfrm>
            <a:off x="2778125" y="6200775"/>
            <a:ext cx="3463924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</a:pPr>
            <a:r>
              <a: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rPr>
              <a:t>CS 261 – Data Structures</a:t>
            </a:r>
          </a:p>
        </p:txBody>
      </p:sp>
      <p:sp>
        <p:nvSpPr>
          <p:cNvPr id="179" name="Shape 179"/>
          <p:cNvSpPr>
            <a:spLocks noGrp="1"/>
          </p:cNvSpPr>
          <p:nvPr>
            <p:ph type="sldNum" idx="12"/>
          </p:nvPr>
        </p:nvSpPr>
        <p:spPr>
          <a:xfrm>
            <a:off x="6553200" y="620077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</a:pPr>
            <a:r>
              <a:rPr/>
              <a:t> </a:t>
            </a:r>
          </a:p>
        </p:txBody>
      </p:sp>
      <p:sp>
        <p:nvSpPr>
          <p:cNvPr id="180" name="Shape 180"/>
          <p:cNvSpPr/>
          <p:nvPr/>
        </p:nvSpPr>
        <p:spPr>
          <a:xfrm>
            <a:off x="689112" y="3975626"/>
            <a:ext cx="7832035" cy="662608"/>
          </a:xfrm>
          <a:prstGeom prst="rect">
            <a:avLst/>
          </a:prstGeom>
          <a:noFill/>
          <a:ln w="9525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cxnSp>
        <p:nvCxnSpPr>
          <p:cNvPr id="181" name="Shape 181"/>
          <p:cNvCxnSpPr/>
          <p:nvPr/>
        </p:nvCxnSpPr>
        <p:spPr>
          <a:xfrm>
            <a:off x="1245704" y="4227419"/>
            <a:ext cx="914400" cy="9144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2" name="Shape 182"/>
          <p:cNvCxnSpPr/>
          <p:nvPr/>
        </p:nvCxnSpPr>
        <p:spPr>
          <a:xfrm rot="5400000">
            <a:off x="1484238" y="4333437"/>
            <a:ext cx="689113" cy="13251"/>
          </a:xfrm>
          <a:prstGeom prst="straightConnector1">
            <a:avLst/>
          </a:prstGeom>
          <a:noFill/>
          <a:ln w="9525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Shape 183"/>
          <p:cNvCxnSpPr/>
          <p:nvPr/>
        </p:nvCxnSpPr>
        <p:spPr>
          <a:xfrm rot="5400000">
            <a:off x="2027570" y="4320185"/>
            <a:ext cx="689113" cy="13251"/>
          </a:xfrm>
          <a:prstGeom prst="straightConnector1">
            <a:avLst/>
          </a:prstGeom>
          <a:noFill/>
          <a:ln w="9525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Shape 184"/>
          <p:cNvCxnSpPr/>
          <p:nvPr/>
        </p:nvCxnSpPr>
        <p:spPr>
          <a:xfrm rot="5400000">
            <a:off x="2584154" y="4320185"/>
            <a:ext cx="689113" cy="13251"/>
          </a:xfrm>
          <a:prstGeom prst="straightConnector1">
            <a:avLst/>
          </a:prstGeom>
          <a:noFill/>
          <a:ln w="9525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Shape 186"/>
          <p:cNvCxnSpPr/>
          <p:nvPr/>
        </p:nvCxnSpPr>
        <p:spPr>
          <a:xfrm rot="5400000">
            <a:off x="3260008" y="4267178"/>
            <a:ext cx="689113" cy="13251"/>
          </a:xfrm>
          <a:prstGeom prst="straightConnector1">
            <a:avLst/>
          </a:prstGeom>
          <a:noFill/>
          <a:ln w="9525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Shape 187"/>
          <p:cNvCxnSpPr/>
          <p:nvPr/>
        </p:nvCxnSpPr>
        <p:spPr>
          <a:xfrm rot="5400000">
            <a:off x="3723826" y="4280428"/>
            <a:ext cx="689113" cy="13251"/>
          </a:xfrm>
          <a:prstGeom prst="straightConnector1">
            <a:avLst/>
          </a:prstGeom>
          <a:noFill/>
          <a:ln w="9525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Shape 188"/>
          <p:cNvCxnSpPr/>
          <p:nvPr/>
        </p:nvCxnSpPr>
        <p:spPr>
          <a:xfrm rot="5400000">
            <a:off x="4320210" y="4267175"/>
            <a:ext cx="689113" cy="13251"/>
          </a:xfrm>
          <a:prstGeom prst="straightConnector1">
            <a:avLst/>
          </a:prstGeom>
          <a:noFill/>
          <a:ln w="9525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Shape 189"/>
          <p:cNvCxnSpPr/>
          <p:nvPr/>
        </p:nvCxnSpPr>
        <p:spPr>
          <a:xfrm rot="5400000">
            <a:off x="4770785" y="4280425"/>
            <a:ext cx="689113" cy="13251"/>
          </a:xfrm>
          <a:prstGeom prst="straightConnector1">
            <a:avLst/>
          </a:prstGeom>
          <a:noFill/>
          <a:ln w="9525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Shape 190"/>
          <p:cNvCxnSpPr/>
          <p:nvPr/>
        </p:nvCxnSpPr>
        <p:spPr>
          <a:xfrm rot="5400000">
            <a:off x="5393637" y="4280426"/>
            <a:ext cx="689113" cy="13251"/>
          </a:xfrm>
          <a:prstGeom prst="straightConnector1">
            <a:avLst/>
          </a:prstGeom>
          <a:noFill/>
          <a:ln w="9525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Shape 191"/>
          <p:cNvCxnSpPr/>
          <p:nvPr/>
        </p:nvCxnSpPr>
        <p:spPr>
          <a:xfrm rot="5400000">
            <a:off x="5830958" y="4306930"/>
            <a:ext cx="689113" cy="13251"/>
          </a:xfrm>
          <a:prstGeom prst="straightConnector1">
            <a:avLst/>
          </a:prstGeom>
          <a:noFill/>
          <a:ln w="9525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Shape 192"/>
          <p:cNvCxnSpPr/>
          <p:nvPr/>
        </p:nvCxnSpPr>
        <p:spPr>
          <a:xfrm rot="5400000">
            <a:off x="6533323" y="4306930"/>
            <a:ext cx="689113" cy="13251"/>
          </a:xfrm>
          <a:prstGeom prst="straightConnector1">
            <a:avLst/>
          </a:prstGeom>
          <a:noFill/>
          <a:ln w="9525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Shape 193"/>
          <p:cNvCxnSpPr/>
          <p:nvPr/>
        </p:nvCxnSpPr>
        <p:spPr>
          <a:xfrm rot="5400000">
            <a:off x="6957394" y="4333435"/>
            <a:ext cx="689113" cy="13251"/>
          </a:xfrm>
          <a:prstGeom prst="straightConnector1">
            <a:avLst/>
          </a:prstGeom>
          <a:noFill/>
          <a:ln w="9525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Shape 194"/>
          <p:cNvSpPr/>
          <p:nvPr/>
        </p:nvSpPr>
        <p:spPr>
          <a:xfrm>
            <a:off x="4041917" y="2173384"/>
            <a:ext cx="1179443" cy="477077"/>
          </a:xfrm>
          <a:prstGeom prst="rect">
            <a:avLst/>
          </a:prstGeom>
          <a:noFill/>
          <a:ln w="9525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4081673" y="2226393"/>
            <a:ext cx="111318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</a:pPr>
            <a:r>
              <a:rPr sz="24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Kelley</a:t>
            </a:r>
          </a:p>
        </p:txBody>
      </p:sp>
      <p:cxnSp>
        <p:nvCxnSpPr>
          <p:cNvPr id="196" name="Shape 196"/>
          <p:cNvCxnSpPr>
            <a:endCxn id="195" idx="2"/>
          </p:cNvCxnSpPr>
          <p:nvPr/>
        </p:nvCxnSpPr>
        <p:spPr>
          <a:xfrm rot="5400000" flipH="1">
            <a:off x="4153491" y="3172832"/>
            <a:ext cx="1261090" cy="291542"/>
          </a:xfrm>
          <a:prstGeom prst="straightConnector1">
            <a:avLst/>
          </a:prstGeom>
          <a:noFill/>
          <a:ln w="9525" cap="flat">
            <a:solidFill>
              <a:srgbClr val="FFFF00"/>
            </a:solidFill>
            <a:prstDash val="solid"/>
            <a:round/>
            <a:headEnd type="none" w="med" len="med"/>
            <a:tailEnd type="arrow" w="sm" len="sm"/>
          </a:ln>
        </p:spPr>
      </p:cxnSp>
      <p:sp>
        <p:nvSpPr>
          <p:cNvPr id="197" name="Shape 197"/>
          <p:cNvSpPr/>
          <p:nvPr/>
        </p:nvSpPr>
        <p:spPr>
          <a:xfrm>
            <a:off x="2332386" y="2239646"/>
            <a:ext cx="1260599" cy="461699"/>
          </a:xfrm>
          <a:prstGeom prst="rect">
            <a:avLst/>
          </a:prstGeom>
          <a:noFill/>
          <a:ln w="9525" cap="flat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</a:pPr>
            <a:r>
              <a:rPr sz="24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Gilbert</a:t>
            </a:r>
          </a:p>
        </p:txBody>
      </p:sp>
      <p:cxnSp>
        <p:nvCxnSpPr>
          <p:cNvPr id="198" name="Shape 198"/>
          <p:cNvCxnSpPr>
            <a:endCxn id="197" idx="2"/>
          </p:cNvCxnSpPr>
          <p:nvPr/>
        </p:nvCxnSpPr>
        <p:spPr>
          <a:xfrm rot="5400000" flipH="1">
            <a:off x="2819158" y="2844874"/>
            <a:ext cx="1261089" cy="974032"/>
          </a:xfrm>
          <a:prstGeom prst="straightConnector1">
            <a:avLst/>
          </a:prstGeom>
          <a:noFill/>
          <a:ln w="9525" cap="flat">
            <a:solidFill>
              <a:srgbClr val="FFFF00"/>
            </a:solidFill>
            <a:prstDash val="solid"/>
            <a:round/>
            <a:headEnd type="none" w="med" len="med"/>
            <a:tailEnd type="arrow" w="sm" len="sm"/>
          </a:ln>
        </p:spPr>
      </p:cxnSp>
      <p:sp>
        <p:nvSpPr>
          <p:cNvPr id="199" name="Shape 199"/>
          <p:cNvSpPr/>
          <p:nvPr/>
        </p:nvSpPr>
        <p:spPr>
          <a:xfrm>
            <a:off x="5777953" y="2226393"/>
            <a:ext cx="1219199" cy="461664"/>
          </a:xfrm>
          <a:prstGeom prst="rect">
            <a:avLst/>
          </a:prstGeom>
          <a:noFill/>
          <a:ln w="9525" cap="flat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</a:pPr>
            <a:r>
              <a:rPr sz="24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Milam</a:t>
            </a:r>
          </a:p>
        </p:txBody>
      </p:sp>
      <p:cxnSp>
        <p:nvCxnSpPr>
          <p:cNvPr id="200" name="Shape 200"/>
          <p:cNvCxnSpPr>
            <a:endCxn id="201" idx="2"/>
          </p:cNvCxnSpPr>
          <p:nvPr/>
        </p:nvCxnSpPr>
        <p:spPr>
          <a:xfrm rot="-5400000">
            <a:off x="6552133" y="2755396"/>
            <a:ext cx="1797792" cy="589711"/>
          </a:xfrm>
          <a:prstGeom prst="straightConnector1">
            <a:avLst/>
          </a:prstGeom>
          <a:noFill/>
          <a:ln w="9525" cap="flat">
            <a:solidFill>
              <a:srgbClr val="FFFF00"/>
            </a:solidFill>
            <a:prstDash val="solid"/>
            <a:round/>
            <a:headEnd type="none" w="med" len="med"/>
            <a:tailEnd type="arrow" w="sm" len="sm"/>
          </a:ln>
        </p:spPr>
      </p:cxnSp>
      <p:sp>
        <p:nvSpPr>
          <p:cNvPr id="202" name="Shape 202"/>
          <p:cNvSpPr/>
          <p:nvPr/>
        </p:nvSpPr>
        <p:spPr>
          <a:xfrm>
            <a:off x="7248943" y="1709558"/>
            <a:ext cx="1152938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</a:pPr>
            <a:r>
              <a:rPr sz="24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Stag</a:t>
            </a:r>
          </a:p>
        </p:txBody>
      </p:sp>
      <p:cxnSp>
        <p:nvCxnSpPr>
          <p:cNvPr id="203" name="Shape 203"/>
          <p:cNvCxnSpPr>
            <a:endCxn id="199" idx="2"/>
          </p:cNvCxnSpPr>
          <p:nvPr/>
        </p:nvCxnSpPr>
        <p:spPr>
          <a:xfrm rot="-5400000">
            <a:off x="5558223" y="3119818"/>
            <a:ext cx="1261089" cy="397569"/>
          </a:xfrm>
          <a:prstGeom prst="straightConnector1">
            <a:avLst/>
          </a:prstGeom>
          <a:noFill/>
          <a:ln w="9525" cap="flat">
            <a:solidFill>
              <a:srgbClr val="FFFF00"/>
            </a:solidFill>
            <a:prstDash val="solid"/>
            <a:round/>
            <a:headEnd type="none" w="med" len="med"/>
            <a:tailEnd type="arrow" w="sm" len="sm"/>
          </a:ln>
        </p:spPr>
      </p:cxnSp>
      <p:sp>
        <p:nvSpPr>
          <p:cNvPr id="201" name="Shape 201"/>
          <p:cNvSpPr/>
          <p:nvPr/>
        </p:nvSpPr>
        <p:spPr>
          <a:xfrm>
            <a:off x="7136285" y="1689690"/>
            <a:ext cx="1219199" cy="461664"/>
          </a:xfrm>
          <a:prstGeom prst="rect">
            <a:avLst/>
          </a:prstGeom>
          <a:noFill/>
          <a:ln w="9525" cap="flat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4035292" y="1027088"/>
            <a:ext cx="1222499" cy="563400"/>
          </a:xfrm>
          <a:prstGeom prst="rect">
            <a:avLst/>
          </a:prstGeom>
          <a:noFill/>
          <a:ln w="9525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4094921" y="1086678"/>
            <a:ext cx="1248600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</a:pPr>
            <a:r>
              <a:rPr sz="24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Kidde</a:t>
            </a:r>
            <a:r>
              <a:rPr sz="240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r</a:t>
            </a:r>
          </a:p>
        </p:txBody>
      </p:sp>
      <p:cxnSp>
        <p:nvCxnSpPr>
          <p:cNvPr id="206" name="Shape 206"/>
          <p:cNvCxnSpPr>
            <a:stCxn id="194" idx="0"/>
          </p:cNvCxnSpPr>
          <p:nvPr/>
        </p:nvCxnSpPr>
        <p:spPr>
          <a:xfrm rot="-5400000">
            <a:off x="4329082" y="1857571"/>
            <a:ext cx="618368" cy="13256"/>
          </a:xfrm>
          <a:prstGeom prst="straightConnector1">
            <a:avLst/>
          </a:prstGeom>
          <a:noFill/>
          <a:ln w="9525" cap="flat">
            <a:solidFill>
              <a:srgbClr val="FFFF00"/>
            </a:solidFill>
            <a:prstDash val="solid"/>
            <a:round/>
            <a:headEnd type="none" w="med" len="med"/>
            <a:tailEnd type="arrow" w="sm" len="sm"/>
          </a:ln>
        </p:spPr>
      </p:cxnSp>
      <p:sp>
        <p:nvSpPr>
          <p:cNvPr id="33" name="Shape 149"/>
          <p:cNvSpPr/>
          <p:nvPr/>
        </p:nvSpPr>
        <p:spPr>
          <a:xfrm>
            <a:off x="609600" y="4648200"/>
            <a:ext cx="787179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</a:pPr>
            <a:r>
              <a:rPr sz="24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 </a:t>
            </a:r>
            <a:r>
              <a:rPr lang="en-US" sz="24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A</a:t>
            </a:r>
            <a:r>
              <a:rPr sz="24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    </a:t>
            </a:r>
            <a:r>
              <a:rPr lang="en-US" sz="24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B</a:t>
            </a:r>
            <a:r>
              <a:rPr sz="24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     </a:t>
            </a:r>
            <a:r>
              <a:rPr lang="en-US" sz="24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C</a:t>
            </a:r>
            <a:r>
              <a:rPr sz="24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    </a:t>
            </a:r>
            <a:r>
              <a:rPr lang="en-US" sz="24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D</a:t>
            </a:r>
            <a:r>
              <a:rPr sz="24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 </a:t>
            </a:r>
            <a:r>
              <a:rPr sz="24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……   </a:t>
            </a:r>
            <a:r>
              <a:rPr lang="en-US" sz="24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G</a:t>
            </a:r>
            <a:r>
              <a:rPr sz="24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 </a:t>
            </a:r>
            <a:r>
              <a:rPr sz="24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…     </a:t>
            </a:r>
            <a:r>
              <a:rPr lang="en-US" sz="24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K</a:t>
            </a:r>
            <a:r>
              <a:rPr sz="24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 </a:t>
            </a:r>
            <a:r>
              <a:rPr sz="24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…     </a:t>
            </a:r>
            <a:r>
              <a:rPr lang="en-US" sz="24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 M</a:t>
            </a:r>
            <a:r>
              <a:rPr sz="24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 </a:t>
            </a:r>
            <a:r>
              <a:rPr sz="24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…       </a:t>
            </a:r>
            <a:r>
              <a:rPr lang="en-US" sz="24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S</a:t>
            </a:r>
            <a:r>
              <a:rPr sz="24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 </a:t>
            </a:r>
            <a:r>
              <a:rPr sz="24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… … …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271462" y="76200"/>
            <a:ext cx="8229600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</a:pPr>
            <a:r>
              <a:rPr sz="3200" b="0" i="0" u="none" strike="noStrike" cap="none" baseline="0">
                <a:solidFill>
                  <a:srgbClr val="12163D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Resolving collisions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350837" y="914400"/>
            <a:ext cx="8431212" cy="47602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0000000000000000000"/>
              <a:buChar char="•"/>
            </a:pPr>
            <a:r>
              <a:rPr sz="28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Open addressing / probing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0000000000000000000"/>
              <a:buChar char="•"/>
            </a:pPr>
            <a:r>
              <a:rPr sz="28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If h(x) is empty, add </a:t>
            </a:r>
            <a:r>
              <a:rPr lang="en-US" sz="28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element</a:t>
            </a:r>
            <a:r>
              <a:rPr sz="28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 </a:t>
            </a:r>
            <a:r>
              <a:rPr sz="28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at index h(x)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0000000000000000000"/>
              <a:buChar char="•"/>
            </a:pPr>
            <a:r>
              <a:rPr sz="28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Else look for an empty spot ‘after’ h(x) and add </a:t>
            </a:r>
            <a:r>
              <a:rPr lang="en-US" sz="28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element</a:t>
            </a:r>
            <a:r>
              <a:rPr sz="28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 </a:t>
            </a:r>
            <a:r>
              <a:rPr sz="28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at the first empty spot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0000000000000000000"/>
              <a:buChar char="•"/>
            </a:pPr>
            <a:r>
              <a:rPr sz="28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Wrap around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0000000000000000000"/>
              <a:buChar char="•"/>
            </a:pPr>
            <a:r>
              <a:rPr sz="28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Chaining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0000000000000000000"/>
              <a:buChar char="•"/>
            </a:pPr>
            <a:r>
              <a:rPr sz="28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Each index/bucket contains multiple elements represented as a suitable collection 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0000000000000000000"/>
              <a:buChar char="•"/>
            </a:pPr>
            <a:r>
              <a:rPr sz="28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Add </a:t>
            </a:r>
            <a:r>
              <a:rPr lang="en-US" sz="28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element</a:t>
            </a:r>
            <a:r>
              <a:rPr sz="28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 </a:t>
            </a:r>
            <a:r>
              <a:rPr sz="28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to collection at h(x)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0000000000000000000"/>
              <a:buChar char="•"/>
            </a:pPr>
            <a:r>
              <a:rPr sz="28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Example: An array of lists</a:t>
            </a:r>
            <a:endParaRPr sz="2000" b="0" i="0" u="none" strike="noStrike" cap="none" baseline="0">
              <a:solidFill>
                <a:schemeClr val="lt1"/>
              </a:solidFill>
              <a:latin typeface="Tahoma" panose="00000000000000000000"/>
              <a:ea typeface="Tahoma" panose="00000000000000000000"/>
              <a:cs typeface="Tahoma" panose="00000000000000000000"/>
              <a:sym typeface="Tahoma" panose="00000000000000000000"/>
            </a:endParaRPr>
          </a:p>
        </p:txBody>
      </p:sp>
      <p:sp>
        <p:nvSpPr>
          <p:cNvPr id="132" name="Shape 132"/>
          <p:cNvSpPr>
            <a:spLocks noGrp="1"/>
          </p:cNvSpPr>
          <p:nvPr>
            <p:ph type="ftr" idx="11"/>
          </p:nvPr>
        </p:nvSpPr>
        <p:spPr>
          <a:xfrm>
            <a:off x="2778125" y="6200775"/>
            <a:ext cx="3463924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</a:pPr>
            <a:r>
              <a: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rPr>
              <a:t>CS 261 – Data Structures</a:t>
            </a:r>
          </a:p>
        </p:txBody>
      </p:sp>
      <p:sp>
        <p:nvSpPr>
          <p:cNvPr id="133" name="Shape 133"/>
          <p:cNvSpPr>
            <a:spLocks noGrp="1"/>
          </p:cNvSpPr>
          <p:nvPr>
            <p:ph type="sldNum" idx="12"/>
          </p:nvPr>
        </p:nvSpPr>
        <p:spPr>
          <a:xfrm>
            <a:off x="6553200" y="620077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</a:pPr>
            <a:r>
              <a:rPr/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xfrm>
            <a:off x="271462" y="76200"/>
            <a:ext cx="8229600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</a:pPr>
            <a:r>
              <a:rPr sz="3200" b="0" i="0" u="none" strike="noStrike" cap="none" baseline="0">
                <a:solidFill>
                  <a:srgbClr val="12163D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Terminology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idx="1"/>
          </p:nvPr>
        </p:nvSpPr>
        <p:spPr>
          <a:xfrm>
            <a:off x="350837" y="914400"/>
            <a:ext cx="8431212" cy="47294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0000000000000000000"/>
              <a:buChar char="•"/>
            </a:pPr>
            <a:r>
              <a:rPr lang="en-US" sz="20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Key</a:t>
            </a:r>
            <a:r>
              <a:rPr sz="20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 </a:t>
            </a:r>
            <a:r>
              <a:rPr lang="en-US" sz="20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 and Value</a:t>
            </a:r>
            <a:endParaRPr lang="en-US" sz="2000" b="0" i="0" u="none" strike="noStrike" cap="none" baseline="0" dirty="0" smtClean="0">
              <a:solidFill>
                <a:schemeClr val="lt1"/>
              </a:solidFill>
              <a:latin typeface="Tahoma" panose="00000000000000000000"/>
              <a:ea typeface="Tahoma" panose="00000000000000000000"/>
              <a:cs typeface="Tahoma" panose="00000000000000000000"/>
              <a:sym typeface="Tahoma" panose="00000000000000000000"/>
            </a:endParaRPr>
          </a:p>
          <a:p>
            <a:pPr lvl="1" indent="-342900">
              <a:buSzPct val="100000"/>
            </a:pPr>
            <a:r>
              <a:rPr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The </a:t>
            </a:r>
            <a:r>
              <a:rPr lang="en-US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key </a:t>
            </a:r>
            <a:r>
              <a:rPr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(</a:t>
            </a:r>
            <a:r>
              <a:rPr b="0" i="0" u="none" strike="noStrike" cap="none" baseline="0" dirty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of </a:t>
            </a:r>
            <a:r>
              <a:rPr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type </a:t>
            </a:r>
            <a:r>
              <a:rPr lang="en-US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Key</a:t>
            </a:r>
            <a:r>
              <a:rPr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T</a:t>
            </a:r>
            <a:r>
              <a:rPr lang="en-US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ype</a:t>
            </a:r>
            <a:r>
              <a:rPr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)</a:t>
            </a:r>
            <a:r>
              <a:rPr lang="en-US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 and value (of type ValueType)</a:t>
            </a:r>
            <a:r>
              <a:rPr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 </a:t>
            </a:r>
            <a:r>
              <a:rPr b="0" i="0" u="none" strike="noStrike" cap="none" baseline="0" dirty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being stored in the </a:t>
            </a:r>
            <a:r>
              <a:rPr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hash </a:t>
            </a:r>
            <a:r>
              <a:rPr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table</a:t>
            </a:r>
            <a:endParaRPr lang="en-US" b="0" i="0" u="none" strike="noStrike" cap="none" baseline="0" smtClean="0">
              <a:solidFill>
                <a:schemeClr val="lt1"/>
              </a:solidFill>
              <a:latin typeface="Tahoma" panose="00000000000000000000"/>
              <a:ea typeface="Tahoma" panose="00000000000000000000"/>
              <a:cs typeface="Tahoma" panose="00000000000000000000"/>
              <a:sym typeface="Tahoma" panose="00000000000000000000"/>
            </a:endParaRPr>
          </a:p>
          <a:p>
            <a:pPr lvl="1" indent="-342900">
              <a:buSzPct val="100000"/>
            </a:pPr>
            <a:r>
              <a:rPr lang="en-US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A pair of &lt;key, value&gt; forms an association</a:t>
            </a:r>
            <a:endParaRPr lang="en-US" b="0" i="0" u="none" strike="noStrike" cap="none" baseline="0" smtClean="0">
              <a:solidFill>
                <a:schemeClr val="lt1"/>
              </a:solidFill>
              <a:latin typeface="Tahoma" panose="00000000000000000000"/>
              <a:ea typeface="Tahoma" panose="00000000000000000000"/>
              <a:cs typeface="Tahoma" panose="00000000000000000000"/>
              <a:sym typeface="Tahoma" panose="00000000000000000000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0000000000000000000"/>
              <a:buChar char="•"/>
            </a:pPr>
            <a:r>
              <a:rPr sz="20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Hash </a:t>
            </a:r>
            <a:r>
              <a:rPr sz="2000" b="0" i="0" u="none" strike="noStrike" cap="none" baseline="0" dirty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function </a:t>
            </a:r>
            <a:endParaRPr lang="en-US" dirty="0"/>
          </a:p>
          <a:p>
            <a:pPr lvl="1" indent="-342900">
              <a:buSzPct val="100000"/>
            </a:pPr>
            <a:r>
              <a:rPr b="0" i="0" u="none" strike="noStrike" cap="none" baseline="0" dirty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Function </a:t>
            </a:r>
            <a:r>
              <a:rPr b="0" i="0" u="none" strike="noStrike" cap="none" baseline="0" dirty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that </a:t>
            </a:r>
            <a:r>
              <a:rPr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converts </a:t>
            </a:r>
            <a:r>
              <a:rPr lang="en-US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a key</a:t>
            </a:r>
            <a:r>
              <a:rPr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 </a:t>
            </a:r>
            <a:r>
              <a:rPr b="0" i="0" u="none" strike="noStrike" cap="none" baseline="0" dirty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to </a:t>
            </a:r>
            <a:r>
              <a:rPr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an </a:t>
            </a:r>
            <a:r>
              <a:rPr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index</a:t>
            </a:r>
            <a:endParaRPr b="0" i="0" u="none" strike="noStrike" cap="none" baseline="0" dirty="0">
              <a:solidFill>
                <a:schemeClr val="lt1"/>
              </a:solidFill>
              <a:latin typeface="Tahoma" panose="00000000000000000000"/>
              <a:ea typeface="Tahoma" panose="00000000000000000000"/>
              <a:cs typeface="Tahoma" panose="00000000000000000000"/>
              <a:sym typeface="Tahoma" panose="00000000000000000000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0000000000000000000"/>
              <a:buChar char="•"/>
            </a:pPr>
            <a:r>
              <a:rPr sz="20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Hash </a:t>
            </a:r>
            <a:r>
              <a:rPr sz="2000" b="0" i="0" u="none" strike="noStrike" cap="none" baseline="0" dirty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index </a:t>
            </a:r>
            <a:endParaRPr lang="en-US" dirty="0"/>
          </a:p>
          <a:p>
            <a:pPr lvl="1" indent="-342900">
              <a:buSzPct val="100000"/>
            </a:pPr>
            <a:r>
              <a:rPr b="0" i="0" u="none" strike="noStrike" cap="none" baseline="0" dirty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location </a:t>
            </a:r>
            <a:r>
              <a:rPr b="0" i="0" u="none" strike="noStrike" cap="none" baseline="0" dirty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at which to </a:t>
            </a:r>
            <a:r>
              <a:rPr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store </a:t>
            </a:r>
            <a:r>
              <a:rPr lang="en-US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a key (or an association)</a:t>
            </a:r>
            <a:endParaRPr b="0" i="0" u="none" strike="noStrike" cap="none" baseline="0" dirty="0">
              <a:solidFill>
                <a:schemeClr val="lt1"/>
              </a:solidFill>
              <a:latin typeface="Tahoma" panose="00000000000000000000"/>
              <a:ea typeface="Tahoma" panose="00000000000000000000"/>
              <a:cs typeface="Tahoma" panose="00000000000000000000"/>
              <a:sym typeface="Tahoma" panose="00000000000000000000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0000000000000000000"/>
              <a:buChar char="•"/>
            </a:pPr>
            <a:r>
              <a:rPr sz="2000" b="0" i="0" u="none" strike="noStrike" cap="none" baseline="0" dirty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Load factor </a:t>
            </a:r>
            <a:endParaRPr lang="en-US" dirty="0"/>
          </a:p>
          <a:p>
            <a:pPr lvl="1" indent="-342900">
              <a:buSzPct val="100000"/>
            </a:pPr>
            <a:r>
              <a:rPr b="0" i="0" u="none" strike="noStrike" cap="none" baseline="0" dirty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number </a:t>
            </a:r>
            <a:r>
              <a:rPr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of </a:t>
            </a:r>
            <a:r>
              <a:rPr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elements</a:t>
            </a:r>
            <a:r>
              <a:rPr lang="en-US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 </a:t>
            </a:r>
            <a:r>
              <a:rPr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/</a:t>
            </a:r>
            <a:r>
              <a:rPr lang="en-US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 </a:t>
            </a:r>
            <a:r>
              <a:rPr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size </a:t>
            </a:r>
            <a:r>
              <a:rPr b="0" i="0" u="none" strike="noStrike" cap="none" baseline="0" dirty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of table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0000000000000000000"/>
              <a:buChar char="•"/>
            </a:pPr>
            <a:r>
              <a:rPr sz="2000" b="0" i="0" u="none" strike="noStrike" cap="none" baseline="0" dirty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Collision </a:t>
            </a:r>
            <a:endParaRPr lang="en-US" dirty="0" smtClean="0"/>
          </a:p>
          <a:p>
            <a:pPr lvl="1" indent="-342900">
              <a:buSzPct val="100000"/>
            </a:pPr>
            <a:r>
              <a:rPr b="0" i="0" u="none" strike="noStrike" cap="none" baseline="0" dirty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When </a:t>
            </a:r>
            <a:r>
              <a:rPr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two </a:t>
            </a:r>
            <a:r>
              <a:rPr lang="en-US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keys are hashed</a:t>
            </a:r>
            <a:r>
              <a:rPr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 </a:t>
            </a:r>
            <a:r>
              <a:rPr lang="en-US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to</a:t>
            </a:r>
            <a:r>
              <a:rPr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 </a:t>
            </a:r>
            <a:r>
              <a:rPr b="0" i="0" u="none" strike="noStrike" cap="none" baseline="0" dirty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the </a:t>
            </a:r>
            <a:r>
              <a:rPr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same </a:t>
            </a:r>
            <a:r>
              <a:rPr lang="en-US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index</a:t>
            </a:r>
            <a:r>
              <a:rPr b="0" i="0" u="none" strike="noStrike" cap="none" baseline="0" smtClean="0">
                <a:solidFill>
                  <a:srgbClr val="FFFFFF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 </a:t>
            </a:r>
            <a:r>
              <a:rPr b="0" i="0" u="none" strike="noStrike" cap="none" baseline="0" dirty="0">
                <a:solidFill>
                  <a:srgbClr val="FFFFFF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i.e. </a:t>
            </a:r>
            <a:r>
              <a:rPr b="0" i="0" u="none" strike="noStrike" cap="none" baseline="0" dirty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h(x) </a:t>
            </a:r>
            <a:r>
              <a:rPr lang="en-US" b="0" i="0" u="none" strike="noStrike" cap="none" baseline="0" dirty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=</a:t>
            </a:r>
            <a:r>
              <a:rPr b="0" i="0" u="none" strike="noStrike" cap="none" baseline="0" dirty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= </a:t>
            </a:r>
            <a:r>
              <a:rPr b="0" i="0" u="none" strike="noStrike" cap="none" baseline="0" dirty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h(y)</a:t>
            </a:r>
          </a:p>
          <a:p>
            <a:endParaRPr sz="2000" b="0" i="0" u="none" strike="noStrike" cap="none" baseline="0" dirty="0">
              <a:solidFill>
                <a:schemeClr val="lt1"/>
              </a:solidFill>
              <a:latin typeface="Tahoma" panose="00000000000000000000"/>
              <a:ea typeface="Tahoma" panose="00000000000000000000"/>
              <a:cs typeface="Tahoma" panose="00000000000000000000"/>
              <a:sym typeface="Tahoma" panose="00000000000000000000"/>
            </a:endParaRPr>
          </a:p>
        </p:txBody>
      </p:sp>
      <p:sp>
        <p:nvSpPr>
          <p:cNvPr id="114" name="Shape 114"/>
          <p:cNvSpPr>
            <a:spLocks noGrp="1"/>
          </p:cNvSpPr>
          <p:nvPr>
            <p:ph type="ftr" idx="11"/>
          </p:nvPr>
        </p:nvSpPr>
        <p:spPr>
          <a:xfrm>
            <a:off x="2778125" y="6200775"/>
            <a:ext cx="3463924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</a:pPr>
            <a:r>
              <a: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rPr>
              <a:t>CS 261 – Data Structures</a:t>
            </a:r>
          </a:p>
        </p:txBody>
      </p:sp>
      <p:sp>
        <p:nvSpPr>
          <p:cNvPr id="115" name="Shape 115"/>
          <p:cNvSpPr>
            <a:spLocks noGrp="1"/>
          </p:cNvSpPr>
          <p:nvPr>
            <p:ph type="sldNum" idx="12"/>
          </p:nvPr>
        </p:nvSpPr>
        <p:spPr>
          <a:xfrm>
            <a:off x="6553200" y="620077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</a:pPr>
            <a:r>
              <a:rPr/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xfrm>
            <a:off x="271462" y="88632"/>
            <a:ext cx="8229600" cy="5847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</a:pPr>
            <a:r>
              <a:rPr sz="3200" b="0" i="0" u="none" strike="noStrike" cap="none" baseline="0" smtClean="0">
                <a:solidFill>
                  <a:srgbClr val="12163D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Complexity</a:t>
            </a:r>
            <a:r>
              <a:rPr lang="en-US" sz="3200" b="0" i="0" u="none" strike="noStrike" cap="none" baseline="0" smtClean="0">
                <a:solidFill>
                  <a:srgbClr val="12163D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 for</a:t>
            </a:r>
            <a:r>
              <a:rPr lang="en-US" sz="3200" b="0" i="0" u="none" strike="noStrike" cap="none" smtClean="0">
                <a:solidFill>
                  <a:srgbClr val="12163D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 Searching</a:t>
            </a:r>
            <a:endParaRPr sz="3200" b="0" i="0" u="none" strike="noStrike" cap="none" baseline="0">
              <a:solidFill>
                <a:srgbClr val="12163D"/>
              </a:solidFill>
              <a:latin typeface="Tahoma" panose="00000000000000000000"/>
              <a:ea typeface="Tahoma" panose="00000000000000000000"/>
              <a:cs typeface="Tahoma" panose="00000000000000000000"/>
              <a:sym typeface="Tahoma" panose="00000000000000000000"/>
            </a:endParaRPr>
          </a:p>
        </p:txBody>
      </p:sp>
      <p:sp>
        <p:nvSpPr>
          <p:cNvPr id="213" name="Shape 213"/>
          <p:cNvSpPr>
            <a:spLocks noGrp="1"/>
          </p:cNvSpPr>
          <p:nvPr>
            <p:ph type="body" idx="1"/>
          </p:nvPr>
        </p:nvSpPr>
        <p:spPr>
          <a:xfrm>
            <a:off x="350837" y="914400"/>
            <a:ext cx="8431212" cy="34737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0000000000000000000"/>
              <a:buChar char="•"/>
            </a:pPr>
            <a:r>
              <a:rPr sz="24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Best case – each </a:t>
            </a:r>
            <a:r>
              <a:rPr lang="en-US" sz="24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key</a:t>
            </a:r>
            <a:r>
              <a:rPr sz="24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 </a:t>
            </a:r>
            <a:r>
              <a:rPr sz="24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maps to a unique </a:t>
            </a:r>
            <a:r>
              <a:rPr lang="en-US" sz="24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index</a:t>
            </a:r>
            <a:r>
              <a:rPr sz="24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 </a:t>
            </a:r>
            <a:r>
              <a:rPr sz="24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– </a:t>
            </a:r>
            <a:r>
              <a:rPr sz="2400" i="0" u="none" strike="noStrike" cap="none" baseline="0">
                <a:solidFill>
                  <a:srgbClr val="000000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O(1)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0000000000000000000"/>
              <a:buChar char="•"/>
            </a:pPr>
            <a:r>
              <a:rPr sz="24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Worst case – All </a:t>
            </a:r>
            <a:r>
              <a:rPr lang="en-US" sz="24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keys</a:t>
            </a:r>
            <a:r>
              <a:rPr sz="24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 </a:t>
            </a:r>
            <a:r>
              <a:rPr sz="24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map to the same </a:t>
            </a:r>
            <a:r>
              <a:rPr lang="en-US" sz="24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index</a:t>
            </a:r>
            <a:r>
              <a:rPr sz="2400" b="0" i="0" u="none" strike="noStrike" cap="none" baseline="0" smtClean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 </a:t>
            </a:r>
            <a:r>
              <a:rPr sz="24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– </a:t>
            </a:r>
            <a:r>
              <a:rPr sz="2400" b="0" i="0" u="none" strike="noStrike" cap="none" baseline="0">
                <a:solidFill>
                  <a:srgbClr val="000000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O(n)</a:t>
            </a:r>
          </a:p>
          <a:p>
            <a:endParaRPr sz="2400" b="0" i="0" u="none" strike="noStrike" cap="none" baseline="0">
              <a:solidFill>
                <a:srgbClr val="000000"/>
              </a:solidFill>
              <a:latin typeface="Tahoma" panose="00000000000000000000"/>
              <a:ea typeface="Tahoma" panose="00000000000000000000"/>
              <a:cs typeface="Tahoma" panose="00000000000000000000"/>
              <a:sym typeface="Tahoma" panose="00000000000000000000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0000000000000000000"/>
              <a:buChar char="•"/>
            </a:pPr>
            <a:r>
              <a:rPr sz="24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Average case – Open addressing </a:t>
            </a:r>
          </a:p>
          <a:p>
            <a:endParaRPr sz="2400" b="0" i="0" u="none" strike="noStrike" cap="none" baseline="0">
              <a:solidFill>
                <a:schemeClr val="lt1"/>
              </a:solidFill>
              <a:latin typeface="Tahoma" panose="00000000000000000000"/>
              <a:ea typeface="Tahoma" panose="00000000000000000000"/>
              <a:cs typeface="Tahoma" panose="00000000000000000000"/>
              <a:sym typeface="Tahoma" panose="00000000000000000000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0000000000000000000"/>
              <a:buChar char="•"/>
            </a:pPr>
            <a:r>
              <a:rPr sz="24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Average case – Chaining </a:t>
            </a:r>
          </a:p>
          <a:p>
            <a:endParaRPr sz="2400" b="0" i="0" u="none" strike="noStrike" cap="none" baseline="0">
              <a:solidFill>
                <a:schemeClr val="lt1"/>
              </a:solidFill>
              <a:latin typeface="Tahoma" panose="00000000000000000000"/>
              <a:ea typeface="Tahoma" panose="00000000000000000000"/>
              <a:cs typeface="Tahoma" panose="00000000000000000000"/>
              <a:sym typeface="Tahoma" panose="00000000000000000000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0000000000000000000"/>
              <a:buChar char="•"/>
            </a:pPr>
            <a:r>
              <a:rPr sz="24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Smaller load factor, better performance.</a:t>
            </a:r>
            <a:endParaRPr sz="2000" b="0" i="0" u="none" strike="noStrike" cap="none" baseline="0">
              <a:solidFill>
                <a:schemeClr val="lt1"/>
              </a:solidFill>
              <a:latin typeface="Tahoma" panose="00000000000000000000"/>
              <a:ea typeface="Tahoma" panose="00000000000000000000"/>
              <a:cs typeface="Tahoma" panose="00000000000000000000"/>
              <a:sym typeface="Tahoma" panose="00000000000000000000"/>
            </a:endParaRPr>
          </a:p>
        </p:txBody>
      </p:sp>
      <p:sp>
        <p:nvSpPr>
          <p:cNvPr id="214" name="Shape 214"/>
          <p:cNvSpPr>
            <a:spLocks noGrp="1"/>
          </p:cNvSpPr>
          <p:nvPr>
            <p:ph type="ftr" idx="11"/>
          </p:nvPr>
        </p:nvSpPr>
        <p:spPr>
          <a:xfrm>
            <a:off x="2778125" y="6200775"/>
            <a:ext cx="3463924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</a:pPr>
            <a:r>
              <a: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rPr>
              <a:t>CS 261 – Data Structures</a:t>
            </a:r>
          </a:p>
        </p:txBody>
      </p:sp>
      <p:sp>
        <p:nvSpPr>
          <p:cNvPr id="215" name="Shape 215"/>
          <p:cNvSpPr>
            <a:spLocks noGrp="1"/>
          </p:cNvSpPr>
          <p:nvPr>
            <p:ph type="sldNum" idx="12"/>
          </p:nvPr>
        </p:nvSpPr>
        <p:spPr>
          <a:xfrm>
            <a:off x="6553200" y="620077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</a:pPr>
            <a:r>
              <a:rPr/>
              <a:t> </a:t>
            </a:r>
          </a:p>
        </p:txBody>
      </p:sp>
      <p:sp>
        <p:nvSpPr>
          <p:cNvPr id="216" name="Shape 216"/>
          <p:cNvSpPr/>
          <p:nvPr/>
        </p:nvSpPr>
        <p:spPr>
          <a:xfrm>
            <a:off x="5486400" y="1943100"/>
            <a:ext cx="1866900" cy="95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</p:sp>
      <p:sp>
        <p:nvSpPr>
          <p:cNvPr id="217" name="Shape 217"/>
          <p:cNvSpPr/>
          <p:nvPr/>
        </p:nvSpPr>
        <p:spPr>
          <a:xfrm>
            <a:off x="4419600" y="3041291"/>
            <a:ext cx="857250" cy="3905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xfrm>
            <a:off x="271462" y="76200"/>
            <a:ext cx="8229600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</a:pPr>
            <a:r>
              <a:rPr sz="3200" b="0" i="0" u="none" strike="noStrike" cap="none" baseline="0">
                <a:solidFill>
                  <a:srgbClr val="12163D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Things to keep in mind</a:t>
            </a:r>
          </a:p>
        </p:txBody>
      </p:sp>
      <p:sp>
        <p:nvSpPr>
          <p:cNvPr id="224" name="Shape 224"/>
          <p:cNvSpPr>
            <a:spLocks noGrp="1"/>
          </p:cNvSpPr>
          <p:nvPr>
            <p:ph type="body" idx="1"/>
          </p:nvPr>
        </p:nvSpPr>
        <p:spPr>
          <a:xfrm>
            <a:off x="350837" y="914400"/>
            <a:ext cx="8431212" cy="47397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0000000000000000000"/>
              <a:buChar char="•"/>
            </a:pPr>
            <a:r>
              <a:rPr sz="28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Is there a suitable h()?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0000000000000000000"/>
              <a:buChar char="•"/>
            </a:pPr>
            <a:r>
              <a:rPr sz="28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How long does it take to compute h()?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0000000000000000000"/>
              <a:buChar char="•"/>
            </a:pPr>
            <a:r>
              <a:rPr sz="28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What is the rate at which collisions occur?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0000000000000000000"/>
              <a:buChar char="•"/>
            </a:pPr>
            <a:r>
              <a:rPr sz="28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What is the load factor?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0000000000000000000"/>
              <a:buChar char="•"/>
            </a:pPr>
            <a:r>
              <a:rPr sz="28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Between 0 and 1 for open addressing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0000000000000000000"/>
              <a:buChar char="•"/>
            </a:pPr>
            <a:r>
              <a:rPr sz="28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Can be greater than one for chaining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0000000000000000000"/>
              <a:buChar char="•"/>
            </a:pPr>
            <a:r>
              <a:rPr sz="28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If load factor becomes too large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0000000000000000000"/>
              <a:buChar char="•"/>
            </a:pPr>
            <a:r>
              <a:rPr sz="28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Resize the hash table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0000000000000000000"/>
              <a:buChar char="•"/>
            </a:pPr>
            <a:r>
              <a:rPr sz="2800" b="0" i="0" u="none" strike="noStrike" cap="none" baseline="0">
                <a:solidFill>
                  <a:schemeClr val="lt1"/>
                </a:solidFill>
                <a:latin typeface="Tahoma" panose="00000000000000000000"/>
                <a:ea typeface="Tahoma" panose="00000000000000000000"/>
                <a:cs typeface="Tahoma" panose="00000000000000000000"/>
                <a:sym typeface="Tahoma" panose="00000000000000000000"/>
              </a:rPr>
              <a:t>Rehash the data</a:t>
            </a:r>
            <a:endParaRPr sz="2000" b="0" i="0" u="none" strike="noStrike" cap="none" baseline="0">
              <a:solidFill>
                <a:schemeClr val="lt1"/>
              </a:solidFill>
              <a:latin typeface="Tahoma" panose="00000000000000000000"/>
              <a:ea typeface="Tahoma" panose="00000000000000000000"/>
              <a:cs typeface="Tahoma" panose="00000000000000000000"/>
              <a:sym typeface="Tahoma" panose="00000000000000000000"/>
            </a:endParaRPr>
          </a:p>
          <a:p>
            <a:endParaRPr sz="2000" b="0" i="0" u="none" strike="noStrike" cap="none" baseline="0">
              <a:solidFill>
                <a:schemeClr val="lt1"/>
              </a:solidFill>
              <a:latin typeface="Tahoma" panose="00000000000000000000"/>
              <a:ea typeface="Tahoma" panose="00000000000000000000"/>
              <a:cs typeface="Tahoma" panose="00000000000000000000"/>
              <a:sym typeface="Tahoma" panose="00000000000000000000"/>
            </a:endParaRPr>
          </a:p>
        </p:txBody>
      </p:sp>
      <p:sp>
        <p:nvSpPr>
          <p:cNvPr id="225" name="Shape 225"/>
          <p:cNvSpPr>
            <a:spLocks noGrp="1"/>
          </p:cNvSpPr>
          <p:nvPr>
            <p:ph type="ftr" idx="11"/>
          </p:nvPr>
        </p:nvSpPr>
        <p:spPr>
          <a:xfrm>
            <a:off x="2778125" y="6200775"/>
            <a:ext cx="3463924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</a:pPr>
            <a:r>
              <a: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rPr>
              <a:t>CS 261 – Data Structures</a:t>
            </a:r>
          </a:p>
        </p:txBody>
      </p:sp>
      <p:sp>
        <p:nvSpPr>
          <p:cNvPr id="226" name="Shape 226"/>
          <p:cNvSpPr>
            <a:spLocks noGrp="1"/>
          </p:cNvSpPr>
          <p:nvPr>
            <p:ph type="sldNum" idx="12"/>
          </p:nvPr>
        </p:nvSpPr>
        <p:spPr>
          <a:xfrm>
            <a:off x="6553200" y="620077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</a:pPr>
            <a:r>
              <a:rPr/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aining presentation- Office 2003—Using the Research service">
  <a:themeElements>
    <a:clrScheme name="Training presentation- Office 2003—Using the Research service 13">
      <a:dk1>
        <a:srgbClr val="7B7A8E"/>
      </a:dk1>
      <a:lt1>
        <a:srgbClr val="FFFFFF"/>
      </a:lt1>
      <a:dk2>
        <a:srgbClr val="9B9AB3"/>
      </a:dk2>
      <a:lt2>
        <a:srgbClr val="FFFFFF"/>
      </a:lt2>
      <a:accent1>
        <a:srgbClr val="807EB0"/>
      </a:accent1>
      <a:accent2>
        <a:srgbClr val="333399"/>
      </a:accent2>
      <a:accent3>
        <a:srgbClr val="CBCAD6"/>
      </a:accent3>
      <a:accent4>
        <a:srgbClr val="DADADA"/>
      </a:accent4>
      <a:accent5>
        <a:srgbClr val="C0C0D4"/>
      </a:accent5>
      <a:accent6>
        <a:srgbClr val="2D2D8A"/>
      </a:accent6>
      <a:hlink>
        <a:srgbClr val="DEE8F9"/>
      </a:hlink>
      <a:folHlink>
        <a:srgbClr val="D1CFFB"/>
      </a:folHlink>
    </a:clrScheme>
    <a:fontScheme name="Training presentation- Office 2003—Using the Research servic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75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75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Training presentation- Office 2003—Using the Research serv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ining presentation- Office 2003—Using the Research serv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ining presentation- Office 2003—Using the Research serv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ining presentation- Office 2003—Using the Research serv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ining presentation- Office 2003—Using the Research serv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ining presentation- Office 2003—Using the Research serv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 presentation- Office 2003—Using the Research serv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 presentation- Office 2003—Using the Research serv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 presentation- Office 2003—Using the Research serv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 presentation- Office 2003—Using the Research serv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 presentation- Office 2003—Using the Research serv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 presentation- Office 2003—Using the Research serv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 presentation- Office 2003—Using the Research service 13">
        <a:dk1>
          <a:srgbClr val="7B7A8E"/>
        </a:dk1>
        <a:lt1>
          <a:srgbClr val="FFFFFF"/>
        </a:lt1>
        <a:dk2>
          <a:srgbClr val="9B9AB3"/>
        </a:dk2>
        <a:lt2>
          <a:srgbClr val="FFFFFF"/>
        </a:lt2>
        <a:accent1>
          <a:srgbClr val="807EB0"/>
        </a:accent1>
        <a:accent2>
          <a:srgbClr val="333399"/>
        </a:accent2>
        <a:accent3>
          <a:srgbClr val="CBCAD6"/>
        </a:accent3>
        <a:accent4>
          <a:srgbClr val="DADADA"/>
        </a:accent4>
        <a:accent5>
          <a:srgbClr val="C0C0D4"/>
        </a:accent5>
        <a:accent6>
          <a:srgbClr val="2D2D8A"/>
        </a:accent6>
        <a:hlink>
          <a:srgbClr val="DEE8F9"/>
        </a:hlink>
        <a:folHlink>
          <a:srgbClr val="D1CFFB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3446</TotalTime>
  <Words>1686</Words>
  <Application>Microsoft Office PowerPoint</Application>
  <PresentationFormat>On-screen Show (4:3)</PresentationFormat>
  <Paragraphs>372</Paragraphs>
  <Slides>20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Training presentation- Office 2003—Using the Research service</vt:lpstr>
      <vt:lpstr>CS 261 – Hash Tables &amp; Graphs</vt:lpstr>
      <vt:lpstr>Outline</vt:lpstr>
      <vt:lpstr>Hash tables - Motivation</vt:lpstr>
      <vt:lpstr>Open addressing example</vt:lpstr>
      <vt:lpstr>Chaining example</vt:lpstr>
      <vt:lpstr>Resolving collisions</vt:lpstr>
      <vt:lpstr>Terminology</vt:lpstr>
      <vt:lpstr>Complexity for Searching</vt:lpstr>
      <vt:lpstr>Things to keep in mind</vt:lpstr>
      <vt:lpstr>Hash table question 1</vt:lpstr>
      <vt:lpstr>Solution</vt:lpstr>
      <vt:lpstr>Hash table question 2</vt:lpstr>
      <vt:lpstr>Hash table question 3 </vt:lpstr>
      <vt:lpstr>True or False?</vt:lpstr>
      <vt:lpstr>Assignment 6: Hash Table Implementation of a Concordance</vt:lpstr>
      <vt:lpstr>Hash Table: insert to hash map</vt:lpstr>
      <vt:lpstr>Hash Table: insert to hash map</vt:lpstr>
      <vt:lpstr>Graph: Reachability Problem</vt:lpstr>
      <vt:lpstr>Graph: Reachability Problem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261 – Recitation 7</dc:title>
  <dc:creator>Windows User</dc:creator>
  <cp:lastModifiedBy>samina</cp:lastModifiedBy>
  <cp:revision>367</cp:revision>
  <cp:lastPrinted>2013-02-25T02:00:28Z</cp:lastPrinted>
  <dcterms:created xsi:type="dcterms:W3CDTF">2010-02-15T08:43:56Z</dcterms:created>
  <dcterms:modified xsi:type="dcterms:W3CDTF">2013-03-20T18:24:40Z</dcterms:modified>
</cp:coreProperties>
</file>