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258" r:id="rId6"/>
    <p:sldId id="260" r:id="rId7"/>
    <p:sldId id="259" r:id="rId8"/>
  </p:sldIdLst>
  <p:sldSz cx="12192000" cy="6858000"/>
  <p:notesSz cx="7103745" cy="10234295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92938290" name="钓鳌客" initials="钓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7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0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比如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当两车竞争一单候车乘客的情况下，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车有载客但离候车乘客近，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车空驶时间较长但离单较远，此时应当由</a:t>
            </a:r>
            <a:r>
              <a:rPr lang="en-US" altLang="zh-CN">
                <a:sym typeface="+mn-ea"/>
              </a:rPr>
              <a:t>agent </a:t>
            </a:r>
            <a:r>
              <a:rPr lang="zh-CN" altLang="en-US">
                <a:sym typeface="+mn-ea"/>
              </a:rPr>
              <a:t>定义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派单的目标，是最大化出租车载客率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还是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最小化乘客等待时间？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此时</a:t>
            </a:r>
            <a:r>
              <a:rPr lang="en-US" altLang="zh-CN">
                <a:sym typeface="+mn-ea"/>
              </a:rPr>
              <a:t>agent </a:t>
            </a:r>
            <a:r>
              <a:rPr lang="zh-CN" altLang="en-US">
                <a:sym typeface="+mn-ea"/>
              </a:rPr>
              <a:t>需要</a:t>
            </a:r>
            <a:r>
              <a:rPr lang="en-US" altLang="zh-CN">
                <a:sym typeface="+mn-ea"/>
              </a:rPr>
              <a:t>simulator </a:t>
            </a:r>
            <a:r>
              <a:rPr lang="zh-CN" altLang="en-US">
                <a:sym typeface="+mn-ea"/>
              </a:rPr>
              <a:t>工具来获取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相关信息，比如</a:t>
            </a:r>
            <a:r>
              <a:rPr lang="en-US" altLang="zh-CN">
                <a:sym typeface="+mn-ea"/>
              </a:rPr>
              <a:t> A </a:t>
            </a:r>
            <a:r>
              <a:rPr lang="zh-CN" altLang="en-US">
                <a:sym typeface="+mn-ea"/>
              </a:rPr>
              <a:t>车当前载客的行程时间已经很长，距离车上乘客目的地较近，那么此时再去接新客导致拼车行为比较低效，而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车的优先级应该随着空驶延长而提高。所以，这个求解目标应该是提升载客率。此时需要到的工具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将订单分配给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有载客的车（拼）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空车（派）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可以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混在一起决策。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比如就近的拼车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较远的派单，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如果把这两种产生的候选行程分别决策，则肯定不是最优</a:t>
            </a:r>
            <a:endParaRPr lang="zh-CN" altLang="en-US"/>
          </a:p>
          <a:p>
            <a:r>
              <a:rPr lang="zh-CN" altLang="en-US">
                <a:sym typeface="+mn-ea"/>
              </a:rPr>
              <a:t>归类决策情况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templates </a:t>
            </a:r>
            <a:r>
              <a:rPr lang="zh-CN" altLang="en-US">
                <a:sym typeface="+mn-ea"/>
              </a:rPr>
              <a:t>由</a:t>
            </a:r>
            <a:r>
              <a:rPr lang="en-US" altLang="zh-CN">
                <a:sym typeface="+mn-ea"/>
              </a:rPr>
              <a:t> top LLM </a:t>
            </a:r>
            <a:r>
              <a:rPr lang="zh-CN" altLang="en-US">
                <a:sym typeface="+mn-ea"/>
              </a:rPr>
              <a:t>辨别总结产生，或者人工干预，或者</a:t>
            </a:r>
            <a:r>
              <a:rPr lang="en-US" altLang="zh-CN">
                <a:sym typeface="+mn-ea"/>
              </a:rPr>
              <a:t> simulation </a:t>
            </a:r>
            <a:r>
              <a:rPr lang="zh-CN" altLang="en-US">
                <a:sym typeface="+mn-ea"/>
              </a:rPr>
              <a:t>实时积累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templates </a:t>
            </a:r>
            <a:r>
              <a:rPr lang="zh-CN" altLang="en-US">
                <a:sym typeface="+mn-ea"/>
              </a:rPr>
              <a:t>间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界限划分？围绕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车的决策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还是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订单的决策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困难度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>
                <a:sym typeface="+mn-ea"/>
              </a:rPr>
              <a:t>action tool -&gt; requests step </a:t>
            </a:r>
            <a:r>
              <a:rPr lang="zh-CN" altLang="en-US">
                <a:sym typeface="+mn-ea"/>
              </a:rPr>
              <a:t>有待实验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或者将</a:t>
            </a:r>
            <a:r>
              <a:rPr lang="en-US" altLang="zh-CN">
                <a:sym typeface="+mn-ea"/>
              </a:rPr>
              <a:t> Dispatch </a:t>
            </a:r>
            <a:r>
              <a:rPr lang="zh-CN" altLang="en-US">
                <a:sym typeface="+mn-ea"/>
              </a:rPr>
              <a:t>融入</a:t>
            </a:r>
            <a:r>
              <a:rPr lang="en-US" altLang="zh-CN">
                <a:sym typeface="+mn-ea"/>
              </a:rPr>
              <a:t> agent </a:t>
            </a:r>
            <a:r>
              <a:rPr lang="zh-CN" altLang="en-US">
                <a:sym typeface="+mn-ea"/>
              </a:rPr>
              <a:t>，但更复杂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且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耦合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>
                <a:sym typeface="+mn-ea"/>
              </a:rPr>
              <a:t>system tracker or evaluator</a:t>
            </a:r>
            <a:r>
              <a:rPr lang="zh-CN" altLang="en-US">
                <a:sym typeface="+mn-ea"/>
              </a:rPr>
              <a:t>：用来评估</a:t>
            </a:r>
            <a:r>
              <a:rPr lang="en-US" altLang="zh-CN">
                <a:sym typeface="+mn-ea"/>
              </a:rPr>
              <a:t>simulation</a:t>
            </a:r>
            <a:r>
              <a:rPr lang="zh-CN" altLang="en-US">
                <a:sym typeface="+mn-ea"/>
              </a:rPr>
              <a:t>是否正常。增加个simulator校验  tool，让llm 检查simulator是否合理，看看动作执行和下一步的状态呈现是否连贯合理。不合理就提醒程序员改</a:t>
            </a:r>
            <a:r>
              <a:rPr lang="en-US" altLang="zh-CN">
                <a:sym typeface="+mn-ea"/>
              </a:rPr>
              <a:t>bug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熊希</a:t>
            </a:r>
            <a:r>
              <a:rPr lang="en-US" altLang="zh-CN">
                <a:sym typeface="+mn-ea"/>
              </a:rPr>
              <a:t> RL  </a:t>
            </a:r>
            <a:r>
              <a:rPr lang="zh-CN" altLang="en-US">
                <a:sym typeface="+mn-ea"/>
              </a:rPr>
              <a:t>信号灯，如何讲故事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播单？从简单的问题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只是单纯做拼车</a:t>
            </a:r>
            <a:r>
              <a:rPr lang="en-US" altLang="zh-CN"/>
              <a:t> </a:t>
            </a:r>
            <a:r>
              <a:rPr lang="zh-CN" altLang="en-US"/>
              <a:t>，</a:t>
            </a:r>
            <a:r>
              <a:rPr lang="en-US" altLang="zh-CN"/>
              <a:t>llm </a:t>
            </a:r>
            <a:r>
              <a:rPr lang="zh-CN" altLang="en-US"/>
              <a:t>大材小用</a:t>
            </a:r>
            <a:r>
              <a:rPr lang="en-US" altLang="zh-CN"/>
              <a:t>, </a:t>
            </a:r>
            <a:r>
              <a:rPr lang="zh-CN" altLang="en-US"/>
              <a:t>智能体应该具备更强的规划和探索能力，比传统基于运筹学或深度学习更灵活</a:t>
            </a:r>
            <a:br>
              <a:rPr lang="zh-CN" altLang="en-US"/>
            </a:br>
            <a:r>
              <a:rPr lang="en-US" altLang="zh-CN"/>
              <a:t>1. </a:t>
            </a:r>
            <a:r>
              <a:rPr lang="zh-CN" altLang="en-US"/>
              <a:t>我们预先根据</a:t>
            </a:r>
            <a:r>
              <a:rPr lang="en-US" altLang="zh-CN"/>
              <a:t> </a:t>
            </a:r>
            <a:r>
              <a:rPr lang="zh-CN" altLang="en-US"/>
              <a:t>实际</a:t>
            </a:r>
            <a:r>
              <a:rPr lang="en-US" altLang="zh-CN"/>
              <a:t>simulator</a:t>
            </a:r>
            <a:r>
              <a:rPr lang="zh-CN" altLang="en-US"/>
              <a:t>运行过程，让顶级</a:t>
            </a:r>
            <a:r>
              <a:rPr lang="en-US" altLang="zh-CN"/>
              <a:t>LLM </a:t>
            </a:r>
            <a:r>
              <a:rPr lang="zh-CN" altLang="en-US"/>
              <a:t>发现并总结</a:t>
            </a:r>
            <a:r>
              <a:rPr lang="en-US" altLang="zh-CN"/>
              <a:t> </a:t>
            </a:r>
            <a:r>
              <a:rPr lang="zh-CN" altLang="en-US"/>
              <a:t>拼车及调度</a:t>
            </a:r>
            <a:r>
              <a:rPr lang="en-US" altLang="zh-CN"/>
              <a:t> </a:t>
            </a:r>
            <a:r>
              <a:rPr lang="zh-CN" altLang="en-US"/>
              <a:t>的问题类型及范例，或者是人工干预，以</a:t>
            </a:r>
            <a:r>
              <a:rPr lang="en-US" altLang="zh-CN"/>
              <a:t>self-instruction</a:t>
            </a:r>
            <a:r>
              <a:rPr lang="zh-CN" altLang="en-US"/>
              <a:t>的方式，或者在实验过程</a:t>
            </a:r>
            <a:r>
              <a:rPr lang="zh-CN" altLang="en-US">
                <a:sym typeface="+mn-ea"/>
              </a:rPr>
              <a:t>实时积累。</a:t>
            </a:r>
            <a:endParaRPr lang="zh-CN" altLang="en-US">
              <a:sym typeface="+mn-ea"/>
            </a:endParaRPr>
          </a:p>
          <a:p>
            <a:r>
              <a:rPr lang="zh-CN" altLang="en-US"/>
              <a:t>比如</a:t>
            </a:r>
            <a:r>
              <a:rPr lang="en-US" altLang="zh-CN"/>
              <a:t> </a:t>
            </a:r>
            <a:r>
              <a:rPr lang="zh-CN" altLang="en-US"/>
              <a:t>当两车竞争一单候车乘客的情况下，</a:t>
            </a:r>
            <a:r>
              <a:rPr lang="en-US" altLang="zh-CN"/>
              <a:t>A</a:t>
            </a:r>
            <a:r>
              <a:rPr lang="zh-CN" altLang="en-US"/>
              <a:t>车有载客但离候车乘客近，</a:t>
            </a:r>
            <a:r>
              <a:rPr lang="en-US" altLang="zh-CN"/>
              <a:t>B</a:t>
            </a:r>
            <a:r>
              <a:rPr lang="zh-CN" altLang="en-US"/>
              <a:t>车空驶时间较长但离新单较远，</a:t>
            </a:r>
            <a:r>
              <a:rPr lang="zh-CN" altLang="en-US">
                <a:sym typeface="+mn-ea"/>
              </a:rPr>
              <a:t>我们应该提供规划模版来应对</a:t>
            </a:r>
            <a:r>
              <a:rPr lang="zh-CN" altLang="en-US"/>
              <a:t>这种复杂的情决策况</a:t>
            </a:r>
            <a:endParaRPr lang="zh-CN" altLang="en-US"/>
          </a:p>
          <a:p>
            <a:pPr indent="0"/>
            <a:r>
              <a:rPr lang="en-US" altLang="zh-CN">
                <a:sym typeface="+mn-ea"/>
              </a:rPr>
              <a:t>template</a:t>
            </a:r>
            <a:r>
              <a:rPr lang="zh-CN" altLang="en-US">
                <a:sym typeface="+mn-ea"/>
              </a:rPr>
              <a:t>相当于过往调度经验的抽象总结，</a:t>
            </a:r>
            <a:r>
              <a:rPr lang="en-US" altLang="zh-CN">
                <a:sym typeface="+mn-ea"/>
              </a:rPr>
              <a:t>template </a:t>
            </a:r>
            <a:r>
              <a:rPr lang="zh-CN" altLang="en-US">
                <a:sym typeface="+mn-ea"/>
              </a:rPr>
              <a:t>产生工具调用的指导范例，比如需要什么样的信息才能完成该决策？</a:t>
            </a:r>
            <a:r>
              <a:rPr lang="en-US" altLang="zh-CN">
                <a:sym typeface="+mn-ea"/>
              </a:rPr>
              <a:t>agent</a:t>
            </a:r>
            <a:r>
              <a:rPr lang="zh-CN" altLang="en-US">
                <a:sym typeface="+mn-ea"/>
              </a:rPr>
              <a:t>则自主规划执行</a:t>
            </a:r>
            <a:r>
              <a:rPr lang="en-US" altLang="zh-CN">
                <a:sym typeface="+mn-ea"/>
              </a:rPr>
              <a:t>tools </a:t>
            </a:r>
            <a:r>
              <a:rPr lang="zh-CN" altLang="en-US">
                <a:sym typeface="+mn-ea"/>
              </a:rPr>
              <a:t>，比如循环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或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分支调用</a:t>
            </a:r>
            <a:r>
              <a:rPr lang="zh-CN" altLang="en-US">
                <a:sym typeface="+mn-ea"/>
              </a:rPr>
              <a:t>函数。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 indent="0"/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我们计划使用</a:t>
            </a:r>
            <a:r>
              <a:rPr lang="en-US" altLang="zh-CN">
                <a:sym typeface="+mn-ea"/>
              </a:rPr>
              <a:t>RAG</a:t>
            </a:r>
            <a:r>
              <a:rPr lang="zh-CN" altLang="en-US">
                <a:sym typeface="+mn-ea"/>
              </a:rPr>
              <a:t>技术作为</a:t>
            </a:r>
            <a:r>
              <a:rPr lang="en-US" altLang="zh-CN">
                <a:sym typeface="+mn-ea"/>
              </a:rPr>
              <a:t> Memory &amp; History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表征当前问题，从模版库中抽取相似的成功</a:t>
            </a:r>
            <a:r>
              <a:rPr lang="zh-CN" altLang="en-US">
                <a:sym typeface="+mn-ea"/>
              </a:rPr>
              <a:t>案例，</a:t>
            </a:r>
            <a:r>
              <a:rPr lang="en-US" altLang="zh-CN">
                <a:sym typeface="+mn-ea"/>
              </a:rPr>
              <a:t>few-shot </a:t>
            </a:r>
            <a:r>
              <a:rPr lang="zh-CN" altLang="en-US">
                <a:sym typeface="+mn-ea"/>
              </a:rPr>
              <a:t>辅助决策。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我们的</a:t>
            </a:r>
            <a:r>
              <a:rPr lang="en-US" altLang="zh-CN">
                <a:sym typeface="+mn-ea"/>
              </a:rPr>
              <a:t>agent</a:t>
            </a:r>
            <a:r>
              <a:rPr lang="zh-CN" altLang="en-US">
                <a:sym typeface="+mn-ea"/>
              </a:rPr>
              <a:t>会产生两种输出，一种是经过</a:t>
            </a:r>
            <a:r>
              <a:rPr lang="en-US" altLang="zh-CN">
                <a:sym typeface="+mn-ea"/>
              </a:rPr>
              <a:t>agent </a:t>
            </a:r>
            <a:r>
              <a:rPr lang="zh-CN" altLang="en-US">
                <a:sym typeface="+mn-ea"/>
              </a:rPr>
              <a:t>思考的</a:t>
            </a:r>
            <a:r>
              <a:rPr lang="en-US" altLang="zh-CN">
                <a:sym typeface="+mn-ea"/>
              </a:rPr>
              <a:t>matched </a:t>
            </a:r>
            <a:r>
              <a:rPr lang="en-US" altLang="zh-CN">
                <a:sym typeface="+mn-ea"/>
              </a:rPr>
              <a:t>decision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ym typeface="+mn-ea"/>
              </a:rPr>
              <a:t>剩余</a:t>
            </a:r>
            <a:r>
              <a:rPr lang="zh-CN" altLang="en-US">
                <a:sym typeface="+mn-ea"/>
              </a:rPr>
              <a:t>另一种等待中的乘客或司机。对于空闲的司机，我们可以用调度模型，比如根据订单网格密度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指派空闲出租车就近去需求可能更多的地方；或者用时间序列模型根据附近</a:t>
            </a:r>
            <a:r>
              <a:rPr lang="zh-CN" altLang="en-US">
                <a:sym typeface="+mn-ea"/>
              </a:rPr>
              <a:t>网格</a:t>
            </a:r>
            <a:r>
              <a:rPr lang="zh-CN" altLang="en-US">
                <a:sym typeface="+mn-ea"/>
              </a:rPr>
              <a:t>过去流量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预测接下来哪个时段或哪个地区</a:t>
            </a:r>
            <a:r>
              <a:rPr lang="zh-CN" altLang="en-US">
                <a:sym typeface="+mn-ea"/>
              </a:rPr>
              <a:t>的客流量</a:t>
            </a:r>
            <a:r>
              <a:rPr lang="zh-CN" altLang="en-US">
                <a:sym typeface="+mn-ea"/>
              </a:rPr>
              <a:t>更多。</a:t>
            </a:r>
            <a:endParaRPr lang="en-US" altLang="zh-CN">
              <a:solidFill>
                <a:schemeClr val="tx1"/>
              </a:solidFill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image" Target="../media/image1.jpeg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/>
        </p:nvSpPr>
        <p:spPr>
          <a:xfrm>
            <a:off x="1800860" y="1635125"/>
            <a:ext cx="1540510" cy="678815"/>
          </a:xfrm>
          <a:prstGeom prst="trapezoid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0 0</a:t>
            </a:r>
            <a:endParaRPr lang="en-US" altLang="zh-CN"/>
          </a:p>
        </p:txBody>
      </p:sp>
      <p:sp>
        <p:nvSpPr>
          <p:cNvPr id="6" name="梯形 5"/>
          <p:cNvSpPr/>
          <p:nvPr>
            <p:custDataLst>
              <p:tags r:id="rId1"/>
            </p:custDataLst>
          </p:nvPr>
        </p:nvSpPr>
        <p:spPr>
          <a:xfrm>
            <a:off x="1809750" y="2750185"/>
            <a:ext cx="1540510" cy="678815"/>
          </a:xfrm>
          <a:prstGeom prst="trapezoid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1 0</a:t>
            </a:r>
            <a:endParaRPr lang="en-US" altLang="zh-CN"/>
          </a:p>
        </p:txBody>
      </p:sp>
      <p:sp>
        <p:nvSpPr>
          <p:cNvPr id="7" name="梯形 6"/>
          <p:cNvSpPr/>
          <p:nvPr>
            <p:custDataLst>
              <p:tags r:id="rId2"/>
            </p:custDataLst>
          </p:nvPr>
        </p:nvSpPr>
        <p:spPr>
          <a:xfrm>
            <a:off x="1800860" y="3865245"/>
            <a:ext cx="1540510" cy="678815"/>
          </a:xfrm>
          <a:prstGeom prst="trapezoid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0 1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929130" y="974725"/>
            <a:ext cx="1539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载</a:t>
            </a:r>
            <a:r>
              <a:rPr lang="en-US" altLang="zh-CN"/>
              <a:t>U   </a:t>
            </a:r>
            <a:r>
              <a:rPr lang="zh-CN" altLang="en-US"/>
              <a:t>驶向</a:t>
            </a:r>
            <a:r>
              <a:rPr lang="en-US" altLang="zh-CN"/>
              <a:t>U</a:t>
            </a:r>
            <a:endParaRPr lang="en-US" altLang="zh-CN"/>
          </a:p>
        </p:txBody>
      </p:sp>
      <p:sp>
        <p:nvSpPr>
          <p:cNvPr id="14" name="梯形 13"/>
          <p:cNvSpPr/>
          <p:nvPr>
            <p:custDataLst>
              <p:tags r:id="rId3"/>
            </p:custDataLst>
          </p:nvPr>
        </p:nvSpPr>
        <p:spPr>
          <a:xfrm>
            <a:off x="1809750" y="5137785"/>
            <a:ext cx="1540510" cy="678815"/>
          </a:xfrm>
          <a:prstGeom prst="trapezoid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1 1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 rot="10560000" flipV="1">
            <a:off x="5111115" y="3153410"/>
            <a:ext cx="968375" cy="67881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OD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3" idx="3"/>
          </p:cNvCxnSpPr>
          <p:nvPr/>
        </p:nvCxnSpPr>
        <p:spPr>
          <a:xfrm>
            <a:off x="3256280" y="1974850"/>
            <a:ext cx="1725295" cy="1421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6" idx="3"/>
          </p:cNvCxnSpPr>
          <p:nvPr/>
        </p:nvCxnSpPr>
        <p:spPr>
          <a:xfrm>
            <a:off x="3265170" y="3089910"/>
            <a:ext cx="1555115" cy="413385"/>
          </a:xfrm>
          <a:prstGeom prst="curvedConnector3">
            <a:avLst>
              <a:gd name="adj1" fmla="val 5275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曲线连接符 19"/>
          <p:cNvCxnSpPr/>
          <p:nvPr/>
        </p:nvCxnSpPr>
        <p:spPr>
          <a:xfrm flipV="1">
            <a:off x="3475355" y="3772535"/>
            <a:ext cx="1463040" cy="430530"/>
          </a:xfrm>
          <a:prstGeom prst="curvedConnector3">
            <a:avLst>
              <a:gd name="adj1" fmla="val 50043"/>
            </a:avLst>
          </a:prstGeom>
          <a:ln w="1270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双大括号 20"/>
          <p:cNvSpPr/>
          <p:nvPr/>
        </p:nvSpPr>
        <p:spPr>
          <a:xfrm>
            <a:off x="7426325" y="3117215"/>
            <a:ext cx="2860675" cy="74803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给定</a:t>
            </a:r>
            <a:r>
              <a:rPr lang="en-US" altLang="zh-CN"/>
              <a:t>node</a:t>
            </a:r>
            <a:r>
              <a:rPr lang="zh-CN" altLang="en-US"/>
              <a:t>和</a:t>
            </a:r>
            <a:r>
              <a:rPr lang="en-US" altLang="zh-CN"/>
              <a:t>edge feature</a:t>
            </a:r>
            <a:r>
              <a:rPr lang="zh-CN" altLang="en-US"/>
              <a:t>，边</a:t>
            </a:r>
            <a:r>
              <a:rPr lang="zh-CN" altLang="en-US"/>
              <a:t>分类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46980" y="1370330"/>
            <a:ext cx="1054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15645" y="2688590"/>
            <a:ext cx="1801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 </a:t>
            </a:r>
            <a:r>
              <a:rPr lang="en-US" altLang="zh-CN"/>
              <a:t>step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670175" y="2547620"/>
            <a:ext cx="1654810" cy="8362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state </a:t>
            </a:r>
            <a:r>
              <a:rPr lang="en-US" altLang="zh-CN"/>
              <a:t>presentation</a:t>
            </a:r>
            <a:endParaRPr lang="en-US" altLang="zh-CN"/>
          </a:p>
        </p:txBody>
      </p:sp>
      <p:sp>
        <p:nvSpPr>
          <p:cNvPr id="8" name="流程图: 决策 7"/>
          <p:cNvSpPr/>
          <p:nvPr/>
        </p:nvSpPr>
        <p:spPr>
          <a:xfrm>
            <a:off x="5036185" y="2407920"/>
            <a:ext cx="3181985" cy="1102360"/>
          </a:xfrm>
          <a:prstGeom prst="flowChartDecisio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classificatio</a:t>
            </a:r>
            <a:r>
              <a:rPr lang="en-US" altLang="zh-CN"/>
              <a:t>n</a:t>
            </a:r>
            <a:endParaRPr lang="en-US" altLang="zh-CN"/>
          </a:p>
          <a:p>
            <a:pPr algn="ctr"/>
            <a:r>
              <a:rPr lang="zh-CN" altLang="en-US"/>
              <a:t>是否存在拼车</a:t>
            </a:r>
            <a:r>
              <a:rPr lang="zh-CN" altLang="en-US"/>
              <a:t>情况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8" idx="2"/>
          </p:cNvCxnSpPr>
          <p:nvPr/>
        </p:nvCxnSpPr>
        <p:spPr>
          <a:xfrm>
            <a:off x="6627495" y="3510280"/>
            <a:ext cx="0" cy="720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767195" y="3705225"/>
            <a:ext cx="516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8793480" y="2547620"/>
            <a:ext cx="1654810" cy="8362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post </a:t>
            </a:r>
            <a:r>
              <a:rPr lang="en-US" altLang="zh-CN"/>
              <a:t>position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8" idx="0"/>
          </p:cNvCxnSpPr>
          <p:nvPr/>
        </p:nvCxnSpPr>
        <p:spPr>
          <a:xfrm flipV="1">
            <a:off x="6627495" y="1818005"/>
            <a:ext cx="0" cy="589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5824855" y="4267835"/>
            <a:ext cx="1654810" cy="8362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pool </a:t>
            </a:r>
            <a:r>
              <a:rPr lang="en-US" altLang="zh-CN"/>
              <a:t>agent</a:t>
            </a:r>
            <a:endParaRPr lang="en-US" altLang="zh-CN"/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5824855" y="981710"/>
            <a:ext cx="1654810" cy="8362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dispatch </a:t>
            </a:r>
            <a:r>
              <a:rPr lang="en-US" altLang="zh-CN"/>
              <a:t>agent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767195" y="1949450"/>
            <a:ext cx="69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不是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32460" y="4073525"/>
            <a:ext cx="29832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比</a:t>
            </a:r>
            <a:r>
              <a:rPr lang="en-US" altLang="zh-CN"/>
              <a:t> hardcode </a:t>
            </a:r>
            <a:r>
              <a:rPr lang="zh-CN" altLang="en-US"/>
              <a:t>强在哪里？</a:t>
            </a:r>
            <a:endParaRPr lang="zh-CN" altLang="en-US"/>
          </a:p>
          <a:p>
            <a:r>
              <a:rPr lang="zh-CN" altLang="en-US"/>
              <a:t>任务</a:t>
            </a:r>
            <a:r>
              <a:rPr lang="zh-CN" altLang="en-US"/>
              <a:t>定义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random</a:t>
            </a:r>
            <a:endParaRPr lang="en-US" altLang="zh-CN"/>
          </a:p>
          <a:p>
            <a:r>
              <a:rPr lang="zh-CN" altLang="en-US"/>
              <a:t>设计规则</a:t>
            </a:r>
            <a:r>
              <a:rPr lang="zh-CN" altLang="en-US"/>
              <a:t>的</a:t>
            </a:r>
            <a:endParaRPr lang="zh-CN" altLang="en-US"/>
          </a:p>
          <a:p>
            <a:r>
              <a:rPr lang="en-US" altLang="zh-CN"/>
              <a:t>random</a:t>
            </a:r>
            <a:endParaRPr lang="en-US" altLang="zh-CN"/>
          </a:p>
          <a:p>
            <a:r>
              <a:rPr lang="en-US" altLang="zh-CN"/>
              <a:t>agent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5161915" y="5987415"/>
            <a:ext cx="2798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branch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减小决策</a:t>
            </a:r>
            <a:r>
              <a:rPr lang="zh-CN" altLang="en-US"/>
              <a:t>空间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626475" y="4740910"/>
            <a:ext cx="2983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RAG</a:t>
            </a:r>
            <a:r>
              <a:rPr lang="zh-CN" altLang="en-US"/>
              <a:t>：</a:t>
            </a:r>
            <a:r>
              <a:rPr lang="en-US" altLang="zh-CN"/>
              <a:t> few-shot </a:t>
            </a:r>
            <a:r>
              <a:rPr lang="zh-CN" altLang="en-US"/>
              <a:t>典型拼车</a:t>
            </a:r>
            <a:endParaRPr lang="en-US" altLang="zh-CN"/>
          </a:p>
          <a:p>
            <a:r>
              <a:rPr lang="en-US" altLang="zh-CN"/>
              <a:t>memory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8796655" y="81407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eval</a:t>
            </a:r>
            <a:endParaRPr lang="en-US" altLang="zh-CN"/>
          </a:p>
          <a:p>
            <a:r>
              <a:rPr lang="en-US" altLang="zh-CN"/>
              <a:t>action </a:t>
            </a:r>
            <a:r>
              <a:rPr lang="zh-CN" altLang="en-US"/>
              <a:t>累计</a:t>
            </a:r>
            <a:r>
              <a:rPr lang="en-US" altLang="zh-CN"/>
              <a:t>reward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8851265" y="61080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ILP </a:t>
            </a:r>
            <a:r>
              <a:rPr lang="en-US" altLang="zh-CN"/>
              <a:t>as strong tool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78840" y="1101725"/>
            <a:ext cx="2516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任何问题都能</a:t>
            </a:r>
            <a:r>
              <a:rPr lang="zh-CN" altLang="en-US"/>
              <a:t>回答</a:t>
            </a:r>
            <a:endParaRPr lang="zh-CN" altLang="en-US"/>
          </a:p>
          <a:p>
            <a:r>
              <a:rPr lang="zh-CN" altLang="en-US"/>
              <a:t>车辆领域的问答</a:t>
            </a:r>
            <a:r>
              <a:rPr lang="zh-CN" altLang="en-US"/>
              <a:t>系统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62380" y="115125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v</a:t>
            </a:r>
            <a:r>
              <a:rPr lang="zh-CN" altLang="en-US"/>
              <a:t>未扫描到任何</a:t>
            </a:r>
            <a:r>
              <a:rPr lang="en-US" altLang="zh-CN"/>
              <a:t>req</a:t>
            </a:r>
            <a:endParaRPr lang="en-US" altLang="zh-CN"/>
          </a:p>
          <a:p>
            <a:pPr indent="457200"/>
            <a:r>
              <a:rPr lang="en-US" altLang="zh-CN"/>
              <a:t>1. </a:t>
            </a:r>
            <a:r>
              <a:rPr lang="zh-CN" altLang="en-US"/>
              <a:t>离顾客太远</a:t>
            </a:r>
            <a:r>
              <a:rPr lang="en-US" altLang="zh-CN"/>
              <a:t>-- </a:t>
            </a:r>
            <a:r>
              <a:rPr lang="zh-CN" altLang="en-US"/>
              <a:t>纳入优化</a:t>
            </a:r>
            <a:endParaRPr lang="zh-CN" altLang="en-US"/>
          </a:p>
          <a:p>
            <a:pPr indent="457200"/>
            <a:r>
              <a:rPr lang="en-US" altLang="zh-CN"/>
              <a:t>2. </a:t>
            </a:r>
            <a:r>
              <a:rPr lang="zh-CN" altLang="en-US"/>
              <a:t>不需要接客</a:t>
            </a:r>
            <a:r>
              <a:rPr lang="en-US" altLang="zh-CN"/>
              <a:t>-- </a:t>
            </a:r>
            <a:r>
              <a:rPr lang="zh-CN" altLang="en-US"/>
              <a:t>可作为噪音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090795" y="1151255"/>
            <a:ext cx="6613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v</a:t>
            </a:r>
            <a:r>
              <a:rPr lang="zh-CN" altLang="en-US"/>
              <a:t>未扫描到任何</a:t>
            </a:r>
            <a:r>
              <a:rPr lang="en-US" altLang="zh-CN"/>
              <a:t>req</a:t>
            </a:r>
            <a:endParaRPr lang="en-US" altLang="zh-CN"/>
          </a:p>
          <a:p>
            <a:pPr indent="457200"/>
            <a:r>
              <a:rPr lang="en-US" altLang="zh-CN"/>
              <a:t>1. </a:t>
            </a:r>
            <a:r>
              <a:rPr lang="zh-CN" altLang="en-US"/>
              <a:t>离顾客太远</a:t>
            </a:r>
            <a:r>
              <a:rPr lang="en-US" altLang="zh-CN"/>
              <a:t>-- simu</a:t>
            </a:r>
            <a:r>
              <a:rPr lang="zh-CN" altLang="en-US"/>
              <a:t>中先做了调度，不属于拼车</a:t>
            </a:r>
            <a:r>
              <a:rPr lang="zh-CN" altLang="en-US"/>
              <a:t>决策</a:t>
            </a:r>
            <a:endParaRPr lang="zh-CN" altLang="en-US"/>
          </a:p>
          <a:p>
            <a:pPr indent="457200"/>
            <a:endParaRPr lang="zh-CN" altLang="en-US"/>
          </a:p>
          <a:p>
            <a:pPr indent="457200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7415" y="972820"/>
            <a:ext cx="3134995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44295" y="332740"/>
            <a:ext cx="1768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related </a:t>
            </a:r>
            <a:r>
              <a:rPr lang="en-US" altLang="zh-CN"/>
              <a:t>work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870575" y="3355340"/>
            <a:ext cx="4549775" cy="1158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enchance 8B model by </a:t>
            </a:r>
            <a:endParaRPr lang="en-US" altLang="zh-CN"/>
          </a:p>
          <a:p>
            <a:r>
              <a:rPr lang="en-US" altLang="zh-CN"/>
              <a:t>SFT from 70B or</a:t>
            </a:r>
            <a:endParaRPr lang="en-US" altLang="zh-CN"/>
          </a:p>
          <a:p>
            <a:r>
              <a:rPr lang="en-US" altLang="zh-CN"/>
              <a:t>HFRL from </a:t>
            </a:r>
            <a:r>
              <a:rPr lang="en-US" altLang="zh-CN"/>
              <a:t>commercial LLM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5766435" y="4902200"/>
            <a:ext cx="4549775" cy="1158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定制化框架，实验</a:t>
            </a:r>
            <a:r>
              <a:rPr lang="en-US" altLang="zh-CN"/>
              <a:t>issue </a:t>
            </a:r>
            <a:r>
              <a:rPr lang="zh-CN" altLang="en-US"/>
              <a:t>和</a:t>
            </a:r>
            <a:r>
              <a:rPr lang="en-US" altLang="zh-CN"/>
              <a:t>Challenges</a:t>
            </a:r>
            <a:endParaRPr lang="en-US" altLang="zh-CN"/>
          </a:p>
          <a:p>
            <a:r>
              <a:rPr lang="zh-CN" altLang="en-US"/>
              <a:t>产生</a:t>
            </a:r>
            <a:r>
              <a:rPr lang="en-US" altLang="zh-CN"/>
              <a:t>sft</a:t>
            </a:r>
            <a:r>
              <a:rPr lang="zh-CN" altLang="en-US"/>
              <a:t>数据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reward model</a:t>
            </a:r>
            <a:r>
              <a:rPr lang="zh-CN" altLang="en-US"/>
              <a:t>用交通时序</a:t>
            </a:r>
            <a:r>
              <a:rPr lang="en-US" altLang="zh-CN"/>
              <a:t>smodel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70575" y="10572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r>
              <a:rPr lang="en-US" altLang="zh-CN"/>
              <a:t>one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圆角矩形 13"/>
          <p:cNvSpPr/>
          <p:nvPr/>
        </p:nvSpPr>
        <p:spPr>
          <a:xfrm>
            <a:off x="273050" y="2211070"/>
            <a:ext cx="8523605" cy="44361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84200" y="1357630"/>
            <a:ext cx="1566545" cy="59880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feasible trips</a:t>
            </a:r>
            <a:endParaRPr lang="en-US" altLang="zh-CN"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00075" y="2428875"/>
            <a:ext cx="1567180" cy="2037080"/>
            <a:chOff x="945" y="3825"/>
            <a:chExt cx="2468" cy="3208"/>
          </a:xfrm>
        </p:grpSpPr>
        <p:sp>
          <p:nvSpPr>
            <p:cNvPr id="13" name="矩形 12"/>
            <p:cNvSpPr/>
            <p:nvPr>
              <p:custDataLst>
                <p:tags r:id="rId1"/>
              </p:custDataLst>
            </p:nvPr>
          </p:nvSpPr>
          <p:spPr>
            <a:xfrm>
              <a:off x="945" y="3825"/>
              <a:ext cx="2468" cy="3208"/>
            </a:xfrm>
            <a:prstGeom prst="rect">
              <a:avLst/>
            </a:prstGeom>
          </p:spPr>
          <p:style>
            <a:lnRef idx="0">
              <a:srgbClr val="FFFFFF"/>
            </a:lnRef>
            <a:fillRef idx="1">
              <a:schemeClr val="accent2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>
                  <a:sym typeface="+mn-ea"/>
                </a:rPr>
                <a:t>overall state</a:t>
              </a:r>
              <a:endParaRPr lang="en-US" altLang="zh-CN">
                <a:sym typeface="+mn-ea"/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2"/>
              </p:custDataLst>
            </p:nvPr>
          </p:nvSpPr>
          <p:spPr>
            <a:xfrm>
              <a:off x="1062" y="5869"/>
              <a:ext cx="2208" cy="943"/>
            </a:xfrm>
            <a:prstGeom prst="rect">
              <a:avLst/>
            </a:prstGeom>
          </p:spPr>
          <p:style>
            <a:lnRef idx="2">
              <a:schemeClr val="accent3"/>
            </a:lnRef>
            <a:fillRef idx="2">
              <a:schemeClr val="accent3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passengers 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taxis</a:t>
              </a:r>
              <a:r>
                <a:rPr lang="en-US" altLang="zh-CN">
                  <a:sym typeface="+mn-ea"/>
                </a:rPr>
                <a:t> </a:t>
              </a:r>
              <a:endParaRPr lang="en-US" altLang="zh-CN">
                <a:sym typeface="+mn-ea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1352" y="4000"/>
              <a:ext cx="1683" cy="1037"/>
            </a:xfrm>
            <a:prstGeom prst="rect">
              <a:avLst/>
            </a:prstGeom>
          </p:spPr>
          <p:style>
            <a:lnRef idx="2">
              <a:schemeClr val="accent3"/>
            </a:lnRef>
            <a:fillRef idx="2">
              <a:schemeClr val="accent3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>
                  <a:solidFill>
                    <a:schemeClr val="tx1"/>
                  </a:solidFill>
                  <a:sym typeface="+mn-ea"/>
                </a:rPr>
                <a:t>decision space</a:t>
              </a:r>
              <a:endParaRPr lang="en-US" altLang="zh-CN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2880360" y="4549140"/>
            <a:ext cx="3765550" cy="17399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tx1"/>
              </a:solidFill>
            </a:endParaRPr>
          </a:p>
          <a:p>
            <a:pPr algn="ctr"/>
            <a:endParaRPr lang="en-US" altLang="zh-CN" sz="2000">
              <a:solidFill>
                <a:schemeClr val="tx1"/>
              </a:solidFill>
            </a:endParaRPr>
          </a:p>
          <a:p>
            <a:pPr algn="ctr"/>
            <a:r>
              <a:rPr lang="en-US" altLang="zh-CN" sz="2000">
                <a:solidFill>
                  <a:schemeClr val="tx1"/>
                </a:solidFill>
              </a:rPr>
              <a:t>ReA</a:t>
            </a:r>
            <a:r>
              <a:rPr lang="en-US" altLang="zh-CN" sz="2000">
                <a:solidFill>
                  <a:schemeClr val="tx1"/>
                </a:solidFill>
              </a:rPr>
              <a:t>ct Taxi Agent</a:t>
            </a:r>
            <a:endParaRPr lang="en-US" altLang="zh-CN" sz="2000">
              <a:solidFill>
                <a:schemeClr val="tx1"/>
              </a:solidFill>
            </a:endParaRPr>
          </a:p>
          <a:p>
            <a:pPr algn="l"/>
            <a:r>
              <a:rPr lang="en-US" altLang="zh-CN" sz="2000">
                <a:sym typeface="+mn-ea"/>
              </a:rPr>
              <a:t>1.CoT </a:t>
            </a:r>
            <a:r>
              <a:rPr lang="en-US" altLang="zh-CN" sz="2000">
                <a:sym typeface="+mn-ea"/>
              </a:rPr>
              <a:t>instruction</a:t>
            </a:r>
            <a:endParaRPr lang="en-US" altLang="zh-CN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2. tools:</a:t>
            </a:r>
            <a:endParaRPr lang="en-US" altLang="zh-CN" sz="2000">
              <a:sym typeface="+mn-ea"/>
            </a:endParaRPr>
          </a:p>
          <a:p>
            <a:pPr indent="457200" algn="l"/>
            <a:r>
              <a:rPr lang="en-US" altLang="zh-CN" sz="2000">
                <a:sym typeface="+mn-ea"/>
              </a:rPr>
              <a:t>2.1 </a:t>
            </a:r>
            <a:r>
              <a:rPr lang="en-US" altLang="zh-CN" sz="2000">
                <a:sym typeface="+mn-ea"/>
              </a:rPr>
              <a:t>simulator tools</a:t>
            </a:r>
            <a:endParaRPr lang="en-US" altLang="zh-CN" sz="2000">
              <a:sym typeface="+mn-ea"/>
            </a:endParaRPr>
          </a:p>
          <a:p>
            <a:pPr indent="457200" algn="l"/>
            <a:r>
              <a:rPr lang="en-US" altLang="zh-CN" sz="2000">
                <a:sym typeface="+mn-ea"/>
              </a:rPr>
              <a:t>2.2 </a:t>
            </a:r>
            <a:r>
              <a:rPr lang="en-US" altLang="zh-CN" sz="2000">
                <a:sym typeface="+mn-ea"/>
              </a:rPr>
              <a:t>realistic tools</a:t>
            </a:r>
            <a:endParaRPr lang="en-US" altLang="zh-CN" sz="2000"/>
          </a:p>
          <a:p>
            <a:pPr algn="ctr"/>
            <a:endParaRPr lang="en-US" altLang="zh-CN" sz="2000">
              <a:solidFill>
                <a:schemeClr val="tx1"/>
              </a:solidFill>
            </a:endParaRPr>
          </a:p>
          <a:p>
            <a:pPr algn="ctr"/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9" name="对角圆角矩形 18"/>
          <p:cNvSpPr/>
          <p:nvPr>
            <p:custDataLst>
              <p:tags r:id="rId4"/>
            </p:custDataLst>
          </p:nvPr>
        </p:nvSpPr>
        <p:spPr>
          <a:xfrm>
            <a:off x="10198100" y="3519170"/>
            <a:ext cx="1844040" cy="768985"/>
          </a:xfrm>
          <a:prstGeom prst="round2Diag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lvl="0" algn="ctr">
              <a:buClrTx/>
              <a:buSzTx/>
              <a:buFontTx/>
            </a:pP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lvl="0" algn="ctr">
              <a:buClrTx/>
              <a:buSzTx/>
              <a:buFontTx/>
            </a:pP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2000">
                <a:solidFill>
                  <a:schemeClr val="tx1"/>
                </a:solidFill>
                <a:sym typeface="+mn-ea"/>
              </a:rPr>
              <a:t>Dispatch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Model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lvl="0" algn="ctr">
              <a:buClrTx/>
              <a:buSzTx/>
              <a:buFontTx/>
            </a:pP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lvl="0" algn="ctr">
              <a:buClrTx/>
              <a:buSzTx/>
              <a:buFontTx/>
            </a:pP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lvl="0" algn="ctr">
              <a:buClrTx/>
              <a:buSzTx/>
              <a:buFontTx/>
            </a:pPr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矩形 19"/>
          <p:cNvSpPr/>
          <p:nvPr>
            <p:custDataLst>
              <p:tags r:id="rId5"/>
            </p:custDataLst>
          </p:nvPr>
        </p:nvSpPr>
        <p:spPr>
          <a:xfrm>
            <a:off x="9348470" y="2368550"/>
            <a:ext cx="1672590" cy="79248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matched</a:t>
            </a:r>
            <a:endParaRPr lang="en-US" altLang="zh-CN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decision </a:t>
            </a:r>
            <a:endParaRPr lang="en-US" altLang="zh-CN">
              <a:sym typeface="+mn-ea"/>
            </a:endParaRPr>
          </a:p>
        </p:txBody>
      </p:sp>
      <p:cxnSp>
        <p:nvCxnSpPr>
          <p:cNvPr id="22" name="直接箭头连接符 21"/>
          <p:cNvCxnSpPr>
            <a:stCxn id="14" idx="3"/>
          </p:cNvCxnSpPr>
          <p:nvPr/>
        </p:nvCxnSpPr>
        <p:spPr>
          <a:xfrm flipV="1">
            <a:off x="8796655" y="3260725"/>
            <a:ext cx="551815" cy="1168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矩形 22"/>
          <p:cNvSpPr/>
          <p:nvPr>
            <p:custDataLst>
              <p:tags r:id="rId6"/>
            </p:custDataLst>
          </p:nvPr>
        </p:nvSpPr>
        <p:spPr>
          <a:xfrm>
            <a:off x="9515475" y="4680585"/>
            <a:ext cx="1505585" cy="65786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idle taxi</a:t>
            </a:r>
            <a:r>
              <a:rPr lang="en-US" altLang="zh-CN">
                <a:sym typeface="+mn-ea"/>
              </a:rPr>
              <a:t>s</a:t>
            </a:r>
            <a:endParaRPr lang="en-US" altLang="zh-CN">
              <a:sym typeface="+mn-ea"/>
            </a:endParaRPr>
          </a:p>
        </p:txBody>
      </p:sp>
      <p:cxnSp>
        <p:nvCxnSpPr>
          <p:cNvPr id="24" name="直接箭头连接符 23"/>
          <p:cNvCxnSpPr>
            <a:stCxn id="14" idx="3"/>
            <a:endCxn id="23" idx="1"/>
          </p:cNvCxnSpPr>
          <p:nvPr/>
        </p:nvCxnSpPr>
        <p:spPr>
          <a:xfrm>
            <a:off x="8796655" y="4429125"/>
            <a:ext cx="718820" cy="580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3" idx="3"/>
            <a:endCxn id="19" idx="1"/>
          </p:cNvCxnSpPr>
          <p:nvPr/>
        </p:nvCxnSpPr>
        <p:spPr>
          <a:xfrm flipV="1">
            <a:off x="11021060" y="4288155"/>
            <a:ext cx="99060" cy="721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对角圆角矩形 8"/>
          <p:cNvSpPr/>
          <p:nvPr/>
        </p:nvSpPr>
        <p:spPr>
          <a:xfrm>
            <a:off x="2989580" y="564515"/>
            <a:ext cx="3300730" cy="1047750"/>
          </a:xfrm>
          <a:prstGeom prst="round2Diag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Simulator &amp; Environment</a:t>
            </a:r>
            <a:endParaRPr lang="en-US" altLang="zh-CN"/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10369550" y="1260475"/>
            <a:ext cx="1672590" cy="79248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dispatch</a:t>
            </a:r>
            <a:endParaRPr lang="en-US" altLang="zh-CN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schedule</a:t>
            </a:r>
            <a:endParaRPr lang="en-US" altLang="zh-CN"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11550015" y="2085975"/>
            <a:ext cx="0" cy="1451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1"/>
          </p:cNvCxnSpPr>
          <p:nvPr/>
        </p:nvCxnSpPr>
        <p:spPr>
          <a:xfrm flipH="1" flipV="1">
            <a:off x="7562215" y="937895"/>
            <a:ext cx="2807335" cy="7188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0"/>
          </p:cNvCxnSpPr>
          <p:nvPr/>
        </p:nvCxnSpPr>
        <p:spPr>
          <a:xfrm flipH="1" flipV="1">
            <a:off x="7561580" y="1663700"/>
            <a:ext cx="2623185" cy="704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9" idx="2"/>
            <a:endCxn id="2" idx="0"/>
          </p:cNvCxnSpPr>
          <p:nvPr/>
        </p:nvCxnSpPr>
        <p:spPr>
          <a:xfrm flipH="1">
            <a:off x="1367790" y="549275"/>
            <a:ext cx="8255" cy="808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76885" y="286385"/>
            <a:ext cx="1781175" cy="59880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batch requests</a:t>
            </a:r>
            <a:endParaRPr lang="en-US" altLang="zh-CN">
              <a:sym typeface="+mn-ea"/>
            </a:endParaRPr>
          </a:p>
        </p:txBody>
      </p:sp>
      <p:cxnSp>
        <p:nvCxnSpPr>
          <p:cNvPr id="12" name="直接箭头连接符 11"/>
          <p:cNvCxnSpPr>
            <a:stCxn id="13" idx="3"/>
            <a:endCxn id="27" idx="1"/>
          </p:cNvCxnSpPr>
          <p:nvPr/>
        </p:nvCxnSpPr>
        <p:spPr>
          <a:xfrm flipV="1">
            <a:off x="2167255" y="2759075"/>
            <a:ext cx="1282065" cy="688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3449320" y="2507615"/>
            <a:ext cx="2381250" cy="50228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tx1"/>
              </a:solidFill>
            </a:endParaRPr>
          </a:p>
          <a:p>
            <a:pPr algn="ctr"/>
            <a:r>
              <a:rPr lang="en-US" altLang="zh-CN" sz="2000">
                <a:solidFill>
                  <a:schemeClr val="tx1"/>
                </a:solidFill>
              </a:rPr>
              <a:t>pre </a:t>
            </a:r>
            <a:r>
              <a:rPr lang="en-US" altLang="zh-CN" sz="2000">
                <a:solidFill>
                  <a:schemeClr val="tx1"/>
                </a:solidFill>
              </a:rPr>
              <a:t>LLM </a:t>
            </a:r>
            <a:endParaRPr lang="en-US" altLang="zh-CN" sz="2000">
              <a:solidFill>
                <a:schemeClr val="tx1"/>
              </a:solidFill>
            </a:endParaRPr>
          </a:p>
          <a:p>
            <a:pPr algn="ctr"/>
            <a:endParaRPr lang="en-US" altLang="zh-CN" sz="20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9" idx="1"/>
            <a:endCxn id="27" idx="0"/>
          </p:cNvCxnSpPr>
          <p:nvPr/>
        </p:nvCxnSpPr>
        <p:spPr>
          <a:xfrm>
            <a:off x="4639945" y="1612265"/>
            <a:ext cx="0" cy="895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886835" y="1709420"/>
            <a:ext cx="1506220" cy="40386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global hints </a:t>
            </a:r>
            <a:endParaRPr lang="en-US" altLang="zh-CN">
              <a:sym typeface="+mn-ea"/>
            </a:endParaRPr>
          </a:p>
        </p:txBody>
      </p:sp>
      <p:cxnSp>
        <p:nvCxnSpPr>
          <p:cNvPr id="36" name="直接箭头连接符 35"/>
          <p:cNvCxnSpPr>
            <a:stCxn id="4" idx="3"/>
            <a:endCxn id="9" idx="2"/>
          </p:cNvCxnSpPr>
          <p:nvPr/>
        </p:nvCxnSpPr>
        <p:spPr>
          <a:xfrm>
            <a:off x="2258060" y="586105"/>
            <a:ext cx="731520" cy="502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9" idx="2"/>
            <a:endCxn id="2" idx="3"/>
          </p:cNvCxnSpPr>
          <p:nvPr/>
        </p:nvCxnSpPr>
        <p:spPr>
          <a:xfrm flipH="1">
            <a:off x="2150745" y="1088390"/>
            <a:ext cx="838835" cy="568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" idx="2"/>
          </p:cNvCxnSpPr>
          <p:nvPr/>
        </p:nvCxnSpPr>
        <p:spPr>
          <a:xfrm>
            <a:off x="1367790" y="1956435"/>
            <a:ext cx="8255" cy="515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614420" y="3195320"/>
            <a:ext cx="2157730" cy="1047723"/>
            <a:chOff x="945" y="3825"/>
            <a:chExt cx="2468" cy="2113"/>
          </a:xfrm>
        </p:grpSpPr>
        <p:sp>
          <p:nvSpPr>
            <p:cNvPr id="49" name="矩形 48"/>
            <p:cNvSpPr/>
            <p:nvPr>
              <p:custDataLst>
                <p:tags r:id="rId8"/>
              </p:custDataLst>
            </p:nvPr>
          </p:nvSpPr>
          <p:spPr>
            <a:xfrm>
              <a:off x="945" y="3825"/>
              <a:ext cx="2468" cy="2113"/>
            </a:xfrm>
            <a:prstGeom prst="rect">
              <a:avLst/>
            </a:prstGeom>
          </p:spPr>
          <p:style>
            <a:lnRef idx="0">
              <a:srgbClr val="FFFFFF"/>
            </a:lnRef>
            <a:fillRef idx="1">
              <a:schemeClr val="accent2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 altLang="zh-CN"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endParaRPr lang="en-US" altLang="zh-CN"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en-US" altLang="zh-CN">
                  <a:sym typeface="+mn-ea"/>
                </a:rPr>
                <a:t>refined state </a:t>
              </a:r>
              <a:endParaRPr lang="en-US" altLang="zh-CN">
                <a:sym typeface="+mn-ea"/>
              </a:endParaRPr>
            </a:p>
          </p:txBody>
        </p:sp>
        <p:sp>
          <p:nvSpPr>
            <p:cNvPr id="50" name="矩形 49"/>
            <p:cNvSpPr/>
            <p:nvPr>
              <p:custDataLst>
                <p:tags r:id="rId9"/>
              </p:custDataLst>
            </p:nvPr>
          </p:nvSpPr>
          <p:spPr>
            <a:xfrm>
              <a:off x="2119" y="3955"/>
              <a:ext cx="1222" cy="1037"/>
            </a:xfrm>
            <a:prstGeom prst="rect">
              <a:avLst/>
            </a:prstGeom>
          </p:spPr>
          <p:style>
            <a:lnRef idx="2">
              <a:schemeClr val="accent3"/>
            </a:lnRef>
            <a:fillRef idx="2">
              <a:schemeClr val="accent3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passengers </a:t>
              </a:r>
              <a:endParaRPr lang="en-US" altLang="zh-CN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sym typeface="+mn-ea"/>
                </a:rPr>
                <a:t>taxis</a:t>
              </a:r>
              <a:r>
                <a:rPr lang="en-US" altLang="zh-CN">
                  <a:sym typeface="+mn-ea"/>
                </a:rPr>
                <a:t> </a:t>
              </a:r>
              <a:endParaRPr lang="en-US" altLang="zh-CN">
                <a:sym typeface="+mn-ea"/>
              </a:endParaRPr>
            </a:p>
          </p:txBody>
        </p:sp>
        <p:sp>
          <p:nvSpPr>
            <p:cNvPr id="51" name="矩形 50"/>
            <p:cNvSpPr/>
            <p:nvPr>
              <p:custDataLst>
                <p:tags r:id="rId10"/>
              </p:custDataLst>
            </p:nvPr>
          </p:nvSpPr>
          <p:spPr>
            <a:xfrm>
              <a:off x="1088" y="3956"/>
              <a:ext cx="959" cy="1037"/>
            </a:xfrm>
            <a:prstGeom prst="rect">
              <a:avLst/>
            </a:prstGeom>
          </p:spPr>
          <p:style>
            <a:lnRef idx="2">
              <a:schemeClr val="accent3"/>
            </a:lnRef>
            <a:fillRef idx="2">
              <a:schemeClr val="accent3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200">
                  <a:solidFill>
                    <a:schemeClr val="tx1"/>
                  </a:solidFill>
                  <a:sym typeface="+mn-ea"/>
                </a:rPr>
                <a:t>decision space</a:t>
              </a:r>
              <a:endParaRPr lang="en-US" altLang="zh-CN" sz="1200">
                <a:solidFill>
                  <a:schemeClr val="tx1"/>
                </a:solidFill>
                <a:sym typeface="+mn-ea"/>
              </a:endParaRPr>
            </a:p>
          </p:txBody>
        </p:sp>
      </p:grpSp>
      <p:cxnSp>
        <p:nvCxnSpPr>
          <p:cNvPr id="52" name="直接箭头连接符 51"/>
          <p:cNvCxnSpPr/>
          <p:nvPr/>
        </p:nvCxnSpPr>
        <p:spPr>
          <a:xfrm>
            <a:off x="4639945" y="3009900"/>
            <a:ext cx="0" cy="236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commondata" val="eyJoZGlkIjoiMWYzYWI0ZjllMWI1Y2U1MGEyNGUxN2U2ZmE3YWIyMDE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WPS 文字</Application>
  <PresentationFormat>宽屏</PresentationFormat>
  <Paragraphs>128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钓鳌客</cp:lastModifiedBy>
  <cp:revision>20</cp:revision>
  <dcterms:created xsi:type="dcterms:W3CDTF">2024-11-15T02:31:43Z</dcterms:created>
  <dcterms:modified xsi:type="dcterms:W3CDTF">2024-11-15T02:31:43Z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2052-6.12.0.8899</vt:lpwstr>
  </property>
  <property fmtid="{D5CDD505-2E9C-101B-9397-08002B2CF9AE}" pid="3" name="ICV">
    <vt:lpwstr>65C843405433BD950446DD66455AFABF_43</vt:lpwstr>
  </property>
</Properties>
</file>