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7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乳腺癌分类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杨文明      学号：</a:t>
            </a:r>
            <a:r>
              <a:rPr lang="en-US" altLang="zh-CN"/>
              <a:t>1601210806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figure_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59460" y="364490"/>
            <a:ext cx="12979400" cy="7118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由上图知，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列相关性高，在</a:t>
            </a:r>
            <a:r>
              <a:rPr lang="en-US" altLang="zh-CN"/>
              <a:t>3</a:t>
            </a:r>
            <a:r>
              <a:rPr lang="zh-CN" altLang="en-US"/>
              <a:t>列中取其中一列计算，形成如下特征</a:t>
            </a:r>
            <a:endParaRPr lang="zh-CN" altLang="en-US"/>
          </a:p>
          <a:p>
            <a:r>
              <a:rPr lang="zh-CN" altLang="en-US">
                <a:sym typeface="+mn-ea"/>
              </a:rPr>
              <a:t>['radius_se', 'texture_se',  'smoothness_se', 'compactness_se', 'concavity_se', 'concave points_se', 'symmetry_se', 'fractal_dimension_se']</a:t>
            </a:r>
            <a:endParaRPr lang="zh-CN" altLang="en-US">
              <a:sym typeface="+mn-ea"/>
            </a:endParaRPr>
          </a:p>
          <a:p>
            <a:r>
              <a:rPr lang="zh-CN" altLang="en-US"/>
              <a:t>经初步计算后，结果并不理想，后将全部</a:t>
            </a:r>
            <a:r>
              <a:rPr lang="en-US" altLang="zh-CN"/>
              <a:t>10</a:t>
            </a:r>
            <a:r>
              <a:rPr lang="zh-CN" altLang="en-US"/>
              <a:t>个特征进行训练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训练集和测试集</a:t>
            </a:r>
            <a:r>
              <a:rPr lang="en-US" altLang="zh-CN"/>
              <a:t>7</a:t>
            </a:r>
            <a:r>
              <a:rPr lang="zh-CN" altLang="en-US"/>
              <a:t>：</a:t>
            </a:r>
            <a:r>
              <a:rPr lang="en-US" altLang="zh-CN"/>
              <a:t>3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2249170"/>
            <a:ext cx="12689840" cy="28308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集成算法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8890" y="1414145"/>
            <a:ext cx="9898380" cy="1119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0" y="2680970"/>
            <a:ext cx="6389370" cy="4134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非集成算法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8395" y="1284605"/>
            <a:ext cx="3448050" cy="85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2135505"/>
            <a:ext cx="6055995" cy="4587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K-</a:t>
            </a:r>
            <a:r>
              <a:rPr lang="zh-CN" altLang="en-US"/>
              <a:t>折检验</a:t>
            </a:r>
            <a:r>
              <a:rPr lang="en-US" altLang="zh-CN"/>
              <a:t>(4</a:t>
            </a:r>
            <a:r>
              <a:rPr lang="zh-CN" altLang="en-US"/>
              <a:t>：</a:t>
            </a:r>
            <a:r>
              <a:rPr lang="en-US" altLang="zh-CN"/>
              <a:t>1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出项了过拟合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2360930"/>
            <a:ext cx="7211060" cy="3816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7495"/>
            <a:ext cx="7353935" cy="6524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集成算法的</a:t>
            </a:r>
            <a:r>
              <a:rPr lang="en-US" altLang="zh-CN"/>
              <a:t>K-</a:t>
            </a:r>
            <a:r>
              <a:rPr lang="zh-CN" altLang="en-US"/>
              <a:t>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000" y="1207770"/>
            <a:ext cx="6803390" cy="5824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利用工具包调参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from sklearn.model_selection import GridSearchCV</a:t>
            </a:r>
            <a:endParaRPr lang="zh-CN" altLang="en-US"/>
          </a:p>
          <a:p>
            <a:r>
              <a:rPr lang="zh-CN" altLang="en-US"/>
              <a:t># for tuning parameter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2895600"/>
            <a:ext cx="9430385" cy="3820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3425" y="459740"/>
            <a:ext cx="10558780" cy="6130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数据来源和数据介绍</a:t>
            </a:r>
            <a:endParaRPr lang="zh-CN" altLang="en-US"/>
          </a:p>
          <a:p>
            <a:r>
              <a:rPr lang="zh-CN" altLang="en-US"/>
              <a:t>开发平台和环境</a:t>
            </a:r>
            <a:endParaRPr lang="zh-CN" altLang="en-US"/>
          </a:p>
          <a:p>
            <a:r>
              <a:rPr lang="zh-CN" altLang="en-US"/>
              <a:t>实验中使用的工具包</a:t>
            </a:r>
            <a:endParaRPr lang="zh-CN" altLang="en-US"/>
          </a:p>
          <a:p>
            <a:r>
              <a:rPr lang="zh-CN" altLang="en-US"/>
              <a:t>实验过程和</a:t>
            </a:r>
            <a:r>
              <a:rPr lang="zh-CN" altLang="en-US"/>
              <a:t>结果分析</a:t>
            </a:r>
            <a:endParaRPr lang="zh-CN" altLang="en-US"/>
          </a:p>
          <a:p>
            <a:r>
              <a:rPr lang="zh-CN" altLang="en-US"/>
              <a:t>实验总结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深度神经网络</a:t>
            </a:r>
            <a:r>
              <a:rPr lang="en-US" altLang="zh-CN"/>
              <a:t>(DNN)</a:t>
            </a:r>
            <a:r>
              <a:rPr lang="zh-CN" altLang="en-US"/>
              <a:t>训练结果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165"/>
            <a:ext cx="10515600" cy="473011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56660" y="1774190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56660" y="2409825"/>
            <a:ext cx="269240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56660" y="3009900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56660" y="3663315"/>
            <a:ext cx="269240" cy="297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756660" y="4498340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67205" y="1873885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6570" y="2523490"/>
            <a:ext cx="269875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66570" y="3246755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767205" y="4202430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756660" y="5431790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612130" y="2593340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695315" y="3426460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695315" y="4359275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12130" y="1691005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626985" y="2437765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626985" y="3961130"/>
            <a:ext cx="269240" cy="2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035810" y="1901190"/>
            <a:ext cx="1759585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19" idx="2"/>
          </p:cNvCxnSpPr>
          <p:nvPr/>
        </p:nvCxnSpPr>
        <p:spPr>
          <a:xfrm flipV="1">
            <a:off x="4025900" y="1809750"/>
            <a:ext cx="1586230" cy="83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5"/>
            <a:endCxn id="20" idx="2"/>
          </p:cNvCxnSpPr>
          <p:nvPr/>
        </p:nvCxnSpPr>
        <p:spPr>
          <a:xfrm>
            <a:off x="5842000" y="1892935"/>
            <a:ext cx="1784985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</p:cNvCxnSpPr>
          <p:nvPr/>
        </p:nvCxnSpPr>
        <p:spPr>
          <a:xfrm flipV="1">
            <a:off x="5964555" y="4112260"/>
            <a:ext cx="1572895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4"/>
          </p:cNvCxnSpPr>
          <p:nvPr/>
        </p:nvCxnSpPr>
        <p:spPr>
          <a:xfrm>
            <a:off x="5746750" y="1927860"/>
            <a:ext cx="1845945" cy="201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6"/>
          </p:cNvCxnSpPr>
          <p:nvPr/>
        </p:nvCxnSpPr>
        <p:spPr>
          <a:xfrm flipV="1">
            <a:off x="5881370" y="2569210"/>
            <a:ext cx="161925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6"/>
            <a:endCxn id="21" idx="1"/>
          </p:cNvCxnSpPr>
          <p:nvPr/>
        </p:nvCxnSpPr>
        <p:spPr>
          <a:xfrm>
            <a:off x="5964555" y="3545205"/>
            <a:ext cx="1701800" cy="45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5"/>
            <a:endCxn id="7" idx="2"/>
          </p:cNvCxnSpPr>
          <p:nvPr/>
        </p:nvCxnSpPr>
        <p:spPr>
          <a:xfrm>
            <a:off x="1997075" y="2075815"/>
            <a:ext cx="1759585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4"/>
          </p:cNvCxnSpPr>
          <p:nvPr/>
        </p:nvCxnSpPr>
        <p:spPr>
          <a:xfrm>
            <a:off x="1901825" y="2110740"/>
            <a:ext cx="1772285" cy="106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9" idx="1"/>
          </p:cNvCxnSpPr>
          <p:nvPr/>
        </p:nvCxnSpPr>
        <p:spPr>
          <a:xfrm>
            <a:off x="1927225" y="2134870"/>
            <a:ext cx="1868805" cy="1572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997075" y="2143760"/>
            <a:ext cx="1890395" cy="2354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4"/>
            <a:endCxn id="15" idx="3"/>
          </p:cNvCxnSpPr>
          <p:nvPr/>
        </p:nvCxnSpPr>
        <p:spPr>
          <a:xfrm>
            <a:off x="1901825" y="2110740"/>
            <a:ext cx="1894205" cy="3522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5"/>
            <a:endCxn id="19" idx="3"/>
          </p:cNvCxnSpPr>
          <p:nvPr/>
        </p:nvCxnSpPr>
        <p:spPr>
          <a:xfrm flipV="1">
            <a:off x="3986530" y="1892935"/>
            <a:ext cx="1664970" cy="131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5"/>
            <a:endCxn id="16" idx="3"/>
          </p:cNvCxnSpPr>
          <p:nvPr/>
        </p:nvCxnSpPr>
        <p:spPr>
          <a:xfrm flipV="1">
            <a:off x="3986530" y="2795270"/>
            <a:ext cx="166497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6"/>
          </p:cNvCxnSpPr>
          <p:nvPr/>
        </p:nvCxnSpPr>
        <p:spPr>
          <a:xfrm flipV="1">
            <a:off x="4025900" y="4478020"/>
            <a:ext cx="1816100" cy="1072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7" idx="2"/>
          </p:cNvCxnSpPr>
          <p:nvPr/>
        </p:nvCxnSpPr>
        <p:spPr>
          <a:xfrm>
            <a:off x="4052570" y="3234690"/>
            <a:ext cx="1642745" cy="310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025265" y="3216275"/>
            <a:ext cx="1598930" cy="120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64945" y="4842510"/>
            <a:ext cx="114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</a:t>
            </a:r>
            <a:r>
              <a:rPr lang="zh-CN" altLang="en-US"/>
              <a:t>个节点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18230" y="6090285"/>
            <a:ext cx="8229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64</a:t>
            </a:r>
            <a:r>
              <a:rPr lang="zh-CN" altLang="en-US"/>
              <a:t>个节点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26685" y="5008880"/>
            <a:ext cx="130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</a:t>
            </a:r>
            <a:r>
              <a:rPr lang="zh-CN" altLang="en-US"/>
              <a:t>个节点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40295" y="4445000"/>
            <a:ext cx="99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个节点</a:t>
            </a:r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7967345" y="2606040"/>
            <a:ext cx="1210310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6"/>
          </p:cNvCxnSpPr>
          <p:nvPr/>
        </p:nvCxnSpPr>
        <p:spPr>
          <a:xfrm flipV="1">
            <a:off x="7896225" y="4075430"/>
            <a:ext cx="129095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16720" y="2208530"/>
            <a:ext cx="1007110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362440" y="3789045"/>
            <a:ext cx="1044575" cy="758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455150" y="2366010"/>
            <a:ext cx="86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zh-CN" altLang="en-US"/>
              <a:t>恶性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418320" y="3945890"/>
            <a:ext cx="951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良性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671955" y="3580765"/>
            <a:ext cx="459740" cy="5822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-------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661410" y="4842510"/>
            <a:ext cx="459740" cy="517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------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5624195" y="3739515"/>
            <a:ext cx="459740" cy="619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-------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-93345" y="2245360"/>
            <a:ext cx="1008380" cy="2393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数据源</a:t>
            </a:r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0520" y="2070100"/>
            <a:ext cx="1312545" cy="121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67335" y="3336290"/>
            <a:ext cx="1386205" cy="28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30505" y="3816985"/>
            <a:ext cx="1423035" cy="53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TFlearn</a:t>
            </a:r>
            <a:r>
              <a:rPr lang="zh-CN" altLang="en-US"/>
              <a:t>模型构建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6555" y="1450340"/>
            <a:ext cx="11594465" cy="51650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测试集结果</a:t>
            </a:r>
            <a:r>
              <a:rPr lang="en-US" altLang="zh-CN"/>
              <a:t>(</a:t>
            </a:r>
            <a:r>
              <a:rPr lang="zh-CN" altLang="en-US"/>
              <a:t>训练集</a:t>
            </a:r>
            <a:r>
              <a:rPr lang="en-US" altLang="zh-CN"/>
              <a:t>:</a:t>
            </a:r>
            <a:r>
              <a:rPr lang="zh-CN" altLang="en-US"/>
              <a:t>测试集</a:t>
            </a:r>
            <a:r>
              <a:rPr lang="en-US" altLang="zh-CN"/>
              <a:t>=7:3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2985" y="1691005"/>
            <a:ext cx="11118215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几种不同方法的总结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集成算法性能最好，也是企业普遍采用的方法</a:t>
            </a:r>
            <a:endParaRPr lang="zh-CN" altLang="en-US"/>
          </a:p>
          <a:p>
            <a:r>
              <a:rPr lang="zh-CN" altLang="en-US"/>
              <a:t>非集成算法不稳定，性能较差</a:t>
            </a:r>
            <a:endParaRPr lang="zh-CN" altLang="en-US"/>
          </a:p>
          <a:p>
            <a:r>
              <a:rPr lang="en-US" altLang="zh-CN"/>
              <a:t>K-</a:t>
            </a:r>
            <a:r>
              <a:rPr lang="zh-CN" altLang="en-US"/>
              <a:t>折检验用训练集少的情况下，但容易过拟合，参加竞赛用此类可以刷高排名</a:t>
            </a:r>
            <a:endParaRPr lang="zh-CN" altLang="en-US"/>
          </a:p>
          <a:p>
            <a:r>
              <a:rPr lang="zh-CN" altLang="en-US"/>
              <a:t>深度学习，训练数据时间长，容易过拟合。但不用人为提取特征，模型可以自己学习特征。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8330"/>
            <a:ext cx="10515600" cy="556895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endParaRPr lang="zh-CN" altLang="en-US" sz="9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zh-CN" altLang="en-US" sz="9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 sz="9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谢谢！</a:t>
            </a:r>
            <a:endParaRPr lang="zh-CN" altLang="en-US" sz="9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25805"/>
            <a:ext cx="10515600" cy="1325563"/>
          </a:xfrm>
        </p:spPr>
        <p:txBody>
          <a:bodyPr/>
          <a:p>
            <a:r>
              <a:rPr lang="zh-CN" altLang="en-US"/>
              <a:t>数据来源及介绍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来源于</a:t>
            </a:r>
            <a:r>
              <a:rPr lang="en-US" altLang="zh-CN"/>
              <a:t>Kaggle</a:t>
            </a:r>
            <a:r>
              <a:rPr lang="zh-CN" altLang="en-US"/>
              <a:t>竞赛平台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2498725"/>
            <a:ext cx="11462385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this problem we have to use 3</a:t>
            </a:r>
            <a:r>
              <a:rPr lang="en-US" altLang="zh-CN"/>
              <a:t>2</a:t>
            </a:r>
            <a:r>
              <a:rPr lang="zh-CN" altLang="en-US"/>
              <a:t> different columns and we have to predict the Stage of Breast Cancer M (Malignant) and B (Bengin)</a:t>
            </a:r>
            <a:endParaRPr lang="zh-CN" altLang="en-US"/>
          </a:p>
          <a:p>
            <a:r>
              <a:rPr lang="zh-CN" altLang="en-US"/>
              <a:t>Attribute Information:（特征）共有</a:t>
            </a:r>
            <a:r>
              <a:rPr lang="en-US" altLang="zh-CN"/>
              <a:t>569</a:t>
            </a:r>
            <a:r>
              <a:rPr lang="zh-CN" altLang="en-US"/>
              <a:t>个样本</a:t>
            </a:r>
            <a:endParaRPr lang="zh-CN" altLang="en-US"/>
          </a:p>
          <a:p>
            <a:r>
              <a:rPr lang="zh-CN" altLang="en-US"/>
              <a:t>1) ID number</a:t>
            </a:r>
            <a:endParaRPr lang="zh-CN" altLang="en-US"/>
          </a:p>
          <a:p>
            <a:r>
              <a:rPr lang="en-US" altLang="zh-CN"/>
              <a:t>2) </a:t>
            </a:r>
            <a:r>
              <a:rPr lang="zh-CN" altLang="en-US"/>
              <a:t>Diagnosis (M = malignant, B = benign)</a:t>
            </a:r>
            <a:r>
              <a:rPr lang="en-US" altLang="zh-CN"/>
              <a:t>--------labels(</a:t>
            </a:r>
            <a:r>
              <a:rPr lang="zh-CN" altLang="en-US"/>
              <a:t>分类标准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3------&gt;</a:t>
            </a:r>
            <a:r>
              <a:rPr lang="zh-CN" altLang="en-US"/>
              <a:t> </a:t>
            </a:r>
            <a:r>
              <a:rPr lang="en-US" altLang="zh-CN"/>
              <a:t>12 Mean </a:t>
            </a:r>
            <a:endParaRPr lang="en-US" altLang="zh-CN"/>
          </a:p>
          <a:p>
            <a:r>
              <a:rPr lang="zh-CN" altLang="en-US"/>
              <a:t>    ['radius_mean', 'texture_mean', 'perimeter_mean', 'area_mean', 'smoothness_mean', 'compactness_mean', 'concavity_mean', 'concave points_mean', 'symmetry_mean', 'fractal_dimension_mean']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13----&gt;22</a:t>
            </a:r>
            <a:r>
              <a:rPr lang="zh-CN" altLang="en-US"/>
              <a:t>列Standed Error</a:t>
            </a:r>
            <a:endParaRPr lang="zh-CN" altLang="en-US"/>
          </a:p>
          <a:p>
            <a:r>
              <a:rPr lang="zh-CN" altLang="en-US"/>
              <a:t>['radius_se', 'texture_se', 'perimeter_se', 'area_se', 'smoothness_se', 'compactness_se', 'concavity_se', 'concave points_se', 'symmetry_se', 'fractal_dimension_se']</a:t>
            </a:r>
            <a:endParaRPr lang="zh-CN" altLang="en-US"/>
          </a:p>
          <a:p>
            <a:r>
              <a:rPr lang="en-US" altLang="zh-CN"/>
              <a:t>23---&gt;32</a:t>
            </a:r>
            <a:r>
              <a:rPr lang="zh-CN" altLang="en-US"/>
              <a:t>列Worst</a:t>
            </a:r>
            <a:endParaRPr lang="zh-CN" altLang="en-US"/>
          </a:p>
          <a:p>
            <a:r>
              <a:rPr lang="zh-CN" altLang="en-US"/>
              <a:t>['radius_worst', 'texture_worst', 'perimeter_worst', 'area_worst', 'smoothness_worst', 'compactness_worst', 'concavity_worst', 'concave points_worst', 'symmetry_worst', 'fractal_dimension_worst']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4840" y="-5080"/>
            <a:ext cx="11387455" cy="681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开发平台和环境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语言：</a:t>
            </a:r>
            <a:r>
              <a:rPr lang="en-US" altLang="zh-CN"/>
              <a:t>python3.6+anacond4.2+Tensorflow1.0</a:t>
            </a:r>
            <a:endParaRPr lang="en-US" altLang="zh-CN"/>
          </a:p>
          <a:p>
            <a:r>
              <a:rPr lang="zh-CN" altLang="en-US"/>
              <a:t>开发工具：</a:t>
            </a:r>
            <a:r>
              <a:rPr lang="en-US" altLang="zh-CN"/>
              <a:t>PyCharm(2017.1)</a:t>
            </a:r>
            <a:endParaRPr lang="en-US" altLang="zh-CN"/>
          </a:p>
          <a:p>
            <a:r>
              <a:rPr lang="zh-CN" altLang="en-US"/>
              <a:t>系统：</a:t>
            </a:r>
            <a:r>
              <a:rPr lang="en-US" altLang="zh-CN"/>
              <a:t>win10</a:t>
            </a:r>
            <a:endParaRPr lang="en-US" altLang="zh-CN"/>
          </a:p>
          <a:p>
            <a:r>
              <a:rPr lang="zh-CN" altLang="en-US"/>
              <a:t>硬件配置：</a:t>
            </a:r>
            <a:r>
              <a:rPr lang="en-US" altLang="zh-CN"/>
              <a:t>i7</a:t>
            </a:r>
            <a:r>
              <a:rPr lang="zh-CN" altLang="en-US"/>
              <a:t>双核，</a:t>
            </a:r>
            <a:r>
              <a:rPr lang="en-US" altLang="zh-CN"/>
              <a:t>12G</a:t>
            </a:r>
            <a:r>
              <a:rPr lang="zh-CN" altLang="en-US"/>
              <a:t>内存。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实验中使用的工具包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nmpy</a:t>
            </a:r>
            <a:endParaRPr lang="en-US" altLang="zh-CN"/>
          </a:p>
          <a:p>
            <a:r>
              <a:rPr lang="en-US" altLang="zh-CN"/>
              <a:t>pandas(</a:t>
            </a:r>
            <a:r>
              <a:rPr lang="zh-CN" altLang="en-US"/>
              <a:t>数据处理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sklearn(</a:t>
            </a:r>
            <a:r>
              <a:rPr lang="zh-CN" altLang="en-US"/>
              <a:t>机器学习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matplotlib</a:t>
            </a:r>
            <a:r>
              <a:rPr lang="en-US" altLang="zh-CN"/>
              <a:t>(</a:t>
            </a:r>
            <a:r>
              <a:rPr lang="zh-CN" altLang="en-US"/>
              <a:t>画图工具包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tensorflow(</a:t>
            </a:r>
            <a:r>
              <a:rPr lang="zh-CN" altLang="en-US"/>
              <a:t>深度学习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TFlearn(</a:t>
            </a:r>
            <a:r>
              <a:rPr lang="zh-CN" altLang="en-US"/>
              <a:t>模块化的深度学习框架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xgboost</a:t>
            </a:r>
            <a:r>
              <a:rPr lang="en-US" altLang="zh-CN"/>
              <a:t>:</a:t>
            </a:r>
            <a:r>
              <a:rPr lang="zh-CN" altLang="en-US"/>
              <a:t>集成学习模型，</a:t>
            </a:r>
            <a:r>
              <a:rPr lang="en-US" altLang="zh-CN"/>
              <a:t>2015</a:t>
            </a:r>
            <a:r>
              <a:rPr lang="zh-CN" altLang="en-US"/>
              <a:t>年夏天形成，作者陈天奇博士，华盛顿大学，基本思想，把成百上千个分类准确率低的树模型组合起来。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特征选择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13----&gt;22</a:t>
            </a:r>
            <a:r>
              <a:rPr lang="zh-CN" altLang="en-US">
                <a:sym typeface="+mn-ea"/>
              </a:rPr>
              <a:t>列Standed Error</a:t>
            </a:r>
            <a:endParaRPr lang="zh-CN" altLang="en-US"/>
          </a:p>
          <a:p>
            <a:r>
              <a:rPr lang="zh-CN" altLang="en-US">
                <a:sym typeface="+mn-ea"/>
              </a:rPr>
              <a:t>['radius_se', 'texture_se', 'perimeter_se', 'area_se', 'smoothness_se', 'compactness_se', 'concavity_se', 'concave points_se', 'symmetry_se', 'fractal_dimension_se']</a:t>
            </a:r>
            <a:endParaRPr lang="zh-CN" altLang="en-US">
              <a:sym typeface="+mn-ea"/>
            </a:endParaRPr>
          </a:p>
          <a:p>
            <a:r>
              <a:rPr lang="zh-CN" altLang="en-US"/>
              <a:t>计算特征之间的线性相关</a:t>
            </a:r>
            <a:endParaRPr lang="zh-CN" altLang="en-US"/>
          </a:p>
          <a:p>
            <a:r>
              <a:rPr lang="zh-CN" altLang="en-US"/>
              <a:t>corr = data[features_se].corr()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1979</Words>
  <Application>WPS 演示</Application>
  <PresentationFormat>宽屏</PresentationFormat>
  <Paragraphs>123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ywm108</dc:creator>
  <cp:lastModifiedBy>ywm108</cp:lastModifiedBy>
  <cp:revision>15</cp:revision>
  <dcterms:created xsi:type="dcterms:W3CDTF">2015-05-05T08:02:00Z</dcterms:created>
  <dcterms:modified xsi:type="dcterms:W3CDTF">2017-05-27T15:16:31Z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