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6DEB26-7656-44F4-825F-A3D9A6EDE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1A15CA7-403E-4A5F-9383-E167E89F1F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266C2B9-238B-4932-9D9C-DAEAD68AAA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33ABB-BEE6-432D-8F32-8636852567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144B39-BB7C-41C8-89F8-894160A502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EEED8F-EF57-4787-A65C-8A029CF63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C9D7AE5-62D4-4CDA-9E0C-EE75314807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6691CCB-1423-4ACB-AC81-399AC02290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8AAE301-608F-410D-9402-5D5B8CA920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675ED36-013F-4487-A8FF-F05C0A57C2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A026D05-C7E5-476C-A928-3D3E1A6569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250DA4-92E1-4938-8C8A-FD3D3B53CE47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BAAD36-EE2D-450C-A972-B1CA0239AB00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474CE1-D0CB-43CF-A7A3-FD88077CBD02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1D9C78-B3AE-41AE-9AA3-127123D63C17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CFC07A-75DA-48C8-97F5-D4DDF6D0A167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563852-48F6-403D-B0DB-3E2FC41699AD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A3762E-C917-4E85-B16C-B649D55A6007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D0C238-54EE-40A5-BF72-77A77E0BC35B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999098-FA77-43CF-9D30-2371523977D4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7A7780-B524-491F-B7CF-10D091D2ED4D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7959E2-A75C-452E-AAB9-355D6E46FEA6}" type="slidenum">
              <a:rPr b="0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4"/>
          <p:cNvCxnSpPr/>
          <p:nvPr/>
        </p:nvCxnSpPr>
        <p:spPr>
          <a:xfrm>
            <a:off x="1499400" y="4859280"/>
            <a:ext cx="4172400" cy="3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67" name="Rectangle 6"/>
          <p:cNvSpPr/>
          <p:nvPr/>
        </p:nvSpPr>
        <p:spPr>
          <a:xfrm>
            <a:off x="1596600" y="4604040"/>
            <a:ext cx="657000" cy="254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6.11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Box 25"/>
          <p:cNvSpPr/>
          <p:nvPr/>
        </p:nvSpPr>
        <p:spPr>
          <a:xfrm>
            <a:off x="425160" y="855360"/>
            <a:ext cx="21261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400" spc="-1" strike="noStrike">
                <a:solidFill>
                  <a:schemeClr val="dk1"/>
                </a:solidFill>
                <a:latin typeface="Arial"/>
              </a:rPr>
              <a:t>historical new 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Arial"/>
              </a:rPr>
              <a:t>Investment costs are </a:t>
            </a:r>
            <a:r>
              <a:rPr b="1" i="1" lang="en-US" sz="1400" spc="-1" strike="noStrike">
                <a:solidFill>
                  <a:schemeClr val="dk1"/>
                </a:solidFill>
                <a:latin typeface="Arial"/>
              </a:rPr>
              <a:t>not</a:t>
            </a:r>
            <a:r>
              <a:rPr b="0" i="1" lang="en-US" sz="1400" spc="-1" strike="noStrike">
                <a:solidFill>
                  <a:schemeClr val="dk1"/>
                </a:solidFill>
                <a:latin typeface="Arial"/>
              </a:rPr>
              <a:t> accounted for in the objective function.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Connector 42"/>
          <p:cNvCxnSpPr/>
          <p:nvPr/>
        </p:nvCxnSpPr>
        <p:spPr>
          <a:xfrm>
            <a:off x="1499400" y="2221560"/>
            <a:ext cx="360" cy="262692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70" name="TextBox 53"/>
          <p:cNvSpPr/>
          <p:nvPr/>
        </p:nvSpPr>
        <p:spPr>
          <a:xfrm rot="16200000">
            <a:off x="912960" y="3114000"/>
            <a:ext cx="57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GW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80"/>
          <p:cNvSpPr/>
          <p:nvPr/>
        </p:nvSpPr>
        <p:spPr>
          <a:xfrm>
            <a:off x="1551240" y="486648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690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41"/>
          <p:cNvSpPr/>
          <p:nvPr/>
        </p:nvSpPr>
        <p:spPr>
          <a:xfrm rot="16200000">
            <a:off x="6350760" y="3121560"/>
            <a:ext cx="57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GW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61"/>
          <p:cNvSpPr/>
          <p:nvPr/>
        </p:nvSpPr>
        <p:spPr>
          <a:xfrm>
            <a:off x="2705040" y="486864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700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62"/>
          <p:cNvSpPr/>
          <p:nvPr/>
        </p:nvSpPr>
        <p:spPr>
          <a:xfrm>
            <a:off x="3905640" y="487116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710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63"/>
          <p:cNvSpPr/>
          <p:nvPr/>
        </p:nvSpPr>
        <p:spPr>
          <a:xfrm>
            <a:off x="3949560" y="4604040"/>
            <a:ext cx="657000" cy="251640"/>
          </a:xfrm>
          <a:prstGeom prst="rect">
            <a:avLst/>
          </a:prstGeom>
          <a:pattFill prst="wdDnDiag">
            <a:fgClr>
              <a:srgbClr val="ffe699"/>
            </a:fgClr>
            <a:bgClr>
              <a:srgbClr val="bf9000"/>
            </a:bgClr>
          </a:patt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6.11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6" name="Straight Connector 2"/>
          <p:cNvCxnSpPr/>
          <p:nvPr/>
        </p:nvCxnSpPr>
        <p:spPr>
          <a:xfrm>
            <a:off x="2551680" y="701640"/>
            <a:ext cx="360" cy="5784480"/>
          </a:xfrm>
          <a:prstGeom prst="straightConnector1">
            <a:avLst/>
          </a:prstGeom>
          <a:ln>
            <a:solidFill>
              <a:srgbClr val="a5a5a5"/>
            </a:solidFill>
          </a:ln>
        </p:spPr>
      </p:cxnSp>
      <p:sp>
        <p:nvSpPr>
          <p:cNvPr id="77" name="TextBox 65"/>
          <p:cNvSpPr/>
          <p:nvPr/>
        </p:nvSpPr>
        <p:spPr>
          <a:xfrm>
            <a:off x="3215160" y="855360"/>
            <a:ext cx="212616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n-US" sz="1400" spc="-1" strike="noStrike">
                <a:solidFill>
                  <a:schemeClr val="dk1"/>
                </a:solidFill>
                <a:latin typeface="Arial"/>
              </a:rPr>
              <a:t>new installed 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Arial"/>
              </a:rPr>
              <a:t>Investment costs are accounted for in the time-period when capacity is built.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Connector 66"/>
          <p:cNvCxnSpPr/>
          <p:nvPr/>
        </p:nvCxnSpPr>
        <p:spPr>
          <a:xfrm>
            <a:off x="6945840" y="4854600"/>
            <a:ext cx="4172400" cy="3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cxnSp>
        <p:nvCxnSpPr>
          <p:cNvPr id="79" name="Straight Connector 69"/>
          <p:cNvCxnSpPr/>
          <p:nvPr/>
        </p:nvCxnSpPr>
        <p:spPr>
          <a:xfrm>
            <a:off x="6945840" y="2216880"/>
            <a:ext cx="360" cy="2626560"/>
          </a:xfrm>
          <a:prstGeom prst="straightConnector1">
            <a:avLst/>
          </a:prstGeom>
          <a:ln w="15875">
            <a:solidFill>
              <a:srgbClr val="000000"/>
            </a:solidFill>
          </a:ln>
        </p:spPr>
      </p:cxnSp>
      <p:sp>
        <p:nvSpPr>
          <p:cNvPr id="80" name="TextBox 72"/>
          <p:cNvSpPr/>
          <p:nvPr/>
        </p:nvSpPr>
        <p:spPr>
          <a:xfrm>
            <a:off x="6997680" y="486180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690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73"/>
          <p:cNvSpPr/>
          <p:nvPr/>
        </p:nvSpPr>
        <p:spPr>
          <a:xfrm>
            <a:off x="8151480" y="486360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700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74"/>
          <p:cNvSpPr/>
          <p:nvPr/>
        </p:nvSpPr>
        <p:spPr>
          <a:xfrm>
            <a:off x="9352080" y="486648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710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91"/>
          <p:cNvSpPr/>
          <p:nvPr/>
        </p:nvSpPr>
        <p:spPr>
          <a:xfrm>
            <a:off x="7041600" y="2355480"/>
            <a:ext cx="657000" cy="2504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61.1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Rectangle 92"/>
          <p:cNvSpPr/>
          <p:nvPr/>
        </p:nvSpPr>
        <p:spPr>
          <a:xfrm>
            <a:off x="8206200" y="2359080"/>
            <a:ext cx="657000" cy="2504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61.1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Rectangle 93"/>
          <p:cNvSpPr/>
          <p:nvPr/>
        </p:nvSpPr>
        <p:spPr>
          <a:xfrm>
            <a:off x="9411480" y="2349360"/>
            <a:ext cx="657000" cy="2504880"/>
          </a:xfrm>
          <a:prstGeom prst="rect">
            <a:avLst/>
          </a:prstGeom>
          <a:pattFill prst="wdDnDiag">
            <a:fgClr>
              <a:srgbClr val="ffe699"/>
            </a:fgClr>
            <a:bgClr>
              <a:srgbClr val="bf9000"/>
            </a:bgClr>
          </a:patt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61.1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Box 94"/>
          <p:cNvSpPr/>
          <p:nvPr/>
        </p:nvSpPr>
        <p:spPr>
          <a:xfrm>
            <a:off x="5057280" y="486864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720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95"/>
          <p:cNvSpPr/>
          <p:nvPr/>
        </p:nvSpPr>
        <p:spPr>
          <a:xfrm>
            <a:off x="10469160" y="4861800"/>
            <a:ext cx="7448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dk1"/>
                </a:solidFill>
                <a:latin typeface="Arial"/>
              </a:rPr>
              <a:t>720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96"/>
          <p:cNvSpPr/>
          <p:nvPr/>
        </p:nvSpPr>
        <p:spPr>
          <a:xfrm>
            <a:off x="10528200" y="2356560"/>
            <a:ext cx="657000" cy="2504880"/>
          </a:xfrm>
          <a:prstGeom prst="rect">
            <a:avLst/>
          </a:prstGeom>
          <a:pattFill prst="wdDnDiag">
            <a:fgClr>
              <a:srgbClr val="ffe699"/>
            </a:fgClr>
            <a:bgClr>
              <a:srgbClr val="bf9000"/>
            </a:bgClr>
          </a:pattFill>
          <a:ln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Calibri"/>
              </a:rPr>
              <a:t>61.1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Box 14"/>
          <p:cNvSpPr/>
          <p:nvPr/>
        </p:nvSpPr>
        <p:spPr>
          <a:xfrm rot="16200000">
            <a:off x="1819080" y="5570640"/>
            <a:ext cx="1707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accent3"/>
                </a:solidFill>
                <a:latin typeface="Calibri"/>
              </a:rPr>
              <a:t>firstmodelyear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Straight Connector 97"/>
          <p:cNvCxnSpPr/>
          <p:nvPr/>
        </p:nvCxnSpPr>
        <p:spPr>
          <a:xfrm>
            <a:off x="7961040" y="2216880"/>
            <a:ext cx="360" cy="4223880"/>
          </a:xfrm>
          <a:prstGeom prst="straightConnector1">
            <a:avLst/>
          </a:prstGeom>
          <a:ln>
            <a:solidFill>
              <a:srgbClr val="a5a5a5"/>
            </a:solidFill>
          </a:ln>
        </p:spPr>
      </p:cxnSp>
      <p:sp>
        <p:nvSpPr>
          <p:cNvPr id="91" name="TextBox 98"/>
          <p:cNvSpPr/>
          <p:nvPr/>
        </p:nvSpPr>
        <p:spPr>
          <a:xfrm rot="16200000">
            <a:off x="7228440" y="5525640"/>
            <a:ext cx="1707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accent3"/>
                </a:solidFill>
                <a:latin typeface="Calibri"/>
              </a:rPr>
              <a:t>firstmodelyear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99"/>
          <p:cNvSpPr/>
          <p:nvPr/>
        </p:nvSpPr>
        <p:spPr>
          <a:xfrm>
            <a:off x="7041600" y="921960"/>
            <a:ext cx="414360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n-US" sz="1400" spc="-1" strike="noStrike">
                <a:solidFill>
                  <a:schemeClr val="dk1"/>
                </a:solidFill>
                <a:latin typeface="Arial"/>
              </a:rPr>
              <a:t>total installed 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Arial"/>
              </a:rPr>
              <a:t>Fixed O&amp;M costs are accounted for over the lifetime of the capacity.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Straight Connector 20"/>
          <p:cNvCxnSpPr/>
          <p:nvPr/>
        </p:nvCxnSpPr>
        <p:spPr>
          <a:xfrm>
            <a:off x="6188040" y="116640"/>
            <a:ext cx="360" cy="6645960"/>
          </a:xfrm>
          <a:prstGeom prst="straightConnector1">
            <a:avLst/>
          </a:prstGeom>
          <a:ln w="22225">
            <a:solidFill>
              <a:srgbClr val="44546a"/>
            </a:solidFill>
            <a:prstDash val="dash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LibreOffice/24.2.7.2$Linux_X86_64 LibreOffice_project/420$Build-2</Application>
  <AppVersion>15.0000</AppVersion>
  <Words>66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2021-05-20T07:27:59Z</dcterms:created>
  <dc:creator>Behnam Zakeri</dc:creator>
  <dc:description/>
  <dc:language>en-US</dc:language>
  <cp:lastModifiedBy/>
  <dcterms:modified xsi:type="dcterms:W3CDTF">2024-12-12T14:59:55Z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