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52">
          <p15:clr>
            <a:srgbClr val="A4A3A4"/>
          </p15:clr>
        </p15:guide>
        <p15:guide id="2" pos="4320">
          <p15:clr>
            <a:srgbClr val="A4A3A4"/>
          </p15:clr>
        </p15:guide>
        <p15:guide id="3" orient="horz" pos="5853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WWHi6QKUbGqh/F8RvraZOKGaPA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이단비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1FE3CB-112D-4F61-AFBC-5E2FE7EC93C9}">
  <a:tblStyle styleId="{FB1FE3CB-112D-4F61-AFBC-5E2FE7EC93C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52" orient="horz"/>
        <p:guide pos="4320"/>
        <p:guide pos="5853" orient="horz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customschemas.google.com/relationships/presentationmetadata" Target="metadata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03T17:01:14.493">
    <p:pos x="2939" y="3523"/>
    <p:text>이용인지, 파기인지 헷갈림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Bo72WNY"/>
      </p:ext>
    </p:extLst>
  </p:cm>
  <p:cm authorId="0" idx="2" dt="2023-12-03T17:32:06.090">
    <p:pos x="88" y="670"/>
    <p:text>개인정보 이용? 
tm시스템, 녹취시스템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Bo72WN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2918d303b_1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262918d303b_1_220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3:notes"/>
          <p:cNvSpPr/>
          <p:nvPr>
            <p:ph idx="2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a10285ebaa_3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g2a10285ebaa_3_43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918d303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262918d303b_1_0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2a60480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62a6048039_0_0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2918d303b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62918d303b_1_44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2918d303b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262918d303b_1_88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10285ebaa_6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a10285ebaa_6_44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2918d303b_1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262918d303b_1_176:notes"/>
          <p:cNvSpPr/>
          <p:nvPr>
            <p:ph idx="2" type="sldImg"/>
          </p:nvPr>
        </p:nvSpPr>
        <p:spPr>
          <a:xfrm>
            <a:off x="2360613" y="1143000"/>
            <a:ext cx="2136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캡션 있는 그림">
  <p:cSld name="1_캡션 있는 그림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/>
          <p:nvPr/>
        </p:nvSpPr>
        <p:spPr>
          <a:xfrm flipH="1" rot="10800000">
            <a:off x="-2381" y="9517550"/>
            <a:ext cx="6866984" cy="401790"/>
          </a:xfrm>
          <a:prstGeom prst="rect">
            <a:avLst/>
          </a:prstGeom>
          <a:solidFill>
            <a:srgbClr val="231815"/>
          </a:solidFill>
          <a:ln>
            <a:noFill/>
          </a:ln>
        </p:spPr>
        <p:txBody>
          <a:bodyPr anchorCtr="0" anchor="ctr" bIns="41000" lIns="82025" spcFirstLastPara="1" rIns="82025" wrap="square" tIns="4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" name="Google Shape;12;p5"/>
          <p:cNvGrpSpPr/>
          <p:nvPr/>
        </p:nvGrpSpPr>
        <p:grpSpPr>
          <a:xfrm>
            <a:off x="265" y="731974"/>
            <a:ext cx="6857735" cy="169164"/>
            <a:chOff x="1044159" y="2218234"/>
            <a:chExt cx="6558255" cy="936781"/>
          </a:xfrm>
        </p:grpSpPr>
        <p:sp>
          <p:nvSpPr>
            <p:cNvPr id="13" name="Google Shape;13;p5"/>
            <p:cNvSpPr/>
            <p:nvPr/>
          </p:nvSpPr>
          <p:spPr>
            <a:xfrm>
              <a:off x="5730928" y="2218234"/>
              <a:ext cx="1871486" cy="93678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4" name="Google Shape;14;p5"/>
            <p:cNvSpPr/>
            <p:nvPr/>
          </p:nvSpPr>
          <p:spPr>
            <a:xfrm>
              <a:off x="4168106" y="2218234"/>
              <a:ext cx="1872208" cy="936104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>
              <a:off x="2606415" y="2218234"/>
              <a:ext cx="1871486" cy="936781"/>
            </a:xfrm>
            <a:prstGeom prst="rect">
              <a:avLst/>
            </a:prstGeom>
            <a:solidFill>
              <a:srgbClr val="8A8A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1044159" y="2218234"/>
              <a:ext cx="1873096" cy="936781"/>
            </a:xfrm>
            <a:prstGeom prst="rect">
              <a:avLst/>
            </a:prstGeom>
            <a:solidFill>
              <a:srgbClr val="F4AC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7" name="Google Shape;17;p5"/>
          <p:cNvSpPr txBox="1"/>
          <p:nvPr/>
        </p:nvSpPr>
        <p:spPr>
          <a:xfrm>
            <a:off x="12140" y="9557267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[고객사 CI]</a:t>
            </a:r>
            <a:endParaRPr b="0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160742" y="209239"/>
            <a:ext cx="4926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 b="0" l="18792" r="0" t="0"/>
          <a:stretch/>
        </p:blipFill>
        <p:spPr>
          <a:xfrm>
            <a:off x="5747915" y="9618266"/>
            <a:ext cx="1047844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1307962" y="3963191"/>
            <a:ext cx="4242067" cy="19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065600" y="4260313"/>
            <a:ext cx="4726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ko-KR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K카드사 수탁사 개인정보처리흐름도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0" name="Google Shape;370;g262918d303b_1_220"/>
          <p:cNvCxnSpPr/>
          <p:nvPr/>
        </p:nvCxnSpPr>
        <p:spPr>
          <a:xfrm>
            <a:off x="2879031" y="4891622"/>
            <a:ext cx="656700" cy="0"/>
          </a:xfrm>
          <a:prstGeom prst="straightConnector1">
            <a:avLst/>
          </a:prstGeom>
          <a:noFill/>
          <a:ln cap="flat" cmpd="sng" w="9525">
            <a:solidFill>
              <a:srgbClr val="93895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1" name="Google Shape;371;g262918d303b_1_220"/>
          <p:cNvSpPr txBox="1"/>
          <p:nvPr>
            <p:ph idx="1" type="body"/>
          </p:nvPr>
        </p:nvSpPr>
        <p:spPr>
          <a:xfrm>
            <a:off x="160742" y="227448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09_쿠폰마케팅_이주형</a:t>
            </a:r>
            <a:endParaRPr/>
          </a:p>
        </p:txBody>
      </p:sp>
      <p:graphicFrame>
        <p:nvGraphicFramePr>
          <p:cNvPr id="372" name="Google Shape;372;g262918d303b_1_220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{FB1FE3CB-112D-4F61-AFBC-5E2FE7EC93C9}</a:tableStyleId>
              </a:tblPr>
              <a:tblGrid>
                <a:gridCol w="984050"/>
                <a:gridCol w="10558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209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쿠폰마케팅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[재수탁자]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우체국,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LG U+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K카드보안파일서버를 통한 고객정보 제공.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 수신전용 PC, DB(DM, 모바일) 정보 저장내용 및 데이터 흐름도 파악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재위탁은 우편물(이름, 주소, 미납금액, 가상계좌 등)의 채권추심 우편물 발송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현장실사 시 파기여부 확인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 : 당일 파기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바우처 발송 후 : 1년 보관 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MMS발송 후 : 6개월 보관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개인정보를 별도 분리 안함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마스킹 미적용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재위탁사에 대해 관리 및 감독, 파기확인 내용 미흡 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73" name="Google Shape;373;g262918d303b_1_220"/>
          <p:cNvGrpSpPr/>
          <p:nvPr/>
        </p:nvGrpSpPr>
        <p:grpSpPr>
          <a:xfrm>
            <a:off x="5730573" y="2000672"/>
            <a:ext cx="898286" cy="215400"/>
            <a:chOff x="8264686" y="359687"/>
            <a:chExt cx="898286" cy="215400"/>
          </a:xfrm>
        </p:grpSpPr>
        <p:sp>
          <p:nvSpPr>
            <p:cNvPr id="374" name="Google Shape;374;g262918d303b_1_22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5" name="Google Shape;375;g262918d303b_1_220"/>
            <p:cNvSpPr txBox="1"/>
            <p:nvPr/>
          </p:nvSpPr>
          <p:spPr>
            <a:xfrm>
              <a:off x="8325972" y="359687"/>
              <a:ext cx="8370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제공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6" name="Google Shape;376;g262918d303b_1_220"/>
          <p:cNvGrpSpPr/>
          <p:nvPr/>
        </p:nvGrpSpPr>
        <p:grpSpPr>
          <a:xfrm>
            <a:off x="5732571" y="2286365"/>
            <a:ext cx="693086" cy="215400"/>
            <a:chOff x="8264686" y="359687"/>
            <a:chExt cx="693086" cy="215400"/>
          </a:xfrm>
        </p:grpSpPr>
        <p:sp>
          <p:nvSpPr>
            <p:cNvPr id="377" name="Google Shape;377;g262918d303b_1_22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g262918d303b_1_220"/>
            <p:cNvSpPr txBox="1"/>
            <p:nvPr/>
          </p:nvSpPr>
          <p:spPr>
            <a:xfrm>
              <a:off x="8325972" y="359687"/>
              <a:ext cx="631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업무 수행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g262918d303b_1_220"/>
          <p:cNvGrpSpPr/>
          <p:nvPr/>
        </p:nvGrpSpPr>
        <p:grpSpPr>
          <a:xfrm>
            <a:off x="5730340" y="2573895"/>
            <a:ext cx="898286" cy="215400"/>
            <a:chOff x="8264686" y="359687"/>
            <a:chExt cx="898286" cy="215400"/>
          </a:xfrm>
        </p:grpSpPr>
        <p:sp>
          <p:nvSpPr>
            <p:cNvPr id="380" name="Google Shape;380;g262918d303b_1_22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g262918d303b_1_220"/>
            <p:cNvSpPr txBox="1"/>
            <p:nvPr/>
          </p:nvSpPr>
          <p:spPr>
            <a:xfrm>
              <a:off x="8325972" y="359687"/>
              <a:ext cx="8370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수집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g262918d303b_1_220"/>
          <p:cNvGrpSpPr/>
          <p:nvPr/>
        </p:nvGrpSpPr>
        <p:grpSpPr>
          <a:xfrm>
            <a:off x="5727379" y="2850915"/>
            <a:ext cx="940586" cy="215400"/>
            <a:chOff x="8259286" y="359687"/>
            <a:chExt cx="940586" cy="215400"/>
          </a:xfrm>
        </p:grpSpPr>
        <p:sp>
          <p:nvSpPr>
            <p:cNvPr id="383" name="Google Shape;383;g262918d303b_1_220"/>
            <p:cNvSpPr/>
            <p:nvPr/>
          </p:nvSpPr>
          <p:spPr>
            <a:xfrm>
              <a:off x="8259286" y="413409"/>
              <a:ext cx="1188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4" name="Google Shape;384;g262918d303b_1_220"/>
            <p:cNvSpPr txBox="1"/>
            <p:nvPr/>
          </p:nvSpPr>
          <p:spPr>
            <a:xfrm>
              <a:off x="8325972" y="359687"/>
              <a:ext cx="873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녹취 파일 저장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g262918d303b_1_220"/>
          <p:cNvSpPr/>
          <p:nvPr/>
        </p:nvSpPr>
        <p:spPr>
          <a:xfrm>
            <a:off x="1325360" y="4923281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K카드 고객정보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6" name="Google Shape;386;g262918d303b_1_220"/>
          <p:cNvGrpSpPr/>
          <p:nvPr/>
        </p:nvGrpSpPr>
        <p:grpSpPr>
          <a:xfrm>
            <a:off x="5719535" y="3182283"/>
            <a:ext cx="1493393" cy="346464"/>
            <a:chOff x="8264686" y="413409"/>
            <a:chExt cx="1493393" cy="346464"/>
          </a:xfrm>
        </p:grpSpPr>
        <p:sp>
          <p:nvSpPr>
            <p:cNvPr id="387" name="Google Shape;387;g262918d303b_1_22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8" name="Google Shape;388;g262918d303b_1_220"/>
            <p:cNvSpPr txBox="1"/>
            <p:nvPr/>
          </p:nvSpPr>
          <p:spPr>
            <a:xfrm>
              <a:off x="8372679" y="421173"/>
              <a:ext cx="1385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재위탁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우편, MMS발송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g262918d303b_1_220"/>
          <p:cNvSpPr/>
          <p:nvPr/>
        </p:nvSpPr>
        <p:spPr>
          <a:xfrm>
            <a:off x="1311943" y="3632058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보안파일서버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90" name="Google Shape;390;g262918d303b_1_220"/>
          <p:cNvGrpSpPr/>
          <p:nvPr/>
        </p:nvGrpSpPr>
        <p:grpSpPr>
          <a:xfrm>
            <a:off x="5727629" y="3652473"/>
            <a:ext cx="903699" cy="499278"/>
            <a:chOff x="8264686" y="413409"/>
            <a:chExt cx="903699" cy="499278"/>
          </a:xfrm>
        </p:grpSpPr>
        <p:sp>
          <p:nvSpPr>
            <p:cNvPr id="391" name="Google Shape;391;g262918d303b_1_22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g262918d303b_1_220"/>
            <p:cNvSpPr txBox="1"/>
            <p:nvPr/>
          </p:nvSpPr>
          <p:spPr>
            <a:xfrm>
              <a:off x="8294485" y="573987"/>
              <a:ext cx="8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및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녹취 파일 파기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g262918d303b_1_220"/>
          <p:cNvSpPr/>
          <p:nvPr/>
        </p:nvSpPr>
        <p:spPr>
          <a:xfrm>
            <a:off x="3535698" y="6547307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우편, MMS 발송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g262918d303b_1_220"/>
          <p:cNvSpPr/>
          <p:nvPr/>
        </p:nvSpPr>
        <p:spPr>
          <a:xfrm>
            <a:off x="2279176" y="4923272"/>
            <a:ext cx="903600" cy="623400"/>
          </a:xfrm>
          <a:prstGeom prst="can">
            <a:avLst>
              <a:gd fmla="val 27084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K카드 수신전용PC, DB(DM, 모바일)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g262918d303b_1_220"/>
          <p:cNvSpPr/>
          <p:nvPr/>
        </p:nvSpPr>
        <p:spPr>
          <a:xfrm>
            <a:off x="1309510" y="2401944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g262918d303b_1_220"/>
          <p:cNvSpPr/>
          <p:nvPr/>
        </p:nvSpPr>
        <p:spPr>
          <a:xfrm>
            <a:off x="4673568" y="4926069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담당자를 통한 파일 및 DB삭제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62918d303b_1_220"/>
          <p:cNvSpPr/>
          <p:nvPr/>
        </p:nvSpPr>
        <p:spPr>
          <a:xfrm>
            <a:off x="1311960" y="6547306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K카드 고객정보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262918d303b_1_220"/>
          <p:cNvSpPr/>
          <p:nvPr/>
        </p:nvSpPr>
        <p:spPr>
          <a:xfrm>
            <a:off x="4673575" y="6547299"/>
            <a:ext cx="795000" cy="4104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담당자를 통한 파일 및 DB삭제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g262918d303b_1_220"/>
          <p:cNvCxnSpPr/>
          <p:nvPr/>
        </p:nvCxnSpPr>
        <p:spPr>
          <a:xfrm flipH="1" rot="-5400000">
            <a:off x="1533943" y="4258158"/>
            <a:ext cx="1325700" cy="407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0" name="Google Shape;400;g262918d303b_1_220"/>
          <p:cNvCxnSpPr/>
          <p:nvPr/>
        </p:nvCxnSpPr>
        <p:spPr>
          <a:xfrm flipH="1" rot="-5400000">
            <a:off x="2469617" y="5647931"/>
            <a:ext cx="1388100" cy="744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1" name="Google Shape;401;g262918d303b_1_220"/>
          <p:cNvSpPr/>
          <p:nvPr/>
        </p:nvSpPr>
        <p:spPr>
          <a:xfrm>
            <a:off x="1838624" y="2849167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g262918d303b_1_220"/>
          <p:cNvSpPr/>
          <p:nvPr/>
        </p:nvSpPr>
        <p:spPr>
          <a:xfrm>
            <a:off x="3294075" y="6713966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g262918d303b_1_220"/>
          <p:cNvSpPr/>
          <p:nvPr/>
        </p:nvSpPr>
        <p:spPr>
          <a:xfrm>
            <a:off x="2130950" y="3742844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"/>
          <p:cNvSpPr txBox="1"/>
          <p:nvPr>
            <p:ph idx="1" type="body"/>
          </p:nvPr>
        </p:nvSpPr>
        <p:spPr>
          <a:xfrm>
            <a:off x="160742" y="227449"/>
            <a:ext cx="4926931" cy="332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범례</a:t>
            </a:r>
            <a:endParaRPr/>
          </a:p>
        </p:txBody>
      </p:sp>
      <p:graphicFrame>
        <p:nvGraphicFramePr>
          <p:cNvPr id="409" name="Google Shape;409;p3"/>
          <p:cNvGraphicFramePr/>
          <p:nvPr/>
        </p:nvGraphicFramePr>
        <p:xfrm>
          <a:off x="404664" y="12085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{FB1FE3CB-112D-4F61-AFBC-5E2FE7EC93C9}</a:tableStyleId>
              </a:tblPr>
              <a:tblGrid>
                <a:gridCol w="1440150"/>
                <a:gridCol w="4608500"/>
              </a:tblGrid>
              <a:tr h="39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개인정보를 제공하는 정보주체 혹은 개인정보를 처리하는 위탁사/수탁사의 인력을 의미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개인정보를 처리하는 시스템</a:t>
                      </a:r>
                      <a:endParaRPr sz="1400" u="none" cap="none" strike="noStrike"/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개인정보의 파기 (전자적, 물리적)</a:t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도형 內 파기 주기 표기</a:t>
                      </a:r>
                      <a:endParaRPr sz="1400" u="none" cap="none" strike="noStrike"/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개인정보를 저장하는 데이터베이스</a:t>
                      </a:r>
                      <a:endParaRPr sz="1400" u="none" cap="none" strike="noStrike"/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개인정보를 처리하는 End Point 단말기</a:t>
                      </a:r>
                      <a:endParaRPr sz="1400" u="none" cap="none" strike="noStrike"/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개인정보의 흐름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개인정보보호 시스템 간 상호 연동된 상태</a:t>
                      </a:r>
                      <a:endParaRPr sz="1400" u="none" cap="none" strike="noStrike"/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수탁사 개인정보 흐름 간 식별된 Weak Point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0" name="Google Shape;410;p3"/>
          <p:cNvSpPr/>
          <p:nvPr/>
        </p:nvSpPr>
        <p:spPr>
          <a:xfrm>
            <a:off x="774240" y="4304928"/>
            <a:ext cx="782400" cy="402600"/>
          </a:xfrm>
          <a:prstGeom prst="can">
            <a:avLst>
              <a:gd fmla="val 25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"/>
          <p:cNvSpPr/>
          <p:nvPr/>
        </p:nvSpPr>
        <p:spPr>
          <a:xfrm>
            <a:off x="824864" y="1822862"/>
            <a:ext cx="681229" cy="3336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인력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3"/>
          <p:cNvSpPr/>
          <p:nvPr/>
        </p:nvSpPr>
        <p:spPr>
          <a:xfrm>
            <a:off x="839401" y="2667891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시스템명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3"/>
          <p:cNvSpPr/>
          <p:nvPr/>
        </p:nvSpPr>
        <p:spPr>
          <a:xfrm>
            <a:off x="824864" y="3512840"/>
            <a:ext cx="681229" cy="360040"/>
          </a:xfrm>
          <a:prstGeom prst="snip1Rect">
            <a:avLst>
              <a:gd fmla="val 3356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종료 후 즉시파기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3"/>
          <p:cNvGrpSpPr/>
          <p:nvPr/>
        </p:nvGrpSpPr>
        <p:grpSpPr>
          <a:xfrm>
            <a:off x="961548" y="5169024"/>
            <a:ext cx="407859" cy="308046"/>
            <a:chOff x="2334125" y="2168954"/>
            <a:chExt cx="337074" cy="254584"/>
          </a:xfrm>
        </p:grpSpPr>
        <p:sp>
          <p:nvSpPr>
            <p:cNvPr id="415" name="Google Shape;415;p3"/>
            <p:cNvSpPr/>
            <p:nvPr/>
          </p:nvSpPr>
          <p:spPr>
            <a:xfrm>
              <a:off x="2334125" y="2168954"/>
              <a:ext cx="337074" cy="214964"/>
            </a:xfrm>
            <a:prstGeom prst="roundRect">
              <a:avLst>
                <a:gd fmla="val 10804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444294" y="2381709"/>
              <a:ext cx="116736" cy="39838"/>
            </a:xfrm>
            <a:prstGeom prst="trapezoid">
              <a:avLst>
                <a:gd fmla="val 25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350966" y="2188685"/>
              <a:ext cx="303397" cy="189674"/>
            </a:xfrm>
            <a:prstGeom prst="roundRect">
              <a:avLst>
                <a:gd fmla="val 1021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427106" y="2415124"/>
              <a:ext cx="151112" cy="8414"/>
            </a:xfrm>
            <a:prstGeom prst="roundRect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344804" y="2337837"/>
              <a:ext cx="315716" cy="42056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490602" y="2349334"/>
              <a:ext cx="24119" cy="2237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1" name="Google Shape;421;p3"/>
          <p:cNvCxnSpPr/>
          <p:nvPr/>
        </p:nvCxnSpPr>
        <p:spPr>
          <a:xfrm>
            <a:off x="620688" y="6177136"/>
            <a:ext cx="10081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2" name="Google Shape;422;p3"/>
          <p:cNvCxnSpPr/>
          <p:nvPr/>
        </p:nvCxnSpPr>
        <p:spPr>
          <a:xfrm>
            <a:off x="620688" y="7005136"/>
            <a:ext cx="1008112" cy="0"/>
          </a:xfrm>
          <a:prstGeom prst="straightConnector1">
            <a:avLst/>
          </a:prstGeom>
          <a:noFill/>
          <a:ln cap="flat" cmpd="sng" w="9525">
            <a:solidFill>
              <a:srgbClr val="93895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23" name="Google Shape;423;p3"/>
          <p:cNvSpPr/>
          <p:nvPr/>
        </p:nvSpPr>
        <p:spPr>
          <a:xfrm>
            <a:off x="1260137" y="7689304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3"/>
          <p:cNvSpPr/>
          <p:nvPr/>
        </p:nvSpPr>
        <p:spPr>
          <a:xfrm>
            <a:off x="715587" y="7833129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a10285ebaa_3_43"/>
          <p:cNvSpPr txBox="1"/>
          <p:nvPr>
            <p:ph idx="1" type="body"/>
          </p:nvPr>
        </p:nvSpPr>
        <p:spPr>
          <a:xfrm>
            <a:off x="160742" y="209239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01_C데이터시스템_이단비</a:t>
            </a:r>
            <a:endParaRPr/>
          </a:p>
        </p:txBody>
      </p:sp>
      <p:grpSp>
        <p:nvGrpSpPr>
          <p:cNvPr id="31" name="Google Shape;31;g2a10285ebaa_3_43"/>
          <p:cNvGrpSpPr/>
          <p:nvPr/>
        </p:nvGrpSpPr>
        <p:grpSpPr>
          <a:xfrm>
            <a:off x="5602860" y="2017161"/>
            <a:ext cx="1240580" cy="851434"/>
            <a:chOff x="7760596" y="144243"/>
            <a:chExt cx="1240580" cy="851434"/>
          </a:xfrm>
        </p:grpSpPr>
        <p:grpSp>
          <p:nvGrpSpPr>
            <p:cNvPr id="32" name="Google Shape;32;g2a10285ebaa_3_43"/>
            <p:cNvGrpSpPr/>
            <p:nvPr/>
          </p:nvGrpSpPr>
          <p:grpSpPr>
            <a:xfrm>
              <a:off x="7760596" y="144243"/>
              <a:ext cx="898286" cy="215400"/>
              <a:chOff x="8264686" y="359687"/>
              <a:chExt cx="898286" cy="215400"/>
            </a:xfrm>
          </p:grpSpPr>
          <p:sp>
            <p:nvSpPr>
              <p:cNvPr id="33" name="Google Shape;33;g2a10285ebaa_3_43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" name="Google Shape;34;g2a10285ebaa_3_43"/>
              <p:cNvSpPr txBox="1"/>
              <p:nvPr/>
            </p:nvSpPr>
            <p:spPr>
              <a:xfrm>
                <a:off x="8325972" y="359687"/>
                <a:ext cx="8370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수집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" name="Google Shape;35;g2a10285ebaa_3_43"/>
            <p:cNvSpPr txBox="1"/>
            <p:nvPr/>
          </p:nvSpPr>
          <p:spPr>
            <a:xfrm>
              <a:off x="7789476" y="287677"/>
              <a:ext cx="1211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이름,연락처,주소,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" name="Google Shape;36;g2a10285ebaa_3_43"/>
          <p:cNvSpPr/>
          <p:nvPr/>
        </p:nvSpPr>
        <p:spPr>
          <a:xfrm>
            <a:off x="1268760" y="221443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" name="Google Shape;37;g2a10285ebaa_3_43"/>
          <p:cNvCxnSpPr/>
          <p:nvPr/>
        </p:nvCxnSpPr>
        <p:spPr>
          <a:xfrm flipH="1" rot="10800000">
            <a:off x="1949989" y="2329867"/>
            <a:ext cx="2700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g2a10285ebaa_3_43"/>
          <p:cNvSpPr/>
          <p:nvPr/>
        </p:nvSpPr>
        <p:spPr>
          <a:xfrm>
            <a:off x="1990398" y="2277005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Google Shape;39;g2a10285ebaa_3_43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{FB1FE3CB-112D-4F61-AFBC-5E2FE7EC93C9}</a:tableStyleId>
              </a:tblPr>
              <a:tblGrid>
                <a:gridCol w="901850"/>
                <a:gridCol w="11380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메가넷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[재수탁자]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동방정보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51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755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12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0" name="Google Shape;40;g2a10285ebaa_3_43"/>
          <p:cNvSpPr/>
          <p:nvPr/>
        </p:nvSpPr>
        <p:spPr>
          <a:xfrm>
            <a:off x="1617475" y="4588428"/>
            <a:ext cx="3913200" cy="128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개인정보취급사항 없음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" type="body"/>
          </p:nvPr>
        </p:nvSpPr>
        <p:spPr>
          <a:xfrm>
            <a:off x="160742" y="227448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02_나우정보 _김낙준</a:t>
            </a:r>
            <a:endParaRPr/>
          </a:p>
        </p:txBody>
      </p:sp>
      <p:graphicFrame>
        <p:nvGraphicFramePr>
          <p:cNvPr id="46" name="Google Shape;46;p2"/>
          <p:cNvGraphicFramePr/>
          <p:nvPr/>
        </p:nvGraphicFramePr>
        <p:xfrm>
          <a:off x="152633" y="8911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{FB1FE3CB-112D-4F61-AFBC-5E2FE7EC93C9}</a:tableStyleId>
              </a:tblPr>
              <a:tblGrid>
                <a:gridCol w="984050"/>
                <a:gridCol w="10558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209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나우정보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8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339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K카드로 부터 DB서버로 전송</a:t>
                      </a:r>
                      <a:endParaRPr b="0" i="0" sz="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349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Char char="•"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39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재화스퀘어 IDC 내 DB서버에 저장</a:t>
                      </a:r>
                      <a:endParaRPr b="0" i="0" sz="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자동 DB 프로세저 일 1회 구동으로 파기</a:t>
                      </a:r>
                      <a:endParaRPr b="0" i="0" sz="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r>
                        <a:t/>
                      </a:r>
                      <a:endParaRPr sz="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보관 기간이 지난 개인정보에 대하여 매일 자동 삭제함</a:t>
                      </a:r>
                      <a:endParaRPr sz="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39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암호화 없음</a:t>
                      </a:r>
                      <a:endParaRPr b="0" i="0" sz="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파기결과 보고하지않음</a:t>
                      </a:r>
                      <a:endParaRPr sz="7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7" name="Google Shape;47;p2"/>
          <p:cNvSpPr/>
          <p:nvPr/>
        </p:nvSpPr>
        <p:spPr>
          <a:xfrm>
            <a:off x="2448292" y="5157144"/>
            <a:ext cx="782400" cy="402600"/>
          </a:xfrm>
          <a:prstGeom prst="can">
            <a:avLst>
              <a:gd fmla="val 27084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재화스퀘어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IDC DB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1369618" y="3384208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서버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" name="Google Shape;49;p2"/>
          <p:cNvCxnSpPr>
            <a:endCxn id="47" idx="2"/>
          </p:cNvCxnSpPr>
          <p:nvPr/>
        </p:nvCxnSpPr>
        <p:spPr>
          <a:xfrm flipH="1" rot="10800000">
            <a:off x="2182792" y="5358444"/>
            <a:ext cx="2655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" name="Google Shape;50;p2"/>
          <p:cNvSpPr/>
          <p:nvPr/>
        </p:nvSpPr>
        <p:spPr>
          <a:xfrm>
            <a:off x="3549456" y="5191614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앱카드 안심 인증시스템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Google Shape;51;p2"/>
          <p:cNvCxnSpPr>
            <a:stCxn id="48" idx="3"/>
          </p:cNvCxnSpPr>
          <p:nvPr/>
        </p:nvCxnSpPr>
        <p:spPr>
          <a:xfrm>
            <a:off x="2050918" y="3551008"/>
            <a:ext cx="141600" cy="181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2"/>
          <p:cNvCxnSpPr>
            <a:stCxn id="47" idx="4"/>
            <a:endCxn id="50" idx="1"/>
          </p:cNvCxnSpPr>
          <p:nvPr/>
        </p:nvCxnSpPr>
        <p:spPr>
          <a:xfrm>
            <a:off x="3230692" y="5358444"/>
            <a:ext cx="31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" name="Google Shape;53;p2"/>
          <p:cNvCxnSpPr>
            <a:stCxn id="47" idx="4"/>
            <a:endCxn id="50" idx="1"/>
          </p:cNvCxnSpPr>
          <p:nvPr/>
        </p:nvCxnSpPr>
        <p:spPr>
          <a:xfrm>
            <a:off x="3230692" y="5358444"/>
            <a:ext cx="31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"/>
          <p:cNvSpPr/>
          <p:nvPr/>
        </p:nvSpPr>
        <p:spPr>
          <a:xfrm>
            <a:off x="4716118" y="5114982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 달성 후 파기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"/>
          <p:cNvCxnSpPr>
            <a:stCxn id="50" idx="3"/>
            <a:endCxn id="54" idx="2"/>
          </p:cNvCxnSpPr>
          <p:nvPr/>
        </p:nvCxnSpPr>
        <p:spPr>
          <a:xfrm>
            <a:off x="4230756" y="5358414"/>
            <a:ext cx="4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" name="Google Shape;56;p2"/>
          <p:cNvCxnSpPr>
            <a:stCxn id="50" idx="3"/>
            <a:endCxn id="54" idx="2"/>
          </p:cNvCxnSpPr>
          <p:nvPr/>
        </p:nvCxnSpPr>
        <p:spPr>
          <a:xfrm>
            <a:off x="4230756" y="5358414"/>
            <a:ext cx="4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2"/>
          <p:cNvSpPr/>
          <p:nvPr/>
        </p:nvSpPr>
        <p:spPr>
          <a:xfrm>
            <a:off x="3262432" y="5304417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2137508" y="414209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4409783" y="5306517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" name="Google Shape;60;p2"/>
          <p:cNvGrpSpPr/>
          <p:nvPr/>
        </p:nvGrpSpPr>
        <p:grpSpPr>
          <a:xfrm>
            <a:off x="5602840" y="2188361"/>
            <a:ext cx="1211700" cy="677084"/>
            <a:chOff x="7756751" y="338493"/>
            <a:chExt cx="1211700" cy="677084"/>
          </a:xfrm>
        </p:grpSpPr>
        <p:grpSp>
          <p:nvGrpSpPr>
            <p:cNvPr id="61" name="Google Shape;61;p2"/>
            <p:cNvGrpSpPr/>
            <p:nvPr/>
          </p:nvGrpSpPr>
          <p:grpSpPr>
            <a:xfrm>
              <a:off x="7756771" y="338493"/>
              <a:ext cx="898611" cy="215400"/>
              <a:chOff x="8260861" y="553937"/>
              <a:chExt cx="898611" cy="215400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8260861" y="601809"/>
                <a:ext cx="108000" cy="108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0" sz="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" name="Google Shape;63;p2"/>
              <p:cNvSpPr txBox="1"/>
              <p:nvPr/>
            </p:nvSpPr>
            <p:spPr>
              <a:xfrm>
                <a:off x="8322472" y="553937"/>
                <a:ext cx="8370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제공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" name="Google Shape;64;p2"/>
            <p:cNvSpPr txBox="1"/>
            <p:nvPr/>
          </p:nvSpPr>
          <p:spPr>
            <a:xfrm>
              <a:off x="7756751" y="553877"/>
              <a:ext cx="121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b="0" i="0" lang="ko-KR" sz="8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이름, 휴대폰번호, 생년월일</a:t>
              </a:r>
              <a:endParaRPr b="0" i="0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5588710" y="3076142"/>
            <a:ext cx="1211700" cy="607165"/>
            <a:chOff x="7715881" y="144243"/>
            <a:chExt cx="1211700" cy="607165"/>
          </a:xfrm>
        </p:grpSpPr>
        <p:grpSp>
          <p:nvGrpSpPr>
            <p:cNvPr id="66" name="Google Shape;66;p2"/>
            <p:cNvGrpSpPr/>
            <p:nvPr/>
          </p:nvGrpSpPr>
          <p:grpSpPr>
            <a:xfrm>
              <a:off x="7760596" y="144243"/>
              <a:ext cx="1066586" cy="215400"/>
              <a:chOff x="8264686" y="359687"/>
              <a:chExt cx="1066586" cy="215400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0" sz="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" name="Google Shape;68;p2"/>
              <p:cNvSpPr txBox="1"/>
              <p:nvPr/>
            </p:nvSpPr>
            <p:spPr>
              <a:xfrm>
                <a:off x="8325972" y="359687"/>
                <a:ext cx="10053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개인정보저장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" name="Google Shape;69;p2"/>
            <p:cNvSpPr txBox="1"/>
            <p:nvPr/>
          </p:nvSpPr>
          <p:spPr>
            <a:xfrm>
              <a:off x="7715881" y="289708"/>
              <a:ext cx="121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b="0" i="0" lang="ko-KR" sz="8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이름, 휴대폰번호, 생년월일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0" name="Google Shape;70;p2"/>
          <p:cNvSpPr txBox="1"/>
          <p:nvPr/>
        </p:nvSpPr>
        <p:spPr>
          <a:xfrm>
            <a:off x="5673447" y="3894012"/>
            <a:ext cx="1042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녹취정보 자동삭제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5602842" y="4064604"/>
            <a:ext cx="121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1200" lvl="0" marL="6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b="0" i="0" lang="ko-KR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이름, 휴대폰번호, 생년월일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5620858" y="394769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2192559" y="4786834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4578784" y="5601884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918d303b_1_0"/>
          <p:cNvSpPr txBox="1"/>
          <p:nvPr>
            <p:ph idx="1" type="body"/>
          </p:nvPr>
        </p:nvSpPr>
        <p:spPr>
          <a:xfrm>
            <a:off x="160742" y="227448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03_뉴베이스_김낙준</a:t>
            </a:r>
            <a:endParaRPr/>
          </a:p>
        </p:txBody>
      </p:sp>
      <p:grpSp>
        <p:nvGrpSpPr>
          <p:cNvPr id="80" name="Google Shape;80;g262918d303b_1_0"/>
          <p:cNvGrpSpPr/>
          <p:nvPr/>
        </p:nvGrpSpPr>
        <p:grpSpPr>
          <a:xfrm>
            <a:off x="5730573" y="2000672"/>
            <a:ext cx="898286" cy="215400"/>
            <a:chOff x="8264686" y="359687"/>
            <a:chExt cx="898286" cy="215400"/>
          </a:xfrm>
        </p:grpSpPr>
        <p:sp>
          <p:nvSpPr>
            <p:cNvPr id="81" name="Google Shape;81;g262918d303b_1_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82;g262918d303b_1_0"/>
            <p:cNvSpPr txBox="1"/>
            <p:nvPr/>
          </p:nvSpPr>
          <p:spPr>
            <a:xfrm>
              <a:off x="8325972" y="359687"/>
              <a:ext cx="8370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제공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3" name="Google Shape;83;g262918d303b_1_0"/>
          <p:cNvGrpSpPr/>
          <p:nvPr/>
        </p:nvGrpSpPr>
        <p:grpSpPr>
          <a:xfrm>
            <a:off x="5732571" y="2286365"/>
            <a:ext cx="693086" cy="215400"/>
            <a:chOff x="8264686" y="359687"/>
            <a:chExt cx="693086" cy="215400"/>
          </a:xfrm>
        </p:grpSpPr>
        <p:sp>
          <p:nvSpPr>
            <p:cNvPr id="84" name="Google Shape;84;g262918d303b_1_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5;g262918d303b_1_0"/>
            <p:cNvSpPr txBox="1"/>
            <p:nvPr/>
          </p:nvSpPr>
          <p:spPr>
            <a:xfrm>
              <a:off x="8325972" y="359687"/>
              <a:ext cx="631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업무 수행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g262918d303b_1_0"/>
          <p:cNvGrpSpPr/>
          <p:nvPr/>
        </p:nvGrpSpPr>
        <p:grpSpPr>
          <a:xfrm>
            <a:off x="5730340" y="2573895"/>
            <a:ext cx="898286" cy="215400"/>
            <a:chOff x="8264686" y="359687"/>
            <a:chExt cx="898286" cy="215400"/>
          </a:xfrm>
        </p:grpSpPr>
        <p:sp>
          <p:nvSpPr>
            <p:cNvPr id="87" name="Google Shape;87;g262918d303b_1_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g262918d303b_1_0"/>
            <p:cNvSpPr txBox="1"/>
            <p:nvPr/>
          </p:nvSpPr>
          <p:spPr>
            <a:xfrm>
              <a:off x="8325972" y="359687"/>
              <a:ext cx="8370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수집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g262918d303b_1_0"/>
          <p:cNvGrpSpPr/>
          <p:nvPr/>
        </p:nvGrpSpPr>
        <p:grpSpPr>
          <a:xfrm>
            <a:off x="5727379" y="2850915"/>
            <a:ext cx="940586" cy="215400"/>
            <a:chOff x="8259286" y="359687"/>
            <a:chExt cx="940586" cy="215400"/>
          </a:xfrm>
        </p:grpSpPr>
        <p:sp>
          <p:nvSpPr>
            <p:cNvPr id="90" name="Google Shape;90;g262918d303b_1_0"/>
            <p:cNvSpPr/>
            <p:nvPr/>
          </p:nvSpPr>
          <p:spPr>
            <a:xfrm>
              <a:off x="8259286" y="413409"/>
              <a:ext cx="1188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g262918d303b_1_0"/>
            <p:cNvSpPr txBox="1"/>
            <p:nvPr/>
          </p:nvSpPr>
          <p:spPr>
            <a:xfrm>
              <a:off x="8325972" y="359687"/>
              <a:ext cx="873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녹취 파일 저장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g262918d303b_1_0"/>
          <p:cNvGrpSpPr/>
          <p:nvPr/>
        </p:nvGrpSpPr>
        <p:grpSpPr>
          <a:xfrm>
            <a:off x="5719535" y="3128561"/>
            <a:ext cx="859886" cy="338700"/>
            <a:chOff x="8264686" y="359687"/>
            <a:chExt cx="859886" cy="338700"/>
          </a:xfrm>
        </p:grpSpPr>
        <p:sp>
          <p:nvSpPr>
            <p:cNvPr id="93" name="Google Shape;93;g262918d303b_1_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g262918d303b_1_0"/>
            <p:cNvSpPr txBox="1"/>
            <p:nvPr/>
          </p:nvSpPr>
          <p:spPr>
            <a:xfrm>
              <a:off x="8325972" y="359687"/>
              <a:ext cx="798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재위탁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우편물 발송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g262918d303b_1_0"/>
          <p:cNvGrpSpPr/>
          <p:nvPr/>
        </p:nvGrpSpPr>
        <p:grpSpPr>
          <a:xfrm>
            <a:off x="5712741" y="3415201"/>
            <a:ext cx="935186" cy="338700"/>
            <a:chOff x="8264686" y="359687"/>
            <a:chExt cx="935186" cy="338700"/>
          </a:xfrm>
        </p:grpSpPr>
        <p:sp>
          <p:nvSpPr>
            <p:cNvPr id="96" name="Google Shape;96;g262918d303b_1_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97;g262918d303b_1_0"/>
            <p:cNvSpPr txBox="1"/>
            <p:nvPr/>
          </p:nvSpPr>
          <p:spPr>
            <a:xfrm>
              <a:off x="8325972" y="359687"/>
              <a:ext cx="8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및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녹취 파일 파기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8" name="Google Shape;98;g262918d303b_1_0"/>
          <p:cNvGraphicFramePr/>
          <p:nvPr/>
        </p:nvGraphicFramePr>
        <p:xfrm>
          <a:off x="152633" y="10343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{FB1FE3CB-112D-4F61-AFBC-5E2FE7EC93C9}</a:tableStyleId>
              </a:tblPr>
              <a:tblGrid>
                <a:gridCol w="984050"/>
                <a:gridCol w="10558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209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뉴베이스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[재수탁자]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동방정보통신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444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●"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녹취를 실시간으로 K카드 녹취서버에 실시간 전송</a:t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K카드녹취서버 내      녹취 파일저장</a:t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재위탁은 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녹취서버 유지보수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latin typeface="Arial"/>
                          <a:ea typeface="Arial"/>
                          <a:cs typeface="Arial"/>
                          <a:sym typeface="Arial"/>
                        </a:rPr>
                        <a:t>교육, 책임 및 역할, 파기, 암호화 등의 내용이 누락되어 있음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g262918d303b_1_0"/>
          <p:cNvSpPr/>
          <p:nvPr/>
        </p:nvSpPr>
        <p:spPr>
          <a:xfrm>
            <a:off x="1318160" y="4996531"/>
            <a:ext cx="681300" cy="3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서버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62918d303b_1_0"/>
          <p:cNvSpPr/>
          <p:nvPr/>
        </p:nvSpPr>
        <p:spPr>
          <a:xfrm>
            <a:off x="3592110" y="4996456"/>
            <a:ext cx="681300" cy="3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TM시스템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62918d303b_1_0"/>
          <p:cNvSpPr/>
          <p:nvPr/>
        </p:nvSpPr>
        <p:spPr>
          <a:xfrm>
            <a:off x="2392985" y="3557993"/>
            <a:ext cx="681300" cy="3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K카드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서버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62918d303b_1_0"/>
          <p:cNvSpPr/>
          <p:nvPr/>
        </p:nvSpPr>
        <p:spPr>
          <a:xfrm>
            <a:off x="1318160" y="2286444"/>
            <a:ext cx="681300" cy="3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103;g262918d303b_1_0"/>
          <p:cNvCxnSpPr>
            <a:stCxn id="102" idx="3"/>
            <a:endCxn id="100" idx="0"/>
          </p:cNvCxnSpPr>
          <p:nvPr/>
        </p:nvCxnSpPr>
        <p:spPr>
          <a:xfrm>
            <a:off x="1999460" y="2453244"/>
            <a:ext cx="1933200" cy="2543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g262918d303b_1_0"/>
          <p:cNvCxnSpPr/>
          <p:nvPr/>
        </p:nvCxnSpPr>
        <p:spPr>
          <a:xfrm flipH="1">
            <a:off x="3932010" y="4337856"/>
            <a:ext cx="1500" cy="6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g262918d303b_1_0"/>
          <p:cNvCxnSpPr>
            <a:stCxn id="100" idx="1"/>
            <a:endCxn id="99" idx="3"/>
          </p:cNvCxnSpPr>
          <p:nvPr/>
        </p:nvCxnSpPr>
        <p:spPr>
          <a:xfrm rot="10800000">
            <a:off x="1999410" y="5163256"/>
            <a:ext cx="159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g262918d303b_1_0"/>
          <p:cNvSpPr/>
          <p:nvPr/>
        </p:nvSpPr>
        <p:spPr>
          <a:xfrm>
            <a:off x="3871220" y="4280658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g262918d303b_1_0"/>
          <p:cNvSpPr/>
          <p:nvPr/>
        </p:nvSpPr>
        <p:spPr>
          <a:xfrm>
            <a:off x="2755295" y="5109321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g262918d303b_1_0"/>
          <p:cNvSpPr/>
          <p:nvPr/>
        </p:nvSpPr>
        <p:spPr>
          <a:xfrm>
            <a:off x="1686295" y="5680258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g262918d303b_1_0"/>
          <p:cNvSpPr/>
          <p:nvPr/>
        </p:nvSpPr>
        <p:spPr>
          <a:xfrm>
            <a:off x="1604795" y="4726483"/>
            <a:ext cx="108000" cy="10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g262918d303b_1_0"/>
          <p:cNvSpPr/>
          <p:nvPr/>
        </p:nvSpPr>
        <p:spPr>
          <a:xfrm>
            <a:off x="3584585" y="6536231"/>
            <a:ext cx="681300" cy="3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 보수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g262918d303b_1_0"/>
          <p:cNvSpPr/>
          <p:nvPr/>
        </p:nvSpPr>
        <p:spPr>
          <a:xfrm>
            <a:off x="3306012" y="6593566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2" name="Google Shape;112;g262918d303b_1_0"/>
          <p:cNvGrpSpPr/>
          <p:nvPr/>
        </p:nvGrpSpPr>
        <p:grpSpPr>
          <a:xfrm>
            <a:off x="5730573" y="2000672"/>
            <a:ext cx="898286" cy="215400"/>
            <a:chOff x="8264686" y="359687"/>
            <a:chExt cx="898286" cy="215400"/>
          </a:xfrm>
        </p:grpSpPr>
        <p:sp>
          <p:nvSpPr>
            <p:cNvPr id="113" name="Google Shape;113;g262918d303b_1_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g262918d303b_1_0"/>
            <p:cNvSpPr txBox="1"/>
            <p:nvPr/>
          </p:nvSpPr>
          <p:spPr>
            <a:xfrm>
              <a:off x="8325972" y="359687"/>
              <a:ext cx="8370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수집</a:t>
              </a:r>
              <a:endParaRPr b="1" i="0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" name="Google Shape;115;g262918d303b_1_0"/>
          <p:cNvGrpSpPr/>
          <p:nvPr/>
        </p:nvGrpSpPr>
        <p:grpSpPr>
          <a:xfrm>
            <a:off x="5732571" y="2286375"/>
            <a:ext cx="996379" cy="215400"/>
            <a:chOff x="8264686" y="359697"/>
            <a:chExt cx="996379" cy="215400"/>
          </a:xfrm>
        </p:grpSpPr>
        <p:sp>
          <p:nvSpPr>
            <p:cNvPr id="116" name="Google Shape;116;g262918d303b_1_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g262918d303b_1_0"/>
            <p:cNvSpPr txBox="1"/>
            <p:nvPr/>
          </p:nvSpPr>
          <p:spPr>
            <a:xfrm>
              <a:off x="8325965" y="359697"/>
              <a:ext cx="935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녹취 파일 </a:t>
              </a:r>
              <a:r>
                <a:rPr b="1" lang="ko-KR" sz="800">
                  <a:latin typeface="Malgun Gothic"/>
                  <a:ea typeface="Malgun Gothic"/>
                  <a:cs typeface="Malgun Gothic"/>
                  <a:sym typeface="Malgun Gothic"/>
                </a:rPr>
                <a:t>전송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g262918d303b_1_0"/>
          <p:cNvGrpSpPr/>
          <p:nvPr/>
        </p:nvGrpSpPr>
        <p:grpSpPr>
          <a:xfrm>
            <a:off x="5730340" y="2573900"/>
            <a:ext cx="959485" cy="338700"/>
            <a:chOff x="8264686" y="359692"/>
            <a:chExt cx="959485" cy="338700"/>
          </a:xfrm>
        </p:grpSpPr>
        <p:sp>
          <p:nvSpPr>
            <p:cNvPr id="119" name="Google Shape;119;g262918d303b_1_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i="0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g262918d303b_1_0"/>
            <p:cNvSpPr txBox="1"/>
            <p:nvPr/>
          </p:nvSpPr>
          <p:spPr>
            <a:xfrm>
              <a:off x="8325971" y="359692"/>
              <a:ext cx="89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녹취 파일 </a:t>
              </a:r>
              <a:endParaRPr b="1" i="0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전송</a:t>
              </a:r>
              <a:r>
                <a:rPr b="1" lang="ko-KR" sz="800">
                  <a:latin typeface="Malgun Gothic"/>
                  <a:ea typeface="Malgun Gothic"/>
                  <a:cs typeface="Malgun Gothic"/>
                  <a:sym typeface="Malgun Gothic"/>
                </a:rPr>
                <a:t> 및 저장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g262918d303b_1_0"/>
          <p:cNvGrpSpPr/>
          <p:nvPr/>
        </p:nvGrpSpPr>
        <p:grpSpPr>
          <a:xfrm>
            <a:off x="5730079" y="2850926"/>
            <a:ext cx="935186" cy="461700"/>
            <a:chOff x="8264686" y="359687"/>
            <a:chExt cx="935186" cy="461700"/>
          </a:xfrm>
        </p:grpSpPr>
        <p:sp>
          <p:nvSpPr>
            <p:cNvPr id="122" name="Google Shape;122;g262918d303b_1_0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i="0" sz="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g262918d303b_1_0"/>
            <p:cNvSpPr txBox="1"/>
            <p:nvPr/>
          </p:nvSpPr>
          <p:spPr>
            <a:xfrm>
              <a:off x="8325972" y="359687"/>
              <a:ext cx="87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재위탁</a:t>
              </a:r>
              <a:endParaRPr b="1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녹취서버   유지보수</a:t>
              </a:r>
              <a:endParaRPr/>
            </a:p>
          </p:txBody>
        </p:sp>
      </p:grpSp>
      <p:cxnSp>
        <p:nvCxnSpPr>
          <p:cNvPr id="124" name="Google Shape;124;g262918d303b_1_0"/>
          <p:cNvCxnSpPr>
            <a:stCxn id="110" idx="1"/>
            <a:endCxn id="99" idx="2"/>
          </p:cNvCxnSpPr>
          <p:nvPr/>
        </p:nvCxnSpPr>
        <p:spPr>
          <a:xfrm rot="10800000">
            <a:off x="1658885" y="5330231"/>
            <a:ext cx="1925700" cy="137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5" name="Google Shape;125;g262918d303b_1_0"/>
          <p:cNvCxnSpPr>
            <a:endCxn id="99" idx="2"/>
          </p:cNvCxnSpPr>
          <p:nvPr/>
        </p:nvCxnSpPr>
        <p:spPr>
          <a:xfrm rot="10800000">
            <a:off x="1658810" y="5330131"/>
            <a:ext cx="1800" cy="11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g262918d303b_1_0"/>
          <p:cNvCxnSpPr>
            <a:endCxn id="101" idx="1"/>
          </p:cNvCxnSpPr>
          <p:nvPr/>
        </p:nvCxnSpPr>
        <p:spPr>
          <a:xfrm rot="-5400000">
            <a:off x="1394285" y="3990894"/>
            <a:ext cx="1264800" cy="732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g262918d303b_1_0"/>
          <p:cNvCxnSpPr>
            <a:endCxn id="101" idx="1"/>
          </p:cNvCxnSpPr>
          <p:nvPr/>
        </p:nvCxnSpPr>
        <p:spPr>
          <a:xfrm flipH="1" rot="10800000">
            <a:off x="2194685" y="3724793"/>
            <a:ext cx="198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2a6048039_0_0"/>
          <p:cNvSpPr txBox="1"/>
          <p:nvPr>
            <p:ph idx="1" type="body"/>
          </p:nvPr>
        </p:nvSpPr>
        <p:spPr>
          <a:xfrm>
            <a:off x="160742" y="209239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04_메가넷</a:t>
            </a:r>
            <a:endParaRPr/>
          </a:p>
        </p:txBody>
      </p:sp>
      <p:graphicFrame>
        <p:nvGraphicFramePr>
          <p:cNvPr id="133" name="Google Shape;133;g262a6048039_0_0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{FB1FE3CB-112D-4F61-AFBC-5E2FE7EC93C9}</a:tableStyleId>
              </a:tblPr>
              <a:tblGrid>
                <a:gridCol w="901850"/>
                <a:gridCol w="11380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</a:t>
                      </a: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메가넷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[재수탁자]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동방정보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51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전용선, VPN을 통해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고객정보를 수집함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고객으로 부터 직접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녹취정보를 수집</a:t>
                      </a:r>
                      <a:endParaRPr sz="14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수집된 정보는 메가넷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녹취서버에 임시저장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저장된 정보를 B사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녹취서버에 실시간전송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녹취파일 실시간전송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완료 후 자동삭제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B사 녹취서버로 녹취파일 전송 시 암호화가 적용된 통신망을 사용하는가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파기관리대장을 별도로 작성하지 않음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34" name="Google Shape;134;g262a6048039_0_0"/>
          <p:cNvGrpSpPr/>
          <p:nvPr/>
        </p:nvGrpSpPr>
        <p:grpSpPr>
          <a:xfrm>
            <a:off x="5602860" y="2017161"/>
            <a:ext cx="1240580" cy="851434"/>
            <a:chOff x="7760596" y="144243"/>
            <a:chExt cx="1240580" cy="851434"/>
          </a:xfrm>
        </p:grpSpPr>
        <p:grpSp>
          <p:nvGrpSpPr>
            <p:cNvPr id="135" name="Google Shape;135;g262a6048039_0_0"/>
            <p:cNvGrpSpPr/>
            <p:nvPr/>
          </p:nvGrpSpPr>
          <p:grpSpPr>
            <a:xfrm>
              <a:off x="7760596" y="144243"/>
              <a:ext cx="898286" cy="215400"/>
              <a:chOff x="8264686" y="359687"/>
              <a:chExt cx="898286" cy="215400"/>
            </a:xfrm>
          </p:grpSpPr>
          <p:sp>
            <p:nvSpPr>
              <p:cNvPr id="136" name="Google Shape;136;g262a6048039_0_0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" name="Google Shape;137;g262a6048039_0_0"/>
              <p:cNvSpPr txBox="1"/>
              <p:nvPr/>
            </p:nvSpPr>
            <p:spPr>
              <a:xfrm>
                <a:off x="8325972" y="359687"/>
                <a:ext cx="8370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수집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" name="Google Shape;138;g262a6048039_0_0"/>
            <p:cNvSpPr txBox="1"/>
            <p:nvPr/>
          </p:nvSpPr>
          <p:spPr>
            <a:xfrm>
              <a:off x="7789476" y="287677"/>
              <a:ext cx="1211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연락처, 주소,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Email, 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9" name="Google Shape;139;g262a6048039_0_0"/>
          <p:cNvSpPr/>
          <p:nvPr/>
        </p:nvSpPr>
        <p:spPr>
          <a:xfrm>
            <a:off x="1268760" y="221443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0" name="Google Shape;140;g262a6048039_0_0"/>
          <p:cNvGrpSpPr/>
          <p:nvPr/>
        </p:nvGrpSpPr>
        <p:grpSpPr>
          <a:xfrm>
            <a:off x="5602860" y="3076142"/>
            <a:ext cx="1211700" cy="853465"/>
            <a:chOff x="7715881" y="144243"/>
            <a:chExt cx="1211700" cy="853465"/>
          </a:xfrm>
        </p:grpSpPr>
        <p:grpSp>
          <p:nvGrpSpPr>
            <p:cNvPr id="141" name="Google Shape;141;g262a6048039_0_0"/>
            <p:cNvGrpSpPr/>
            <p:nvPr/>
          </p:nvGrpSpPr>
          <p:grpSpPr>
            <a:xfrm>
              <a:off x="7760596" y="144243"/>
              <a:ext cx="1066586" cy="215400"/>
              <a:chOff x="8264686" y="359687"/>
              <a:chExt cx="1066586" cy="215400"/>
            </a:xfrm>
          </p:grpSpPr>
          <p:sp>
            <p:nvSpPr>
              <p:cNvPr id="142" name="Google Shape;142;g262a6048039_0_0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" name="Google Shape;143;g262a6048039_0_0"/>
              <p:cNvSpPr txBox="1"/>
              <p:nvPr/>
            </p:nvSpPr>
            <p:spPr>
              <a:xfrm>
                <a:off x="8325972" y="359687"/>
                <a:ext cx="10053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개인정보임시저장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" name="Google Shape;144;g262a6048039_0_0"/>
            <p:cNvSpPr txBox="1"/>
            <p:nvPr/>
          </p:nvSpPr>
          <p:spPr>
            <a:xfrm>
              <a:off x="7715881" y="289708"/>
              <a:ext cx="1211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연락처, 주소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Email, 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5" name="Google Shape;145;g262a6048039_0_0"/>
          <p:cNvGrpSpPr/>
          <p:nvPr/>
        </p:nvGrpSpPr>
        <p:grpSpPr>
          <a:xfrm>
            <a:off x="5602860" y="4137154"/>
            <a:ext cx="1211700" cy="727270"/>
            <a:chOff x="7711037" y="144243"/>
            <a:chExt cx="1211700" cy="727270"/>
          </a:xfrm>
        </p:grpSpPr>
        <p:grpSp>
          <p:nvGrpSpPr>
            <p:cNvPr id="146" name="Google Shape;146;g262a6048039_0_0"/>
            <p:cNvGrpSpPr/>
            <p:nvPr/>
          </p:nvGrpSpPr>
          <p:grpSpPr>
            <a:xfrm>
              <a:off x="7760596" y="144243"/>
              <a:ext cx="1103486" cy="215400"/>
              <a:chOff x="8264686" y="359687"/>
              <a:chExt cx="1103486" cy="215400"/>
            </a:xfrm>
          </p:grpSpPr>
          <p:sp>
            <p:nvSpPr>
              <p:cNvPr id="147" name="Google Shape;147;g262a6048039_0_0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8" name="Google Shape;148;g262a6048039_0_0"/>
              <p:cNvSpPr txBox="1"/>
              <p:nvPr/>
            </p:nvSpPr>
            <p:spPr>
              <a:xfrm>
                <a:off x="8325972" y="359687"/>
                <a:ext cx="1042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B사 녹취서버 전송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9" name="Google Shape;149;g262a6048039_0_0"/>
            <p:cNvSpPr txBox="1"/>
            <p:nvPr/>
          </p:nvSpPr>
          <p:spPr>
            <a:xfrm>
              <a:off x="7711037" y="286513"/>
              <a:ext cx="1211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녹취정보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연락처, 주소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Email, 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g262a6048039_0_0"/>
          <p:cNvGrpSpPr/>
          <p:nvPr/>
        </p:nvGrpSpPr>
        <p:grpSpPr>
          <a:xfrm>
            <a:off x="5602860" y="5071860"/>
            <a:ext cx="1211700" cy="729886"/>
            <a:chOff x="7718417" y="144243"/>
            <a:chExt cx="1211700" cy="729886"/>
          </a:xfrm>
        </p:grpSpPr>
        <p:grpSp>
          <p:nvGrpSpPr>
            <p:cNvPr id="151" name="Google Shape;151;g262a6048039_0_0"/>
            <p:cNvGrpSpPr/>
            <p:nvPr/>
          </p:nvGrpSpPr>
          <p:grpSpPr>
            <a:xfrm>
              <a:off x="7760596" y="144243"/>
              <a:ext cx="1103486" cy="215400"/>
              <a:chOff x="8264686" y="359687"/>
              <a:chExt cx="1103486" cy="215400"/>
            </a:xfrm>
          </p:grpSpPr>
          <p:sp>
            <p:nvSpPr>
              <p:cNvPr id="152" name="Google Shape;152;g262a6048039_0_0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3" name="Google Shape;153;g262a6048039_0_0"/>
              <p:cNvSpPr txBox="1"/>
              <p:nvPr/>
            </p:nvSpPr>
            <p:spPr>
              <a:xfrm>
                <a:off x="8325972" y="359687"/>
                <a:ext cx="1042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녹취정보 자동삭제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4" name="Google Shape;154;g262a6048039_0_0"/>
            <p:cNvSpPr txBox="1"/>
            <p:nvPr/>
          </p:nvSpPr>
          <p:spPr>
            <a:xfrm>
              <a:off x="7718417" y="289129"/>
              <a:ext cx="12117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녹취파일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연락처, 주소,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Email, 주민등록번호,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카드번호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" name="Google Shape;155;g262a6048039_0_0"/>
          <p:cNvSpPr/>
          <p:nvPr/>
        </p:nvSpPr>
        <p:spPr>
          <a:xfrm>
            <a:off x="1306390" y="478717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수탁사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62a6048039_0_0"/>
          <p:cNvSpPr/>
          <p:nvPr/>
        </p:nvSpPr>
        <p:spPr>
          <a:xfrm>
            <a:off x="2365565" y="4880810"/>
            <a:ext cx="772800" cy="420600"/>
          </a:xfrm>
          <a:prstGeom prst="can">
            <a:avLst>
              <a:gd fmla="val 25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서버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62a6048039_0_0"/>
          <p:cNvSpPr/>
          <p:nvPr/>
        </p:nvSpPr>
        <p:spPr>
          <a:xfrm>
            <a:off x="4542167" y="4847641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 달성 후 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자동삭제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62a6048039_0_0"/>
          <p:cNvSpPr/>
          <p:nvPr/>
        </p:nvSpPr>
        <p:spPr>
          <a:xfrm>
            <a:off x="2293206" y="3158461"/>
            <a:ext cx="845100" cy="420600"/>
          </a:xfrm>
          <a:prstGeom prst="can">
            <a:avLst>
              <a:gd fmla="val 25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K카드</a:t>
            </a: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 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녹취서버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g262a6048039_0_0"/>
          <p:cNvCxnSpPr/>
          <p:nvPr/>
        </p:nvCxnSpPr>
        <p:spPr>
          <a:xfrm rot="10800000">
            <a:off x="2739776" y="3554862"/>
            <a:ext cx="3000" cy="13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g262a6048039_0_0"/>
          <p:cNvCxnSpPr/>
          <p:nvPr/>
        </p:nvCxnSpPr>
        <p:spPr>
          <a:xfrm flipH="1" rot="10800000">
            <a:off x="2124375" y="5068125"/>
            <a:ext cx="3426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" name="Google Shape;161;g262a6048039_0_0"/>
          <p:cNvSpPr/>
          <p:nvPr/>
        </p:nvSpPr>
        <p:spPr>
          <a:xfrm>
            <a:off x="2687320" y="4736296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2" name="Google Shape;162;g262a6048039_0_0"/>
          <p:cNvCxnSpPr/>
          <p:nvPr/>
        </p:nvCxnSpPr>
        <p:spPr>
          <a:xfrm rot="10800000">
            <a:off x="2126808" y="2329879"/>
            <a:ext cx="0" cy="273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g262a6048039_0_0"/>
          <p:cNvCxnSpPr/>
          <p:nvPr/>
        </p:nvCxnSpPr>
        <p:spPr>
          <a:xfrm>
            <a:off x="1949898" y="2330405"/>
            <a:ext cx="1779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g262a6048039_0_0"/>
          <p:cNvSpPr/>
          <p:nvPr/>
        </p:nvSpPr>
        <p:spPr>
          <a:xfrm>
            <a:off x="2220052" y="5017110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262a6048039_0_0"/>
          <p:cNvSpPr/>
          <p:nvPr/>
        </p:nvSpPr>
        <p:spPr>
          <a:xfrm>
            <a:off x="1990398" y="2277005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262a6048039_0_0"/>
          <p:cNvSpPr/>
          <p:nvPr/>
        </p:nvSpPr>
        <p:spPr>
          <a:xfrm>
            <a:off x="4542167" y="4468881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시스템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262a6048039_0_0"/>
          <p:cNvSpPr/>
          <p:nvPr/>
        </p:nvSpPr>
        <p:spPr>
          <a:xfrm>
            <a:off x="2700384" y="3918234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" name="Google Shape;168;g262a6048039_0_0"/>
          <p:cNvCxnSpPr>
            <a:stCxn id="156" idx="4"/>
            <a:endCxn id="157" idx="2"/>
          </p:cNvCxnSpPr>
          <p:nvPr/>
        </p:nvCxnSpPr>
        <p:spPr>
          <a:xfrm>
            <a:off x="3138365" y="5091110"/>
            <a:ext cx="1403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g262a6048039_0_0"/>
          <p:cNvSpPr/>
          <p:nvPr/>
        </p:nvSpPr>
        <p:spPr>
          <a:xfrm>
            <a:off x="4468595" y="4798187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62a6048039_0_0"/>
          <p:cNvSpPr/>
          <p:nvPr/>
        </p:nvSpPr>
        <p:spPr>
          <a:xfrm>
            <a:off x="1974084" y="2813459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62a6048039_0_0"/>
          <p:cNvSpPr/>
          <p:nvPr/>
        </p:nvSpPr>
        <p:spPr>
          <a:xfrm>
            <a:off x="4325328" y="503190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2" name="Google Shape;172;g262a604803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200" y="5392738"/>
            <a:ext cx="786150" cy="5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62a6048039_0_0"/>
          <p:cNvSpPr txBox="1"/>
          <p:nvPr/>
        </p:nvSpPr>
        <p:spPr>
          <a:xfrm>
            <a:off x="2421675" y="5548325"/>
            <a:ext cx="660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latin typeface="Malgun Gothic"/>
                <a:ea typeface="Malgun Gothic"/>
                <a:cs typeface="Malgun Gothic"/>
                <a:sym typeface="Malgun Gothic"/>
              </a:rPr>
              <a:t>클라우드</a:t>
            </a:r>
            <a:endParaRPr b="1"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4" name="Google Shape;174;g262a6048039_0_0"/>
          <p:cNvCxnSpPr>
            <a:stCxn id="156" idx="3"/>
            <a:endCxn id="173" idx="0"/>
          </p:cNvCxnSpPr>
          <p:nvPr/>
        </p:nvCxnSpPr>
        <p:spPr>
          <a:xfrm>
            <a:off x="2751965" y="5301410"/>
            <a:ext cx="0" cy="24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g262a6048039_0_0"/>
          <p:cNvSpPr/>
          <p:nvPr/>
        </p:nvSpPr>
        <p:spPr>
          <a:xfrm>
            <a:off x="5622878" y="6009177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262a6048039_0_0"/>
          <p:cNvSpPr txBox="1"/>
          <p:nvPr/>
        </p:nvSpPr>
        <p:spPr>
          <a:xfrm>
            <a:off x="5680250" y="5909275"/>
            <a:ext cx="105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서버접속 로그저장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g262918d303b_1_44"/>
          <p:cNvCxnSpPr/>
          <p:nvPr/>
        </p:nvCxnSpPr>
        <p:spPr>
          <a:xfrm>
            <a:off x="2879031" y="4891622"/>
            <a:ext cx="656700" cy="0"/>
          </a:xfrm>
          <a:prstGeom prst="straightConnector1">
            <a:avLst/>
          </a:prstGeom>
          <a:noFill/>
          <a:ln cap="flat" cmpd="sng" w="9525">
            <a:solidFill>
              <a:srgbClr val="93895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2" name="Google Shape;182;g262918d303b_1_44"/>
          <p:cNvSpPr txBox="1"/>
          <p:nvPr>
            <p:ph idx="1" type="body"/>
          </p:nvPr>
        </p:nvSpPr>
        <p:spPr>
          <a:xfrm>
            <a:off x="160742" y="227448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05_법무법인대한</a:t>
            </a:r>
            <a:endParaRPr/>
          </a:p>
        </p:txBody>
      </p:sp>
      <p:graphicFrame>
        <p:nvGraphicFramePr>
          <p:cNvPr id="183" name="Google Shape;183;g262918d303b_1_44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{FB1FE3CB-112D-4F61-AFBC-5E2FE7EC93C9}</a:tableStyleId>
              </a:tblPr>
              <a:tblGrid>
                <a:gridCol w="984050"/>
                <a:gridCol w="10558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209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법무법인대한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8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K카드사로부터 웹메일을 통해 개인정보가 저장되어 있는 PDF파일 전달받음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담당자(변호사) PC에 저장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PDF 파일 암호화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K카드사로부터 웹메일로 받은 PDF를 클라우드에 백업</a:t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변호사 PC는 ID/PW 입력을 통한 계정 로그인 후 접속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개인정보가 포함된 PDF파일 일반파기(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단, 소송 관련 정보는 5년 이상 보관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파기확인서 작성 후 위탁사에 제출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개인정보에 마스킹을 적용하지 않음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ID/PW 외의 안전한 인증수단 미흡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내부에서 개인정보처리시스템 접근 통제 조치 미흡</a:t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4" name="Google Shape;184;g262918d303b_1_44"/>
          <p:cNvGrpSpPr/>
          <p:nvPr/>
        </p:nvGrpSpPr>
        <p:grpSpPr>
          <a:xfrm>
            <a:off x="5727373" y="2000675"/>
            <a:ext cx="962676" cy="585000"/>
            <a:chOff x="8261486" y="359690"/>
            <a:chExt cx="962676" cy="585000"/>
          </a:xfrm>
        </p:grpSpPr>
        <p:sp>
          <p:nvSpPr>
            <p:cNvPr id="185" name="Google Shape;185;g262918d303b_1_44"/>
            <p:cNvSpPr/>
            <p:nvPr/>
          </p:nvSpPr>
          <p:spPr>
            <a:xfrm>
              <a:off x="8261486" y="413384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g262918d303b_1_44"/>
            <p:cNvSpPr txBox="1"/>
            <p:nvPr/>
          </p:nvSpPr>
          <p:spPr>
            <a:xfrm>
              <a:off x="8325962" y="359690"/>
              <a:ext cx="898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</a:t>
              </a: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수집</a:t>
              </a:r>
              <a:endParaRPr b="1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</a:t>
              </a: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주민등록번호</a:t>
              </a: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연락처</a:t>
              </a: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주소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7" name="Google Shape;187;g262918d303b_1_44"/>
          <p:cNvGrpSpPr/>
          <p:nvPr/>
        </p:nvGrpSpPr>
        <p:grpSpPr>
          <a:xfrm>
            <a:off x="5727371" y="2608352"/>
            <a:ext cx="696286" cy="215400"/>
            <a:chOff x="8261486" y="359687"/>
            <a:chExt cx="696286" cy="215400"/>
          </a:xfrm>
        </p:grpSpPr>
        <p:sp>
          <p:nvSpPr>
            <p:cNvPr id="188" name="Google Shape;188;g262918d303b_1_44"/>
            <p:cNvSpPr/>
            <p:nvPr/>
          </p:nvSpPr>
          <p:spPr>
            <a:xfrm>
              <a:off x="8261486" y="413397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g262918d303b_1_44"/>
            <p:cNvSpPr txBox="1"/>
            <p:nvPr/>
          </p:nvSpPr>
          <p:spPr>
            <a:xfrm>
              <a:off x="8325972" y="359687"/>
              <a:ext cx="631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업무 수행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g262918d303b_1_44"/>
          <p:cNvSpPr/>
          <p:nvPr/>
        </p:nvSpPr>
        <p:spPr>
          <a:xfrm>
            <a:off x="1309510" y="3594744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웹메일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1" name="Google Shape;191;g262918d303b_1_44"/>
          <p:cNvCxnSpPr>
            <a:stCxn id="190" idx="3"/>
            <a:endCxn id="192" idx="1"/>
          </p:cNvCxnSpPr>
          <p:nvPr/>
        </p:nvCxnSpPr>
        <p:spPr>
          <a:xfrm>
            <a:off x="1990810" y="3761544"/>
            <a:ext cx="831000" cy="1479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g262918d303b_1_44"/>
          <p:cNvSpPr/>
          <p:nvPr/>
        </p:nvSpPr>
        <p:spPr>
          <a:xfrm>
            <a:off x="2352306" y="431107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4" name="Google Shape;194;g262918d303b_1_44"/>
          <p:cNvGrpSpPr/>
          <p:nvPr/>
        </p:nvGrpSpPr>
        <p:grpSpPr>
          <a:xfrm>
            <a:off x="2821942" y="4926079"/>
            <a:ext cx="1034827" cy="752945"/>
            <a:chOff x="3606656" y="5772060"/>
            <a:chExt cx="681300" cy="495750"/>
          </a:xfrm>
        </p:grpSpPr>
        <p:grpSp>
          <p:nvGrpSpPr>
            <p:cNvPr id="195" name="Google Shape;195;g262918d303b_1_44"/>
            <p:cNvGrpSpPr/>
            <p:nvPr/>
          </p:nvGrpSpPr>
          <p:grpSpPr>
            <a:xfrm>
              <a:off x="3618953" y="5772060"/>
              <a:ext cx="656697" cy="495750"/>
              <a:chOff x="2334125" y="2168954"/>
              <a:chExt cx="337200" cy="254570"/>
            </a:xfrm>
          </p:grpSpPr>
          <p:sp>
            <p:nvSpPr>
              <p:cNvPr id="196" name="Google Shape;196;g262918d303b_1_44"/>
              <p:cNvSpPr/>
              <p:nvPr/>
            </p:nvSpPr>
            <p:spPr>
              <a:xfrm>
                <a:off x="2334125" y="2168954"/>
                <a:ext cx="337200" cy="215100"/>
              </a:xfrm>
              <a:prstGeom prst="roundRect">
                <a:avLst>
                  <a:gd fmla="val 10804" name="adj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262918d303b_1_44"/>
              <p:cNvSpPr/>
              <p:nvPr/>
            </p:nvSpPr>
            <p:spPr>
              <a:xfrm>
                <a:off x="2444294" y="2381709"/>
                <a:ext cx="116700" cy="39900"/>
              </a:xfrm>
              <a:prstGeom prst="trapezoid">
                <a:avLst>
                  <a:gd fmla="val 25000" name="adj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262918d303b_1_44"/>
              <p:cNvSpPr/>
              <p:nvPr/>
            </p:nvSpPr>
            <p:spPr>
              <a:xfrm>
                <a:off x="2350966" y="2188685"/>
                <a:ext cx="303300" cy="189600"/>
              </a:xfrm>
              <a:prstGeom prst="roundRect">
                <a:avLst>
                  <a:gd fmla="val 1021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262918d303b_1_44"/>
              <p:cNvSpPr/>
              <p:nvPr/>
            </p:nvSpPr>
            <p:spPr>
              <a:xfrm>
                <a:off x="2427106" y="2415124"/>
                <a:ext cx="151200" cy="8400"/>
              </a:xfrm>
              <a:prstGeom prst="roundRect">
                <a:avLst>
                  <a:gd fmla="val 50000" name="adj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g262918d303b_1_44"/>
              <p:cNvSpPr/>
              <p:nvPr/>
            </p:nvSpPr>
            <p:spPr>
              <a:xfrm>
                <a:off x="2344804" y="2337837"/>
                <a:ext cx="315600" cy="420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262918d303b_1_44"/>
              <p:cNvSpPr/>
              <p:nvPr/>
            </p:nvSpPr>
            <p:spPr>
              <a:xfrm>
                <a:off x="2490602" y="2349334"/>
                <a:ext cx="24000" cy="2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g262918d303b_1_44"/>
            <p:cNvSpPr/>
            <p:nvPr/>
          </p:nvSpPr>
          <p:spPr>
            <a:xfrm>
              <a:off x="3606656" y="5812701"/>
              <a:ext cx="681300" cy="33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변호사 PC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02" name="Google Shape;202;g262918d303b_1_44"/>
          <p:cNvCxnSpPr>
            <a:stCxn id="190" idx="3"/>
            <a:endCxn id="192" idx="0"/>
          </p:cNvCxnSpPr>
          <p:nvPr/>
        </p:nvCxnSpPr>
        <p:spPr>
          <a:xfrm>
            <a:off x="1990810" y="3761544"/>
            <a:ext cx="1348500" cy="1226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g262918d303b_1_44"/>
          <p:cNvSpPr/>
          <p:nvPr/>
        </p:nvSpPr>
        <p:spPr>
          <a:xfrm>
            <a:off x="4663468" y="4994844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 달성 후 파기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g262918d303b_1_44"/>
          <p:cNvCxnSpPr>
            <a:stCxn id="192" idx="3"/>
            <a:endCxn id="203" idx="2"/>
          </p:cNvCxnSpPr>
          <p:nvPr/>
        </p:nvCxnSpPr>
        <p:spPr>
          <a:xfrm flipH="1" rot="10800000">
            <a:off x="3856769" y="5238440"/>
            <a:ext cx="806700" cy="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g262918d303b_1_44"/>
          <p:cNvSpPr/>
          <p:nvPr/>
        </p:nvSpPr>
        <p:spPr>
          <a:xfrm>
            <a:off x="2981233" y="370754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62918d303b_1_44"/>
          <p:cNvSpPr/>
          <p:nvPr/>
        </p:nvSpPr>
        <p:spPr>
          <a:xfrm>
            <a:off x="4206132" y="5184296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7" name="Google Shape;207;g262918d303b_1_44"/>
          <p:cNvGrpSpPr/>
          <p:nvPr/>
        </p:nvGrpSpPr>
        <p:grpSpPr>
          <a:xfrm>
            <a:off x="5728965" y="2834720"/>
            <a:ext cx="898286" cy="215400"/>
            <a:chOff x="8264686" y="359687"/>
            <a:chExt cx="898286" cy="215400"/>
          </a:xfrm>
        </p:grpSpPr>
        <p:sp>
          <p:nvSpPr>
            <p:cNvPr id="208" name="Google Shape;208;g262918d303b_1_44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262918d303b_1_44"/>
            <p:cNvSpPr txBox="1"/>
            <p:nvPr/>
          </p:nvSpPr>
          <p:spPr>
            <a:xfrm>
              <a:off x="8325972" y="359687"/>
              <a:ext cx="8370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클라우드 백업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0" name="Google Shape;210;g262918d303b_1_44"/>
          <p:cNvSpPr/>
          <p:nvPr/>
        </p:nvSpPr>
        <p:spPr>
          <a:xfrm>
            <a:off x="3268495" y="4352237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62918d303b_1_44"/>
          <p:cNvSpPr/>
          <p:nvPr/>
        </p:nvSpPr>
        <p:spPr>
          <a:xfrm>
            <a:off x="2352298" y="5996219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2" name="Google Shape;212;g262918d303b_1_44"/>
          <p:cNvCxnSpPr>
            <a:stCxn id="199" idx="2"/>
            <a:endCxn id="211" idx="0"/>
          </p:cNvCxnSpPr>
          <p:nvPr/>
        </p:nvCxnSpPr>
        <p:spPr>
          <a:xfrm rot="5400000">
            <a:off x="2857642" y="5514474"/>
            <a:ext cx="317100" cy="6462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g262918d303b_1_44"/>
          <p:cNvCxnSpPr/>
          <p:nvPr/>
        </p:nvCxnSpPr>
        <p:spPr>
          <a:xfrm>
            <a:off x="2692950" y="5843150"/>
            <a:ext cx="0" cy="17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g262918d303b_1_44"/>
          <p:cNvSpPr/>
          <p:nvPr/>
        </p:nvSpPr>
        <p:spPr>
          <a:xfrm>
            <a:off x="2962207" y="5783621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5" name="Google Shape;215;g262918d303b_1_44"/>
          <p:cNvGrpSpPr/>
          <p:nvPr/>
        </p:nvGrpSpPr>
        <p:grpSpPr>
          <a:xfrm>
            <a:off x="5728965" y="3215720"/>
            <a:ext cx="898286" cy="338700"/>
            <a:chOff x="8264686" y="359687"/>
            <a:chExt cx="898286" cy="338700"/>
          </a:xfrm>
        </p:grpSpPr>
        <p:sp>
          <p:nvSpPr>
            <p:cNvPr id="216" name="Google Shape;216;g262918d303b_1_44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g262918d303b_1_44"/>
            <p:cNvSpPr txBox="1"/>
            <p:nvPr/>
          </p:nvSpPr>
          <p:spPr>
            <a:xfrm>
              <a:off x="8325972" y="359687"/>
              <a:ext cx="83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파일 파기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g262918d303b_1_88"/>
          <p:cNvCxnSpPr/>
          <p:nvPr/>
        </p:nvCxnSpPr>
        <p:spPr>
          <a:xfrm>
            <a:off x="2879031" y="4891622"/>
            <a:ext cx="656700" cy="0"/>
          </a:xfrm>
          <a:prstGeom prst="straightConnector1">
            <a:avLst/>
          </a:prstGeom>
          <a:noFill/>
          <a:ln cap="flat" cmpd="sng" w="9525">
            <a:solidFill>
              <a:srgbClr val="93895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3" name="Google Shape;223;g262918d303b_1_88"/>
          <p:cNvSpPr txBox="1"/>
          <p:nvPr>
            <p:ph idx="1" type="body"/>
          </p:nvPr>
        </p:nvSpPr>
        <p:spPr>
          <a:xfrm>
            <a:off x="160742" y="227448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06_세일즈마켓_이단비</a:t>
            </a:r>
            <a:endParaRPr/>
          </a:p>
        </p:txBody>
      </p:sp>
      <p:graphicFrame>
        <p:nvGraphicFramePr>
          <p:cNvPr id="224" name="Google Shape;224;g262918d303b_1_88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{FB1FE3CB-112D-4F61-AFBC-5E2FE7EC93C9}</a:tableStyleId>
              </a:tblPr>
              <a:tblGrid>
                <a:gridCol w="984050"/>
                <a:gridCol w="10558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 카드사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77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세일즈마켓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sz="7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4445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b="1"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 TM시스템으로 VPN을 통해 고객정보를 제공함</a:t>
                      </a:r>
                      <a:endParaRPr b="1"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4445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b="1"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콜 상담시 녹취 시스템을 통해 생성된 녹취 파일이 세일즈마켓 녹취 서버 내 임시 저장됨</a:t>
                      </a:r>
                      <a:endParaRPr b="1"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444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b="1" lang="ko-KR" sz="700" u="none" cap="none" strike="noStrike"/>
                        <a:t> 세일즈마켓 녹취 서버 임시 저장 후 K카드 녹취 서버 전송</a:t>
                      </a:r>
                      <a:endParaRPr sz="700" u="none" cap="none" strike="noStrike"/>
                    </a:p>
                  </a:txBody>
                  <a:tcPr marT="36000" marB="0" marR="72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44450" lvl="0" marL="8999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b="1"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K카드사서버 파일 전송 후 녹취서버 내 저장된 녹취파일 </a:t>
                      </a:r>
                      <a:r>
                        <a:rPr b="1" lang="ko-KR" sz="700" u="none" cap="none" strike="noStrike"/>
                        <a:t>및 녹취정보 DB 일단위 자동삭제</a:t>
                      </a:r>
                      <a:endParaRPr b="1" sz="7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444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b="1" lang="ko-KR" sz="7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 개인정보 이용시 마스킹 처리 미적용</a:t>
                      </a:r>
                      <a:endParaRPr b="0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444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b="1" lang="ko-KR" sz="700" u="none" cap="none" strike="noStrike"/>
                        <a:t> 자체 서버 내 개인정보 저장시 암호화 미적용</a:t>
                      </a:r>
                      <a:endParaRPr b="1" sz="7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6000" marB="0" marR="72000" marL="90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t/>
                      </a:r>
                      <a:endParaRPr b="1" sz="700" u="none" cap="none" strike="noStrike"/>
                    </a:p>
                  </a:txBody>
                  <a:tcPr marT="36000" marB="0" marR="72000" marL="25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25" name="Google Shape;225;g262918d303b_1_88"/>
          <p:cNvGrpSpPr/>
          <p:nvPr/>
        </p:nvGrpSpPr>
        <p:grpSpPr>
          <a:xfrm>
            <a:off x="5730573" y="2000672"/>
            <a:ext cx="898286" cy="708000"/>
            <a:chOff x="8264686" y="359687"/>
            <a:chExt cx="898286" cy="708000"/>
          </a:xfrm>
        </p:grpSpPr>
        <p:sp>
          <p:nvSpPr>
            <p:cNvPr id="226" name="Google Shape;226;g262918d303b_1_88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7" name="Google Shape;227;g262918d303b_1_88"/>
            <p:cNvSpPr txBox="1"/>
            <p:nvPr/>
          </p:nvSpPr>
          <p:spPr>
            <a:xfrm>
              <a:off x="8325972" y="359687"/>
              <a:ext cx="837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수집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녹취 파일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녹취정보 DB(고객명, 전화번호 등)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28" name="Google Shape;228;g262918d303b_1_88"/>
          <p:cNvGrpSpPr/>
          <p:nvPr/>
        </p:nvGrpSpPr>
        <p:grpSpPr>
          <a:xfrm>
            <a:off x="5732571" y="2667375"/>
            <a:ext cx="891377" cy="215400"/>
            <a:chOff x="8264686" y="359697"/>
            <a:chExt cx="891377" cy="215400"/>
          </a:xfrm>
        </p:grpSpPr>
        <p:sp>
          <p:nvSpPr>
            <p:cNvPr id="229" name="Google Shape;229;g262918d303b_1_88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g262918d303b_1_88"/>
            <p:cNvSpPr txBox="1"/>
            <p:nvPr/>
          </p:nvSpPr>
          <p:spPr>
            <a:xfrm>
              <a:off x="8325963" y="359697"/>
              <a:ext cx="8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제공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g262918d303b_1_88"/>
          <p:cNvGrpSpPr/>
          <p:nvPr/>
        </p:nvGrpSpPr>
        <p:grpSpPr>
          <a:xfrm>
            <a:off x="5730340" y="2954895"/>
            <a:ext cx="898286" cy="585000"/>
            <a:chOff x="8264686" y="359687"/>
            <a:chExt cx="898286" cy="585000"/>
          </a:xfrm>
        </p:grpSpPr>
        <p:sp>
          <p:nvSpPr>
            <p:cNvPr id="232" name="Google Shape;232;g262918d303b_1_88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g262918d303b_1_88"/>
            <p:cNvSpPr txBox="1"/>
            <p:nvPr/>
          </p:nvSpPr>
          <p:spPr>
            <a:xfrm>
              <a:off x="8325972" y="359687"/>
              <a:ext cx="8370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전송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:녹취서버에서 K카드사 서버로 전송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4" name="Google Shape;234;g262918d303b_1_88"/>
          <p:cNvGrpSpPr/>
          <p:nvPr/>
        </p:nvGrpSpPr>
        <p:grpSpPr>
          <a:xfrm>
            <a:off x="5727379" y="3460515"/>
            <a:ext cx="940586" cy="215400"/>
            <a:chOff x="8259286" y="359687"/>
            <a:chExt cx="940586" cy="215400"/>
          </a:xfrm>
        </p:grpSpPr>
        <p:sp>
          <p:nvSpPr>
            <p:cNvPr id="235" name="Google Shape;235;g262918d303b_1_88"/>
            <p:cNvSpPr/>
            <p:nvPr/>
          </p:nvSpPr>
          <p:spPr>
            <a:xfrm>
              <a:off x="8259286" y="413409"/>
              <a:ext cx="1188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g262918d303b_1_88"/>
            <p:cNvSpPr txBox="1"/>
            <p:nvPr/>
          </p:nvSpPr>
          <p:spPr>
            <a:xfrm>
              <a:off x="8325972" y="359687"/>
              <a:ext cx="8739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파기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g262918d303b_1_88"/>
          <p:cNvGrpSpPr/>
          <p:nvPr/>
        </p:nvGrpSpPr>
        <p:grpSpPr>
          <a:xfrm>
            <a:off x="5727385" y="3737561"/>
            <a:ext cx="859886" cy="461700"/>
            <a:chOff x="8264686" y="359687"/>
            <a:chExt cx="859886" cy="461700"/>
          </a:xfrm>
        </p:grpSpPr>
        <p:sp>
          <p:nvSpPr>
            <p:cNvPr id="238" name="Google Shape;238;g262918d303b_1_88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g262918d303b_1_88"/>
            <p:cNvSpPr txBox="1"/>
            <p:nvPr/>
          </p:nvSpPr>
          <p:spPr>
            <a:xfrm>
              <a:off x="8325972" y="359687"/>
              <a:ext cx="798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파기 확인서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월 1회 주기 제출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g262918d303b_1_88"/>
          <p:cNvSpPr/>
          <p:nvPr/>
        </p:nvSpPr>
        <p:spPr>
          <a:xfrm>
            <a:off x="1435543" y="2405233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262918d303b_1_88"/>
          <p:cNvSpPr/>
          <p:nvPr/>
        </p:nvSpPr>
        <p:spPr>
          <a:xfrm>
            <a:off x="4666125" y="5592923"/>
            <a:ext cx="8301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파기</a:t>
            </a: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확인서 제출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2" name="Google Shape;242;g262918d303b_1_88"/>
          <p:cNvCxnSpPr>
            <a:stCxn id="243" idx="3"/>
            <a:endCxn id="244" idx="1"/>
          </p:cNvCxnSpPr>
          <p:nvPr/>
        </p:nvCxnSpPr>
        <p:spPr>
          <a:xfrm>
            <a:off x="2081298" y="3704775"/>
            <a:ext cx="369900" cy="12483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g262918d303b_1_88"/>
          <p:cNvCxnSpPr>
            <a:stCxn id="244" idx="2"/>
            <a:endCxn id="241" idx="1"/>
          </p:cNvCxnSpPr>
          <p:nvPr/>
        </p:nvCxnSpPr>
        <p:spPr>
          <a:xfrm flipH="1" rot="-5400000">
            <a:off x="3408956" y="4502551"/>
            <a:ext cx="639900" cy="1874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g262918d303b_1_88"/>
          <p:cNvCxnSpPr>
            <a:stCxn id="240" idx="1"/>
            <a:endCxn id="247" idx="1"/>
          </p:cNvCxnSpPr>
          <p:nvPr/>
        </p:nvCxnSpPr>
        <p:spPr>
          <a:xfrm flipH="1">
            <a:off x="1403143" y="2572033"/>
            <a:ext cx="32400" cy="2381100"/>
          </a:xfrm>
          <a:prstGeom prst="bentConnector3">
            <a:avLst>
              <a:gd fmla="val 834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g262918d303b_1_88"/>
          <p:cNvSpPr/>
          <p:nvPr/>
        </p:nvSpPr>
        <p:spPr>
          <a:xfrm>
            <a:off x="1152896" y="2819436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262918d303b_1_88"/>
          <p:cNvSpPr/>
          <p:nvPr/>
        </p:nvSpPr>
        <p:spPr>
          <a:xfrm>
            <a:off x="2737704" y="5350301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g262918d303b_1_88"/>
          <p:cNvSpPr/>
          <p:nvPr/>
        </p:nvSpPr>
        <p:spPr>
          <a:xfrm>
            <a:off x="4666130" y="5015400"/>
            <a:ext cx="8301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달성 후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자동삭제</a:t>
            </a:r>
            <a:endParaRPr b="0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1" name="Google Shape;251;g262918d303b_1_88"/>
          <p:cNvCxnSpPr>
            <a:stCxn id="247" idx="3"/>
            <a:endCxn id="244" idx="1"/>
          </p:cNvCxnSpPr>
          <p:nvPr/>
        </p:nvCxnSpPr>
        <p:spPr>
          <a:xfrm>
            <a:off x="2084431" y="4953001"/>
            <a:ext cx="36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g262918d303b_1_88"/>
          <p:cNvSpPr/>
          <p:nvPr/>
        </p:nvSpPr>
        <p:spPr>
          <a:xfrm>
            <a:off x="1271298" y="3537975"/>
            <a:ext cx="8100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TM시스템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262918d303b_1_88"/>
          <p:cNvSpPr/>
          <p:nvPr/>
        </p:nvSpPr>
        <p:spPr>
          <a:xfrm>
            <a:off x="1403131" y="4786201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시스템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2" name="Google Shape;252;g262918d303b_1_88"/>
          <p:cNvCxnSpPr>
            <a:stCxn id="247" idx="2"/>
            <a:endCxn id="250" idx="2"/>
          </p:cNvCxnSpPr>
          <p:nvPr/>
        </p:nvCxnSpPr>
        <p:spPr>
          <a:xfrm flipH="1" rot="-5400000">
            <a:off x="3135481" y="3728101"/>
            <a:ext cx="138900" cy="2922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g262918d303b_1_88"/>
          <p:cNvSpPr/>
          <p:nvPr/>
        </p:nvSpPr>
        <p:spPr>
          <a:xfrm>
            <a:off x="2123946" y="366252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262918d303b_1_88"/>
          <p:cNvSpPr/>
          <p:nvPr/>
        </p:nvSpPr>
        <p:spPr>
          <a:xfrm>
            <a:off x="2736998" y="457513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262918d303b_1_88"/>
          <p:cNvSpPr/>
          <p:nvPr/>
        </p:nvSpPr>
        <p:spPr>
          <a:xfrm>
            <a:off x="1896715" y="5192115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6" name="Google Shape;256;g262918d303b_1_88"/>
          <p:cNvCxnSpPr>
            <a:stCxn id="244" idx="0"/>
            <a:endCxn id="257" idx="2"/>
          </p:cNvCxnSpPr>
          <p:nvPr/>
        </p:nvCxnSpPr>
        <p:spPr>
          <a:xfrm rot="10800000">
            <a:off x="2791706" y="3929401"/>
            <a:ext cx="0" cy="85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g262918d303b_1_88"/>
          <p:cNvSpPr/>
          <p:nvPr/>
        </p:nvSpPr>
        <p:spPr>
          <a:xfrm>
            <a:off x="2180607" y="4843537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262918d303b_1_88"/>
          <p:cNvSpPr/>
          <p:nvPr/>
        </p:nvSpPr>
        <p:spPr>
          <a:xfrm>
            <a:off x="1124758" y="4624612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262918d303b_1_88"/>
          <p:cNvSpPr/>
          <p:nvPr/>
        </p:nvSpPr>
        <p:spPr>
          <a:xfrm>
            <a:off x="2451056" y="4786201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262918d303b_1_88"/>
          <p:cNvSpPr/>
          <p:nvPr/>
        </p:nvSpPr>
        <p:spPr>
          <a:xfrm>
            <a:off x="2451043" y="3595776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K카드사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 </a:t>
            </a: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10285ebaa_6_44"/>
          <p:cNvSpPr txBox="1"/>
          <p:nvPr>
            <p:ph idx="1" type="body"/>
          </p:nvPr>
        </p:nvSpPr>
        <p:spPr>
          <a:xfrm>
            <a:off x="160742" y="227448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07_울트라 서비스</a:t>
            </a:r>
            <a:endParaRPr/>
          </a:p>
        </p:txBody>
      </p:sp>
      <p:graphicFrame>
        <p:nvGraphicFramePr>
          <p:cNvPr id="265" name="Google Shape;265;g2a10285ebaa_6_44"/>
          <p:cNvGraphicFramePr/>
          <p:nvPr/>
        </p:nvGraphicFramePr>
        <p:xfrm>
          <a:off x="160742" y="10375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{FB1FE3CB-112D-4F61-AFBC-5E2FE7EC93C9}</a:tableStyleId>
              </a:tblPr>
              <a:tblGrid>
                <a:gridCol w="901850"/>
                <a:gridCol w="1138050"/>
                <a:gridCol w="1138050"/>
                <a:gridCol w="1138050"/>
                <a:gridCol w="1138050"/>
                <a:gridCol w="1098675"/>
              </a:tblGrid>
              <a:tr h="3983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398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58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3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</a:t>
                      </a: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272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울트라서비스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7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전용선, VPN을 통해 고객정보를 제공받음</a:t>
                      </a:r>
                      <a:endParaRPr sz="14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 전용 PC를 통해 제공받은 개인정보는 수탁사 내부 VPN을 통해 DB서버에 저장됨.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DB암호화 :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오피스암호화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모바일기기의 경우 인증 수단으로 ID, PW, 전화번호, IMEI 사용 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중 이름, 주소 마스킹 처리함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모바일기기에 대한 추가 인증(ID, PW, 휴대폰번호, IMEI)을 실시함.</a:t>
                      </a:r>
                      <a:endParaRPr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카드배송 목적으로 인해 개인정보 마스킹 적용 불가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수신한 파일은 영업익일 파기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DB, 녹취파일은 배송후 60일 파기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수신파일 V3 완전삭제, DB, 녹취파일은 자동파기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매월 파기확인서 제출</a:t>
                      </a:r>
                      <a:endParaRPr sz="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52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녹취파일을 고객과의 전화를 통해 수집하면서 개인정보가 완벽하게 없을 수 없음.(그리고 녹취파일 수집 시 개인정보가 아니라면 녹취가 흐름도에 있어서는 안됨.)(인터뷰 답변 상에서도 개인정보의 암호화, 개인정보의 파기 항목에 대한 대답임)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b="0" i="0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통합파일서버에서 텍스트 형태로 개인정보를 다운로드 시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VPN을 통하는데, VPN 보안정책 여부가 확인되지 않음.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755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삭제 시 개인정보 파기관리대장 작성이 필요함.,</a:t>
                      </a:r>
                      <a:endParaRPr sz="1400" u="none" cap="none" strike="noStrike"/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g2a10285ebaa_6_44"/>
          <p:cNvSpPr/>
          <p:nvPr/>
        </p:nvSpPr>
        <p:spPr>
          <a:xfrm>
            <a:off x="1276809" y="2703351"/>
            <a:ext cx="7320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통합파일서버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g2a10285ebaa_6_44"/>
          <p:cNvSpPr/>
          <p:nvPr/>
        </p:nvSpPr>
        <p:spPr>
          <a:xfrm>
            <a:off x="2468808" y="3825470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전용 수신PC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2a10285ebaa_6_44"/>
          <p:cNvSpPr/>
          <p:nvPr/>
        </p:nvSpPr>
        <p:spPr>
          <a:xfrm>
            <a:off x="2381351" y="4442450"/>
            <a:ext cx="843600" cy="402600"/>
          </a:xfrm>
          <a:prstGeom prst="can">
            <a:avLst>
              <a:gd fmla="val 25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DB, 녹취 서버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g2a10285ebaa_6_44"/>
          <p:cNvGrpSpPr/>
          <p:nvPr/>
        </p:nvGrpSpPr>
        <p:grpSpPr>
          <a:xfrm>
            <a:off x="5673476" y="1893901"/>
            <a:ext cx="1240580" cy="482134"/>
            <a:chOff x="7760596" y="144243"/>
            <a:chExt cx="1240580" cy="482134"/>
          </a:xfrm>
        </p:grpSpPr>
        <p:grpSp>
          <p:nvGrpSpPr>
            <p:cNvPr id="270" name="Google Shape;270;g2a10285ebaa_6_44"/>
            <p:cNvGrpSpPr/>
            <p:nvPr/>
          </p:nvGrpSpPr>
          <p:grpSpPr>
            <a:xfrm>
              <a:off x="7760596" y="144243"/>
              <a:ext cx="898286" cy="215400"/>
              <a:chOff x="8264686" y="359687"/>
              <a:chExt cx="898286" cy="215400"/>
            </a:xfrm>
          </p:grpSpPr>
          <p:sp>
            <p:nvSpPr>
              <p:cNvPr id="271" name="Google Shape;271;g2a10285ebaa_6_44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" name="Google Shape;272;g2a10285ebaa_6_44"/>
              <p:cNvSpPr txBox="1"/>
              <p:nvPr/>
            </p:nvSpPr>
            <p:spPr>
              <a:xfrm>
                <a:off x="8325972" y="359687"/>
                <a:ext cx="8370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수집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" name="Google Shape;273;g2a10285ebaa_6_44"/>
            <p:cNvSpPr txBox="1"/>
            <p:nvPr/>
          </p:nvSpPr>
          <p:spPr>
            <a:xfrm>
              <a:off x="7789476" y="287677"/>
              <a:ext cx="1211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생년월일, 성별,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우편번호, 주소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4" name="Google Shape;274;g2a10285ebaa_6_44"/>
          <p:cNvGrpSpPr/>
          <p:nvPr/>
        </p:nvGrpSpPr>
        <p:grpSpPr>
          <a:xfrm>
            <a:off x="5670095" y="2420929"/>
            <a:ext cx="1240580" cy="605134"/>
            <a:chOff x="7760596" y="144243"/>
            <a:chExt cx="1240580" cy="605134"/>
          </a:xfrm>
        </p:grpSpPr>
        <p:grpSp>
          <p:nvGrpSpPr>
            <p:cNvPr id="275" name="Google Shape;275;g2a10285ebaa_6_44"/>
            <p:cNvGrpSpPr/>
            <p:nvPr/>
          </p:nvGrpSpPr>
          <p:grpSpPr>
            <a:xfrm>
              <a:off x="7760596" y="144243"/>
              <a:ext cx="898286" cy="215400"/>
              <a:chOff x="8264686" y="359687"/>
              <a:chExt cx="898286" cy="215400"/>
            </a:xfrm>
          </p:grpSpPr>
          <p:sp>
            <p:nvSpPr>
              <p:cNvPr id="276" name="Google Shape;276;g2a10285ebaa_6_44"/>
              <p:cNvSpPr/>
              <p:nvPr/>
            </p:nvSpPr>
            <p:spPr>
              <a:xfrm>
                <a:off x="8264686" y="413409"/>
                <a:ext cx="108000" cy="108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b="1" i="0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" name="Google Shape;277;g2a10285ebaa_6_44"/>
              <p:cNvSpPr txBox="1"/>
              <p:nvPr/>
            </p:nvSpPr>
            <p:spPr>
              <a:xfrm>
                <a:off x="8325972" y="359687"/>
                <a:ext cx="8370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1" i="0" lang="ko-KR" sz="8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개인정보 저장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8" name="Google Shape;278;g2a10285ebaa_6_44"/>
            <p:cNvSpPr txBox="1"/>
            <p:nvPr/>
          </p:nvSpPr>
          <p:spPr>
            <a:xfrm>
              <a:off x="7789476" y="287677"/>
              <a:ext cx="121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생년월일, 성별,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우편번호, 주소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79" name="Google Shape;279;g2a10285ebaa_6_44"/>
          <p:cNvCxnSpPr>
            <a:stCxn id="266" idx="3"/>
            <a:endCxn id="267" idx="0"/>
          </p:cNvCxnSpPr>
          <p:nvPr/>
        </p:nvCxnSpPr>
        <p:spPr>
          <a:xfrm>
            <a:off x="2008809" y="2870151"/>
            <a:ext cx="800700" cy="955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" name="Google Shape;280;g2a10285ebaa_6_44"/>
          <p:cNvSpPr/>
          <p:nvPr/>
        </p:nvSpPr>
        <p:spPr>
          <a:xfrm>
            <a:off x="2052581" y="2815174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2a10285ebaa_6_44"/>
          <p:cNvSpPr/>
          <p:nvPr/>
        </p:nvSpPr>
        <p:spPr>
          <a:xfrm>
            <a:off x="4753268" y="4397903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 달성 후 파기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g2a10285ebaa_6_44"/>
          <p:cNvCxnSpPr>
            <a:stCxn id="268" idx="4"/>
            <a:endCxn id="281" idx="2"/>
          </p:cNvCxnSpPr>
          <p:nvPr/>
        </p:nvCxnSpPr>
        <p:spPr>
          <a:xfrm flipH="1" rot="10800000">
            <a:off x="3224951" y="4641350"/>
            <a:ext cx="15282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" name="Google Shape;283;g2a10285ebaa_6_44"/>
          <p:cNvSpPr/>
          <p:nvPr/>
        </p:nvSpPr>
        <p:spPr>
          <a:xfrm>
            <a:off x="5671863" y="2998736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4" name="Google Shape;284;g2a10285ebaa_6_44"/>
          <p:cNvGrpSpPr/>
          <p:nvPr/>
        </p:nvGrpSpPr>
        <p:grpSpPr>
          <a:xfrm>
            <a:off x="5705750" y="2942713"/>
            <a:ext cx="1115700" cy="506037"/>
            <a:chOff x="7765551" y="115518"/>
            <a:chExt cx="1115700" cy="506037"/>
          </a:xfrm>
        </p:grpSpPr>
        <p:sp>
          <p:nvSpPr>
            <p:cNvPr id="285" name="Google Shape;285;g2a10285ebaa_6_44"/>
            <p:cNvSpPr txBox="1"/>
            <p:nvPr/>
          </p:nvSpPr>
          <p:spPr>
            <a:xfrm>
              <a:off x="7797108" y="115518"/>
              <a:ext cx="8370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이용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2a10285ebaa_6_44"/>
            <p:cNvSpPr txBox="1"/>
            <p:nvPr/>
          </p:nvSpPr>
          <p:spPr>
            <a:xfrm>
              <a:off x="7765551" y="282855"/>
              <a:ext cx="111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생년월일, 성별, 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이름, 우편번호, 주소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7" name="Google Shape;287;g2a10285ebaa_6_44"/>
          <p:cNvSpPr/>
          <p:nvPr/>
        </p:nvSpPr>
        <p:spPr>
          <a:xfrm>
            <a:off x="3547117" y="5605050"/>
            <a:ext cx="7434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배송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8" name="Google Shape;288;g2a10285ebaa_6_44"/>
          <p:cNvCxnSpPr>
            <a:stCxn id="268" idx="3"/>
            <a:endCxn id="287" idx="0"/>
          </p:cNvCxnSpPr>
          <p:nvPr/>
        </p:nvCxnSpPr>
        <p:spPr>
          <a:xfrm flipH="1" rot="-5400000">
            <a:off x="2981051" y="4667150"/>
            <a:ext cx="759900" cy="1115700"/>
          </a:xfrm>
          <a:prstGeom prst="bentConnector3">
            <a:avLst>
              <a:gd fmla="val 146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g2a10285ebaa_6_44"/>
          <p:cNvSpPr/>
          <p:nvPr/>
        </p:nvSpPr>
        <p:spPr>
          <a:xfrm>
            <a:off x="3857055" y="5175389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0" name="Google Shape;290;g2a10285ebaa_6_44"/>
          <p:cNvGrpSpPr/>
          <p:nvPr/>
        </p:nvGrpSpPr>
        <p:grpSpPr>
          <a:xfrm>
            <a:off x="5688116" y="4030530"/>
            <a:ext cx="1211700" cy="382728"/>
            <a:chOff x="7765559" y="115518"/>
            <a:chExt cx="1211700" cy="382728"/>
          </a:xfrm>
        </p:grpSpPr>
        <p:sp>
          <p:nvSpPr>
            <p:cNvPr id="291" name="Google Shape;291;g2a10285ebaa_6_44"/>
            <p:cNvSpPr txBox="1"/>
            <p:nvPr/>
          </p:nvSpPr>
          <p:spPr>
            <a:xfrm>
              <a:off x="7797108" y="115518"/>
              <a:ext cx="8370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파기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2a10285ebaa_6_44"/>
            <p:cNvSpPr txBox="1"/>
            <p:nvPr/>
          </p:nvSpPr>
          <p:spPr>
            <a:xfrm>
              <a:off x="7765559" y="282846"/>
              <a:ext cx="121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수신파일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3" name="Google Shape;293;g2a10285ebaa_6_44"/>
          <p:cNvSpPr/>
          <p:nvPr/>
        </p:nvSpPr>
        <p:spPr>
          <a:xfrm>
            <a:off x="5680951" y="408077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4" name="Google Shape;294;g2a10285ebaa_6_44"/>
          <p:cNvCxnSpPr>
            <a:stCxn id="268" idx="1"/>
            <a:endCxn id="267" idx="2"/>
          </p:cNvCxnSpPr>
          <p:nvPr/>
        </p:nvCxnSpPr>
        <p:spPr>
          <a:xfrm flipH="1" rot="10800000">
            <a:off x="2803151" y="4158950"/>
            <a:ext cx="6300" cy="283500"/>
          </a:xfrm>
          <a:prstGeom prst="straightConnector1">
            <a:avLst/>
          </a:prstGeom>
          <a:noFill/>
          <a:ln cap="flat" cmpd="sng" w="9525">
            <a:solidFill>
              <a:srgbClr val="93895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5" name="Google Shape;295;g2a10285ebaa_6_44"/>
          <p:cNvCxnSpPr>
            <a:stCxn id="267" idx="2"/>
            <a:endCxn id="268" idx="1"/>
          </p:cNvCxnSpPr>
          <p:nvPr/>
        </p:nvCxnSpPr>
        <p:spPr>
          <a:xfrm flipH="1">
            <a:off x="2803158" y="4159070"/>
            <a:ext cx="63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" name="Google Shape;296;g2a10285ebaa_6_44"/>
          <p:cNvSpPr/>
          <p:nvPr/>
        </p:nvSpPr>
        <p:spPr>
          <a:xfrm>
            <a:off x="2749639" y="4196324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2a10285ebaa_6_44"/>
          <p:cNvSpPr/>
          <p:nvPr/>
        </p:nvSpPr>
        <p:spPr>
          <a:xfrm>
            <a:off x="1276809" y="1968164"/>
            <a:ext cx="7320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녹취파일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8" name="Google Shape;298;g2a10285ebaa_6_44"/>
          <p:cNvCxnSpPr>
            <a:stCxn id="297" idx="1"/>
            <a:endCxn id="268" idx="2"/>
          </p:cNvCxnSpPr>
          <p:nvPr/>
        </p:nvCxnSpPr>
        <p:spPr>
          <a:xfrm>
            <a:off x="1276809" y="2134964"/>
            <a:ext cx="1104600" cy="2508900"/>
          </a:xfrm>
          <a:prstGeom prst="bentConnector3">
            <a:avLst>
              <a:gd fmla="val -946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9" name="Google Shape;299;g2a10285ebaa_6_44"/>
          <p:cNvSpPr/>
          <p:nvPr/>
        </p:nvSpPr>
        <p:spPr>
          <a:xfrm>
            <a:off x="4524564" y="4588301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2a10285ebaa_6_44"/>
          <p:cNvSpPr/>
          <p:nvPr/>
        </p:nvSpPr>
        <p:spPr>
          <a:xfrm>
            <a:off x="1606972" y="4581935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1" name="Google Shape;301;g2a10285ebaa_6_44"/>
          <p:cNvCxnSpPr>
            <a:stCxn id="267" idx="3"/>
            <a:endCxn id="281" idx="3"/>
          </p:cNvCxnSpPr>
          <p:nvPr/>
        </p:nvCxnSpPr>
        <p:spPr>
          <a:xfrm>
            <a:off x="3150108" y="3992270"/>
            <a:ext cx="2000700" cy="405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g2a10285ebaa_6_44"/>
          <p:cNvSpPr/>
          <p:nvPr/>
        </p:nvSpPr>
        <p:spPr>
          <a:xfrm>
            <a:off x="4522202" y="394178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2a10285ebaa_6_44"/>
          <p:cNvSpPr/>
          <p:nvPr/>
        </p:nvSpPr>
        <p:spPr>
          <a:xfrm>
            <a:off x="1421287" y="4442454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4" name="Google Shape;304;g2a10285ebaa_6_44"/>
          <p:cNvGrpSpPr/>
          <p:nvPr/>
        </p:nvGrpSpPr>
        <p:grpSpPr>
          <a:xfrm>
            <a:off x="5688116" y="4391741"/>
            <a:ext cx="1211700" cy="382728"/>
            <a:chOff x="7765559" y="115518"/>
            <a:chExt cx="1211700" cy="382728"/>
          </a:xfrm>
        </p:grpSpPr>
        <p:sp>
          <p:nvSpPr>
            <p:cNvPr id="305" name="Google Shape;305;g2a10285ebaa_6_44"/>
            <p:cNvSpPr txBox="1"/>
            <p:nvPr/>
          </p:nvSpPr>
          <p:spPr>
            <a:xfrm>
              <a:off x="7797108" y="115518"/>
              <a:ext cx="8370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파기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2a10285ebaa_6_44"/>
            <p:cNvSpPr txBox="1"/>
            <p:nvPr/>
          </p:nvSpPr>
          <p:spPr>
            <a:xfrm>
              <a:off x="7765559" y="282846"/>
              <a:ext cx="121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1200" lvl="0" marL="61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DB, 녹취파일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7" name="Google Shape;307;g2a10285ebaa_6_44"/>
          <p:cNvSpPr/>
          <p:nvPr/>
        </p:nvSpPr>
        <p:spPr>
          <a:xfrm>
            <a:off x="5680951" y="444198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2a10285ebaa_6_44"/>
          <p:cNvSpPr/>
          <p:nvPr/>
        </p:nvSpPr>
        <p:spPr>
          <a:xfrm>
            <a:off x="5671863" y="3495217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9" name="Google Shape;309;g2a10285ebaa_6_44"/>
          <p:cNvGrpSpPr/>
          <p:nvPr/>
        </p:nvGrpSpPr>
        <p:grpSpPr>
          <a:xfrm>
            <a:off x="5705751" y="3439194"/>
            <a:ext cx="1041300" cy="629037"/>
            <a:chOff x="7765552" y="115518"/>
            <a:chExt cx="1041300" cy="629037"/>
          </a:xfrm>
        </p:grpSpPr>
        <p:sp>
          <p:nvSpPr>
            <p:cNvPr id="310" name="Google Shape;310;g2a10285ebaa_6_44"/>
            <p:cNvSpPr txBox="1"/>
            <p:nvPr/>
          </p:nvSpPr>
          <p:spPr>
            <a:xfrm>
              <a:off x="7797108" y="115518"/>
              <a:ext cx="8370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수집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2a10285ebaa_6_44"/>
            <p:cNvSpPr txBox="1"/>
            <p:nvPr/>
          </p:nvSpPr>
          <p:spPr>
            <a:xfrm>
              <a:off x="7765552" y="282855"/>
              <a:ext cx="104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녹취파일(자세한 개인정보 항목은 알 수 없음)</a:t>
              </a:r>
              <a:endParaRPr b="0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2" name="Google Shape;312;g2a10285ebaa_6_44"/>
          <p:cNvSpPr/>
          <p:nvPr/>
        </p:nvSpPr>
        <p:spPr>
          <a:xfrm>
            <a:off x="2563537" y="4083004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2a10285ebaa_6_44"/>
          <p:cNvSpPr/>
          <p:nvPr/>
        </p:nvSpPr>
        <p:spPr>
          <a:xfrm>
            <a:off x="4386612" y="3773354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2a10285ebaa_6_44"/>
          <p:cNvSpPr/>
          <p:nvPr/>
        </p:nvSpPr>
        <p:spPr>
          <a:xfrm>
            <a:off x="4390919" y="4410940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2a10285ebaa_6_44"/>
          <p:cNvSpPr txBox="1"/>
          <p:nvPr/>
        </p:nvSpPr>
        <p:spPr>
          <a:xfrm>
            <a:off x="2241350" y="4983175"/>
            <a:ext cx="1041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•"/>
            </a:pPr>
            <a:r>
              <a:rPr b="1" i="0" lang="ko-KR" sz="7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마스킹 기준이 없다면 Weak Point라고 봐야 하는가?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a10285ebaa_6_44"/>
          <p:cNvSpPr txBox="1"/>
          <p:nvPr/>
        </p:nvSpPr>
        <p:spPr>
          <a:xfrm>
            <a:off x="2241350" y="5462150"/>
            <a:ext cx="1041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•"/>
            </a:pPr>
            <a:r>
              <a:rPr b="1" i="0" lang="ko-KR" sz="7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배송시스템의 계정 권한 이력 내 필수 사항 누락이 있을 수 있다면 WP?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a10285ebaa_6_44"/>
          <p:cNvSpPr txBox="1"/>
          <p:nvPr/>
        </p:nvSpPr>
        <p:spPr>
          <a:xfrm>
            <a:off x="-1416250" y="5119300"/>
            <a:ext cx="1041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•"/>
            </a:pPr>
            <a:r>
              <a:rPr b="1" i="0" lang="ko-KR" sz="7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개인정보처리시스템의 유휴시간 설정하지 않으면 WP?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a10285ebaa_6_44"/>
          <p:cNvSpPr txBox="1"/>
          <p:nvPr/>
        </p:nvSpPr>
        <p:spPr>
          <a:xfrm>
            <a:off x="-1416250" y="5676150"/>
            <a:ext cx="1041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•"/>
            </a:pPr>
            <a:r>
              <a:rPr b="1" i="0" lang="ko-KR" sz="7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개인정보처리시스템의 접속 제한 설정 적용하지 않으면 WP?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a10285ebaa_6_44"/>
          <p:cNvSpPr txBox="1"/>
          <p:nvPr/>
        </p:nvSpPr>
        <p:spPr>
          <a:xfrm>
            <a:off x="-1416250" y="6233000"/>
            <a:ext cx="1041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•"/>
            </a:pPr>
            <a:r>
              <a:rPr b="1" i="0" lang="ko-KR" sz="7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개인정보처리시스템의 접근에 대한 사후 감사를 수행하지 않으면 WP?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a10285ebaa_6_44"/>
          <p:cNvSpPr txBox="1"/>
          <p:nvPr/>
        </p:nvSpPr>
        <p:spPr>
          <a:xfrm>
            <a:off x="-2457550" y="6233000"/>
            <a:ext cx="1041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•"/>
            </a:pPr>
            <a:r>
              <a:rPr b="1" i="0" lang="ko-KR" sz="7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개인정보처리시스템의 접속이력에 관한 정보를 기록하지 않으면 WP?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a10285ebaa_6_44"/>
          <p:cNvSpPr txBox="1"/>
          <p:nvPr/>
        </p:nvSpPr>
        <p:spPr>
          <a:xfrm>
            <a:off x="-3414509" y="6271452"/>
            <a:ext cx="1041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•"/>
            </a:pPr>
            <a:r>
              <a:rPr b="1" i="0" lang="ko-KR" sz="7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개인정보처리시스템의 접속기록을 일정기간 보관하지 않으면 WP?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a10285ebaa_6_44"/>
          <p:cNvSpPr txBox="1"/>
          <p:nvPr/>
        </p:nvSpPr>
        <p:spPr>
          <a:xfrm>
            <a:off x="-1416250" y="6953025"/>
            <a:ext cx="1041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•"/>
            </a:pPr>
            <a:r>
              <a:rPr b="1" i="0" lang="ko-KR" sz="7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서버의 경우 월1회 수동업데이트로 1일1회 자동 업데이트 하지 않으면 WP?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a10285ebaa_6_44"/>
          <p:cNvSpPr txBox="1"/>
          <p:nvPr/>
        </p:nvSpPr>
        <p:spPr>
          <a:xfrm>
            <a:off x="-1416250" y="7673050"/>
            <a:ext cx="1041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•"/>
            </a:pPr>
            <a:r>
              <a:rPr b="1" i="0" lang="ko-KR" sz="7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보조저장매체 사용을 통제하지 않으면 WP?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a10285ebaa_6_44"/>
          <p:cNvSpPr txBox="1"/>
          <p:nvPr/>
        </p:nvSpPr>
        <p:spPr>
          <a:xfrm>
            <a:off x="-1416250" y="8130250"/>
            <a:ext cx="1041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200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Arial"/>
              <a:buChar char="•"/>
            </a:pPr>
            <a:r>
              <a:rPr b="1" i="0" lang="ko-KR" sz="7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보호구역 접근 이력에 대한 점검을 하지 않으면 WP?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g262918d303b_1_176"/>
          <p:cNvGraphicFramePr/>
          <p:nvPr/>
        </p:nvGraphicFramePr>
        <p:xfrm>
          <a:off x="140696" y="1064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{FB1FE3CB-112D-4F61-AFBC-5E2FE7EC93C9}</a:tableStyleId>
              </a:tblPr>
              <a:tblGrid>
                <a:gridCol w="984050"/>
                <a:gridCol w="1055850"/>
                <a:gridCol w="1138050"/>
                <a:gridCol w="1138050"/>
                <a:gridCol w="1138050"/>
                <a:gridCol w="1098675"/>
              </a:tblGrid>
              <a:tr h="423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 흐름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개인정보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42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vMerge="1"/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[정보주체]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고객/임직원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[위탁사]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209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[수탁사]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제니스시스템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72000" marL="72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29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주요업무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흐름설명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K카드사 보안파일서버로부터 FTP 파일을 제공받음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제니스시스템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DB, </a:t>
                      </a: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K카드수신전용PC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데이터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암호화 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ID/PW(공통계정+개별계정)+보안코드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통한 계정 로그인 후 접속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WEB서버는 개인정보를 받아옴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카드인편배송 시 PDA서버를 통해 배송 정보 확인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배송관리시스템에서 배송정보를 통해 배송 관리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일배치를 통해 자동삭제</a:t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60일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보관 후 파기</a:t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월1회 파기확인서를 통해 결과 보고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</a:tr>
              <a:tr h="105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Weak Point</a:t>
                      </a:r>
                      <a:endParaRPr b="1" sz="1000" u="none" cap="none" strike="noStrike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분리보관이 해당 없는게 맞는지 확인 필요</a:t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Char char="•"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개인정보가 5만명 이상인지 이하인지 파악 후 보관기간 확인 필요</a:t>
                      </a:r>
                      <a:endParaRPr sz="7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highlight>
                          <a:srgbClr val="FFF2CC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200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파기 기준, 절차 정의되어있지 않음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0" marR="72000" marL="72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0" name="Google Shape;330;g262918d303b_1_176"/>
          <p:cNvSpPr txBox="1"/>
          <p:nvPr>
            <p:ph idx="1" type="body"/>
          </p:nvPr>
        </p:nvSpPr>
        <p:spPr>
          <a:xfrm>
            <a:off x="160742" y="227448"/>
            <a:ext cx="49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282515" lvl="0" marL="28251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ko-KR"/>
              <a:t>08_제니스시스템_김서영</a:t>
            </a:r>
            <a:endParaRPr/>
          </a:p>
        </p:txBody>
      </p:sp>
      <p:grpSp>
        <p:nvGrpSpPr>
          <p:cNvPr id="331" name="Google Shape;331;g262918d303b_1_176"/>
          <p:cNvGrpSpPr/>
          <p:nvPr/>
        </p:nvGrpSpPr>
        <p:grpSpPr>
          <a:xfrm>
            <a:off x="5730573" y="2000675"/>
            <a:ext cx="959477" cy="585000"/>
            <a:chOff x="8264686" y="359690"/>
            <a:chExt cx="959477" cy="585000"/>
          </a:xfrm>
        </p:grpSpPr>
        <p:sp>
          <p:nvSpPr>
            <p:cNvPr id="332" name="Google Shape;332;g262918d303b_1_176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g262918d303b_1_176"/>
            <p:cNvSpPr txBox="1"/>
            <p:nvPr/>
          </p:nvSpPr>
          <p:spPr>
            <a:xfrm>
              <a:off x="8325963" y="359690"/>
              <a:ext cx="898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저장</a:t>
              </a:r>
              <a:b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보안파일서버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에서 FTP 파일 다운로드</a:t>
              </a:r>
              <a:endParaRPr b="1" i="0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34" name="Google Shape;334;g262918d303b_1_176"/>
          <p:cNvGrpSpPr/>
          <p:nvPr/>
        </p:nvGrpSpPr>
        <p:grpSpPr>
          <a:xfrm>
            <a:off x="5732571" y="2667365"/>
            <a:ext cx="693086" cy="215400"/>
            <a:chOff x="8264686" y="359687"/>
            <a:chExt cx="693086" cy="215400"/>
          </a:xfrm>
        </p:grpSpPr>
        <p:sp>
          <p:nvSpPr>
            <p:cNvPr id="335" name="Google Shape;335;g262918d303b_1_176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g262918d303b_1_176"/>
            <p:cNvSpPr txBox="1"/>
            <p:nvPr/>
          </p:nvSpPr>
          <p:spPr>
            <a:xfrm>
              <a:off x="8325972" y="359687"/>
              <a:ext cx="6318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업무 수행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g262918d303b_1_176"/>
          <p:cNvGrpSpPr/>
          <p:nvPr/>
        </p:nvGrpSpPr>
        <p:grpSpPr>
          <a:xfrm>
            <a:off x="5730340" y="2954895"/>
            <a:ext cx="898286" cy="338700"/>
            <a:chOff x="8264686" y="359687"/>
            <a:chExt cx="898286" cy="338700"/>
          </a:xfrm>
        </p:grpSpPr>
        <p:sp>
          <p:nvSpPr>
            <p:cNvPr id="338" name="Google Shape;338;g262918d303b_1_176"/>
            <p:cNvSpPr/>
            <p:nvPr/>
          </p:nvSpPr>
          <p:spPr>
            <a:xfrm>
              <a:off x="8264686" y="41340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g262918d303b_1_176"/>
            <p:cNvSpPr txBox="1"/>
            <p:nvPr/>
          </p:nvSpPr>
          <p:spPr>
            <a:xfrm>
              <a:off x="8325972" y="359687"/>
              <a:ext cx="83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latin typeface="Malgun Gothic"/>
                  <a:ea typeface="Malgun Gothic"/>
                  <a:cs typeface="Malgun Gothic"/>
                  <a:sym typeface="Malgun Gothic"/>
                </a:rPr>
                <a:t>개인정보 이용</a:t>
              </a:r>
              <a:endParaRPr b="1"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-KR" sz="800">
                  <a:latin typeface="Malgun Gothic"/>
                  <a:ea typeface="Malgun Gothic"/>
                  <a:cs typeface="Malgun Gothic"/>
                  <a:sym typeface="Malgun Gothic"/>
                </a:rPr>
                <a:t>: FTP 파일</a:t>
              </a:r>
              <a:endParaRPr b="1"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40" name="Google Shape;340;g262918d303b_1_176"/>
          <p:cNvGrpSpPr/>
          <p:nvPr/>
        </p:nvGrpSpPr>
        <p:grpSpPr>
          <a:xfrm>
            <a:off x="5727379" y="3384315"/>
            <a:ext cx="940586" cy="338700"/>
            <a:chOff x="8259286" y="359687"/>
            <a:chExt cx="940586" cy="338700"/>
          </a:xfrm>
        </p:grpSpPr>
        <p:sp>
          <p:nvSpPr>
            <p:cNvPr id="341" name="Google Shape;341;g262918d303b_1_176"/>
            <p:cNvSpPr/>
            <p:nvPr/>
          </p:nvSpPr>
          <p:spPr>
            <a:xfrm>
              <a:off x="8259286" y="413409"/>
              <a:ext cx="1188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1" i="0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2" name="Google Shape;342;g262918d303b_1_176"/>
            <p:cNvSpPr txBox="1"/>
            <p:nvPr/>
          </p:nvSpPr>
          <p:spPr>
            <a:xfrm>
              <a:off x="8325972" y="359687"/>
              <a:ext cx="87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ko-KR" sz="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개인정보 파일 파기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g262918d303b_1_176"/>
          <p:cNvSpPr/>
          <p:nvPr/>
        </p:nvSpPr>
        <p:spPr>
          <a:xfrm>
            <a:off x="1311943" y="3632058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보안파일서버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262918d303b_1_176"/>
          <p:cNvSpPr/>
          <p:nvPr/>
        </p:nvSpPr>
        <p:spPr>
          <a:xfrm>
            <a:off x="2338475" y="4779525"/>
            <a:ext cx="795000" cy="402600"/>
          </a:xfrm>
          <a:prstGeom prst="can">
            <a:avLst>
              <a:gd fmla="val 27084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제니스 DB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262918d303b_1_176"/>
          <p:cNvSpPr/>
          <p:nvPr/>
        </p:nvSpPr>
        <p:spPr>
          <a:xfrm>
            <a:off x="3562868" y="5436501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PDA서버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6" name="Google Shape;346;g262918d303b_1_176"/>
          <p:cNvCxnSpPr>
            <a:stCxn id="344" idx="4"/>
            <a:endCxn id="347" idx="1"/>
          </p:cNvCxnSpPr>
          <p:nvPr/>
        </p:nvCxnSpPr>
        <p:spPr>
          <a:xfrm>
            <a:off x="3133475" y="4980825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g262918d303b_1_176"/>
          <p:cNvSpPr/>
          <p:nvPr/>
        </p:nvSpPr>
        <p:spPr>
          <a:xfrm>
            <a:off x="4673568" y="4926069"/>
            <a:ext cx="795000" cy="486900"/>
          </a:xfrm>
          <a:prstGeom prst="snip1Rect">
            <a:avLst>
              <a:gd fmla="val 3982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000" lIns="36000" spcFirstLastPara="1" rIns="36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목적 달성 후 파기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9" name="Google Shape;349;g262918d303b_1_176"/>
          <p:cNvCxnSpPr>
            <a:stCxn id="344" idx="1"/>
            <a:endCxn id="348" idx="3"/>
          </p:cNvCxnSpPr>
          <p:nvPr/>
        </p:nvCxnSpPr>
        <p:spPr>
          <a:xfrm flipH="1" rot="-5400000">
            <a:off x="3830375" y="3685125"/>
            <a:ext cx="146400" cy="2335200"/>
          </a:xfrm>
          <a:prstGeom prst="bentConnector3">
            <a:avLst>
              <a:gd fmla="val -16265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0" name="Google Shape;350;g262918d303b_1_176"/>
          <p:cNvCxnSpPr>
            <a:stCxn id="343" idx="3"/>
            <a:endCxn id="344" idx="2"/>
          </p:cNvCxnSpPr>
          <p:nvPr/>
        </p:nvCxnSpPr>
        <p:spPr>
          <a:xfrm>
            <a:off x="1993243" y="3798858"/>
            <a:ext cx="345300" cy="11820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1" name="Google Shape;351;g262918d303b_1_176"/>
          <p:cNvSpPr/>
          <p:nvPr/>
        </p:nvSpPr>
        <p:spPr>
          <a:xfrm>
            <a:off x="2132856" y="431107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262918d303b_1_176"/>
          <p:cNvSpPr/>
          <p:nvPr/>
        </p:nvSpPr>
        <p:spPr>
          <a:xfrm>
            <a:off x="3210657" y="492683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262918d303b_1_176"/>
          <p:cNvSpPr/>
          <p:nvPr/>
        </p:nvSpPr>
        <p:spPr>
          <a:xfrm>
            <a:off x="4136169" y="4494315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262918d303b_1_176"/>
          <p:cNvSpPr/>
          <p:nvPr/>
        </p:nvSpPr>
        <p:spPr>
          <a:xfrm>
            <a:off x="3018660" y="3632056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K카드</a:t>
            </a:r>
            <a:b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수신 PC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g262918d303b_1_176"/>
          <p:cNvSpPr/>
          <p:nvPr/>
        </p:nvSpPr>
        <p:spPr>
          <a:xfrm>
            <a:off x="3562868" y="4814014"/>
            <a:ext cx="6813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WEB서버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g262918d303b_1_176"/>
          <p:cNvSpPr/>
          <p:nvPr/>
        </p:nvSpPr>
        <p:spPr>
          <a:xfrm>
            <a:off x="3506026" y="6058975"/>
            <a:ext cx="7950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배송관리시스템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6" name="Google Shape;356;g262918d303b_1_176"/>
          <p:cNvCxnSpPr>
            <a:stCxn id="343" idx="3"/>
            <a:endCxn id="354" idx="1"/>
          </p:cNvCxnSpPr>
          <p:nvPr/>
        </p:nvCxnSpPr>
        <p:spPr>
          <a:xfrm>
            <a:off x="1993243" y="3798858"/>
            <a:ext cx="10254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7" name="Google Shape;357;g262918d303b_1_176"/>
          <p:cNvSpPr/>
          <p:nvPr/>
        </p:nvSpPr>
        <p:spPr>
          <a:xfrm>
            <a:off x="2481881" y="3744848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8" name="Google Shape;358;g262918d303b_1_176"/>
          <p:cNvCxnSpPr>
            <a:stCxn id="347" idx="2"/>
            <a:endCxn id="345" idx="0"/>
          </p:cNvCxnSpPr>
          <p:nvPr/>
        </p:nvCxnSpPr>
        <p:spPr>
          <a:xfrm>
            <a:off x="3903519" y="5147614"/>
            <a:ext cx="0" cy="28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g262918d303b_1_176"/>
          <p:cNvCxnSpPr>
            <a:stCxn id="345" idx="2"/>
            <a:endCxn id="355" idx="0"/>
          </p:cNvCxnSpPr>
          <p:nvPr/>
        </p:nvCxnSpPr>
        <p:spPr>
          <a:xfrm>
            <a:off x="3903519" y="5770101"/>
            <a:ext cx="0" cy="28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g262918d303b_1_176"/>
          <p:cNvSpPr/>
          <p:nvPr/>
        </p:nvSpPr>
        <p:spPr>
          <a:xfrm>
            <a:off x="3849545" y="518844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g262918d303b_1_176"/>
          <p:cNvSpPr/>
          <p:nvPr/>
        </p:nvSpPr>
        <p:spPr>
          <a:xfrm>
            <a:off x="3849545" y="5821742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g262918d303b_1_176"/>
          <p:cNvSpPr/>
          <p:nvPr/>
        </p:nvSpPr>
        <p:spPr>
          <a:xfrm>
            <a:off x="2063871" y="4832025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g262918d303b_1_176"/>
          <p:cNvSpPr/>
          <p:nvPr/>
        </p:nvSpPr>
        <p:spPr>
          <a:xfrm>
            <a:off x="2681271" y="3689387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262918d303b_1_176"/>
          <p:cNvSpPr/>
          <p:nvPr/>
        </p:nvSpPr>
        <p:spPr>
          <a:xfrm>
            <a:off x="4915571" y="4541412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g262918d303b_1_176"/>
          <p:cNvSpPr/>
          <p:nvPr/>
        </p:nvSpPr>
        <p:spPr>
          <a:xfrm>
            <a:off x="3072671" y="4760337"/>
            <a:ext cx="245970" cy="21891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i="0" sz="7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2020-08-28T08:36:34Z</dcterms:created>
  <dc:creator>SK infosec</dc:creator>
</cp:coreProperties>
</file>