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9906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60">
          <p15:clr>
            <a:srgbClr val="A4A3A4"/>
          </p15:clr>
        </p15:guide>
        <p15:guide id="5" orient="horz" pos="2767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jyD6PO/1tUTeIgQxuW6yOcTAWe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D1E754-D109-4466-BCB8-EA8DA9FF871B}">
  <a:tblStyle styleId="{A1D1E754-D109-4466-BCB8-EA8DA9FF871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193EEFD8-0ADB-45AE-BD3C-D69B607525F5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F81BD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F81BD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  <p:guide pos="3120" orient="horz"/>
        <p:guide pos="2160"/>
        <p:guide pos="276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60613" y="1143000"/>
            <a:ext cx="2136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a2ee326a0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g2a2ee326a05_0_0:notes"/>
          <p:cNvSpPr/>
          <p:nvPr>
            <p:ph idx="2" type="sldImg"/>
          </p:nvPr>
        </p:nvSpPr>
        <p:spPr>
          <a:xfrm>
            <a:off x="2360613" y="1143000"/>
            <a:ext cx="2136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2:notes"/>
          <p:cNvSpPr/>
          <p:nvPr>
            <p:ph idx="2" type="sldImg"/>
          </p:nvPr>
        </p:nvSpPr>
        <p:spPr>
          <a:xfrm>
            <a:off x="2360613" y="1143000"/>
            <a:ext cx="2136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a106b42b83_6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g2a106b42b83_6_42:notes"/>
          <p:cNvSpPr/>
          <p:nvPr>
            <p:ph idx="2" type="sldImg"/>
          </p:nvPr>
        </p:nvSpPr>
        <p:spPr>
          <a:xfrm>
            <a:off x="2360613" y="1143000"/>
            <a:ext cx="2136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3:notes"/>
          <p:cNvSpPr/>
          <p:nvPr>
            <p:ph idx="2" type="sldImg"/>
          </p:nvPr>
        </p:nvSpPr>
        <p:spPr>
          <a:xfrm>
            <a:off x="2360613" y="1143000"/>
            <a:ext cx="2136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360613" y="1143000"/>
            <a:ext cx="2136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64c4519e3_2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2a64c4519e3_2_25:notes"/>
          <p:cNvSpPr/>
          <p:nvPr>
            <p:ph idx="2" type="sldImg"/>
          </p:nvPr>
        </p:nvSpPr>
        <p:spPr>
          <a:xfrm>
            <a:off x="2360613" y="1143000"/>
            <a:ext cx="2136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106b42b8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2a106b42b83_1_0:notes"/>
          <p:cNvSpPr/>
          <p:nvPr>
            <p:ph idx="2" type="sldImg"/>
          </p:nvPr>
        </p:nvSpPr>
        <p:spPr>
          <a:xfrm>
            <a:off x="2360613" y="1143000"/>
            <a:ext cx="2136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106b42b83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2a106b42b83_2_1:notes"/>
          <p:cNvSpPr/>
          <p:nvPr>
            <p:ph idx="2" type="sldImg"/>
          </p:nvPr>
        </p:nvSpPr>
        <p:spPr>
          <a:xfrm>
            <a:off x="2360613" y="1143000"/>
            <a:ext cx="2136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106b42b83_1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a106b42b83_1_45:notes"/>
          <p:cNvSpPr/>
          <p:nvPr>
            <p:ph idx="2" type="sldImg"/>
          </p:nvPr>
        </p:nvSpPr>
        <p:spPr>
          <a:xfrm>
            <a:off x="2360613" y="1143000"/>
            <a:ext cx="2136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106b42b83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2a106b42b83_7_0:notes"/>
          <p:cNvSpPr/>
          <p:nvPr>
            <p:ph idx="2" type="sldImg"/>
          </p:nvPr>
        </p:nvSpPr>
        <p:spPr>
          <a:xfrm>
            <a:off x="2360613" y="1143000"/>
            <a:ext cx="2136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106b42b83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2a106b42b83_5_0:notes"/>
          <p:cNvSpPr/>
          <p:nvPr>
            <p:ph idx="2" type="sldImg"/>
          </p:nvPr>
        </p:nvSpPr>
        <p:spPr>
          <a:xfrm>
            <a:off x="2360613" y="1143000"/>
            <a:ext cx="2136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106b42b83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2a106b42b83_6_0:notes"/>
          <p:cNvSpPr/>
          <p:nvPr>
            <p:ph idx="2" type="sldImg"/>
          </p:nvPr>
        </p:nvSpPr>
        <p:spPr>
          <a:xfrm>
            <a:off x="2360613" y="1143000"/>
            <a:ext cx="2136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캡션 있는 그림">
  <p:cSld name="1_캡션 있는 그림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/>
          <p:nvPr/>
        </p:nvSpPr>
        <p:spPr>
          <a:xfrm flipH="1" rot="10800000">
            <a:off x="-2381" y="9517550"/>
            <a:ext cx="6866984" cy="401790"/>
          </a:xfrm>
          <a:prstGeom prst="rect">
            <a:avLst/>
          </a:prstGeom>
          <a:solidFill>
            <a:srgbClr val="231815"/>
          </a:solidFill>
          <a:ln>
            <a:noFill/>
          </a:ln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" name="Google Shape;12;p5"/>
          <p:cNvGrpSpPr/>
          <p:nvPr/>
        </p:nvGrpSpPr>
        <p:grpSpPr>
          <a:xfrm>
            <a:off x="265" y="731974"/>
            <a:ext cx="6857735" cy="169164"/>
            <a:chOff x="1044159" y="2218234"/>
            <a:chExt cx="6558255" cy="936781"/>
          </a:xfrm>
        </p:grpSpPr>
        <p:sp>
          <p:nvSpPr>
            <p:cNvPr id="13" name="Google Shape;13;p5"/>
            <p:cNvSpPr/>
            <p:nvPr/>
          </p:nvSpPr>
          <p:spPr>
            <a:xfrm>
              <a:off x="5730928" y="2218234"/>
              <a:ext cx="1871486" cy="9367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4" name="Google Shape;14;p5"/>
            <p:cNvSpPr/>
            <p:nvPr/>
          </p:nvSpPr>
          <p:spPr>
            <a:xfrm>
              <a:off x="4168106" y="2218234"/>
              <a:ext cx="1872208" cy="936104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5" name="Google Shape;15;p5"/>
            <p:cNvSpPr/>
            <p:nvPr/>
          </p:nvSpPr>
          <p:spPr>
            <a:xfrm>
              <a:off x="2606415" y="2218234"/>
              <a:ext cx="1871486" cy="936781"/>
            </a:xfrm>
            <a:prstGeom prst="rect">
              <a:avLst/>
            </a:prstGeom>
            <a:solidFill>
              <a:srgbClr val="8A8A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1044159" y="2218234"/>
              <a:ext cx="1873096" cy="936781"/>
            </a:xfrm>
            <a:prstGeom prst="rect">
              <a:avLst/>
            </a:prstGeom>
            <a:solidFill>
              <a:srgbClr val="F4AC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7" name="Google Shape;17;p5"/>
          <p:cNvSpPr txBox="1"/>
          <p:nvPr/>
        </p:nvSpPr>
        <p:spPr>
          <a:xfrm>
            <a:off x="12140" y="9557267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[고객사 CI]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160742" y="209239"/>
            <a:ext cx="49269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pic>
        <p:nvPicPr>
          <p:cNvPr id="19" name="Google Shape;19;p5"/>
          <p:cNvPicPr preferRelativeResize="0"/>
          <p:nvPr/>
        </p:nvPicPr>
        <p:blipFill rotWithShape="1">
          <a:blip r:embed="rId2">
            <a:alphaModFix/>
          </a:blip>
          <a:srcRect b="0" l="18792" r="0" t="0"/>
          <a:stretch/>
        </p:blipFill>
        <p:spPr>
          <a:xfrm>
            <a:off x="5747915" y="9618266"/>
            <a:ext cx="1047844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캡션 있는 그림">
  <p:cSld name="1_캡션 있는 그림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a64c4519e3_2_40"/>
          <p:cNvSpPr/>
          <p:nvPr/>
        </p:nvSpPr>
        <p:spPr>
          <a:xfrm flipH="1" rot="10800000">
            <a:off x="-2381" y="9517640"/>
            <a:ext cx="6867000" cy="401700"/>
          </a:xfrm>
          <a:prstGeom prst="rect">
            <a:avLst/>
          </a:prstGeom>
          <a:solidFill>
            <a:srgbClr val="231815"/>
          </a:solidFill>
          <a:ln>
            <a:noFill/>
          </a:ln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" name="Google Shape;23;g2a64c4519e3_2_40"/>
          <p:cNvGrpSpPr/>
          <p:nvPr/>
        </p:nvGrpSpPr>
        <p:grpSpPr>
          <a:xfrm>
            <a:off x="302" y="732018"/>
            <a:ext cx="6857877" cy="169204"/>
            <a:chOff x="1044159" y="2218234"/>
            <a:chExt cx="6558169" cy="936900"/>
          </a:xfrm>
        </p:grpSpPr>
        <p:sp>
          <p:nvSpPr>
            <p:cNvPr id="24" name="Google Shape;24;g2a64c4519e3_2_40"/>
            <p:cNvSpPr/>
            <p:nvPr/>
          </p:nvSpPr>
          <p:spPr>
            <a:xfrm>
              <a:off x="5730928" y="2218234"/>
              <a:ext cx="1871400" cy="9369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5" name="Google Shape;25;g2a64c4519e3_2_40"/>
            <p:cNvSpPr/>
            <p:nvPr/>
          </p:nvSpPr>
          <p:spPr>
            <a:xfrm>
              <a:off x="4168106" y="2218234"/>
              <a:ext cx="1872300" cy="936000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6" name="Google Shape;26;g2a64c4519e3_2_40"/>
            <p:cNvSpPr/>
            <p:nvPr/>
          </p:nvSpPr>
          <p:spPr>
            <a:xfrm>
              <a:off x="2606415" y="2218234"/>
              <a:ext cx="1871400" cy="936900"/>
            </a:xfrm>
            <a:prstGeom prst="rect">
              <a:avLst/>
            </a:prstGeom>
            <a:solidFill>
              <a:srgbClr val="8A8A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7" name="Google Shape;27;g2a64c4519e3_2_40"/>
            <p:cNvSpPr/>
            <p:nvPr/>
          </p:nvSpPr>
          <p:spPr>
            <a:xfrm>
              <a:off x="1044159" y="2218234"/>
              <a:ext cx="1873200" cy="936900"/>
            </a:xfrm>
            <a:prstGeom prst="rect">
              <a:avLst/>
            </a:prstGeom>
            <a:solidFill>
              <a:srgbClr val="F4AC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28" name="Google Shape;28;g2a64c4519e3_2_40"/>
          <p:cNvSpPr txBox="1"/>
          <p:nvPr/>
        </p:nvSpPr>
        <p:spPr>
          <a:xfrm>
            <a:off x="12140" y="9557267"/>
            <a:ext cx="93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[고객사 CI]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g2a64c4519e3_2_40"/>
          <p:cNvSpPr txBox="1"/>
          <p:nvPr>
            <p:ph idx="1" type="body"/>
          </p:nvPr>
        </p:nvSpPr>
        <p:spPr>
          <a:xfrm>
            <a:off x="160742" y="209239"/>
            <a:ext cx="492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pic>
        <p:nvPicPr>
          <p:cNvPr id="30" name="Google Shape;30;g2a64c4519e3_2_40"/>
          <p:cNvPicPr preferRelativeResize="0"/>
          <p:nvPr/>
        </p:nvPicPr>
        <p:blipFill rotWithShape="1">
          <a:blip r:embed="rId2">
            <a:alphaModFix/>
          </a:blip>
          <a:srcRect b="0" l="18791" r="0" t="0"/>
          <a:stretch/>
        </p:blipFill>
        <p:spPr>
          <a:xfrm>
            <a:off x="5747915" y="9618266"/>
            <a:ext cx="1047844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g2a2ee326a05_0_0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1307962" y="3963191"/>
            <a:ext cx="4242067" cy="19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g2a2ee326a05_0_0"/>
          <p:cNvSpPr txBox="1"/>
          <p:nvPr/>
        </p:nvSpPr>
        <p:spPr>
          <a:xfrm>
            <a:off x="1065600" y="4260313"/>
            <a:ext cx="4726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ko-KR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K카드사 수탁사 개인정보처리흐름도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2a2ee326a05_0_0"/>
          <p:cNvSpPr txBox="1"/>
          <p:nvPr/>
        </p:nvSpPr>
        <p:spPr>
          <a:xfrm>
            <a:off x="3197475" y="7983875"/>
            <a:ext cx="35103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ko-K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컨설팅 2조</a:t>
            </a:r>
            <a:endParaRPr b="1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양우성 이승준 박정민 전지훈 백지윤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2a2ee326a05_0_0"/>
          <p:cNvSpPr txBox="1"/>
          <p:nvPr/>
        </p:nvSpPr>
        <p:spPr>
          <a:xfrm>
            <a:off x="87900" y="885092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ko-K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2023.12.05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2"/>
          <p:cNvCxnSpPr/>
          <p:nvPr/>
        </p:nvCxnSpPr>
        <p:spPr>
          <a:xfrm>
            <a:off x="2879031" y="4891622"/>
            <a:ext cx="656700" cy="0"/>
          </a:xfrm>
          <a:prstGeom prst="straightConnector1">
            <a:avLst/>
          </a:prstGeom>
          <a:noFill/>
          <a:ln cap="flat" cmpd="sng" w="9525">
            <a:solidFill>
              <a:srgbClr val="93895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56" name="Google Shape;356;p2"/>
          <p:cNvSpPr txBox="1"/>
          <p:nvPr>
            <p:ph idx="1" type="body"/>
          </p:nvPr>
        </p:nvSpPr>
        <p:spPr>
          <a:xfrm>
            <a:off x="160742" y="227448"/>
            <a:ext cx="49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17_MS신용정보</a:t>
            </a:r>
            <a:endParaRPr/>
          </a:p>
        </p:txBody>
      </p:sp>
      <p:graphicFrame>
        <p:nvGraphicFramePr>
          <p:cNvPr id="357" name="Google Shape;357;p2"/>
          <p:cNvGraphicFramePr/>
          <p:nvPr/>
        </p:nvGraphicFramePr>
        <p:xfrm>
          <a:off x="140696" y="1064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{A1D1E754-D109-4466-BCB8-EA8DA9FF871B}</a:tableStyleId>
              </a:tblPr>
              <a:tblGrid>
                <a:gridCol w="984050"/>
                <a:gridCol w="1055850"/>
                <a:gridCol w="1138050"/>
                <a:gridCol w="1138050"/>
                <a:gridCol w="1138050"/>
                <a:gridCol w="1098675"/>
              </a:tblGrid>
              <a:tr h="423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흐름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개인정보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3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[정보주체]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고객/임직원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[위탁사]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K카드, </a:t>
                      </a: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209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[수탁사]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MS신용정보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80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[재수탁</a:t>
                      </a: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</a:t>
                      </a: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대성전산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16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주요업무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SKT로부터 채권 추심파일을</a:t>
                      </a: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VPN을 통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sFTP로 제공받음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녹취서버 내 이동전화번호 파일저장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NCS시스템 DB, 녹취서버에 </a:t>
                      </a: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재위탁은 우편물(이름, 주소, 미납금액, 가상계좌 등)의 채권추심 우편물 발송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MS신용정보에서 3개월 마다 2회 현장실사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현장실사 시 파기여부 확인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NSC시스템 DB데이터 / 녹취파일을 자동삭제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3년 보관 후 파기 / 2~3년 경과 시 파기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파기관리대장 작성(녹취파일 제외)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05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Weak Point</a:t>
                      </a:r>
                      <a:endParaRPr b="1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개인정보를 별도 분리저장하지 않음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녹취 시 사전동의를 받지 않음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8" name="Google Shape;358;p2"/>
          <p:cNvSpPr/>
          <p:nvPr/>
        </p:nvSpPr>
        <p:spPr>
          <a:xfrm>
            <a:off x="3536011" y="6666616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채권추심 </a:t>
            </a: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우편물 발송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2"/>
          <p:cNvSpPr/>
          <p:nvPr/>
        </p:nvSpPr>
        <p:spPr>
          <a:xfrm>
            <a:off x="2381880" y="5722969"/>
            <a:ext cx="782400" cy="402600"/>
          </a:xfrm>
          <a:prstGeom prst="can">
            <a:avLst>
              <a:gd fmla="val 27084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 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</a:t>
            </a: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2"/>
          <p:cNvSpPr/>
          <p:nvPr/>
        </p:nvSpPr>
        <p:spPr>
          <a:xfrm>
            <a:off x="1309468" y="3547076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K카드사 sFTP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2"/>
          <p:cNvSpPr/>
          <p:nvPr/>
        </p:nvSpPr>
        <p:spPr>
          <a:xfrm>
            <a:off x="1309510" y="2401944"/>
            <a:ext cx="681229" cy="3336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2"/>
          <p:cNvSpPr/>
          <p:nvPr/>
        </p:nvSpPr>
        <p:spPr>
          <a:xfrm>
            <a:off x="4658443" y="4712069"/>
            <a:ext cx="795000" cy="486900"/>
          </a:xfrm>
          <a:prstGeom prst="snip1Rect">
            <a:avLst>
              <a:gd fmla="val 3982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2~3년 경과 시 파기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2"/>
          <p:cNvCxnSpPr>
            <a:stCxn id="364" idx="1"/>
            <a:endCxn id="362" idx="3"/>
          </p:cNvCxnSpPr>
          <p:nvPr/>
        </p:nvCxnSpPr>
        <p:spPr>
          <a:xfrm rot="-5400000">
            <a:off x="3894780" y="3590394"/>
            <a:ext cx="39600" cy="2283000"/>
          </a:xfrm>
          <a:prstGeom prst="bentConnector3">
            <a:avLst>
              <a:gd fmla="val 70138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5" name="Google Shape;365;p2"/>
          <p:cNvSpPr/>
          <p:nvPr/>
        </p:nvSpPr>
        <p:spPr>
          <a:xfrm>
            <a:off x="4400774" y="4421523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2"/>
          <p:cNvSpPr/>
          <p:nvPr/>
        </p:nvSpPr>
        <p:spPr>
          <a:xfrm>
            <a:off x="2381880" y="4751694"/>
            <a:ext cx="782400" cy="402600"/>
          </a:xfrm>
          <a:prstGeom prst="can">
            <a:avLst>
              <a:gd fmla="val 27084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녹취서버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2"/>
          <p:cNvSpPr/>
          <p:nvPr/>
        </p:nvSpPr>
        <p:spPr>
          <a:xfrm>
            <a:off x="3536268" y="5757476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7" name="Google Shape;367;p2"/>
          <p:cNvCxnSpPr>
            <a:stCxn id="366" idx="2"/>
            <a:endCxn id="358" idx="0"/>
          </p:cNvCxnSpPr>
          <p:nvPr/>
        </p:nvCxnSpPr>
        <p:spPr>
          <a:xfrm flipH="1" rot="-5400000">
            <a:off x="3589518" y="6378476"/>
            <a:ext cx="575400" cy="6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8" name="Google Shape;368;p2"/>
          <p:cNvSpPr/>
          <p:nvPr/>
        </p:nvSpPr>
        <p:spPr>
          <a:xfrm>
            <a:off x="3535668" y="4786201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SWING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9" name="Google Shape;369;p2"/>
          <p:cNvCxnSpPr>
            <a:stCxn id="368" idx="1"/>
            <a:endCxn id="364" idx="4"/>
          </p:cNvCxnSpPr>
          <p:nvPr/>
        </p:nvCxnSpPr>
        <p:spPr>
          <a:xfrm rot="10800000">
            <a:off x="3164268" y="4953001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0" name="Google Shape;370;p2"/>
          <p:cNvSpPr/>
          <p:nvPr/>
        </p:nvSpPr>
        <p:spPr>
          <a:xfrm>
            <a:off x="3265426" y="4898990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2"/>
          <p:cNvSpPr/>
          <p:nvPr/>
        </p:nvSpPr>
        <p:spPr>
          <a:xfrm>
            <a:off x="3822321" y="6407913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2" name="Google Shape;372;p2"/>
          <p:cNvCxnSpPr>
            <a:stCxn id="366" idx="1"/>
            <a:endCxn id="359" idx="4"/>
          </p:cNvCxnSpPr>
          <p:nvPr/>
        </p:nvCxnSpPr>
        <p:spPr>
          <a:xfrm rot="10800000">
            <a:off x="3164268" y="5924276"/>
            <a:ext cx="37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3" name="Google Shape;373;p2"/>
          <p:cNvSpPr/>
          <p:nvPr/>
        </p:nvSpPr>
        <p:spPr>
          <a:xfrm>
            <a:off x="3268164" y="5870273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4" name="Google Shape;374;p2"/>
          <p:cNvCxnSpPr>
            <a:stCxn id="360" idx="2"/>
            <a:endCxn id="366" idx="0"/>
          </p:cNvCxnSpPr>
          <p:nvPr/>
        </p:nvCxnSpPr>
        <p:spPr>
          <a:xfrm flipH="1" rot="-5400000">
            <a:off x="1825168" y="3705626"/>
            <a:ext cx="1876800" cy="2226900"/>
          </a:xfrm>
          <a:prstGeom prst="bentConnector3">
            <a:avLst>
              <a:gd fmla="val 8118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5" name="Google Shape;375;p2"/>
          <p:cNvSpPr/>
          <p:nvPr/>
        </p:nvSpPr>
        <p:spPr>
          <a:xfrm>
            <a:off x="1596131" y="3962298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6" name="Google Shape;376;p2"/>
          <p:cNvCxnSpPr>
            <a:stCxn id="361" idx="3"/>
            <a:endCxn id="368" idx="0"/>
          </p:cNvCxnSpPr>
          <p:nvPr/>
        </p:nvCxnSpPr>
        <p:spPr>
          <a:xfrm>
            <a:off x="1990739" y="2568781"/>
            <a:ext cx="1885500" cy="2217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7" name="Google Shape;377;p2"/>
          <p:cNvSpPr/>
          <p:nvPr/>
        </p:nvSpPr>
        <p:spPr>
          <a:xfrm>
            <a:off x="2026732" y="2514783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8" name="Google Shape;378;p2"/>
          <p:cNvCxnSpPr>
            <a:stCxn id="359" idx="1"/>
            <a:endCxn id="379" idx="3"/>
          </p:cNvCxnSpPr>
          <p:nvPr/>
        </p:nvCxnSpPr>
        <p:spPr>
          <a:xfrm rot="-5400000">
            <a:off x="3893580" y="4560469"/>
            <a:ext cx="42000" cy="2283000"/>
          </a:xfrm>
          <a:prstGeom prst="bentConnector3">
            <a:avLst>
              <a:gd fmla="val 52242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0" name="Google Shape;380;p2"/>
          <p:cNvSpPr/>
          <p:nvPr/>
        </p:nvSpPr>
        <p:spPr>
          <a:xfrm>
            <a:off x="5001608" y="5858695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2"/>
          <p:cNvSpPr/>
          <p:nvPr/>
        </p:nvSpPr>
        <p:spPr>
          <a:xfrm>
            <a:off x="4658443" y="5680819"/>
            <a:ext cx="795000" cy="486900"/>
          </a:xfrm>
          <a:prstGeom prst="snip1Rect">
            <a:avLst>
              <a:gd fmla="val 3982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3년 보관 후 파기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"/>
          <p:cNvSpPr/>
          <p:nvPr/>
        </p:nvSpPr>
        <p:spPr>
          <a:xfrm>
            <a:off x="4400774" y="5451963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2"/>
          <p:cNvSpPr/>
          <p:nvPr/>
        </p:nvSpPr>
        <p:spPr>
          <a:xfrm>
            <a:off x="4658093" y="6591844"/>
            <a:ext cx="795000" cy="486900"/>
          </a:xfrm>
          <a:prstGeom prst="snip1Rect">
            <a:avLst>
              <a:gd fmla="val 3982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3개월마다 2회 현장실사 시 파기여부 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2"/>
          <p:cNvCxnSpPr>
            <a:stCxn id="358" idx="3"/>
            <a:endCxn id="382" idx="2"/>
          </p:cNvCxnSpPr>
          <p:nvPr/>
        </p:nvCxnSpPr>
        <p:spPr>
          <a:xfrm>
            <a:off x="4217311" y="6833416"/>
            <a:ext cx="440700" cy="18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4" name="Google Shape;384;p2"/>
          <p:cNvSpPr/>
          <p:nvPr/>
        </p:nvSpPr>
        <p:spPr>
          <a:xfrm>
            <a:off x="4400774" y="6780912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5" name="Google Shape;385;p2"/>
          <p:cNvGrpSpPr/>
          <p:nvPr/>
        </p:nvGrpSpPr>
        <p:grpSpPr>
          <a:xfrm>
            <a:off x="5625898" y="1968697"/>
            <a:ext cx="898375" cy="215444"/>
            <a:chOff x="8264686" y="359687"/>
            <a:chExt cx="898375" cy="215444"/>
          </a:xfrm>
        </p:grpSpPr>
        <p:sp>
          <p:nvSpPr>
            <p:cNvPr id="386" name="Google Shape;386;p2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7" name="Google Shape;387;p2"/>
            <p:cNvSpPr txBox="1"/>
            <p:nvPr/>
          </p:nvSpPr>
          <p:spPr>
            <a:xfrm>
              <a:off x="8325972" y="359687"/>
              <a:ext cx="83708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제공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8" name="Google Shape;388;p2"/>
          <p:cNvGrpSpPr/>
          <p:nvPr/>
        </p:nvGrpSpPr>
        <p:grpSpPr>
          <a:xfrm>
            <a:off x="5625898" y="3447896"/>
            <a:ext cx="996385" cy="338700"/>
            <a:chOff x="8264686" y="359692"/>
            <a:chExt cx="996385" cy="338700"/>
          </a:xfrm>
        </p:grpSpPr>
        <p:sp>
          <p:nvSpPr>
            <p:cNvPr id="389" name="Google Shape;389;p2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0" name="Google Shape;390;p2"/>
            <p:cNvSpPr txBox="1"/>
            <p:nvPr/>
          </p:nvSpPr>
          <p:spPr>
            <a:xfrm>
              <a:off x="8325971" y="359692"/>
              <a:ext cx="935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녹취파일 수집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이동전화번호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1" name="Google Shape;391;p2"/>
          <p:cNvGrpSpPr/>
          <p:nvPr/>
        </p:nvGrpSpPr>
        <p:grpSpPr>
          <a:xfrm>
            <a:off x="5625898" y="4844642"/>
            <a:ext cx="1057584" cy="708000"/>
            <a:chOff x="8264686" y="359682"/>
            <a:chExt cx="1057584" cy="708000"/>
          </a:xfrm>
        </p:grpSpPr>
        <p:sp>
          <p:nvSpPr>
            <p:cNvPr id="392" name="Google Shape;392;p2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3" name="Google Shape;393;p2"/>
            <p:cNvSpPr txBox="1"/>
            <p:nvPr/>
          </p:nvSpPr>
          <p:spPr>
            <a:xfrm>
              <a:off x="8325970" y="359682"/>
              <a:ext cx="996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재수탁사 개인정보 파기</a:t>
              </a:r>
              <a:endParaRPr b="1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이름, 주소, 미납금액, 가상계좌 등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4" name="Google Shape;394;p2"/>
          <p:cNvGrpSpPr/>
          <p:nvPr/>
        </p:nvGrpSpPr>
        <p:grpSpPr>
          <a:xfrm>
            <a:off x="5625898" y="3783758"/>
            <a:ext cx="996385" cy="338700"/>
            <a:chOff x="8264686" y="359692"/>
            <a:chExt cx="996385" cy="338700"/>
          </a:xfrm>
        </p:grpSpPr>
        <p:sp>
          <p:nvSpPr>
            <p:cNvPr id="395" name="Google Shape;395;p2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6" name="Google Shape;396;p2"/>
            <p:cNvSpPr txBox="1"/>
            <p:nvPr/>
          </p:nvSpPr>
          <p:spPr>
            <a:xfrm>
              <a:off x="8325971" y="359692"/>
              <a:ext cx="935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녹취파일 저장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이동전화번호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7" name="Google Shape;397;p2"/>
          <p:cNvGrpSpPr/>
          <p:nvPr/>
        </p:nvGrpSpPr>
        <p:grpSpPr>
          <a:xfrm>
            <a:off x="5625898" y="2712534"/>
            <a:ext cx="898286" cy="215400"/>
            <a:chOff x="8264686" y="359687"/>
            <a:chExt cx="898286" cy="215400"/>
          </a:xfrm>
        </p:grpSpPr>
        <p:sp>
          <p:nvSpPr>
            <p:cNvPr id="398" name="Google Shape;398;p2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p2"/>
            <p:cNvSpPr txBox="1"/>
            <p:nvPr/>
          </p:nvSpPr>
          <p:spPr>
            <a:xfrm>
              <a:off x="8325972" y="359687"/>
              <a:ext cx="8370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저장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0" name="Google Shape;400;p2"/>
          <p:cNvSpPr txBox="1"/>
          <p:nvPr/>
        </p:nvSpPr>
        <p:spPr>
          <a:xfrm>
            <a:off x="5625898" y="2118650"/>
            <a:ext cx="12117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1200" lvl="0" marL="6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상품번호, 이름, 생년월일, 주소, 연락처, 미납금액, 가상계좌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61200" lvl="0" marL="6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2"/>
          <p:cNvSpPr txBox="1"/>
          <p:nvPr/>
        </p:nvSpPr>
        <p:spPr>
          <a:xfrm>
            <a:off x="5625898" y="2868512"/>
            <a:ext cx="12117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1200" lvl="0" marL="6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상품번호, 이름, 생년월일, 주소, 연락처, 미납금액, 가상계좌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61200" lvl="0" marL="6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2" name="Google Shape;402;p2"/>
          <p:cNvGrpSpPr/>
          <p:nvPr/>
        </p:nvGrpSpPr>
        <p:grpSpPr>
          <a:xfrm>
            <a:off x="5625898" y="5555730"/>
            <a:ext cx="1057584" cy="338700"/>
            <a:chOff x="8264686" y="359682"/>
            <a:chExt cx="1057584" cy="338700"/>
          </a:xfrm>
        </p:grpSpPr>
        <p:sp>
          <p:nvSpPr>
            <p:cNvPr id="403" name="Google Shape;403;p2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lang="ko-KR" sz="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4" name="Google Shape;404;p2"/>
            <p:cNvSpPr txBox="1"/>
            <p:nvPr/>
          </p:nvSpPr>
          <p:spPr>
            <a:xfrm>
              <a:off x="8325970" y="359682"/>
              <a:ext cx="996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녹취파일</a:t>
              </a:r>
              <a: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파기</a:t>
              </a:r>
              <a:endParaRPr b="1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이동전화번호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5" name="Google Shape;405;p2"/>
          <p:cNvGrpSpPr/>
          <p:nvPr/>
        </p:nvGrpSpPr>
        <p:grpSpPr>
          <a:xfrm>
            <a:off x="5625898" y="5911105"/>
            <a:ext cx="1057584" cy="831000"/>
            <a:chOff x="8264686" y="359682"/>
            <a:chExt cx="1057584" cy="831000"/>
          </a:xfrm>
        </p:grpSpPr>
        <p:sp>
          <p:nvSpPr>
            <p:cNvPr id="406" name="Google Shape;406;p2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lang="ko-KR" sz="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7" name="Google Shape;407;p2"/>
            <p:cNvSpPr txBox="1"/>
            <p:nvPr/>
          </p:nvSpPr>
          <p:spPr>
            <a:xfrm>
              <a:off x="8325970" y="359682"/>
              <a:ext cx="9963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파기</a:t>
              </a:r>
              <a:endParaRPr b="1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lang="ko-KR" sz="800">
                  <a:solidFill>
                    <a:schemeClr val="dk1"/>
                  </a:solidFill>
                </a:rPr>
                <a:t>상품번호, 이름, 생년월일, 주소, 연락처, 미납금액, 가상계좌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8" name="Google Shape;408;p2"/>
          <p:cNvGrpSpPr/>
          <p:nvPr/>
        </p:nvGrpSpPr>
        <p:grpSpPr>
          <a:xfrm>
            <a:off x="5625898" y="4154718"/>
            <a:ext cx="996385" cy="831000"/>
            <a:chOff x="8264686" y="359692"/>
            <a:chExt cx="996385" cy="831000"/>
          </a:xfrm>
        </p:grpSpPr>
        <p:sp>
          <p:nvSpPr>
            <p:cNvPr id="409" name="Google Shape;409;p2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lang="ko-KR" sz="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0" name="Google Shape;410;p2"/>
            <p:cNvSpPr txBox="1"/>
            <p:nvPr/>
          </p:nvSpPr>
          <p:spPr>
            <a:xfrm>
              <a:off x="8325971" y="359692"/>
              <a:ext cx="935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재수탁사 개인정보 제공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 주소, 미납금액, 가상계좌 등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a106b42b83_6_42"/>
          <p:cNvSpPr txBox="1"/>
          <p:nvPr>
            <p:ph idx="1" type="body"/>
          </p:nvPr>
        </p:nvSpPr>
        <p:spPr>
          <a:xfrm>
            <a:off x="160742" y="209239"/>
            <a:ext cx="49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18_향촌실업    전지훈</a:t>
            </a:r>
            <a:endParaRPr/>
          </a:p>
        </p:txBody>
      </p:sp>
      <p:graphicFrame>
        <p:nvGraphicFramePr>
          <p:cNvPr id="416" name="Google Shape;416;g2a106b42b83_6_42"/>
          <p:cNvGraphicFramePr/>
          <p:nvPr/>
        </p:nvGraphicFramePr>
        <p:xfrm>
          <a:off x="140696" y="1064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{A1D1E754-D109-4466-BCB8-EA8DA9FF871B}</a:tableStyleId>
              </a:tblPr>
              <a:tblGrid>
                <a:gridCol w="901850"/>
                <a:gridCol w="1138050"/>
                <a:gridCol w="1138050"/>
                <a:gridCol w="1138050"/>
                <a:gridCol w="1138050"/>
                <a:gridCol w="1098675"/>
              </a:tblGrid>
              <a:tr h="423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흐름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개인정보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3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[정보주체]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고객/임직원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[위탁사]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</a:t>
                      </a: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[수탁사]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향촌실업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51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주요업무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 부서별 출력물을 보안Seal이 부착된 화물차로 정보제공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 직원 동승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755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 1회 파기 (문서 전달 즉시 파기)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파기확인서 징구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05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Weak Point</a:t>
                      </a:r>
                      <a:endParaRPr b="1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6565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•"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보조저장매체 사용 통제기준 미흡, 사용 이력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6565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•"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마스킹 기준을 수립하지 않음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6565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•"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 이력 관리를 하여야하고, 파기 기준 절차도 수립하여야 함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6565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•"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위탁 목적에 한하여 개인정보 이용하고 있는지 확인 불가함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417" name="Google Shape;417;g2a106b42b83_6_42"/>
          <p:cNvGrpSpPr/>
          <p:nvPr/>
        </p:nvGrpSpPr>
        <p:grpSpPr>
          <a:xfrm>
            <a:off x="5602860" y="2017161"/>
            <a:ext cx="1240580" cy="605134"/>
            <a:chOff x="7760596" y="144243"/>
            <a:chExt cx="1240580" cy="605134"/>
          </a:xfrm>
        </p:grpSpPr>
        <p:grpSp>
          <p:nvGrpSpPr>
            <p:cNvPr id="418" name="Google Shape;418;g2a106b42b83_6_42"/>
            <p:cNvGrpSpPr/>
            <p:nvPr/>
          </p:nvGrpSpPr>
          <p:grpSpPr>
            <a:xfrm>
              <a:off x="7760596" y="144243"/>
              <a:ext cx="898286" cy="215400"/>
              <a:chOff x="8264686" y="359687"/>
              <a:chExt cx="898286" cy="215400"/>
            </a:xfrm>
          </p:grpSpPr>
          <p:sp>
            <p:nvSpPr>
              <p:cNvPr id="419" name="Google Shape;419;g2a106b42b83_6_42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0" name="Google Shape;420;g2a106b42b83_6_42"/>
              <p:cNvSpPr txBox="1"/>
              <p:nvPr/>
            </p:nvSpPr>
            <p:spPr>
              <a:xfrm>
                <a:off x="8325972" y="359687"/>
                <a:ext cx="8370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 수집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1" name="Google Shape;421;g2a106b42b83_6_42"/>
            <p:cNvSpPr txBox="1"/>
            <p:nvPr/>
          </p:nvSpPr>
          <p:spPr>
            <a:xfrm>
              <a:off x="7789476" y="287677"/>
              <a:ext cx="121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녹취정보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회사직원 업무정보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2" name="Google Shape;422;g2a106b42b83_6_42"/>
          <p:cNvSpPr/>
          <p:nvPr/>
        </p:nvSpPr>
        <p:spPr>
          <a:xfrm>
            <a:off x="1268710" y="3579055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K카드사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g2a106b42b83_6_42"/>
          <p:cNvSpPr/>
          <p:nvPr/>
        </p:nvSpPr>
        <p:spPr>
          <a:xfrm>
            <a:off x="1306390" y="4787170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수탁사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g2a106b42b83_6_42"/>
          <p:cNvSpPr/>
          <p:nvPr/>
        </p:nvSpPr>
        <p:spPr>
          <a:xfrm>
            <a:off x="4542167" y="4847641"/>
            <a:ext cx="795000" cy="486900"/>
          </a:xfrm>
          <a:prstGeom prst="snip1Rect">
            <a:avLst>
              <a:gd fmla="val 3982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목적 달성 후 파기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g2a106b42b83_6_42"/>
          <p:cNvCxnSpPr>
            <a:stCxn id="422" idx="3"/>
            <a:endCxn id="424" idx="2"/>
          </p:cNvCxnSpPr>
          <p:nvPr/>
        </p:nvCxnSpPr>
        <p:spPr>
          <a:xfrm>
            <a:off x="1950010" y="3745855"/>
            <a:ext cx="2592300" cy="1345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g2a106b42b83_6_42"/>
          <p:cNvSpPr/>
          <p:nvPr/>
        </p:nvSpPr>
        <p:spPr>
          <a:xfrm rot="5400000">
            <a:off x="4459750" y="5048050"/>
            <a:ext cx="64500" cy="86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2a106b42b83_6_42"/>
          <p:cNvSpPr/>
          <p:nvPr/>
        </p:nvSpPr>
        <p:spPr>
          <a:xfrm>
            <a:off x="1987698" y="3691855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g2a106b42b83_6_42"/>
          <p:cNvSpPr txBox="1"/>
          <p:nvPr/>
        </p:nvSpPr>
        <p:spPr>
          <a:xfrm>
            <a:off x="7198063" y="5673775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5650" lvl="0" marL="720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Char char="•"/>
            </a:pPr>
            <a:r>
              <a:rPr 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백업 및 복구를 위한 테스트 진행 필요</a:t>
            </a:r>
            <a:endParaRPr/>
          </a:p>
        </p:txBody>
      </p:sp>
      <p:sp>
        <p:nvSpPr>
          <p:cNvPr id="429" name="Google Shape;429;g2a106b42b83_6_42"/>
          <p:cNvSpPr txBox="1"/>
          <p:nvPr/>
        </p:nvSpPr>
        <p:spPr>
          <a:xfrm>
            <a:off x="7245100" y="6257450"/>
            <a:ext cx="124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5650" lvl="0" marL="720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Malgun Gothic"/>
              <a:buChar char="•"/>
            </a:pPr>
            <a:r>
              <a:rPr 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보호책임자/담당자가 지정되어 있지 않음</a:t>
            </a:r>
            <a:endParaRPr/>
          </a:p>
        </p:txBody>
      </p:sp>
      <p:sp>
        <p:nvSpPr>
          <p:cNvPr id="430" name="Google Shape;430;g2a106b42b83_6_42"/>
          <p:cNvSpPr txBox="1"/>
          <p:nvPr/>
        </p:nvSpPr>
        <p:spPr>
          <a:xfrm>
            <a:off x="8610925" y="5566075"/>
            <a:ext cx="107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5650" lvl="0" marL="720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Char char="•"/>
            </a:pPr>
            <a:r>
              <a:rPr 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개인정보취급자 최소한으로 제한하여야 함</a:t>
            </a:r>
            <a:endParaRPr/>
          </a:p>
        </p:txBody>
      </p:sp>
      <p:sp>
        <p:nvSpPr>
          <p:cNvPr id="431" name="Google Shape;431;g2a106b42b83_6_42"/>
          <p:cNvSpPr txBox="1"/>
          <p:nvPr/>
        </p:nvSpPr>
        <p:spPr>
          <a:xfrm>
            <a:off x="8652675" y="6257450"/>
            <a:ext cx="12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5650" lvl="0" marL="720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Malgun Gothic"/>
              <a:buChar char="•"/>
            </a:pPr>
            <a:r>
              <a:rPr 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보호구역을 중요도별로 구분하여야 함</a:t>
            </a:r>
            <a:endParaRPr/>
          </a:p>
        </p:txBody>
      </p:sp>
      <p:sp>
        <p:nvSpPr>
          <p:cNvPr id="432" name="Google Shape;432;g2a106b42b83_6_42"/>
          <p:cNvSpPr/>
          <p:nvPr/>
        </p:nvSpPr>
        <p:spPr>
          <a:xfrm>
            <a:off x="4456695" y="4734087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g2a106b42b83_6_42"/>
          <p:cNvSpPr/>
          <p:nvPr/>
        </p:nvSpPr>
        <p:spPr>
          <a:xfrm>
            <a:off x="4707020" y="4734087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g2a106b42b83_6_42"/>
          <p:cNvSpPr/>
          <p:nvPr/>
        </p:nvSpPr>
        <p:spPr>
          <a:xfrm>
            <a:off x="3514832" y="4901850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g2a106b42b83_6_42"/>
          <p:cNvSpPr/>
          <p:nvPr/>
        </p:nvSpPr>
        <p:spPr>
          <a:xfrm>
            <a:off x="3760795" y="4901862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"/>
          <p:cNvSpPr txBox="1"/>
          <p:nvPr>
            <p:ph idx="1" type="body"/>
          </p:nvPr>
        </p:nvSpPr>
        <p:spPr>
          <a:xfrm>
            <a:off x="160742" y="227449"/>
            <a:ext cx="4926931" cy="332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범례</a:t>
            </a:r>
            <a:endParaRPr/>
          </a:p>
        </p:txBody>
      </p:sp>
      <p:graphicFrame>
        <p:nvGraphicFramePr>
          <p:cNvPr id="441" name="Google Shape;441;p3"/>
          <p:cNvGraphicFramePr/>
          <p:nvPr/>
        </p:nvGraphicFramePr>
        <p:xfrm>
          <a:off x="404664" y="12085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{A1D1E754-D109-4466-BCB8-EA8DA9FF871B}</a:tableStyleId>
              </a:tblPr>
              <a:tblGrid>
                <a:gridCol w="1440150"/>
                <a:gridCol w="4608500"/>
              </a:tblGrid>
              <a:tr h="39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82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개인정보를 제공하는 정보주체 혹은 개인정보를 처리하는 위탁사/수탁사의 인력을 의미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개인정보를 처리하는 시스템</a:t>
                      </a:r>
                      <a:endParaRPr sz="1400" u="none" cap="none" strike="noStrike"/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개인정보의 파기 (전자적, 물리적)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도형 內 파기 주기 표기</a:t>
                      </a:r>
                      <a:endParaRPr sz="1400" u="none" cap="none" strike="noStrike"/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개인정보를 저장하는 데이터베이스</a:t>
                      </a:r>
                      <a:endParaRPr sz="1400" u="none" cap="none" strike="noStrike"/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개인정보를 처리하는 End Point 단말기</a:t>
                      </a:r>
                      <a:endParaRPr sz="1400" u="none" cap="none" strike="noStrike"/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개인정보의 흐름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개인정보보호 시스템 간 상호 연동된 상태</a:t>
                      </a:r>
                      <a:endParaRPr sz="1400" u="none" cap="none" strike="noStrike"/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수탁사 개인정보 흐름 간 식별된 Weak Point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42" name="Google Shape;442;p3"/>
          <p:cNvSpPr/>
          <p:nvPr/>
        </p:nvSpPr>
        <p:spPr>
          <a:xfrm>
            <a:off x="774240" y="4304928"/>
            <a:ext cx="782475" cy="402453"/>
          </a:xfrm>
          <a:prstGeom prst="can">
            <a:avLst>
              <a:gd fmla="val 25000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"/>
          <p:cNvSpPr/>
          <p:nvPr/>
        </p:nvSpPr>
        <p:spPr>
          <a:xfrm>
            <a:off x="824864" y="1822862"/>
            <a:ext cx="681229" cy="3336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인력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3"/>
          <p:cNvSpPr/>
          <p:nvPr/>
        </p:nvSpPr>
        <p:spPr>
          <a:xfrm>
            <a:off x="824864" y="2660591"/>
            <a:ext cx="681229" cy="3336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시스템명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3"/>
          <p:cNvSpPr/>
          <p:nvPr/>
        </p:nvSpPr>
        <p:spPr>
          <a:xfrm>
            <a:off x="824864" y="3512840"/>
            <a:ext cx="681229" cy="360040"/>
          </a:xfrm>
          <a:prstGeom prst="snip1Rect">
            <a:avLst>
              <a:gd fmla="val 3356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종료 후 즉시파기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Google Shape;446;p3"/>
          <p:cNvGrpSpPr/>
          <p:nvPr/>
        </p:nvGrpSpPr>
        <p:grpSpPr>
          <a:xfrm>
            <a:off x="961548" y="5169024"/>
            <a:ext cx="407859" cy="308046"/>
            <a:chOff x="2334125" y="2168954"/>
            <a:chExt cx="337074" cy="254584"/>
          </a:xfrm>
        </p:grpSpPr>
        <p:sp>
          <p:nvSpPr>
            <p:cNvPr id="447" name="Google Shape;447;p3"/>
            <p:cNvSpPr/>
            <p:nvPr/>
          </p:nvSpPr>
          <p:spPr>
            <a:xfrm>
              <a:off x="2334125" y="2168954"/>
              <a:ext cx="337074" cy="214964"/>
            </a:xfrm>
            <a:prstGeom prst="roundRect">
              <a:avLst>
                <a:gd fmla="val 10804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2444294" y="2381709"/>
              <a:ext cx="116736" cy="39838"/>
            </a:xfrm>
            <a:prstGeom prst="trapezoid">
              <a:avLst>
                <a:gd fmla="val 25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2350966" y="2188685"/>
              <a:ext cx="303397" cy="189674"/>
            </a:xfrm>
            <a:prstGeom prst="roundRect">
              <a:avLst>
                <a:gd fmla="val 1021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2427106" y="2415124"/>
              <a:ext cx="151112" cy="8414"/>
            </a:xfrm>
            <a:prstGeom prst="roundRect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2344804" y="2337837"/>
              <a:ext cx="315716" cy="42056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2490602" y="2349334"/>
              <a:ext cx="24119" cy="2237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3" name="Google Shape;453;p3"/>
          <p:cNvCxnSpPr/>
          <p:nvPr/>
        </p:nvCxnSpPr>
        <p:spPr>
          <a:xfrm>
            <a:off x="620688" y="6177136"/>
            <a:ext cx="10081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p3"/>
          <p:cNvCxnSpPr/>
          <p:nvPr/>
        </p:nvCxnSpPr>
        <p:spPr>
          <a:xfrm>
            <a:off x="620688" y="7005136"/>
            <a:ext cx="1008112" cy="0"/>
          </a:xfrm>
          <a:prstGeom prst="straightConnector1">
            <a:avLst/>
          </a:prstGeom>
          <a:noFill/>
          <a:ln cap="flat" cmpd="sng" w="9525">
            <a:solidFill>
              <a:srgbClr val="93895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55" name="Google Shape;455;p3"/>
          <p:cNvSpPr/>
          <p:nvPr/>
        </p:nvSpPr>
        <p:spPr>
          <a:xfrm>
            <a:off x="1057087" y="7689304"/>
            <a:ext cx="245964" cy="218917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idx="1" type="body"/>
          </p:nvPr>
        </p:nvSpPr>
        <p:spPr>
          <a:xfrm>
            <a:off x="160742" y="209239"/>
            <a:ext cx="49269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01_메가넷</a:t>
            </a:r>
            <a:endParaRPr/>
          </a:p>
        </p:txBody>
      </p:sp>
      <p:graphicFrame>
        <p:nvGraphicFramePr>
          <p:cNvPr id="44" name="Google Shape;44;p1"/>
          <p:cNvGraphicFramePr/>
          <p:nvPr/>
        </p:nvGraphicFramePr>
        <p:xfrm>
          <a:off x="140696" y="1064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{A1D1E754-D109-4466-BCB8-EA8DA9FF871B}</a:tableStyleId>
              </a:tblPr>
              <a:tblGrid>
                <a:gridCol w="901850"/>
                <a:gridCol w="1138050"/>
                <a:gridCol w="1138050"/>
                <a:gridCol w="1138050"/>
                <a:gridCol w="1138050"/>
                <a:gridCol w="1098675"/>
              </a:tblGrid>
              <a:tr h="423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흐름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개인정보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3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[정보주체]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고객/임직원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[위탁사]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[수탁사]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메가넷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[재수탁자]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동방정보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통신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51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주요업무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전용선, VPN을 통해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고객정보를 수집함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고객으로 부터 직접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녹취정보를 수집</a:t>
                      </a:r>
                      <a:endParaRPr sz="1400" u="none" cap="none" strike="noStrike"/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수집된 정보는 메가넷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녹취서버에 임시저장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저장된 정보를 B사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녹취서버에 실시간전송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755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녹취파일 실시간전송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완료 후 자동삭제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05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Weak Point</a:t>
                      </a:r>
                      <a:endParaRPr b="1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B사 녹취서버로 녹취파일 전송 시 암호화가 적용된 통신망을 사용하는가</a:t>
                      </a:r>
                      <a:endParaRPr sz="1400" u="none" cap="none" strike="noStrike"/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12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파기관리대장을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별도로 작성하지 않음</a:t>
                      </a:r>
                      <a:endParaRPr sz="1400" u="none" cap="none" strike="noStrike"/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45" name="Google Shape;45;p1"/>
          <p:cNvGrpSpPr/>
          <p:nvPr/>
        </p:nvGrpSpPr>
        <p:grpSpPr>
          <a:xfrm>
            <a:off x="5602860" y="2017161"/>
            <a:ext cx="1240500" cy="851320"/>
            <a:chOff x="7760596" y="144243"/>
            <a:chExt cx="1240500" cy="851320"/>
          </a:xfrm>
        </p:grpSpPr>
        <p:grpSp>
          <p:nvGrpSpPr>
            <p:cNvPr id="46" name="Google Shape;46;p1"/>
            <p:cNvGrpSpPr/>
            <p:nvPr/>
          </p:nvGrpSpPr>
          <p:grpSpPr>
            <a:xfrm>
              <a:off x="7760596" y="144243"/>
              <a:ext cx="898375" cy="215444"/>
              <a:chOff x="8264686" y="359687"/>
              <a:chExt cx="898375" cy="215444"/>
            </a:xfrm>
          </p:grpSpPr>
          <p:sp>
            <p:nvSpPr>
              <p:cNvPr id="47" name="Google Shape;47;p1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48;p1"/>
              <p:cNvSpPr txBox="1"/>
              <p:nvPr/>
            </p:nvSpPr>
            <p:spPr>
              <a:xfrm>
                <a:off x="8325972" y="359687"/>
                <a:ext cx="83708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 수집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" name="Google Shape;49;p1"/>
            <p:cNvSpPr txBox="1"/>
            <p:nvPr/>
          </p:nvSpPr>
          <p:spPr>
            <a:xfrm>
              <a:off x="7789476" y="287677"/>
              <a:ext cx="121162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녹취정보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이름,연락처,주소,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주민등록번호,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카드번호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" name="Google Shape;50;p1"/>
          <p:cNvSpPr/>
          <p:nvPr/>
        </p:nvSpPr>
        <p:spPr>
          <a:xfrm>
            <a:off x="1268760" y="2214430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" name="Google Shape;51;p1"/>
          <p:cNvGrpSpPr/>
          <p:nvPr/>
        </p:nvGrpSpPr>
        <p:grpSpPr>
          <a:xfrm>
            <a:off x="5602860" y="3076142"/>
            <a:ext cx="1211620" cy="853351"/>
            <a:chOff x="7715881" y="144243"/>
            <a:chExt cx="1211620" cy="853351"/>
          </a:xfrm>
        </p:grpSpPr>
        <p:grpSp>
          <p:nvGrpSpPr>
            <p:cNvPr id="52" name="Google Shape;52;p1"/>
            <p:cNvGrpSpPr/>
            <p:nvPr/>
          </p:nvGrpSpPr>
          <p:grpSpPr>
            <a:xfrm>
              <a:off x="7760596" y="144243"/>
              <a:ext cx="1066689" cy="215444"/>
              <a:chOff x="8264686" y="359687"/>
              <a:chExt cx="1066689" cy="215444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" name="Google Shape;54;p1"/>
              <p:cNvSpPr txBox="1"/>
              <p:nvPr/>
            </p:nvSpPr>
            <p:spPr>
              <a:xfrm>
                <a:off x="8325972" y="359687"/>
                <a:ext cx="100540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개인정보임시저장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" name="Google Shape;55;p1"/>
            <p:cNvSpPr txBox="1"/>
            <p:nvPr/>
          </p:nvSpPr>
          <p:spPr>
            <a:xfrm>
              <a:off x="7715881" y="289708"/>
              <a:ext cx="121162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녹취정보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 연락처, 주소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주민등록번호,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카드번호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6" name="Google Shape;56;p1"/>
          <p:cNvGrpSpPr/>
          <p:nvPr/>
        </p:nvGrpSpPr>
        <p:grpSpPr>
          <a:xfrm>
            <a:off x="5602860" y="4137154"/>
            <a:ext cx="1211700" cy="727270"/>
            <a:chOff x="7711037" y="144243"/>
            <a:chExt cx="1211700" cy="727270"/>
          </a:xfrm>
        </p:grpSpPr>
        <p:grpSp>
          <p:nvGrpSpPr>
            <p:cNvPr id="57" name="Google Shape;57;p1"/>
            <p:cNvGrpSpPr/>
            <p:nvPr/>
          </p:nvGrpSpPr>
          <p:grpSpPr>
            <a:xfrm>
              <a:off x="7760596" y="144243"/>
              <a:ext cx="1103559" cy="215444"/>
              <a:chOff x="8264686" y="359687"/>
              <a:chExt cx="1103559" cy="215444"/>
            </a:xfrm>
          </p:grpSpPr>
          <p:sp>
            <p:nvSpPr>
              <p:cNvPr id="58" name="Google Shape;58;p1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" name="Google Shape;59;p1"/>
              <p:cNvSpPr txBox="1"/>
              <p:nvPr/>
            </p:nvSpPr>
            <p:spPr>
              <a:xfrm>
                <a:off x="8325972" y="359687"/>
                <a:ext cx="104227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B사 녹취서버 전송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" name="Google Shape;60;p1"/>
            <p:cNvSpPr txBox="1"/>
            <p:nvPr/>
          </p:nvSpPr>
          <p:spPr>
            <a:xfrm>
              <a:off x="7711037" y="286513"/>
              <a:ext cx="12117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녹취정보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 연락처, 주소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주민등록번호,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카드번호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1"/>
          <p:cNvGrpSpPr/>
          <p:nvPr/>
        </p:nvGrpSpPr>
        <p:grpSpPr>
          <a:xfrm>
            <a:off x="5602860" y="5071860"/>
            <a:ext cx="1211620" cy="729661"/>
            <a:chOff x="7718417" y="144243"/>
            <a:chExt cx="1211620" cy="729661"/>
          </a:xfrm>
        </p:grpSpPr>
        <p:grpSp>
          <p:nvGrpSpPr>
            <p:cNvPr id="62" name="Google Shape;62;p1"/>
            <p:cNvGrpSpPr/>
            <p:nvPr/>
          </p:nvGrpSpPr>
          <p:grpSpPr>
            <a:xfrm>
              <a:off x="7760596" y="144243"/>
              <a:ext cx="1103559" cy="215444"/>
              <a:chOff x="8264686" y="359687"/>
              <a:chExt cx="1103559" cy="215444"/>
            </a:xfrm>
          </p:grpSpPr>
          <p:sp>
            <p:nvSpPr>
              <p:cNvPr id="63" name="Google Shape;63;p1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8325972" y="359687"/>
                <a:ext cx="104227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녹취정보 자동삭제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" name="Google Shape;65;p1"/>
            <p:cNvSpPr txBox="1"/>
            <p:nvPr/>
          </p:nvSpPr>
          <p:spPr>
            <a:xfrm>
              <a:off x="7718417" y="289129"/>
              <a:ext cx="121162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녹취파일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 연락처, 주소,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주민등록번호,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카드번호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6" name="Google Shape;66;p1"/>
          <p:cNvSpPr/>
          <p:nvPr/>
        </p:nvSpPr>
        <p:spPr>
          <a:xfrm>
            <a:off x="1306390" y="4787170"/>
            <a:ext cx="681229" cy="3336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수탁사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2517965" y="4880810"/>
            <a:ext cx="772657" cy="420511"/>
          </a:xfrm>
          <a:prstGeom prst="can">
            <a:avLst>
              <a:gd fmla="val 25000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 서버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4542167" y="4847641"/>
            <a:ext cx="795058" cy="486996"/>
          </a:xfrm>
          <a:prstGeom prst="snip1Rect">
            <a:avLst>
              <a:gd fmla="val 3982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목적 달성 후 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445606" y="3158461"/>
            <a:ext cx="845016" cy="420511"/>
          </a:xfrm>
          <a:prstGeom prst="can">
            <a:avLst>
              <a:gd fmla="val 25000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B사 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녹취서버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"/>
          <p:cNvCxnSpPr/>
          <p:nvPr/>
        </p:nvCxnSpPr>
        <p:spPr>
          <a:xfrm rot="10800000">
            <a:off x="2892264" y="3554853"/>
            <a:ext cx="2912" cy="13257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" name="Google Shape;71;p1"/>
          <p:cNvCxnSpPr/>
          <p:nvPr/>
        </p:nvCxnSpPr>
        <p:spPr>
          <a:xfrm>
            <a:off x="2213982" y="5064279"/>
            <a:ext cx="34677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" name="Google Shape;72;p1"/>
          <p:cNvSpPr/>
          <p:nvPr/>
        </p:nvSpPr>
        <p:spPr>
          <a:xfrm>
            <a:off x="2839720" y="4736296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Google Shape;73;p1"/>
          <p:cNvCxnSpPr/>
          <p:nvPr/>
        </p:nvCxnSpPr>
        <p:spPr>
          <a:xfrm rot="10800000">
            <a:off x="2220058" y="2326565"/>
            <a:ext cx="0" cy="27377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"/>
          <p:cNvCxnSpPr/>
          <p:nvPr/>
        </p:nvCxnSpPr>
        <p:spPr>
          <a:xfrm flipH="1" rot="10800000">
            <a:off x="1949989" y="2329765"/>
            <a:ext cx="270069" cy="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"/>
          <p:cNvSpPr/>
          <p:nvPr/>
        </p:nvSpPr>
        <p:spPr>
          <a:xfrm>
            <a:off x="2317352" y="4988485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990398" y="2277005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4542167" y="4468881"/>
            <a:ext cx="681229" cy="3336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 시스템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4325328" y="5031902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2898609" y="3913884"/>
            <a:ext cx="245964" cy="218917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" name="Google Shape;80;p1"/>
          <p:cNvCxnSpPr>
            <a:endCxn id="68" idx="2"/>
          </p:cNvCxnSpPr>
          <p:nvPr/>
        </p:nvCxnSpPr>
        <p:spPr>
          <a:xfrm>
            <a:off x="3262667" y="5086039"/>
            <a:ext cx="1279500" cy="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" name="Google Shape;81;p1"/>
          <p:cNvSpPr/>
          <p:nvPr/>
        </p:nvSpPr>
        <p:spPr>
          <a:xfrm>
            <a:off x="4468595" y="4798187"/>
            <a:ext cx="245964" cy="218917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64c4519e3_2_25"/>
          <p:cNvSpPr txBox="1"/>
          <p:nvPr>
            <p:ph idx="1" type="body"/>
          </p:nvPr>
        </p:nvSpPr>
        <p:spPr>
          <a:xfrm>
            <a:off x="160742" y="209239"/>
            <a:ext cx="49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동국ITX</a:t>
            </a:r>
            <a:endParaRPr/>
          </a:p>
        </p:txBody>
      </p:sp>
      <p:grpSp>
        <p:nvGrpSpPr>
          <p:cNvPr id="87" name="Google Shape;87;g2a64c4519e3_2_25"/>
          <p:cNvGrpSpPr/>
          <p:nvPr/>
        </p:nvGrpSpPr>
        <p:grpSpPr>
          <a:xfrm>
            <a:off x="5602860" y="2017161"/>
            <a:ext cx="1240580" cy="851434"/>
            <a:chOff x="7760596" y="144243"/>
            <a:chExt cx="1240580" cy="851434"/>
          </a:xfrm>
        </p:grpSpPr>
        <p:grpSp>
          <p:nvGrpSpPr>
            <p:cNvPr id="88" name="Google Shape;88;g2a64c4519e3_2_25"/>
            <p:cNvGrpSpPr/>
            <p:nvPr/>
          </p:nvGrpSpPr>
          <p:grpSpPr>
            <a:xfrm>
              <a:off x="7760596" y="144243"/>
              <a:ext cx="898286" cy="215400"/>
              <a:chOff x="8264686" y="359687"/>
              <a:chExt cx="898286" cy="215400"/>
            </a:xfrm>
          </p:grpSpPr>
          <p:sp>
            <p:nvSpPr>
              <p:cNvPr id="89" name="Google Shape;89;g2a64c4519e3_2_25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" name="Google Shape;90;g2a64c4519e3_2_25"/>
              <p:cNvSpPr txBox="1"/>
              <p:nvPr/>
            </p:nvSpPr>
            <p:spPr>
              <a:xfrm>
                <a:off x="8325972" y="359687"/>
                <a:ext cx="8370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 수집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" name="Google Shape;91;g2a64c4519e3_2_25"/>
            <p:cNvSpPr txBox="1"/>
            <p:nvPr/>
          </p:nvSpPr>
          <p:spPr>
            <a:xfrm>
              <a:off x="7789476" y="287677"/>
              <a:ext cx="1211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녹취정보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이름,연락처,주소,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주민등록번호,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카드번호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2" name="Google Shape;92;g2a64c4519e3_2_25"/>
          <p:cNvSpPr/>
          <p:nvPr/>
        </p:nvSpPr>
        <p:spPr>
          <a:xfrm>
            <a:off x="1268760" y="2214430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3" name="Google Shape;93;g2a64c4519e3_2_25"/>
          <p:cNvCxnSpPr/>
          <p:nvPr/>
        </p:nvCxnSpPr>
        <p:spPr>
          <a:xfrm flipH="1" rot="10800000">
            <a:off x="1949989" y="2329867"/>
            <a:ext cx="2700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g2a64c4519e3_2_25"/>
          <p:cNvSpPr/>
          <p:nvPr/>
        </p:nvSpPr>
        <p:spPr>
          <a:xfrm>
            <a:off x="1990398" y="2277005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" name="Google Shape;95;g2a64c4519e3_2_25"/>
          <p:cNvGraphicFramePr/>
          <p:nvPr/>
        </p:nvGraphicFramePr>
        <p:xfrm>
          <a:off x="140696" y="1064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{A1D1E754-D109-4466-BCB8-EA8DA9FF871B}</a:tableStyleId>
              </a:tblPr>
              <a:tblGrid>
                <a:gridCol w="901850"/>
                <a:gridCol w="1138050"/>
                <a:gridCol w="1138050"/>
                <a:gridCol w="1138050"/>
                <a:gridCol w="1138050"/>
                <a:gridCol w="1098675"/>
              </a:tblGrid>
              <a:tr h="423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흐름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개인정보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3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[정보주체]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고객/임직원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[위탁사]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[수탁사]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동국 ITX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[외주인력]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51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주요업무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시스템관리자의 권한은 </a:t>
                      </a:r>
                      <a:r>
                        <a:rPr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동국ITX 외주 인력(3명)만 있음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동국ITX 직원은 개인정보 취급 권한 없음</a:t>
                      </a:r>
                      <a:endParaRPr sz="7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05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Weak</a:t>
                      </a: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Point</a:t>
                      </a:r>
                      <a:endParaRPr b="1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외주 인력에 대한 처리 방침 혹은 자료가 미흡함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g2a64c4519e3_2_25"/>
          <p:cNvSpPr/>
          <p:nvPr/>
        </p:nvSpPr>
        <p:spPr>
          <a:xfrm>
            <a:off x="1268740" y="3622070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K카드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직원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a64c4519e3_2_25"/>
          <p:cNvSpPr/>
          <p:nvPr/>
        </p:nvSpPr>
        <p:spPr>
          <a:xfrm>
            <a:off x="3556415" y="6070670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외주 인력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(3명)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8" name="Google Shape;98;g2a64c4519e3_2_25"/>
          <p:cNvCxnSpPr>
            <a:stCxn id="97" idx="0"/>
            <a:endCxn id="96" idx="2"/>
          </p:cNvCxnSpPr>
          <p:nvPr/>
        </p:nvCxnSpPr>
        <p:spPr>
          <a:xfrm flipH="1" rot="5400000">
            <a:off x="1695665" y="3869270"/>
            <a:ext cx="2115000" cy="228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g2a64c4519e3_2_25"/>
          <p:cNvSpPr/>
          <p:nvPr/>
        </p:nvSpPr>
        <p:spPr>
          <a:xfrm>
            <a:off x="2666256" y="4964524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0" name="Google Shape;100;g2a64c4519e3_2_25"/>
          <p:cNvGrpSpPr/>
          <p:nvPr/>
        </p:nvGrpSpPr>
        <p:grpSpPr>
          <a:xfrm>
            <a:off x="5730573" y="2000675"/>
            <a:ext cx="959476" cy="461700"/>
            <a:chOff x="8264686" y="359690"/>
            <a:chExt cx="959476" cy="461700"/>
          </a:xfrm>
        </p:grpSpPr>
        <p:sp>
          <p:nvSpPr>
            <p:cNvPr id="101" name="Google Shape;101;g2a64c4519e3_2_25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g2a64c4519e3_2_25"/>
            <p:cNvSpPr txBox="1"/>
            <p:nvPr/>
          </p:nvSpPr>
          <p:spPr>
            <a:xfrm>
              <a:off x="8325962" y="359690"/>
              <a:ext cx="898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취급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시스템 관리자의 권한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g2a106b42b83_1_0"/>
          <p:cNvCxnSpPr/>
          <p:nvPr/>
        </p:nvCxnSpPr>
        <p:spPr>
          <a:xfrm>
            <a:off x="2879031" y="4891622"/>
            <a:ext cx="656700" cy="0"/>
          </a:xfrm>
          <a:prstGeom prst="straightConnector1">
            <a:avLst/>
          </a:prstGeom>
          <a:noFill/>
          <a:ln cap="flat" cmpd="sng" w="9525">
            <a:solidFill>
              <a:srgbClr val="93895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8" name="Google Shape;108;g2a106b42b83_1_0"/>
          <p:cNvSpPr txBox="1"/>
          <p:nvPr>
            <p:ph idx="1" type="body"/>
          </p:nvPr>
        </p:nvSpPr>
        <p:spPr>
          <a:xfrm>
            <a:off x="160742" y="227448"/>
            <a:ext cx="49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02_발보아물류 (양우성)</a:t>
            </a:r>
            <a:endParaRPr/>
          </a:p>
        </p:txBody>
      </p:sp>
      <p:graphicFrame>
        <p:nvGraphicFramePr>
          <p:cNvPr id="109" name="Google Shape;109;g2a106b42b83_1_0"/>
          <p:cNvGraphicFramePr/>
          <p:nvPr/>
        </p:nvGraphicFramePr>
        <p:xfrm>
          <a:off x="140696" y="1064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{A1D1E754-D109-4466-BCB8-EA8DA9FF871B}</a:tableStyleId>
              </a:tblPr>
              <a:tblGrid>
                <a:gridCol w="984050"/>
                <a:gridCol w="1055850"/>
                <a:gridCol w="1138050"/>
                <a:gridCol w="1138050"/>
                <a:gridCol w="1138050"/>
                <a:gridCol w="1098675"/>
              </a:tblGrid>
              <a:tr h="423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흐름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개인정보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3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[정보주체]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고객/임직원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[위탁사]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209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[수탁사]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발보아물류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주요업무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K카드사로부터 </a:t>
                      </a: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오프라인문서</a:t>
                      </a: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호송을 통해 전달받음</a:t>
                      </a:r>
                      <a:b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보안씰을 부착하여 박스형태로 이동</a:t>
                      </a: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 내 오프라인문서를 확인하지 않음</a:t>
                      </a:r>
                      <a:endParaRPr sz="7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문서고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 6000 박스 보관 중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 기준: 10년</a:t>
                      </a:r>
                      <a:endParaRPr sz="7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05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Weak Point</a:t>
                      </a:r>
                      <a:endParaRPr b="1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보호구역 접근 이력 점검 필요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 후 이력관리대장 확인 필요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10" name="Google Shape;110;g2a106b42b83_1_0"/>
          <p:cNvGrpSpPr/>
          <p:nvPr/>
        </p:nvGrpSpPr>
        <p:grpSpPr>
          <a:xfrm>
            <a:off x="5730573" y="2000675"/>
            <a:ext cx="959476" cy="461700"/>
            <a:chOff x="8264686" y="359690"/>
            <a:chExt cx="959476" cy="461700"/>
          </a:xfrm>
        </p:grpSpPr>
        <p:sp>
          <p:nvSpPr>
            <p:cNvPr id="111" name="Google Shape;111;g2a106b42b83_1_0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g2a106b42b83_1_0"/>
            <p:cNvSpPr txBox="1"/>
            <p:nvPr/>
          </p:nvSpPr>
          <p:spPr>
            <a:xfrm>
              <a:off x="8325962" y="359690"/>
              <a:ext cx="898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제공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b="0" i="0" lang="ko-KR" sz="8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카드신청서, 변경신청서 등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3" name="Google Shape;113;g2a106b42b83_1_0"/>
          <p:cNvSpPr/>
          <p:nvPr/>
        </p:nvSpPr>
        <p:spPr>
          <a:xfrm>
            <a:off x="1311943" y="3632058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물리적 이동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114;g2a106b42b83_1_0"/>
          <p:cNvCxnSpPr>
            <a:stCxn id="113" idx="3"/>
            <a:endCxn id="115" idx="1"/>
          </p:cNvCxnSpPr>
          <p:nvPr/>
        </p:nvCxnSpPr>
        <p:spPr>
          <a:xfrm>
            <a:off x="1993243" y="3798858"/>
            <a:ext cx="444300" cy="13257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" name="Google Shape;116;g2a106b42b83_1_0"/>
          <p:cNvSpPr/>
          <p:nvPr/>
        </p:nvSpPr>
        <p:spPr>
          <a:xfrm>
            <a:off x="2132856" y="4311073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2a106b42b83_1_0"/>
          <p:cNvSpPr/>
          <p:nvPr/>
        </p:nvSpPr>
        <p:spPr>
          <a:xfrm>
            <a:off x="4588567" y="4881116"/>
            <a:ext cx="795000" cy="486900"/>
          </a:xfrm>
          <a:prstGeom prst="snip1Rect">
            <a:avLst>
              <a:gd fmla="val 3982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목적 달성 후 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g2a106b42b83_1_0"/>
          <p:cNvCxnSpPr>
            <a:stCxn id="115" idx="3"/>
            <a:endCxn id="117" idx="2"/>
          </p:cNvCxnSpPr>
          <p:nvPr/>
        </p:nvCxnSpPr>
        <p:spPr>
          <a:xfrm>
            <a:off x="3118818" y="5124583"/>
            <a:ext cx="146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g2a106b42b83_1_0"/>
          <p:cNvSpPr/>
          <p:nvPr/>
        </p:nvSpPr>
        <p:spPr>
          <a:xfrm>
            <a:off x="3911556" y="5070573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0" name="Google Shape;120;g2a106b42b83_1_0"/>
          <p:cNvGrpSpPr/>
          <p:nvPr/>
        </p:nvGrpSpPr>
        <p:grpSpPr>
          <a:xfrm>
            <a:off x="5730585" y="2608092"/>
            <a:ext cx="1211700" cy="607165"/>
            <a:chOff x="7715881" y="144243"/>
            <a:chExt cx="1211700" cy="607165"/>
          </a:xfrm>
        </p:grpSpPr>
        <p:grpSp>
          <p:nvGrpSpPr>
            <p:cNvPr id="121" name="Google Shape;121;g2a106b42b83_1_0"/>
            <p:cNvGrpSpPr/>
            <p:nvPr/>
          </p:nvGrpSpPr>
          <p:grpSpPr>
            <a:xfrm>
              <a:off x="7760596" y="144243"/>
              <a:ext cx="1066586" cy="215400"/>
              <a:chOff x="8264686" y="359687"/>
              <a:chExt cx="1066586" cy="215400"/>
            </a:xfrm>
          </p:grpSpPr>
          <p:sp>
            <p:nvSpPr>
              <p:cNvPr id="122" name="Google Shape;122;g2a106b42b83_1_0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" name="Google Shape;123;g2a106b42b83_1_0"/>
              <p:cNvSpPr txBox="1"/>
              <p:nvPr/>
            </p:nvSpPr>
            <p:spPr>
              <a:xfrm>
                <a:off x="8325972" y="359687"/>
                <a:ext cx="10053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문서 자동 파기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" name="Google Shape;124;g2a106b42b83_1_0"/>
            <p:cNvSpPr txBox="1"/>
            <p:nvPr/>
          </p:nvSpPr>
          <p:spPr>
            <a:xfrm>
              <a:off x="7715881" y="289708"/>
              <a:ext cx="121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b="0" i="0" lang="ko-KR" sz="800" u="none" cap="none" strike="noStrike">
                  <a:solidFill>
                    <a:schemeClr val="dk1"/>
                  </a:solidFill>
                  <a:highlight>
                    <a:schemeClr val="lt1"/>
                  </a:highlight>
                  <a:latin typeface="Arial"/>
                  <a:ea typeface="Arial"/>
                  <a:cs typeface="Arial"/>
                  <a:sym typeface="Arial"/>
                </a:rPr>
                <a:t>카드신청서, 변경신청서 등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5" name="Google Shape;125;g2a106b42b83_1_0"/>
          <p:cNvSpPr/>
          <p:nvPr/>
        </p:nvSpPr>
        <p:spPr>
          <a:xfrm>
            <a:off x="4468595" y="4798187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2a106b42b83_1_0"/>
          <p:cNvSpPr/>
          <p:nvPr/>
        </p:nvSpPr>
        <p:spPr>
          <a:xfrm>
            <a:off x="2437518" y="4957783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문서고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g2a106b42b83_1_0"/>
          <p:cNvSpPr/>
          <p:nvPr/>
        </p:nvSpPr>
        <p:spPr>
          <a:xfrm>
            <a:off x="2345220" y="4832025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106b42b83_2_1"/>
          <p:cNvSpPr txBox="1"/>
          <p:nvPr>
            <p:ph idx="1" type="body"/>
          </p:nvPr>
        </p:nvSpPr>
        <p:spPr>
          <a:xfrm>
            <a:off x="160742" y="209239"/>
            <a:ext cx="49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13_세종네트윅스(백지윤)</a:t>
            </a:r>
            <a:endParaRPr/>
          </a:p>
        </p:txBody>
      </p:sp>
      <p:graphicFrame>
        <p:nvGraphicFramePr>
          <p:cNvPr id="132" name="Google Shape;132;g2a106b42b83_2_1"/>
          <p:cNvGraphicFramePr/>
          <p:nvPr/>
        </p:nvGraphicFramePr>
        <p:xfrm>
          <a:off x="140696" y="1064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{A1D1E754-D109-4466-BCB8-EA8DA9FF871B}</a:tableStyleId>
              </a:tblPr>
              <a:tblGrid>
                <a:gridCol w="950075"/>
                <a:gridCol w="1089825"/>
                <a:gridCol w="1138050"/>
                <a:gridCol w="1138050"/>
                <a:gridCol w="1138050"/>
                <a:gridCol w="1098675"/>
              </a:tblGrid>
              <a:tr h="423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흐름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개인정보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3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[정보주체]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고객/임직원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[위탁사]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</a:t>
                      </a: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[수탁사]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세종네트윅스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[재수탁자]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51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주요업무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전용선을 통해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고객정보를 수집함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수집된 정보는 K카드 직영 콜센터 상담 녹취파일로 생성</a:t>
                      </a:r>
                      <a:endParaRPr sz="1400" u="none" cap="none" strike="noStrike"/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녹취파일은 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녹취서버에 임시저장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755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녹취파일 자동삭제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1회 파기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파기확인서 제출(월 1회)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05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Weak Point</a:t>
                      </a:r>
                      <a:endParaRPr b="1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12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6565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파기관리대장을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별도로 작성하지 않음</a:t>
                      </a:r>
                      <a:endParaRPr sz="700" u="none" cap="none" strike="noStrike"/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33" name="Google Shape;133;g2a106b42b83_2_1"/>
          <p:cNvGrpSpPr/>
          <p:nvPr/>
        </p:nvGrpSpPr>
        <p:grpSpPr>
          <a:xfrm>
            <a:off x="5602860" y="2017161"/>
            <a:ext cx="1240580" cy="851434"/>
            <a:chOff x="7760596" y="144243"/>
            <a:chExt cx="1240580" cy="851434"/>
          </a:xfrm>
        </p:grpSpPr>
        <p:grpSp>
          <p:nvGrpSpPr>
            <p:cNvPr id="134" name="Google Shape;134;g2a106b42b83_2_1"/>
            <p:cNvGrpSpPr/>
            <p:nvPr/>
          </p:nvGrpSpPr>
          <p:grpSpPr>
            <a:xfrm>
              <a:off x="7760596" y="144243"/>
              <a:ext cx="898286" cy="215400"/>
              <a:chOff x="8264686" y="359687"/>
              <a:chExt cx="898286" cy="215400"/>
            </a:xfrm>
          </p:grpSpPr>
          <p:sp>
            <p:nvSpPr>
              <p:cNvPr id="135" name="Google Shape;135;g2a106b42b83_2_1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6" name="Google Shape;136;g2a106b42b83_2_1"/>
              <p:cNvSpPr txBox="1"/>
              <p:nvPr/>
            </p:nvSpPr>
            <p:spPr>
              <a:xfrm>
                <a:off x="8325972" y="359687"/>
                <a:ext cx="8370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 제공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" name="Google Shape;137;g2a106b42b83_2_1"/>
            <p:cNvSpPr txBox="1"/>
            <p:nvPr/>
          </p:nvSpPr>
          <p:spPr>
            <a:xfrm>
              <a:off x="7789476" y="287677"/>
              <a:ext cx="1211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녹취정보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이름,연락처,주소,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주민등록번호,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카드번호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8" name="Google Shape;138;g2a106b42b83_2_1"/>
          <p:cNvSpPr/>
          <p:nvPr/>
        </p:nvSpPr>
        <p:spPr>
          <a:xfrm>
            <a:off x="1268760" y="2214430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9" name="Google Shape;139;g2a106b42b83_2_1"/>
          <p:cNvGrpSpPr/>
          <p:nvPr/>
        </p:nvGrpSpPr>
        <p:grpSpPr>
          <a:xfrm>
            <a:off x="5602860" y="3076142"/>
            <a:ext cx="1211700" cy="853465"/>
            <a:chOff x="7715881" y="144243"/>
            <a:chExt cx="1211700" cy="853465"/>
          </a:xfrm>
        </p:grpSpPr>
        <p:grpSp>
          <p:nvGrpSpPr>
            <p:cNvPr id="140" name="Google Shape;140;g2a106b42b83_2_1"/>
            <p:cNvGrpSpPr/>
            <p:nvPr/>
          </p:nvGrpSpPr>
          <p:grpSpPr>
            <a:xfrm>
              <a:off x="7760596" y="144243"/>
              <a:ext cx="1066586" cy="215400"/>
              <a:chOff x="8264686" y="359687"/>
              <a:chExt cx="1066586" cy="215400"/>
            </a:xfrm>
          </p:grpSpPr>
          <p:sp>
            <p:nvSpPr>
              <p:cNvPr id="141" name="Google Shape;141;g2a106b42b83_2_1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" name="Google Shape;142;g2a106b42b83_2_1"/>
              <p:cNvSpPr txBox="1"/>
              <p:nvPr/>
            </p:nvSpPr>
            <p:spPr>
              <a:xfrm>
                <a:off x="8325972" y="359687"/>
                <a:ext cx="10053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 수집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3" name="Google Shape;143;g2a106b42b83_2_1"/>
            <p:cNvSpPr txBox="1"/>
            <p:nvPr/>
          </p:nvSpPr>
          <p:spPr>
            <a:xfrm>
              <a:off x="7715881" y="289708"/>
              <a:ext cx="1211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녹취정보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 연락처, 주소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주민등록번호,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카드번호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4" name="Google Shape;144;g2a106b42b83_2_1"/>
          <p:cNvGrpSpPr/>
          <p:nvPr/>
        </p:nvGrpSpPr>
        <p:grpSpPr>
          <a:xfrm>
            <a:off x="5602860" y="4137154"/>
            <a:ext cx="1211700" cy="727270"/>
            <a:chOff x="7711037" y="144243"/>
            <a:chExt cx="1211700" cy="727270"/>
          </a:xfrm>
        </p:grpSpPr>
        <p:grpSp>
          <p:nvGrpSpPr>
            <p:cNvPr id="145" name="Google Shape;145;g2a106b42b83_2_1"/>
            <p:cNvGrpSpPr/>
            <p:nvPr/>
          </p:nvGrpSpPr>
          <p:grpSpPr>
            <a:xfrm>
              <a:off x="7760596" y="144243"/>
              <a:ext cx="1103486" cy="215400"/>
              <a:chOff x="8264686" y="359687"/>
              <a:chExt cx="1103486" cy="215400"/>
            </a:xfrm>
          </p:grpSpPr>
          <p:sp>
            <p:nvSpPr>
              <p:cNvPr id="146" name="Google Shape;146;g2a106b42b83_2_1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" name="Google Shape;147;g2a106b42b83_2_1"/>
              <p:cNvSpPr txBox="1"/>
              <p:nvPr/>
            </p:nvSpPr>
            <p:spPr>
              <a:xfrm>
                <a:off x="8325972" y="359687"/>
                <a:ext cx="1042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 저장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" name="Google Shape;148;g2a106b42b83_2_1"/>
            <p:cNvSpPr txBox="1"/>
            <p:nvPr/>
          </p:nvSpPr>
          <p:spPr>
            <a:xfrm>
              <a:off x="7711037" y="286513"/>
              <a:ext cx="12117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녹취줭보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 연락처, 주소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주민등록번호,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카드번호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g2a106b42b83_2_1"/>
          <p:cNvGrpSpPr/>
          <p:nvPr/>
        </p:nvGrpSpPr>
        <p:grpSpPr>
          <a:xfrm>
            <a:off x="5602860" y="5071860"/>
            <a:ext cx="1211700" cy="729886"/>
            <a:chOff x="7718417" y="144243"/>
            <a:chExt cx="1211700" cy="729886"/>
          </a:xfrm>
        </p:grpSpPr>
        <p:grpSp>
          <p:nvGrpSpPr>
            <p:cNvPr id="150" name="Google Shape;150;g2a106b42b83_2_1"/>
            <p:cNvGrpSpPr/>
            <p:nvPr/>
          </p:nvGrpSpPr>
          <p:grpSpPr>
            <a:xfrm>
              <a:off x="7760596" y="144243"/>
              <a:ext cx="1103486" cy="215400"/>
              <a:chOff x="8264686" y="359687"/>
              <a:chExt cx="1103486" cy="215400"/>
            </a:xfrm>
          </p:grpSpPr>
          <p:sp>
            <p:nvSpPr>
              <p:cNvPr id="151" name="Google Shape;151;g2a106b42b83_2_1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" name="Google Shape;152;g2a106b42b83_2_1"/>
              <p:cNvSpPr txBox="1"/>
              <p:nvPr/>
            </p:nvSpPr>
            <p:spPr>
              <a:xfrm>
                <a:off x="8325972" y="359687"/>
                <a:ext cx="1042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녹취정보 파기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" name="Google Shape;153;g2a106b42b83_2_1"/>
            <p:cNvSpPr txBox="1"/>
            <p:nvPr/>
          </p:nvSpPr>
          <p:spPr>
            <a:xfrm>
              <a:off x="7718417" y="289129"/>
              <a:ext cx="12117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녹취파일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 연락처, 주소,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주민등록번호,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카드번호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4" name="Google Shape;154;g2a106b42b83_2_1"/>
          <p:cNvSpPr/>
          <p:nvPr/>
        </p:nvSpPr>
        <p:spPr>
          <a:xfrm>
            <a:off x="4542167" y="4847641"/>
            <a:ext cx="795000" cy="486900"/>
          </a:xfrm>
          <a:prstGeom prst="snip1Rect">
            <a:avLst>
              <a:gd fmla="val 3982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목적 달성 후 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a106b42b83_2_1"/>
          <p:cNvSpPr/>
          <p:nvPr/>
        </p:nvSpPr>
        <p:spPr>
          <a:xfrm>
            <a:off x="4542167" y="4468881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 시스템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2a106b42b83_2_1"/>
          <p:cNvSpPr/>
          <p:nvPr/>
        </p:nvSpPr>
        <p:spPr>
          <a:xfrm>
            <a:off x="4325328" y="5031902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" name="Google Shape;157;g2a106b42b83_2_1"/>
          <p:cNvCxnSpPr>
            <a:endCxn id="154" idx="2"/>
          </p:cNvCxnSpPr>
          <p:nvPr/>
        </p:nvCxnSpPr>
        <p:spPr>
          <a:xfrm>
            <a:off x="3262667" y="5085991"/>
            <a:ext cx="1279500" cy="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" name="Google Shape;158;g2a106b42b83_2_1"/>
          <p:cNvCxnSpPr>
            <a:endCxn id="159" idx="1"/>
          </p:cNvCxnSpPr>
          <p:nvPr/>
        </p:nvCxnSpPr>
        <p:spPr>
          <a:xfrm flipH="1" rot="-5400000">
            <a:off x="777372" y="3400305"/>
            <a:ext cx="2526000" cy="85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g2a106b42b83_2_1"/>
          <p:cNvCxnSpPr>
            <a:endCxn id="159" idx="1"/>
          </p:cNvCxnSpPr>
          <p:nvPr/>
        </p:nvCxnSpPr>
        <p:spPr>
          <a:xfrm>
            <a:off x="2182273" y="5089905"/>
            <a:ext cx="2859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g2a106b42b83_2_1"/>
          <p:cNvSpPr/>
          <p:nvPr/>
        </p:nvSpPr>
        <p:spPr>
          <a:xfrm>
            <a:off x="2468173" y="4924305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녹취서버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g2a106b42b83_1_45"/>
          <p:cNvCxnSpPr/>
          <p:nvPr/>
        </p:nvCxnSpPr>
        <p:spPr>
          <a:xfrm>
            <a:off x="2879031" y="4891622"/>
            <a:ext cx="656700" cy="0"/>
          </a:xfrm>
          <a:prstGeom prst="straightConnector1">
            <a:avLst/>
          </a:prstGeom>
          <a:noFill/>
          <a:ln cap="flat" cmpd="sng" w="9525">
            <a:solidFill>
              <a:srgbClr val="93895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6" name="Google Shape;166;g2a106b42b83_1_45"/>
          <p:cNvSpPr txBox="1"/>
          <p:nvPr>
            <p:ph idx="1" type="body"/>
          </p:nvPr>
        </p:nvSpPr>
        <p:spPr>
          <a:xfrm>
            <a:off x="160742" y="227448"/>
            <a:ext cx="49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대일전산</a:t>
            </a:r>
            <a:endParaRPr/>
          </a:p>
        </p:txBody>
      </p:sp>
      <p:graphicFrame>
        <p:nvGraphicFramePr>
          <p:cNvPr id="167" name="Google Shape;167;g2a106b42b83_1_45"/>
          <p:cNvGraphicFramePr/>
          <p:nvPr/>
        </p:nvGraphicFramePr>
        <p:xfrm>
          <a:off x="140696" y="12169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{A1D1E754-D109-4466-BCB8-EA8DA9FF871B}</a:tableStyleId>
              </a:tblPr>
              <a:tblGrid>
                <a:gridCol w="984050"/>
                <a:gridCol w="1055850"/>
                <a:gridCol w="1138050"/>
                <a:gridCol w="1138050"/>
                <a:gridCol w="1138050"/>
                <a:gridCol w="1098675"/>
              </a:tblGrid>
              <a:tr h="423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흐름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개인정보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3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111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[정보주체]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고객/임직원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[위탁사]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80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[수탁사]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대일전산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주요업무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ENC</a:t>
                      </a:r>
                      <a:r>
                        <a:rPr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</a:t>
                      </a: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형태로 </a:t>
                      </a: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이름, 연락처, 주소, 계좌번호(마스킹), 거래내역을 </a:t>
                      </a: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수신</a:t>
                      </a:r>
                      <a:endParaRPr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VPN 전송 수단으로 받음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K카드수신PC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개인정보를 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암호화를 통해 암호화 적용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 250만건의 개인정보 보유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터미널PC를 통해 K카드수신PC에 접속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계좌번호만 마스킹 적용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업무목적을 달성한 모든 개인정보는 3일 이내 파기하는지 일단위로 확인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WPM 사용하여 완전삭제 수행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 단위로 파기확인서 통보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05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Weak Point</a:t>
                      </a:r>
                      <a:endParaRPr b="1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어디서 개인정보를 받아오는지가 없음(고객 or 카드사)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ENC파일이 영어로 encrypt를 의미하는 것인지, ENC확장자를 말하는 것인지 모름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AES 128bit 미만일 시 취약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녹취 시 사전동의를 받지 않음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8" name="Google Shape;168;g2a106b42b83_1_45"/>
          <p:cNvGrpSpPr/>
          <p:nvPr/>
        </p:nvGrpSpPr>
        <p:grpSpPr>
          <a:xfrm>
            <a:off x="5730573" y="2153075"/>
            <a:ext cx="898227" cy="708000"/>
            <a:chOff x="8264686" y="359690"/>
            <a:chExt cx="898227" cy="708000"/>
          </a:xfrm>
        </p:grpSpPr>
        <p:sp>
          <p:nvSpPr>
            <p:cNvPr id="169" name="Google Shape;169;g2a106b42b83_1_45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g2a106b42b83_1_45"/>
            <p:cNvSpPr txBox="1"/>
            <p:nvPr/>
          </p:nvSpPr>
          <p:spPr>
            <a:xfrm>
              <a:off x="8325313" y="359690"/>
              <a:ext cx="83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제공</a:t>
              </a:r>
              <a:b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이름,연락처, 주소,계좌번호(마스킹),거래내역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1" name="Google Shape;171;g2a106b42b83_1_45"/>
          <p:cNvGrpSpPr/>
          <p:nvPr/>
        </p:nvGrpSpPr>
        <p:grpSpPr>
          <a:xfrm>
            <a:off x="5732571" y="2830358"/>
            <a:ext cx="856277" cy="708000"/>
            <a:chOff x="8264686" y="359697"/>
            <a:chExt cx="856277" cy="708000"/>
          </a:xfrm>
        </p:grpSpPr>
        <p:sp>
          <p:nvSpPr>
            <p:cNvPr id="172" name="Google Shape;172;g2a106b42b83_1_45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2a106b42b83_1_45"/>
            <p:cNvSpPr txBox="1"/>
            <p:nvPr/>
          </p:nvSpPr>
          <p:spPr>
            <a:xfrm>
              <a:off x="8325963" y="359697"/>
              <a:ext cx="795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업무 수행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이름,연락처, 주소,계좌번호(마스킹),거래내역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4" name="Google Shape;174;g2a106b42b83_1_45"/>
          <p:cNvGrpSpPr/>
          <p:nvPr/>
        </p:nvGrpSpPr>
        <p:grpSpPr>
          <a:xfrm>
            <a:off x="5730340" y="3509462"/>
            <a:ext cx="898286" cy="708000"/>
            <a:chOff x="8264686" y="359687"/>
            <a:chExt cx="898286" cy="708000"/>
          </a:xfrm>
        </p:grpSpPr>
        <p:sp>
          <p:nvSpPr>
            <p:cNvPr id="175" name="Google Shape;175;g2a106b42b83_1_45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g2a106b42b83_1_45"/>
            <p:cNvSpPr txBox="1"/>
            <p:nvPr/>
          </p:nvSpPr>
          <p:spPr>
            <a:xfrm>
              <a:off x="8325972" y="359687"/>
              <a:ext cx="837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파기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이름,연락처, 주소,계좌번호(마스킹),거래내역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7" name="Google Shape;177;g2a106b42b83_1_45"/>
          <p:cNvSpPr/>
          <p:nvPr/>
        </p:nvSpPr>
        <p:spPr>
          <a:xfrm>
            <a:off x="1311943" y="3799158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K카드사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2a106b42b83_1_45"/>
          <p:cNvSpPr/>
          <p:nvPr/>
        </p:nvSpPr>
        <p:spPr>
          <a:xfrm>
            <a:off x="2356342" y="5425306"/>
            <a:ext cx="782400" cy="402600"/>
          </a:xfrm>
          <a:prstGeom prst="can">
            <a:avLst>
              <a:gd fmla="val 27084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K카드수신PC</a:t>
            </a:r>
            <a:b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(Windows)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2a106b42b83_1_45"/>
          <p:cNvSpPr/>
          <p:nvPr/>
        </p:nvSpPr>
        <p:spPr>
          <a:xfrm>
            <a:off x="4679818" y="5425282"/>
            <a:ext cx="795000" cy="486900"/>
          </a:xfrm>
          <a:prstGeom prst="snip1Rect">
            <a:avLst>
              <a:gd fmla="val 3982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목적 달성 후 파기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g2a106b42b83_1_45"/>
          <p:cNvCxnSpPr>
            <a:stCxn id="178" idx="1"/>
            <a:endCxn id="179" idx="3"/>
          </p:cNvCxnSpPr>
          <p:nvPr/>
        </p:nvCxnSpPr>
        <p:spPr>
          <a:xfrm flipH="1" rot="-5400000">
            <a:off x="3912142" y="4260706"/>
            <a:ext cx="600" cy="2329800"/>
          </a:xfrm>
          <a:prstGeom prst="bentConnector3">
            <a:avLst>
              <a:gd fmla="val -3969158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g2a106b42b83_1_45"/>
          <p:cNvCxnSpPr>
            <a:stCxn id="177" idx="3"/>
            <a:endCxn id="178" idx="2"/>
          </p:cNvCxnSpPr>
          <p:nvPr/>
        </p:nvCxnSpPr>
        <p:spPr>
          <a:xfrm>
            <a:off x="1993243" y="3965958"/>
            <a:ext cx="363000" cy="1660500"/>
          </a:xfrm>
          <a:prstGeom prst="bentConnector3">
            <a:avLst>
              <a:gd fmla="val 3207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2" name="Google Shape;182;g2a106b42b83_1_45"/>
          <p:cNvSpPr/>
          <p:nvPr/>
        </p:nvSpPr>
        <p:spPr>
          <a:xfrm>
            <a:off x="2132856" y="5572606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2a106b42b83_1_45"/>
          <p:cNvSpPr/>
          <p:nvPr/>
        </p:nvSpPr>
        <p:spPr>
          <a:xfrm>
            <a:off x="4773470" y="5133183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4" name="Google Shape;184;g2a106b42b83_1_45"/>
          <p:cNvGrpSpPr/>
          <p:nvPr/>
        </p:nvGrpSpPr>
        <p:grpSpPr>
          <a:xfrm>
            <a:off x="3511775" y="5405383"/>
            <a:ext cx="795016" cy="486891"/>
            <a:chOff x="2334125" y="2168954"/>
            <a:chExt cx="337200" cy="254570"/>
          </a:xfrm>
        </p:grpSpPr>
        <p:sp>
          <p:nvSpPr>
            <p:cNvPr id="185" name="Google Shape;185;g2a106b42b83_1_45"/>
            <p:cNvSpPr/>
            <p:nvPr/>
          </p:nvSpPr>
          <p:spPr>
            <a:xfrm>
              <a:off x="2334125" y="2168954"/>
              <a:ext cx="337200" cy="215100"/>
            </a:xfrm>
            <a:prstGeom prst="roundRect">
              <a:avLst>
                <a:gd fmla="val 10804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2a106b42b83_1_45"/>
            <p:cNvSpPr/>
            <p:nvPr/>
          </p:nvSpPr>
          <p:spPr>
            <a:xfrm>
              <a:off x="2444294" y="2381709"/>
              <a:ext cx="116700" cy="39900"/>
            </a:xfrm>
            <a:prstGeom prst="trapezoid">
              <a:avLst>
                <a:gd fmla="val 25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2a106b42b83_1_45"/>
            <p:cNvSpPr/>
            <p:nvPr/>
          </p:nvSpPr>
          <p:spPr>
            <a:xfrm>
              <a:off x="2350966" y="2188685"/>
              <a:ext cx="303300" cy="189600"/>
            </a:xfrm>
            <a:prstGeom prst="roundRect">
              <a:avLst>
                <a:gd fmla="val 1021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터미널전용PC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2a106b42b83_1_45"/>
            <p:cNvSpPr/>
            <p:nvPr/>
          </p:nvSpPr>
          <p:spPr>
            <a:xfrm>
              <a:off x="2427106" y="2415124"/>
              <a:ext cx="151200" cy="8400"/>
            </a:xfrm>
            <a:prstGeom prst="roundRect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2a106b42b83_1_45"/>
            <p:cNvSpPr/>
            <p:nvPr/>
          </p:nvSpPr>
          <p:spPr>
            <a:xfrm>
              <a:off x="2344804" y="2337837"/>
              <a:ext cx="315600" cy="42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2a106b42b83_1_45"/>
            <p:cNvSpPr/>
            <p:nvPr/>
          </p:nvSpPr>
          <p:spPr>
            <a:xfrm>
              <a:off x="2490602" y="2349334"/>
              <a:ext cx="24000" cy="2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g2a106b42b83_1_45"/>
          <p:cNvSpPr/>
          <p:nvPr/>
        </p:nvSpPr>
        <p:spPr>
          <a:xfrm>
            <a:off x="1206187" y="3692429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2a106b42b83_1_45"/>
          <p:cNvSpPr/>
          <p:nvPr/>
        </p:nvSpPr>
        <p:spPr>
          <a:xfrm>
            <a:off x="2285262" y="5353679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3" name="Google Shape;193;g2a106b42b83_1_45"/>
          <p:cNvCxnSpPr>
            <a:stCxn id="187" idx="1"/>
            <a:endCxn id="178" idx="4"/>
          </p:cNvCxnSpPr>
          <p:nvPr/>
        </p:nvCxnSpPr>
        <p:spPr>
          <a:xfrm flipH="1">
            <a:off x="3138681" y="5624435"/>
            <a:ext cx="4128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g2a106b42b83_1_45"/>
          <p:cNvSpPr/>
          <p:nvPr/>
        </p:nvSpPr>
        <p:spPr>
          <a:xfrm>
            <a:off x="3318653" y="5571484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106b42b83_7_0"/>
          <p:cNvSpPr txBox="1"/>
          <p:nvPr>
            <p:ph idx="1" type="body"/>
          </p:nvPr>
        </p:nvSpPr>
        <p:spPr>
          <a:xfrm>
            <a:off x="160742" y="209239"/>
            <a:ext cx="49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13_티엠하우스 (박정민)</a:t>
            </a:r>
            <a:endParaRPr/>
          </a:p>
        </p:txBody>
      </p:sp>
      <p:grpSp>
        <p:nvGrpSpPr>
          <p:cNvPr id="200" name="Google Shape;200;g2a106b42b83_7_0"/>
          <p:cNvGrpSpPr/>
          <p:nvPr/>
        </p:nvGrpSpPr>
        <p:grpSpPr>
          <a:xfrm>
            <a:off x="5602860" y="2017161"/>
            <a:ext cx="1240580" cy="851434"/>
            <a:chOff x="7760596" y="144243"/>
            <a:chExt cx="1240580" cy="851434"/>
          </a:xfrm>
        </p:grpSpPr>
        <p:grpSp>
          <p:nvGrpSpPr>
            <p:cNvPr id="201" name="Google Shape;201;g2a106b42b83_7_0"/>
            <p:cNvGrpSpPr/>
            <p:nvPr/>
          </p:nvGrpSpPr>
          <p:grpSpPr>
            <a:xfrm>
              <a:off x="7760596" y="144243"/>
              <a:ext cx="898286" cy="215400"/>
              <a:chOff x="8264686" y="359687"/>
              <a:chExt cx="898286" cy="215400"/>
            </a:xfrm>
          </p:grpSpPr>
          <p:sp>
            <p:nvSpPr>
              <p:cNvPr id="202" name="Google Shape;202;g2a106b42b83_7_0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" name="Google Shape;203;g2a106b42b83_7_0"/>
              <p:cNvSpPr txBox="1"/>
              <p:nvPr/>
            </p:nvSpPr>
            <p:spPr>
              <a:xfrm>
                <a:off x="8325972" y="359687"/>
                <a:ext cx="8370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 수집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4" name="Google Shape;204;g2a106b42b83_7_0"/>
            <p:cNvSpPr txBox="1"/>
            <p:nvPr/>
          </p:nvSpPr>
          <p:spPr>
            <a:xfrm>
              <a:off x="7789476" y="287677"/>
              <a:ext cx="1211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녹취정보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이름,연락처,주소,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주민등록번호,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카드번호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5" name="Google Shape;205;g2a106b42b83_7_0"/>
          <p:cNvSpPr/>
          <p:nvPr/>
        </p:nvSpPr>
        <p:spPr>
          <a:xfrm>
            <a:off x="1268760" y="2214430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6" name="Google Shape;206;g2a106b42b83_7_0"/>
          <p:cNvGraphicFramePr/>
          <p:nvPr/>
        </p:nvGraphicFramePr>
        <p:xfrm>
          <a:off x="140696" y="1064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{A1D1E754-D109-4466-BCB8-EA8DA9FF871B}</a:tableStyleId>
              </a:tblPr>
              <a:tblGrid>
                <a:gridCol w="901850"/>
                <a:gridCol w="1138050"/>
                <a:gridCol w="1138050"/>
                <a:gridCol w="1138050"/>
                <a:gridCol w="1138050"/>
                <a:gridCol w="1098675"/>
              </a:tblGrid>
              <a:tr h="3654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흐름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개인정보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365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106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[정보주체]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고객/임직원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6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[위탁사]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4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[수탁사]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티엠하우스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4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[재수탁사]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우체국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&amp;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LG U+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37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주요업무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VPN을 통해 K사 보안서버에서 고객정보를 제공받음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수탁사의 K카드전용 수신PC에 개인정보 저장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보유건수 월 약 2000건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개인정보처리시스템 접속 방법: ID/PW/OTP인증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파기대상: </a:t>
                      </a: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기프트콘 </a:t>
                      </a: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발송을 위한 이동전화번호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주기: 발송 후 즉시 폐기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보고: 월 1회 H카드 담당자 파기확인서 제출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30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Weak Point</a:t>
                      </a:r>
                      <a:endParaRPr b="1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755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저장시 암호화 없음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Malgun Gothic"/>
                        <a:buChar char="•"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외부에서 K카드 보안접속 PC에 대해 원격 접속 차단이 없음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마스킹 미적용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Malgun Gothic"/>
                        <a:buChar char="•"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재위탁에 대한 개인정보처리 흐름 파악이 불가함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복구 불가능한 방법의 파기가 아님</a:t>
                      </a:r>
                      <a:endParaRPr sz="7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7" name="Google Shape;207;g2a106b42b83_7_0"/>
          <p:cNvSpPr/>
          <p:nvPr/>
        </p:nvSpPr>
        <p:spPr>
          <a:xfrm>
            <a:off x="5679057" y="2566889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2a106b42b83_7_0"/>
          <p:cNvSpPr txBox="1"/>
          <p:nvPr/>
        </p:nvSpPr>
        <p:spPr>
          <a:xfrm>
            <a:off x="5639710" y="2674912"/>
            <a:ext cx="1211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1200" lvl="0" marL="61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휴대폰번호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a106b42b83_7_0"/>
          <p:cNvSpPr/>
          <p:nvPr/>
        </p:nvSpPr>
        <p:spPr>
          <a:xfrm>
            <a:off x="4681667" y="4709541"/>
            <a:ext cx="795000" cy="486900"/>
          </a:xfrm>
          <a:prstGeom prst="snip1Rect">
            <a:avLst>
              <a:gd fmla="val 3982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목적 달성 후 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즉시 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g2a106b42b83_7_0"/>
          <p:cNvCxnSpPr>
            <a:stCxn id="211" idx="3"/>
            <a:endCxn id="209" idx="2"/>
          </p:cNvCxnSpPr>
          <p:nvPr/>
        </p:nvCxnSpPr>
        <p:spPr>
          <a:xfrm>
            <a:off x="3072262" y="4939594"/>
            <a:ext cx="1609500" cy="1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2" name="Google Shape;212;g2a106b42b83_7_0"/>
          <p:cNvSpPr/>
          <p:nvPr/>
        </p:nvSpPr>
        <p:spPr>
          <a:xfrm>
            <a:off x="3774108" y="4843537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3" name="Google Shape;213;g2a106b42b83_7_0"/>
          <p:cNvCxnSpPr>
            <a:stCxn id="214" idx="2"/>
            <a:endCxn id="211" idx="0"/>
          </p:cNvCxnSpPr>
          <p:nvPr/>
        </p:nvCxnSpPr>
        <p:spPr>
          <a:xfrm flipH="1" rot="-5400000">
            <a:off x="1560510" y="3604093"/>
            <a:ext cx="1203000" cy="1105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15" name="Google Shape;215;g2a106b42b83_7_0"/>
          <p:cNvSpPr/>
          <p:nvPr/>
        </p:nvSpPr>
        <p:spPr>
          <a:xfrm>
            <a:off x="3203308" y="4898996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2a106b42b83_7_0"/>
          <p:cNvSpPr/>
          <p:nvPr/>
        </p:nvSpPr>
        <p:spPr>
          <a:xfrm>
            <a:off x="2498152" y="4100210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2a106b42b83_7_0"/>
          <p:cNvSpPr/>
          <p:nvPr/>
        </p:nvSpPr>
        <p:spPr>
          <a:xfrm>
            <a:off x="2634096" y="4208209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g2a106b42b83_7_0"/>
          <p:cNvSpPr txBox="1"/>
          <p:nvPr/>
        </p:nvSpPr>
        <p:spPr>
          <a:xfrm>
            <a:off x="5594747" y="1998600"/>
            <a:ext cx="109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수집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g2a106b42b83_7_0"/>
          <p:cNvSpPr txBox="1"/>
          <p:nvPr/>
        </p:nvSpPr>
        <p:spPr>
          <a:xfrm>
            <a:off x="5594750" y="2166975"/>
            <a:ext cx="109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1200" lvl="0" marL="61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휴대폰번호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g2a106b42b83_7_0"/>
          <p:cNvSpPr txBox="1"/>
          <p:nvPr/>
        </p:nvSpPr>
        <p:spPr>
          <a:xfrm>
            <a:off x="5705700" y="2513200"/>
            <a:ext cx="107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발송 후 즉시 폐기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a106b42b83_7_0"/>
          <p:cNvSpPr/>
          <p:nvPr/>
        </p:nvSpPr>
        <p:spPr>
          <a:xfrm>
            <a:off x="5672679" y="2050312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2a106b42b83_7_0"/>
          <p:cNvSpPr/>
          <p:nvPr/>
        </p:nvSpPr>
        <p:spPr>
          <a:xfrm>
            <a:off x="1268760" y="3221593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K사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보안서버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2" name="Google Shape;222;g2a106b42b83_7_0"/>
          <p:cNvGrpSpPr/>
          <p:nvPr/>
        </p:nvGrpSpPr>
        <p:grpSpPr>
          <a:xfrm>
            <a:off x="2317491" y="4733904"/>
            <a:ext cx="795016" cy="486891"/>
            <a:chOff x="2334125" y="2168954"/>
            <a:chExt cx="337200" cy="254570"/>
          </a:xfrm>
        </p:grpSpPr>
        <p:sp>
          <p:nvSpPr>
            <p:cNvPr id="223" name="Google Shape;223;g2a106b42b83_7_0"/>
            <p:cNvSpPr/>
            <p:nvPr/>
          </p:nvSpPr>
          <p:spPr>
            <a:xfrm>
              <a:off x="2334125" y="2168954"/>
              <a:ext cx="337200" cy="215100"/>
            </a:xfrm>
            <a:prstGeom prst="roundRect">
              <a:avLst>
                <a:gd fmla="val 10804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2a106b42b83_7_0"/>
            <p:cNvSpPr/>
            <p:nvPr/>
          </p:nvSpPr>
          <p:spPr>
            <a:xfrm>
              <a:off x="2444294" y="2381709"/>
              <a:ext cx="116700" cy="39900"/>
            </a:xfrm>
            <a:prstGeom prst="trapezoid">
              <a:avLst>
                <a:gd fmla="val 25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2a106b42b83_7_0"/>
            <p:cNvSpPr/>
            <p:nvPr/>
          </p:nvSpPr>
          <p:spPr>
            <a:xfrm>
              <a:off x="2350955" y="2181698"/>
              <a:ext cx="303300" cy="189600"/>
            </a:xfrm>
            <a:prstGeom prst="roundRect">
              <a:avLst>
                <a:gd fmla="val 1021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800">
                  <a:solidFill>
                    <a:schemeClr val="dk1"/>
                  </a:solidFill>
                </a:rPr>
                <a:t>K카드 전용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800">
                  <a:solidFill>
                    <a:schemeClr val="dk1"/>
                  </a:solidFill>
                </a:rPr>
                <a:t>수신 </a:t>
              </a:r>
              <a:r>
                <a:rPr b="0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2a106b42b83_7_0"/>
            <p:cNvSpPr/>
            <p:nvPr/>
          </p:nvSpPr>
          <p:spPr>
            <a:xfrm>
              <a:off x="2427106" y="2415124"/>
              <a:ext cx="151200" cy="8400"/>
            </a:xfrm>
            <a:prstGeom prst="roundRect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2a106b42b83_7_0"/>
            <p:cNvSpPr/>
            <p:nvPr/>
          </p:nvSpPr>
          <p:spPr>
            <a:xfrm>
              <a:off x="2344804" y="2337837"/>
              <a:ext cx="315600" cy="42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2a106b42b83_7_0"/>
            <p:cNvSpPr/>
            <p:nvPr/>
          </p:nvSpPr>
          <p:spPr>
            <a:xfrm>
              <a:off x="2490602" y="2349334"/>
              <a:ext cx="24000" cy="2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g2a106b42b83_7_0"/>
          <p:cNvSpPr/>
          <p:nvPr/>
        </p:nvSpPr>
        <p:spPr>
          <a:xfrm>
            <a:off x="3479188" y="5865350"/>
            <a:ext cx="835800" cy="44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재위탁 사항</a:t>
            </a:r>
            <a:endParaRPr b="1" i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 흐름</a:t>
            </a:r>
            <a:endParaRPr b="1" i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파악 불가</a:t>
            </a:r>
            <a:endParaRPr b="1" i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g2a106b42b83_5_0"/>
          <p:cNvCxnSpPr/>
          <p:nvPr/>
        </p:nvCxnSpPr>
        <p:spPr>
          <a:xfrm>
            <a:off x="2879031" y="4891622"/>
            <a:ext cx="656700" cy="0"/>
          </a:xfrm>
          <a:prstGeom prst="straightConnector1">
            <a:avLst/>
          </a:prstGeom>
          <a:noFill/>
          <a:ln cap="flat" cmpd="sng" w="9525">
            <a:solidFill>
              <a:srgbClr val="93895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4" name="Google Shape;234;g2a106b42b83_5_0"/>
          <p:cNvSpPr txBox="1"/>
          <p:nvPr/>
        </p:nvSpPr>
        <p:spPr>
          <a:xfrm>
            <a:off x="160742" y="209238"/>
            <a:ext cx="49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15_뉴테크커뮤니케이션(이승준)</a:t>
            </a:r>
            <a:endParaRPr b="1" i="0" sz="2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5" name="Google Shape;235;g2a106b42b83_5_0"/>
          <p:cNvGraphicFramePr/>
          <p:nvPr/>
        </p:nvGraphicFramePr>
        <p:xfrm>
          <a:off x="140696" y="1064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{193EEFD8-0ADB-45AE-BD3C-D69B607525F5}</a:tableStyleId>
              </a:tblPr>
              <a:tblGrid>
                <a:gridCol w="984050"/>
                <a:gridCol w="1055850"/>
                <a:gridCol w="1138050"/>
                <a:gridCol w="1138050"/>
                <a:gridCol w="1138050"/>
                <a:gridCol w="1098675"/>
              </a:tblGrid>
              <a:tr h="423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흐름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개인정보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3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[정보주체]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고객/임직원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[위탁사]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176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[수탁사]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뉴테크커뮤니케이션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주요업무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TM통합시스템으로 부터 VPN을 통해 개인정보를 제공받음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755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고객으로부터 녹취정보를 수집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수집된 녹취</a:t>
                      </a: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파일은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뉴테크커뮤니케이션 녹취서버와에 WAV형태로 저장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일단위로 K사 서버로 녹취파일 전송 후 삭제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Malgun Gothic"/>
                        <a:buChar char="•"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K카드사에 파기확인서를 통보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105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Weak Point</a:t>
                      </a:r>
                      <a:endParaRPr b="1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73025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K사 서버로 녹취파일 전송 시 암호화가 적용된 통신망을 사용하는가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3025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Malgun Gothic"/>
                        <a:buChar char="•"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개인정보취급자의 보안토큰, ID/PW의 발급, 말소에 대한 확인 필요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3025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Malgun Gothic"/>
                        <a:buChar char="•"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개인정보취급자 PC가 최신 패치를 적용하지 않음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3025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Malgun Gothic"/>
                        <a:buChar char="•"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내부네트워크 방화벽 통제 미흡(방화벽을 통한 내부접근통제 미실시)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파기관리대장을 별도로 작성하지 않음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Malgun Gothic"/>
                        <a:buChar char="•"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복구 불가능한 방법의 파기가 아님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36" name="Google Shape;236;g2a106b42b83_5_0"/>
          <p:cNvGrpSpPr/>
          <p:nvPr/>
        </p:nvGrpSpPr>
        <p:grpSpPr>
          <a:xfrm>
            <a:off x="5640423" y="1943580"/>
            <a:ext cx="898286" cy="215400"/>
            <a:chOff x="8264686" y="359687"/>
            <a:chExt cx="898286" cy="215400"/>
          </a:xfrm>
        </p:grpSpPr>
        <p:sp>
          <p:nvSpPr>
            <p:cNvPr id="237" name="Google Shape;237;g2a106b42b83_5_0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i="0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38;g2a106b42b83_5_0"/>
            <p:cNvSpPr txBox="1"/>
            <p:nvPr/>
          </p:nvSpPr>
          <p:spPr>
            <a:xfrm>
              <a:off x="8325972" y="359687"/>
              <a:ext cx="8370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수집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g2a106b42b83_5_0"/>
          <p:cNvGrpSpPr/>
          <p:nvPr/>
        </p:nvGrpSpPr>
        <p:grpSpPr>
          <a:xfrm>
            <a:off x="5653333" y="2713946"/>
            <a:ext cx="940586" cy="215400"/>
            <a:chOff x="8259286" y="359687"/>
            <a:chExt cx="940586" cy="215400"/>
          </a:xfrm>
        </p:grpSpPr>
        <p:sp>
          <p:nvSpPr>
            <p:cNvPr id="240" name="Google Shape;240;g2a106b42b83_5_0"/>
            <p:cNvSpPr/>
            <p:nvPr/>
          </p:nvSpPr>
          <p:spPr>
            <a:xfrm>
              <a:off x="8259286" y="413409"/>
              <a:ext cx="1188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i="0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1" name="Google Shape;241;g2a106b42b83_5_0"/>
            <p:cNvSpPr txBox="1"/>
            <p:nvPr/>
          </p:nvSpPr>
          <p:spPr>
            <a:xfrm>
              <a:off x="8325972" y="359687"/>
              <a:ext cx="873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저장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g2a106b42b83_5_0"/>
          <p:cNvSpPr/>
          <p:nvPr/>
        </p:nvSpPr>
        <p:spPr>
          <a:xfrm>
            <a:off x="2362950" y="5060450"/>
            <a:ext cx="775200" cy="402600"/>
          </a:xfrm>
          <a:prstGeom prst="can">
            <a:avLst>
              <a:gd fmla="val 27084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 서버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3" name="Google Shape;243;g2a106b42b83_5_0"/>
          <p:cNvCxnSpPr>
            <a:stCxn id="242" idx="4"/>
            <a:endCxn id="244" idx="2"/>
          </p:cNvCxnSpPr>
          <p:nvPr/>
        </p:nvCxnSpPr>
        <p:spPr>
          <a:xfrm>
            <a:off x="3138150" y="5261750"/>
            <a:ext cx="1535400" cy="1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" name="Google Shape;245;g2a106b42b83_5_0"/>
          <p:cNvSpPr/>
          <p:nvPr/>
        </p:nvSpPr>
        <p:spPr>
          <a:xfrm>
            <a:off x="1309510" y="2401944"/>
            <a:ext cx="681300" cy="33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2a106b42b83_5_0"/>
          <p:cNvSpPr/>
          <p:nvPr/>
        </p:nvSpPr>
        <p:spPr>
          <a:xfrm>
            <a:off x="4673568" y="5030209"/>
            <a:ext cx="795000" cy="486900"/>
          </a:xfrm>
          <a:prstGeom prst="snip1Rect">
            <a:avLst>
              <a:gd fmla="val 3982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목적 달성 후 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a106b42b83_5_0"/>
          <p:cNvSpPr/>
          <p:nvPr/>
        </p:nvSpPr>
        <p:spPr>
          <a:xfrm>
            <a:off x="3803160" y="5212902"/>
            <a:ext cx="108000" cy="10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2a106b42b83_5_0"/>
          <p:cNvSpPr/>
          <p:nvPr/>
        </p:nvSpPr>
        <p:spPr>
          <a:xfrm>
            <a:off x="2355855" y="3578560"/>
            <a:ext cx="782400" cy="402600"/>
          </a:xfrm>
          <a:prstGeom prst="can">
            <a:avLst>
              <a:gd fmla="val 27084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K사 서버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8" name="Google Shape;248;g2a106b42b83_5_0"/>
          <p:cNvCxnSpPr>
            <a:stCxn id="242" idx="1"/>
            <a:endCxn id="247" idx="3"/>
          </p:cNvCxnSpPr>
          <p:nvPr/>
        </p:nvCxnSpPr>
        <p:spPr>
          <a:xfrm rot="10800000">
            <a:off x="2746950" y="3981050"/>
            <a:ext cx="3600" cy="107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9" name="Google Shape;249;g2a106b42b83_5_0"/>
          <p:cNvSpPr txBox="1"/>
          <p:nvPr/>
        </p:nvSpPr>
        <p:spPr>
          <a:xfrm>
            <a:off x="5650583" y="2079147"/>
            <a:ext cx="121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1200" lvl="0" marL="6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이름,생년월일,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1200" lvl="0" marL="6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연락처,주소,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1200" lvl="0" marL="6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카드번호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61200" lvl="0" marL="6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g2a106b42b83_5_0"/>
          <p:cNvSpPr txBox="1"/>
          <p:nvPr/>
        </p:nvSpPr>
        <p:spPr>
          <a:xfrm>
            <a:off x="5660565" y="2851510"/>
            <a:ext cx="121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1200" lvl="0" marL="6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이름,생년월일,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1200" lvl="0" marL="6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연락처,주소,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1200" lvl="0" marL="6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카드번호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61200" lvl="0" marL="6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1" name="Google Shape;251;g2a106b42b83_5_0"/>
          <p:cNvGrpSpPr/>
          <p:nvPr/>
        </p:nvGrpSpPr>
        <p:grpSpPr>
          <a:xfrm>
            <a:off x="5643351" y="3497465"/>
            <a:ext cx="940586" cy="215400"/>
            <a:chOff x="8259286" y="359687"/>
            <a:chExt cx="940586" cy="215400"/>
          </a:xfrm>
        </p:grpSpPr>
        <p:sp>
          <p:nvSpPr>
            <p:cNvPr id="252" name="Google Shape;252;g2a106b42b83_5_0"/>
            <p:cNvSpPr/>
            <p:nvPr/>
          </p:nvSpPr>
          <p:spPr>
            <a:xfrm>
              <a:off x="8259286" y="413409"/>
              <a:ext cx="1188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 i="0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" name="Google Shape;253;g2a106b42b83_5_0"/>
            <p:cNvSpPr txBox="1"/>
            <p:nvPr/>
          </p:nvSpPr>
          <p:spPr>
            <a:xfrm>
              <a:off x="8325972" y="359687"/>
              <a:ext cx="873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녹취파일 수집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g2a106b42b83_5_0"/>
          <p:cNvGrpSpPr/>
          <p:nvPr/>
        </p:nvGrpSpPr>
        <p:grpSpPr>
          <a:xfrm>
            <a:off x="5643351" y="3860157"/>
            <a:ext cx="940586" cy="215400"/>
            <a:chOff x="8259286" y="359687"/>
            <a:chExt cx="940586" cy="215400"/>
          </a:xfrm>
        </p:grpSpPr>
        <p:sp>
          <p:nvSpPr>
            <p:cNvPr id="255" name="Google Shape;255;g2a106b42b83_5_0"/>
            <p:cNvSpPr/>
            <p:nvPr/>
          </p:nvSpPr>
          <p:spPr>
            <a:xfrm>
              <a:off x="8259286" y="413409"/>
              <a:ext cx="1188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1" i="0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g2a106b42b83_5_0"/>
            <p:cNvSpPr txBox="1"/>
            <p:nvPr/>
          </p:nvSpPr>
          <p:spPr>
            <a:xfrm>
              <a:off x="8325972" y="359687"/>
              <a:ext cx="873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녹취파일 저장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g2a106b42b83_5_0"/>
          <p:cNvSpPr/>
          <p:nvPr/>
        </p:nvSpPr>
        <p:spPr>
          <a:xfrm>
            <a:off x="2694450" y="4133148"/>
            <a:ext cx="108000" cy="10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2a106b42b83_5_0"/>
          <p:cNvSpPr/>
          <p:nvPr/>
        </p:nvSpPr>
        <p:spPr>
          <a:xfrm>
            <a:off x="2694459" y="4541334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g2a106b42b83_5_0"/>
          <p:cNvSpPr/>
          <p:nvPr/>
        </p:nvSpPr>
        <p:spPr>
          <a:xfrm>
            <a:off x="4568559" y="4891634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2a106b42b83_5_0"/>
          <p:cNvSpPr/>
          <p:nvPr/>
        </p:nvSpPr>
        <p:spPr>
          <a:xfrm>
            <a:off x="1258950" y="3613050"/>
            <a:ext cx="782400" cy="33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TM통합시스템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1" name="Google Shape;261;g2a106b42b83_5_0"/>
          <p:cNvGrpSpPr/>
          <p:nvPr/>
        </p:nvGrpSpPr>
        <p:grpSpPr>
          <a:xfrm>
            <a:off x="2206726" y="5568560"/>
            <a:ext cx="1080591" cy="443817"/>
            <a:chOff x="2334125" y="2168954"/>
            <a:chExt cx="337200" cy="254570"/>
          </a:xfrm>
        </p:grpSpPr>
        <p:sp>
          <p:nvSpPr>
            <p:cNvPr id="262" name="Google Shape;262;g2a106b42b83_5_0"/>
            <p:cNvSpPr/>
            <p:nvPr/>
          </p:nvSpPr>
          <p:spPr>
            <a:xfrm>
              <a:off x="2334125" y="2168954"/>
              <a:ext cx="337200" cy="215100"/>
            </a:xfrm>
            <a:prstGeom prst="roundRect">
              <a:avLst>
                <a:gd fmla="val 10804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2a106b42b83_5_0"/>
            <p:cNvSpPr/>
            <p:nvPr/>
          </p:nvSpPr>
          <p:spPr>
            <a:xfrm>
              <a:off x="2444294" y="2381709"/>
              <a:ext cx="116700" cy="39900"/>
            </a:xfrm>
            <a:prstGeom prst="trapezoid">
              <a:avLst>
                <a:gd fmla="val 25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2a106b42b83_5_0"/>
            <p:cNvSpPr/>
            <p:nvPr/>
          </p:nvSpPr>
          <p:spPr>
            <a:xfrm>
              <a:off x="2350966" y="2188685"/>
              <a:ext cx="303300" cy="189600"/>
            </a:xfrm>
            <a:prstGeom prst="roundRect">
              <a:avLst>
                <a:gd fmla="val 1021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개인정보취급자PC</a:t>
              </a:r>
              <a:endPara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2a106b42b83_5_0"/>
            <p:cNvSpPr/>
            <p:nvPr/>
          </p:nvSpPr>
          <p:spPr>
            <a:xfrm>
              <a:off x="2427106" y="2415124"/>
              <a:ext cx="151200" cy="8400"/>
            </a:xfrm>
            <a:prstGeom prst="roundRect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2a106b42b83_5_0"/>
            <p:cNvSpPr/>
            <p:nvPr/>
          </p:nvSpPr>
          <p:spPr>
            <a:xfrm>
              <a:off x="2344804" y="2337837"/>
              <a:ext cx="315600" cy="42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2a106b42b83_5_0"/>
            <p:cNvSpPr/>
            <p:nvPr/>
          </p:nvSpPr>
          <p:spPr>
            <a:xfrm>
              <a:off x="2490602" y="2349334"/>
              <a:ext cx="24000" cy="2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8" name="Google Shape;268;g2a106b42b83_5_0"/>
          <p:cNvCxnSpPr>
            <a:endCxn id="242" idx="2"/>
          </p:cNvCxnSpPr>
          <p:nvPr/>
        </p:nvCxnSpPr>
        <p:spPr>
          <a:xfrm>
            <a:off x="1978350" y="5259050"/>
            <a:ext cx="3846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g2a106b42b83_5_0"/>
          <p:cNvCxnSpPr/>
          <p:nvPr/>
        </p:nvCxnSpPr>
        <p:spPr>
          <a:xfrm rot="10800000">
            <a:off x="2149825" y="2574625"/>
            <a:ext cx="0" cy="199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g2a106b42b83_5_0"/>
          <p:cNvCxnSpPr/>
          <p:nvPr/>
        </p:nvCxnSpPr>
        <p:spPr>
          <a:xfrm flipH="1" rot="10800000">
            <a:off x="1986546" y="2578138"/>
            <a:ext cx="1632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g2a106b42b83_5_0"/>
          <p:cNvSpPr/>
          <p:nvPr/>
        </p:nvSpPr>
        <p:spPr>
          <a:xfrm>
            <a:off x="2014142" y="2524443"/>
            <a:ext cx="108000" cy="10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2a106b42b83_5_0"/>
          <p:cNvSpPr/>
          <p:nvPr/>
        </p:nvSpPr>
        <p:spPr>
          <a:xfrm>
            <a:off x="2116715" y="5206407"/>
            <a:ext cx="108000" cy="10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3" name="Google Shape;273;g2a106b42b83_5_0"/>
          <p:cNvCxnSpPr/>
          <p:nvPr/>
        </p:nvCxnSpPr>
        <p:spPr>
          <a:xfrm>
            <a:off x="1192150" y="3776075"/>
            <a:ext cx="0" cy="199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g2a106b42b83_5_0"/>
          <p:cNvCxnSpPr>
            <a:endCxn id="264" idx="1"/>
          </p:cNvCxnSpPr>
          <p:nvPr/>
        </p:nvCxnSpPr>
        <p:spPr>
          <a:xfrm>
            <a:off x="1194795" y="5768233"/>
            <a:ext cx="106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" name="Google Shape;275;g2a106b42b83_5_0"/>
          <p:cNvSpPr/>
          <p:nvPr/>
        </p:nvSpPr>
        <p:spPr>
          <a:xfrm>
            <a:off x="1990792" y="5714218"/>
            <a:ext cx="108000" cy="10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6" name="Google Shape;276;g2a106b42b83_5_0"/>
          <p:cNvGrpSpPr/>
          <p:nvPr/>
        </p:nvGrpSpPr>
        <p:grpSpPr>
          <a:xfrm>
            <a:off x="5602860" y="4213354"/>
            <a:ext cx="1211700" cy="357670"/>
            <a:chOff x="7711037" y="144243"/>
            <a:chExt cx="1211700" cy="357670"/>
          </a:xfrm>
        </p:grpSpPr>
        <p:grpSp>
          <p:nvGrpSpPr>
            <p:cNvPr id="277" name="Google Shape;277;g2a106b42b83_5_0"/>
            <p:cNvGrpSpPr/>
            <p:nvPr/>
          </p:nvGrpSpPr>
          <p:grpSpPr>
            <a:xfrm>
              <a:off x="7760596" y="144243"/>
              <a:ext cx="1103486" cy="215400"/>
              <a:chOff x="8264686" y="359687"/>
              <a:chExt cx="1103486" cy="215400"/>
            </a:xfrm>
          </p:grpSpPr>
          <p:sp>
            <p:nvSpPr>
              <p:cNvPr id="278" name="Google Shape;278;g2a106b42b83_5_0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9" name="Google Shape;279;g2a106b42b83_5_0"/>
              <p:cNvSpPr txBox="1"/>
              <p:nvPr/>
            </p:nvSpPr>
            <p:spPr>
              <a:xfrm>
                <a:off x="8325972" y="359687"/>
                <a:ext cx="1042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K사 서버 전송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0" name="Google Shape;280;g2a106b42b83_5_0"/>
            <p:cNvSpPr txBox="1"/>
            <p:nvPr/>
          </p:nvSpPr>
          <p:spPr>
            <a:xfrm>
              <a:off x="7711037" y="286513"/>
              <a:ext cx="1211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녹취파일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g2a106b42b83_5_0"/>
          <p:cNvGrpSpPr/>
          <p:nvPr/>
        </p:nvGrpSpPr>
        <p:grpSpPr>
          <a:xfrm>
            <a:off x="5645039" y="4614660"/>
            <a:ext cx="1103486" cy="215400"/>
            <a:chOff x="8264686" y="359687"/>
            <a:chExt cx="1103486" cy="215400"/>
          </a:xfrm>
        </p:grpSpPr>
        <p:sp>
          <p:nvSpPr>
            <p:cNvPr id="282" name="Google Shape;282;g2a106b42b83_5_0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" name="Google Shape;283;g2a106b42b83_5_0"/>
            <p:cNvSpPr txBox="1"/>
            <p:nvPr/>
          </p:nvSpPr>
          <p:spPr>
            <a:xfrm>
              <a:off x="8325972" y="359687"/>
              <a:ext cx="1042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녹취파일 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g2a106b42b83_5_0"/>
          <p:cNvSpPr/>
          <p:nvPr/>
        </p:nvSpPr>
        <p:spPr>
          <a:xfrm>
            <a:off x="1321800" y="5094950"/>
            <a:ext cx="656700" cy="33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녹취시스템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5" name="Google Shape;285;g2a106b42b83_5_0"/>
          <p:cNvCxnSpPr>
            <a:stCxn id="260" idx="1"/>
          </p:cNvCxnSpPr>
          <p:nvPr/>
        </p:nvCxnSpPr>
        <p:spPr>
          <a:xfrm rot="10800000">
            <a:off x="1191150" y="3779850"/>
            <a:ext cx="6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g2a106b42b83_5_0"/>
          <p:cNvSpPr/>
          <p:nvPr/>
        </p:nvSpPr>
        <p:spPr>
          <a:xfrm>
            <a:off x="1138142" y="3725843"/>
            <a:ext cx="108000" cy="10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7" name="Google Shape;287;g2a106b42b83_5_0"/>
          <p:cNvCxnSpPr>
            <a:endCxn id="284" idx="0"/>
          </p:cNvCxnSpPr>
          <p:nvPr/>
        </p:nvCxnSpPr>
        <p:spPr>
          <a:xfrm>
            <a:off x="1648050" y="4558550"/>
            <a:ext cx="2100" cy="5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88" name="Google Shape;288;g2a106b42b83_5_0"/>
          <p:cNvCxnSpPr/>
          <p:nvPr/>
        </p:nvCxnSpPr>
        <p:spPr>
          <a:xfrm>
            <a:off x="1652475" y="4563150"/>
            <a:ext cx="5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106b42b83_6_0"/>
          <p:cNvSpPr txBox="1"/>
          <p:nvPr>
            <p:ph idx="1" type="body"/>
          </p:nvPr>
        </p:nvSpPr>
        <p:spPr>
          <a:xfrm>
            <a:off x="160742" y="209239"/>
            <a:ext cx="49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16_대한고용정보  전지훈</a:t>
            </a:r>
            <a:endParaRPr/>
          </a:p>
        </p:txBody>
      </p:sp>
      <p:graphicFrame>
        <p:nvGraphicFramePr>
          <p:cNvPr id="294" name="Google Shape;294;g2a106b42b83_6_0"/>
          <p:cNvGraphicFramePr/>
          <p:nvPr/>
        </p:nvGraphicFramePr>
        <p:xfrm>
          <a:off x="140696" y="1064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{A1D1E754-D109-4466-BCB8-EA8DA9FF871B}</a:tableStyleId>
              </a:tblPr>
              <a:tblGrid>
                <a:gridCol w="901850"/>
                <a:gridCol w="1138050"/>
                <a:gridCol w="1138050"/>
                <a:gridCol w="1138050"/>
                <a:gridCol w="1138050"/>
                <a:gridCol w="1098675"/>
              </a:tblGrid>
              <a:tr h="423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흐름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개인정보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3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[정보주체]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고객/임직원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[위탁사]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</a:t>
                      </a: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[수탁사]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대한고용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[재수탁자]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동방정보통신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51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주요업무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전용선</a:t>
                      </a: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통해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고객정보를 수집함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고객으로 부터 직접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녹취정보를 수집</a:t>
                      </a:r>
                      <a:endParaRPr sz="1400" u="none" cap="none" strike="noStrike"/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수집된 정보는 </a:t>
                      </a: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대한고용정보 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녹취서버에 임시저장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저장된 정보를 </a:t>
                      </a: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녹취서버에</a:t>
                      </a: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755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로그인시 보안토큰 이용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개인정보 마스킹 적용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5295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파기 주기 : K카드녹취서버로 녹취파일 전송 후 녹취시스템에 의해 실시간 파기</a:t>
                      </a:r>
                      <a:endParaRPr sz="700" u="none" cap="none" strike="noStrike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녹취시스템을 통한 자동 삭재</a:t>
                      </a:r>
                      <a:endParaRPr sz="700" u="none" cap="none" strike="noStrike"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12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Weak Point</a:t>
                      </a:r>
                      <a:endParaRPr b="1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6565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K카드사 녹취서버로 녹취파일 전송과정에서 특정 코덱을 통해 재생이 가능하나 이외 암호화가 적용안됨</a:t>
                      </a:r>
                      <a:endParaRPr sz="1300" u="none" cap="none" strike="noStrike"/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6565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•"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보조저장매체 사용 통제기준 미흡, 사용 이력 관리하지 않음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6565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마스킹 기준을 수립하지 않음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6565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파기관리대장을</a:t>
                      </a:r>
                      <a:endParaRPr b="0" i="0"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별도로 작성하지 않음</a:t>
                      </a:r>
                      <a:endParaRPr b="0" i="0"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6565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•"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녹취시스템 접속기록을 일정기간 이상 보관하고 있지 않음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95" name="Google Shape;295;g2a106b42b83_6_0"/>
          <p:cNvGrpSpPr/>
          <p:nvPr/>
        </p:nvGrpSpPr>
        <p:grpSpPr>
          <a:xfrm>
            <a:off x="5602860" y="2017161"/>
            <a:ext cx="1240580" cy="851434"/>
            <a:chOff x="7760596" y="144243"/>
            <a:chExt cx="1240580" cy="851434"/>
          </a:xfrm>
        </p:grpSpPr>
        <p:grpSp>
          <p:nvGrpSpPr>
            <p:cNvPr id="296" name="Google Shape;296;g2a106b42b83_6_0"/>
            <p:cNvGrpSpPr/>
            <p:nvPr/>
          </p:nvGrpSpPr>
          <p:grpSpPr>
            <a:xfrm>
              <a:off x="7760596" y="144243"/>
              <a:ext cx="898286" cy="215400"/>
              <a:chOff x="8264686" y="359687"/>
              <a:chExt cx="898286" cy="215400"/>
            </a:xfrm>
          </p:grpSpPr>
          <p:sp>
            <p:nvSpPr>
              <p:cNvPr id="297" name="Google Shape;297;g2a106b42b83_6_0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8" name="Google Shape;298;g2a106b42b83_6_0"/>
              <p:cNvSpPr txBox="1"/>
              <p:nvPr/>
            </p:nvSpPr>
            <p:spPr>
              <a:xfrm>
                <a:off x="8325972" y="359687"/>
                <a:ext cx="8370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 수집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9" name="Google Shape;299;g2a106b42b83_6_0"/>
            <p:cNvSpPr txBox="1"/>
            <p:nvPr/>
          </p:nvSpPr>
          <p:spPr>
            <a:xfrm>
              <a:off x="7789476" y="287677"/>
              <a:ext cx="1211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녹취정보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이름,연락처,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주민등록번호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0" name="Google Shape;300;g2a106b42b83_6_0"/>
          <p:cNvSpPr/>
          <p:nvPr/>
        </p:nvSpPr>
        <p:spPr>
          <a:xfrm>
            <a:off x="1268760" y="2214430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1" name="Google Shape;301;g2a106b42b83_6_0"/>
          <p:cNvGrpSpPr/>
          <p:nvPr/>
        </p:nvGrpSpPr>
        <p:grpSpPr>
          <a:xfrm>
            <a:off x="5602860" y="3076142"/>
            <a:ext cx="1211700" cy="730465"/>
            <a:chOff x="7715881" y="144243"/>
            <a:chExt cx="1211700" cy="730465"/>
          </a:xfrm>
        </p:grpSpPr>
        <p:grpSp>
          <p:nvGrpSpPr>
            <p:cNvPr id="302" name="Google Shape;302;g2a106b42b83_6_0"/>
            <p:cNvGrpSpPr/>
            <p:nvPr/>
          </p:nvGrpSpPr>
          <p:grpSpPr>
            <a:xfrm>
              <a:off x="7760596" y="144243"/>
              <a:ext cx="1066586" cy="215400"/>
              <a:chOff x="8264686" y="359687"/>
              <a:chExt cx="1066586" cy="215400"/>
            </a:xfrm>
          </p:grpSpPr>
          <p:sp>
            <p:nvSpPr>
              <p:cNvPr id="303" name="Google Shape;303;g2a106b42b83_6_0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4" name="Google Shape;304;g2a106b42b83_6_0"/>
              <p:cNvSpPr txBox="1"/>
              <p:nvPr/>
            </p:nvSpPr>
            <p:spPr>
              <a:xfrm>
                <a:off x="8325972" y="359687"/>
                <a:ext cx="10053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개인정보임시저장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g2a106b42b83_6_0"/>
            <p:cNvSpPr txBox="1"/>
            <p:nvPr/>
          </p:nvSpPr>
          <p:spPr>
            <a:xfrm>
              <a:off x="7715881" y="289708"/>
              <a:ext cx="12117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녹취정보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 연락처,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주민등록번호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06" name="Google Shape;306;g2a106b42b83_6_0"/>
          <p:cNvGrpSpPr/>
          <p:nvPr/>
        </p:nvGrpSpPr>
        <p:grpSpPr>
          <a:xfrm>
            <a:off x="5617310" y="4132804"/>
            <a:ext cx="1211700" cy="991207"/>
            <a:chOff x="7725487" y="144243"/>
            <a:chExt cx="1211700" cy="991207"/>
          </a:xfrm>
        </p:grpSpPr>
        <p:grpSp>
          <p:nvGrpSpPr>
            <p:cNvPr id="307" name="Google Shape;307;g2a106b42b83_6_0"/>
            <p:cNvGrpSpPr/>
            <p:nvPr/>
          </p:nvGrpSpPr>
          <p:grpSpPr>
            <a:xfrm>
              <a:off x="7760596" y="144243"/>
              <a:ext cx="1103486" cy="338700"/>
              <a:chOff x="8264686" y="359687"/>
              <a:chExt cx="1103486" cy="338700"/>
            </a:xfrm>
          </p:grpSpPr>
          <p:sp>
            <p:nvSpPr>
              <p:cNvPr id="308" name="Google Shape;308;g2a106b42b83_6_0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" name="Google Shape;309;g2a106b42b83_6_0"/>
              <p:cNvSpPr txBox="1"/>
              <p:nvPr/>
            </p:nvSpPr>
            <p:spPr>
              <a:xfrm>
                <a:off x="8325972" y="359687"/>
                <a:ext cx="1042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K카드사 녹취서버 전송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0" name="Google Shape;310;g2a106b42b83_6_0"/>
            <p:cNvSpPr txBox="1"/>
            <p:nvPr/>
          </p:nvSpPr>
          <p:spPr>
            <a:xfrm>
              <a:off x="7725487" y="458350"/>
              <a:ext cx="12117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녹취정보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 연락처,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주민등록번호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g2a106b42b83_6_0"/>
          <p:cNvGrpSpPr/>
          <p:nvPr/>
        </p:nvGrpSpPr>
        <p:grpSpPr>
          <a:xfrm>
            <a:off x="5602860" y="5071860"/>
            <a:ext cx="1211700" cy="729886"/>
            <a:chOff x="7718417" y="144243"/>
            <a:chExt cx="1211700" cy="729886"/>
          </a:xfrm>
        </p:grpSpPr>
        <p:grpSp>
          <p:nvGrpSpPr>
            <p:cNvPr id="312" name="Google Shape;312;g2a106b42b83_6_0"/>
            <p:cNvGrpSpPr/>
            <p:nvPr/>
          </p:nvGrpSpPr>
          <p:grpSpPr>
            <a:xfrm>
              <a:off x="7760596" y="144243"/>
              <a:ext cx="1103486" cy="215400"/>
              <a:chOff x="8264686" y="359687"/>
              <a:chExt cx="1103486" cy="215400"/>
            </a:xfrm>
          </p:grpSpPr>
          <p:sp>
            <p:nvSpPr>
              <p:cNvPr id="313" name="Google Shape;313;g2a106b42b83_6_0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lang="ko-KR" sz="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4" name="Google Shape;314;g2a106b42b83_6_0"/>
              <p:cNvSpPr txBox="1"/>
              <p:nvPr/>
            </p:nvSpPr>
            <p:spPr>
              <a:xfrm>
                <a:off x="8325972" y="359687"/>
                <a:ext cx="1042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녹취서버 유지보수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5" name="Google Shape;315;g2a106b42b83_6_0"/>
            <p:cNvSpPr txBox="1"/>
            <p:nvPr/>
          </p:nvSpPr>
          <p:spPr>
            <a:xfrm>
              <a:off x="7718417" y="289129"/>
              <a:ext cx="12117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녹취파일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 연락처,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주민등록번호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16" name="Google Shape;316;g2a106b42b83_6_0"/>
          <p:cNvSpPr/>
          <p:nvPr/>
        </p:nvSpPr>
        <p:spPr>
          <a:xfrm>
            <a:off x="1306390" y="4787170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수탁사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2a106b42b83_6_0"/>
          <p:cNvSpPr/>
          <p:nvPr/>
        </p:nvSpPr>
        <p:spPr>
          <a:xfrm>
            <a:off x="4542167" y="4847641"/>
            <a:ext cx="795000" cy="486900"/>
          </a:xfrm>
          <a:prstGeom prst="snip1Rect">
            <a:avLst>
              <a:gd fmla="val 3982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목적 달성 후 파기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2a106b42b83_6_0"/>
          <p:cNvCxnSpPr/>
          <p:nvPr/>
        </p:nvCxnSpPr>
        <p:spPr>
          <a:xfrm rot="10800000">
            <a:off x="2892176" y="3554862"/>
            <a:ext cx="3000" cy="13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" name="Google Shape;319;g2a106b42b83_6_0"/>
          <p:cNvCxnSpPr/>
          <p:nvPr/>
        </p:nvCxnSpPr>
        <p:spPr>
          <a:xfrm>
            <a:off x="2213982" y="5064279"/>
            <a:ext cx="34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0" name="Google Shape;320;g2a106b42b83_6_0"/>
          <p:cNvSpPr/>
          <p:nvPr/>
        </p:nvSpPr>
        <p:spPr>
          <a:xfrm>
            <a:off x="2839720" y="4736296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1" name="Google Shape;321;g2a106b42b83_6_0"/>
          <p:cNvCxnSpPr/>
          <p:nvPr/>
        </p:nvCxnSpPr>
        <p:spPr>
          <a:xfrm rot="10800000">
            <a:off x="2220058" y="2326479"/>
            <a:ext cx="0" cy="273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g2a106b42b83_6_0"/>
          <p:cNvCxnSpPr/>
          <p:nvPr/>
        </p:nvCxnSpPr>
        <p:spPr>
          <a:xfrm flipH="1" rot="10800000">
            <a:off x="1949989" y="2329867"/>
            <a:ext cx="2700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g2a106b42b83_6_0"/>
          <p:cNvSpPr/>
          <p:nvPr/>
        </p:nvSpPr>
        <p:spPr>
          <a:xfrm>
            <a:off x="2317352" y="4988485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g2a106b42b83_6_0"/>
          <p:cNvSpPr/>
          <p:nvPr/>
        </p:nvSpPr>
        <p:spPr>
          <a:xfrm>
            <a:off x="1990398" y="2277005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g2a106b42b83_6_0"/>
          <p:cNvSpPr/>
          <p:nvPr/>
        </p:nvSpPr>
        <p:spPr>
          <a:xfrm>
            <a:off x="4542167" y="4468881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 시스템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g2a106b42b83_6_0"/>
          <p:cNvSpPr/>
          <p:nvPr/>
        </p:nvSpPr>
        <p:spPr>
          <a:xfrm>
            <a:off x="4325328" y="5031902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g2a106b42b83_6_0"/>
          <p:cNvSpPr/>
          <p:nvPr/>
        </p:nvSpPr>
        <p:spPr>
          <a:xfrm>
            <a:off x="2898609" y="3913884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8" name="Google Shape;328;g2a106b42b83_6_0"/>
          <p:cNvCxnSpPr>
            <a:endCxn id="317" idx="2"/>
          </p:cNvCxnSpPr>
          <p:nvPr/>
        </p:nvCxnSpPr>
        <p:spPr>
          <a:xfrm>
            <a:off x="3262667" y="5085991"/>
            <a:ext cx="1279500" cy="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9" name="Google Shape;329;g2a106b42b83_6_0"/>
          <p:cNvSpPr/>
          <p:nvPr/>
        </p:nvSpPr>
        <p:spPr>
          <a:xfrm>
            <a:off x="4468595" y="4798187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g2a106b42b83_6_0"/>
          <p:cNvSpPr/>
          <p:nvPr/>
        </p:nvSpPr>
        <p:spPr>
          <a:xfrm>
            <a:off x="2601000" y="3221000"/>
            <a:ext cx="6441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K카드사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녹취서버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g2a106b42b83_6_0"/>
          <p:cNvSpPr/>
          <p:nvPr/>
        </p:nvSpPr>
        <p:spPr>
          <a:xfrm>
            <a:off x="2571065" y="4880795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 서버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g2a106b42b83_6_0"/>
          <p:cNvSpPr txBox="1"/>
          <p:nvPr/>
        </p:nvSpPr>
        <p:spPr>
          <a:xfrm>
            <a:off x="7217125" y="6012075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5650" lvl="0" marL="720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Char char="•"/>
            </a:pPr>
            <a:r>
              <a:rPr 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백업 및 복구를 위한 테스트 진행 필요</a:t>
            </a:r>
            <a:endParaRPr/>
          </a:p>
        </p:txBody>
      </p:sp>
      <p:sp>
        <p:nvSpPr>
          <p:cNvPr id="333" name="Google Shape;333;g2a106b42b83_6_0"/>
          <p:cNvSpPr txBox="1"/>
          <p:nvPr/>
        </p:nvSpPr>
        <p:spPr>
          <a:xfrm>
            <a:off x="7253750" y="6820775"/>
            <a:ext cx="1072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5650" lvl="0" marL="720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Char char="•"/>
            </a:pPr>
            <a:r>
              <a:rPr 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책임을 명시하고 있으나 실제 역할 별 업무수행이 이루어지고 있는지 확인 불가함</a:t>
            </a:r>
            <a:endParaRPr/>
          </a:p>
        </p:txBody>
      </p:sp>
      <p:sp>
        <p:nvSpPr>
          <p:cNvPr id="334" name="Google Shape;334;g2a106b42b83_6_0"/>
          <p:cNvSpPr txBox="1"/>
          <p:nvPr/>
        </p:nvSpPr>
        <p:spPr>
          <a:xfrm>
            <a:off x="8610925" y="5566075"/>
            <a:ext cx="107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5650" lvl="0" marL="720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Char char="•"/>
            </a:pPr>
            <a:r>
              <a:rPr 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개인정보취급자 최소한으로 제한하여야 함</a:t>
            </a:r>
            <a:endParaRPr/>
          </a:p>
        </p:txBody>
      </p:sp>
      <p:sp>
        <p:nvSpPr>
          <p:cNvPr id="335" name="Google Shape;335;g2a106b42b83_6_0"/>
          <p:cNvSpPr txBox="1"/>
          <p:nvPr/>
        </p:nvSpPr>
        <p:spPr>
          <a:xfrm>
            <a:off x="8576000" y="6497775"/>
            <a:ext cx="107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5650" lvl="0" marL="720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Char char="•"/>
            </a:pPr>
            <a:r>
              <a:rPr 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연1회 이상 개인정보보호서약서 징구하여야 함</a:t>
            </a:r>
            <a:endParaRPr/>
          </a:p>
        </p:txBody>
      </p:sp>
      <p:sp>
        <p:nvSpPr>
          <p:cNvPr id="336" name="Google Shape;336;g2a106b42b83_6_0"/>
          <p:cNvSpPr txBox="1"/>
          <p:nvPr/>
        </p:nvSpPr>
        <p:spPr>
          <a:xfrm>
            <a:off x="8649025" y="7328475"/>
            <a:ext cx="10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5650" lvl="0" marL="720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Char char="•"/>
            </a:pPr>
            <a:r>
              <a:rPr 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개인정보취급자의 권한변경 이력 보관하여야 함 (보관 기간 명시 필요)</a:t>
            </a:r>
            <a:endParaRPr/>
          </a:p>
        </p:txBody>
      </p:sp>
      <p:sp>
        <p:nvSpPr>
          <p:cNvPr id="337" name="Google Shape;337;g2a106b42b83_6_0"/>
          <p:cNvSpPr txBox="1"/>
          <p:nvPr/>
        </p:nvSpPr>
        <p:spPr>
          <a:xfrm>
            <a:off x="7217113" y="7863325"/>
            <a:ext cx="107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5650" lvl="0" marL="720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Char char="•"/>
            </a:pPr>
            <a:r>
              <a:rPr 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보호구역 별 보호대책 수립 후 이를 명시하여야 함</a:t>
            </a:r>
            <a:endParaRPr/>
          </a:p>
        </p:txBody>
      </p:sp>
      <p:sp>
        <p:nvSpPr>
          <p:cNvPr id="338" name="Google Shape;338;g2a106b42b83_6_0"/>
          <p:cNvSpPr txBox="1"/>
          <p:nvPr/>
        </p:nvSpPr>
        <p:spPr>
          <a:xfrm>
            <a:off x="8694050" y="8073475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5650" lvl="0" marL="720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Char char="•"/>
            </a:pPr>
            <a:r>
              <a:rPr 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보호구역별 보호대책이 미흡함</a:t>
            </a:r>
            <a:endParaRPr/>
          </a:p>
        </p:txBody>
      </p:sp>
      <p:cxnSp>
        <p:nvCxnSpPr>
          <p:cNvPr id="339" name="Google Shape;339;g2a106b42b83_6_0"/>
          <p:cNvCxnSpPr/>
          <p:nvPr/>
        </p:nvCxnSpPr>
        <p:spPr>
          <a:xfrm flipH="1" rot="10800000">
            <a:off x="2317358" y="3396667"/>
            <a:ext cx="22500" cy="294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g2a106b42b83_6_0"/>
          <p:cNvSpPr/>
          <p:nvPr/>
        </p:nvSpPr>
        <p:spPr>
          <a:xfrm>
            <a:off x="2393552" y="6211985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1" name="Google Shape;341;g2a106b42b83_6_0"/>
          <p:cNvCxnSpPr/>
          <p:nvPr/>
        </p:nvCxnSpPr>
        <p:spPr>
          <a:xfrm>
            <a:off x="2317357" y="6337879"/>
            <a:ext cx="34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2" name="Google Shape;342;g2a106b42b83_6_0"/>
          <p:cNvCxnSpPr/>
          <p:nvPr/>
        </p:nvCxnSpPr>
        <p:spPr>
          <a:xfrm flipH="1" rot="10800000">
            <a:off x="2330989" y="3396667"/>
            <a:ext cx="2700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g2a106b42b83_6_0"/>
          <p:cNvSpPr/>
          <p:nvPr/>
        </p:nvSpPr>
        <p:spPr>
          <a:xfrm>
            <a:off x="2637340" y="6171070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 서버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g2a106b42b83_6_0"/>
          <p:cNvSpPr txBox="1"/>
          <p:nvPr/>
        </p:nvSpPr>
        <p:spPr>
          <a:xfrm>
            <a:off x="5602860" y="5919671"/>
            <a:ext cx="121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1200" lvl="0" marL="6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녹취파일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61200" lvl="0" marL="6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이름, 연락처,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1200" lvl="0" marL="6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주민등록번호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1200" lvl="0" marL="6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5" name="Google Shape;345;g2a106b42b83_6_0"/>
          <p:cNvGrpSpPr/>
          <p:nvPr/>
        </p:nvGrpSpPr>
        <p:grpSpPr>
          <a:xfrm>
            <a:off x="5645039" y="5757660"/>
            <a:ext cx="1103486" cy="215400"/>
            <a:chOff x="8264686" y="359687"/>
            <a:chExt cx="1103486" cy="215400"/>
          </a:xfrm>
        </p:grpSpPr>
        <p:sp>
          <p:nvSpPr>
            <p:cNvPr id="346" name="Google Shape;346;g2a106b42b83_6_0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lang="ko-KR" sz="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7" name="Google Shape;347;g2a106b42b83_6_0"/>
            <p:cNvSpPr txBox="1"/>
            <p:nvPr/>
          </p:nvSpPr>
          <p:spPr>
            <a:xfrm>
              <a:off x="8325972" y="359687"/>
              <a:ext cx="1042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녹취정보 자동삭제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g2a106b42b83_6_0"/>
          <p:cNvSpPr/>
          <p:nvPr/>
        </p:nvSpPr>
        <p:spPr>
          <a:xfrm>
            <a:off x="3391695" y="4880812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2a106b42b83_6_0"/>
          <p:cNvSpPr/>
          <p:nvPr/>
        </p:nvSpPr>
        <p:spPr>
          <a:xfrm>
            <a:off x="3603395" y="4880812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g2a106b42b83_6_0"/>
          <p:cNvSpPr/>
          <p:nvPr/>
        </p:nvSpPr>
        <p:spPr>
          <a:xfrm>
            <a:off x="4433320" y="4368100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2020-08-28T08:36:34Z</dcterms:created>
  <dc:creator>SK infosec</dc:creator>
</cp:coreProperties>
</file>