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6" r:id="rId2"/>
    <p:sldId id="509" r:id="rId3"/>
    <p:sldId id="512" r:id="rId4"/>
    <p:sldId id="540" r:id="rId5"/>
    <p:sldId id="541" r:id="rId6"/>
    <p:sldId id="542" r:id="rId7"/>
    <p:sldId id="539" r:id="rId8"/>
    <p:sldId id="534" r:id="rId9"/>
    <p:sldId id="535" r:id="rId10"/>
    <p:sldId id="536" r:id="rId11"/>
    <p:sldId id="537" r:id="rId12"/>
    <p:sldId id="510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51" r:id="rId21"/>
    <p:sldId id="552" r:id="rId22"/>
    <p:sldId id="553" r:id="rId23"/>
    <p:sldId id="554" r:id="rId24"/>
    <p:sldId id="555" r:id="rId25"/>
    <p:sldId id="556" r:id="rId26"/>
    <p:sldId id="543" r:id="rId27"/>
    <p:sldId id="511" r:id="rId28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0307" autoAdjust="0"/>
  </p:normalViewPr>
  <p:slideViewPr>
    <p:cSldViewPr showGuides="1">
      <p:cViewPr varScale="1">
        <p:scale>
          <a:sx n="137" d="100"/>
          <a:sy n="137" d="100"/>
        </p:scale>
        <p:origin x="900" y="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9237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-3091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13ADD-9626-4419-8633-E5EF6F4B41F1}" type="datetimeFigureOut">
              <a:rPr lang="ko-KR" altLang="en-US" smtClean="0"/>
              <a:t>2024-08-30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A1A87-6E46-482D-86DE-0290B9810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7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986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132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288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425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018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706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383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774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485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80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12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444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596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252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425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0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007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4031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0583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13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86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54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744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606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742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467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BF697-E1C7-45F2-BA00-DCF17081ED8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48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6130" y="157203"/>
            <a:ext cx="8563757" cy="403957"/>
          </a:xfrm>
          <a:prstGeom prst="rect">
            <a:avLst/>
          </a:prstGeom>
          <a:solidFill>
            <a:schemeClr val="tx2">
              <a:lumMod val="60000"/>
              <a:lumOff val="40000"/>
              <a:alpha val="44000"/>
            </a:schemeClr>
          </a:solidFill>
        </p:spPr>
        <p:txBody>
          <a:bodyPr lIns="84846" tIns="42423" rIns="84846" bIns="42423"/>
          <a:lstStyle>
            <a:lvl1pPr algn="l">
              <a:defRPr sz="2500" b="1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251526" y="625252"/>
            <a:ext cx="8712969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250825" y="697266"/>
            <a:ext cx="8713788" cy="4800782"/>
          </a:xfrm>
          <a:prstGeom prst="rect">
            <a:avLst/>
          </a:prstGeom>
        </p:spPr>
        <p:txBody>
          <a:bodyPr lIns="84846" tIns="42423" rIns="84846" bIns="42423"/>
          <a:lstStyle>
            <a:lvl1pPr marL="318172" indent="-318172">
              <a:buFont typeface="Wingdings" pitchFamily="2" charset="2"/>
              <a:buChar char="v"/>
              <a:defRPr sz="2100" b="1">
                <a:latin typeface="+mn-ea"/>
                <a:ea typeface="+mn-ea"/>
              </a:defRPr>
            </a:lvl1pPr>
            <a:lvl2pPr marL="689370" indent="-265143">
              <a:buSzPct val="80000"/>
              <a:buFont typeface="Wingdings" pitchFamily="2" charset="2"/>
              <a:buChar char="u"/>
              <a:defRPr sz="1800">
                <a:latin typeface="+mn-ea"/>
                <a:ea typeface="+mn-ea"/>
              </a:defRPr>
            </a:lvl2pPr>
            <a:lvl3pPr marL="1060569" indent="-212114">
              <a:buFont typeface="Wingdings" pitchFamily="2" charset="2"/>
              <a:buChar char="§"/>
              <a:defRPr sz="1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 marL="1525588" indent="-247650">
              <a:buFont typeface="맑은 고딕" pitchFamily="50" charset="-127"/>
              <a:buChar char="–"/>
              <a:defRPr lang="ko-KR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7" name="슬라이드 번호 개체 틀 14"/>
          <p:cNvSpPr>
            <a:spLocks noGrp="1"/>
          </p:cNvSpPr>
          <p:nvPr>
            <p:ph type="sldNum" sz="quarter" idx="4"/>
          </p:nvPr>
        </p:nvSpPr>
        <p:spPr>
          <a:xfrm>
            <a:off x="3541210" y="54007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7561854-95C1-46BA-A2AC-02F3253BFF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748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66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4"/>
          <p:cNvSpPr>
            <a:spLocks noGrp="1"/>
          </p:cNvSpPr>
          <p:nvPr>
            <p:ph type="sldNum" sz="quarter" idx="4"/>
          </p:nvPr>
        </p:nvSpPr>
        <p:spPr>
          <a:xfrm>
            <a:off x="3635896" y="53826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7561854-95C1-46BA-A2AC-02F3253BFF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67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취약점 진단 및 모의해킹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개요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0825" y="697266"/>
            <a:ext cx="8713788" cy="4392482"/>
          </a:xfrm>
        </p:spPr>
        <p:txBody>
          <a:bodyPr anchor="ctr"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취약점 진단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IT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운영환경에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대한 취약점 진단 및 보호대책을 수립하여 정보보호 수준 향상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웹 취약점 진단 및 소스코드 취약점 진단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서버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OS, DBMS, WEB, WAS, NETWORK,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보안장비 보안 취약점 진단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보호대책 및 개선과제 제시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모의해킹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실제 해킹과 동일한 형태의 공격을 통해 실제적인 보안 취약점 확인 및 제거 방안 제시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외부 시스템 모의해킹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APT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진단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내부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정보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유출진단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진단 대상 및 개선과제 제시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환경분석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697261"/>
            <a:ext cx="8713788" cy="504055"/>
          </a:xfrm>
        </p:spPr>
        <p:txBody>
          <a:bodyPr anchor="ctr"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계정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분석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201316"/>
            <a:ext cx="8497763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en-US" altLang="ko-KR" sz="1400" dirty="0" err="1"/>
              <a:t>root@localhost</a:t>
            </a:r>
            <a:r>
              <a:rPr lang="en-US" altLang="ko-KR" sz="1400" dirty="0"/>
              <a:t> ~]# cat /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passwd</a:t>
            </a:r>
            <a:r>
              <a:rPr lang="en-US" altLang="ko-KR" sz="1400" dirty="0"/>
              <a:t> | </a:t>
            </a:r>
            <a:r>
              <a:rPr lang="en-US" altLang="ko-KR" sz="1400" dirty="0" err="1"/>
              <a:t>grep</a:t>
            </a:r>
            <a:r>
              <a:rPr lang="en-US" altLang="ko-KR" sz="1400" dirty="0"/>
              <a:t> bash</a:t>
            </a:r>
          </a:p>
          <a:p>
            <a:r>
              <a:rPr lang="en-US" altLang="ko-KR" sz="1400" dirty="0"/>
              <a:t>root:x:0:0:root:/root:/bin/bash</a:t>
            </a:r>
          </a:p>
          <a:p>
            <a:r>
              <a:rPr lang="en-US" altLang="ko-KR" sz="1400" dirty="0"/>
              <a:t>adiosl:x:500:500:adiosl:/home/</a:t>
            </a:r>
            <a:r>
              <a:rPr lang="en-US" altLang="ko-KR" sz="1400" dirty="0" err="1"/>
              <a:t>adiosl</a:t>
            </a:r>
            <a:r>
              <a:rPr lang="en-US" altLang="ko-KR" sz="1400" dirty="0"/>
              <a:t>:/bin/bash</a:t>
            </a:r>
          </a:p>
          <a:p>
            <a:r>
              <a:rPr lang="en-US" altLang="ko-KR" sz="1400" dirty="0"/>
              <a:t>mysql:x:27:27:MySQL Server:/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/lib/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:/bin/bash</a:t>
            </a:r>
          </a:p>
          <a:p>
            <a:r>
              <a:rPr lang="en-US" altLang="ko-KR" sz="1400" dirty="0"/>
              <a:t>cubrid:x:501:501::/home/</a:t>
            </a:r>
            <a:r>
              <a:rPr lang="en-US" altLang="ko-KR" sz="1400" dirty="0" err="1"/>
              <a:t>cubrid</a:t>
            </a:r>
            <a:r>
              <a:rPr lang="en-US" altLang="ko-KR" sz="1400" dirty="0"/>
              <a:t>:/bin/bash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15017"/>
              </p:ext>
            </p:extLst>
          </p:nvPr>
        </p:nvGraphicFramePr>
        <p:xfrm>
          <a:off x="323528" y="2497460"/>
          <a:ext cx="8497763" cy="1665529"/>
        </p:xfrm>
        <a:graphic>
          <a:graphicData uri="http://schemas.openxmlformats.org/drawingml/2006/table">
            <a:tbl>
              <a:tblPr firstRow="1" firstCol="1" bandRow="1"/>
              <a:tblGrid>
                <a:gridCol w="804334">
                  <a:extLst>
                    <a:ext uri="{9D8B030D-6E8A-4147-A177-3AD203B41FA5}">
                      <a16:colId xmlns:a16="http://schemas.microsoft.com/office/drawing/2014/main" val="1891986099"/>
                    </a:ext>
                  </a:extLst>
                </a:gridCol>
                <a:gridCol w="1283898">
                  <a:extLst>
                    <a:ext uri="{9D8B030D-6E8A-4147-A177-3AD203B41FA5}">
                      <a16:colId xmlns:a16="http://schemas.microsoft.com/office/drawing/2014/main" val="40300897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216002048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357009520"/>
                    </a:ext>
                  </a:extLst>
                </a:gridCol>
                <a:gridCol w="1080939">
                  <a:extLst>
                    <a:ext uri="{9D8B030D-6E8A-4147-A177-3AD203B41FA5}">
                      <a16:colId xmlns:a16="http://schemas.microsoft.com/office/drawing/2014/main" val="3238998681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Username</a:t>
                      </a:r>
                      <a:endParaRPr lang="ko-KR" sz="1100" b="1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Account</a:t>
                      </a:r>
                      <a:r>
                        <a:rPr lang="en-US" altLang="ko-KR" sz="1100" b="1" baseline="0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Info</a:t>
                      </a:r>
                      <a:endParaRPr lang="ko-KR" sz="1100" b="1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Home</a:t>
                      </a:r>
                      <a:r>
                        <a:rPr lang="en-US" altLang="ko-KR" sz="1000" b="1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directory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Command/shell</a:t>
                      </a:r>
                      <a:endParaRPr lang="ko-KR" sz="1100" b="1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99672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root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관리자 계정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/root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/bin/bash</a:t>
                      </a:r>
                      <a:endParaRPr lang="en-US" altLang="ko-KR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37292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mysql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mysql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구동 계정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en-US" altLang="ko-KR" sz="11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var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/lib/</a:t>
                      </a:r>
                      <a:r>
                        <a:rPr lang="en-US" altLang="ko-KR" sz="11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mysql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/bin/bash</a:t>
                      </a:r>
                      <a:endParaRPr lang="en-US" altLang="ko-KR" sz="11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183741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130720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245061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929641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133329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928711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052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2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환경분석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697261"/>
            <a:ext cx="8713788" cy="4248471"/>
          </a:xfrm>
        </p:spPr>
        <p:txBody>
          <a:bodyPr anchor="ctr"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분석 총평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정보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00113" lvl="1" indent="-179388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Port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00113" lvl="1" indent="-179388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pPr marL="900113" lvl="1" indent="-179388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Daemon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00113" lvl="1" indent="-179388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pPr marL="900113" lvl="1" indent="-179388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계정 정보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00113" lvl="1" indent="-179388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pPr marL="900113" lvl="1" indent="-179388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8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’21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년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주요정보통신기반시설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Unix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12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799415"/>
              </p:ext>
            </p:extLst>
          </p:nvPr>
        </p:nvGraphicFramePr>
        <p:xfrm>
          <a:off x="260030" y="729523"/>
          <a:ext cx="4167954" cy="4576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234">
                  <a:extLst>
                    <a:ext uri="{9D8B030D-6E8A-4147-A177-3AD203B41FA5}">
                      <a16:colId xmlns:a16="http://schemas.microsoft.com/office/drawing/2014/main" val="3574091107"/>
                    </a:ext>
                  </a:extLst>
                </a:gridCol>
                <a:gridCol w="449017">
                  <a:extLst>
                    <a:ext uri="{9D8B030D-6E8A-4147-A177-3AD203B41FA5}">
                      <a16:colId xmlns:a16="http://schemas.microsoft.com/office/drawing/2014/main" val="322641313"/>
                    </a:ext>
                  </a:extLst>
                </a:gridCol>
                <a:gridCol w="2444644">
                  <a:extLst>
                    <a:ext uri="{9D8B030D-6E8A-4147-A177-3AD203B41FA5}">
                      <a16:colId xmlns:a16="http://schemas.microsoft.com/office/drawing/2014/main" val="8157036"/>
                    </a:ext>
                  </a:extLst>
                </a:gridCol>
                <a:gridCol w="582059">
                  <a:extLst>
                    <a:ext uri="{9D8B030D-6E8A-4147-A177-3AD203B41FA5}">
                      <a16:colId xmlns:a16="http://schemas.microsoft.com/office/drawing/2014/main" val="37893916"/>
                    </a:ext>
                  </a:extLst>
                </a:gridCol>
              </a:tblGrid>
              <a:tr h="1321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</a:rPr>
                        <a:t>분류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effectLst/>
                        </a:rPr>
                        <a:t>항목코드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effectLst/>
                        </a:rPr>
                        <a:t>점검항목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</a:rPr>
                        <a:t>항목 중요도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635015"/>
                  </a:ext>
                </a:extLst>
              </a:tr>
              <a:tr h="132163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1. </a:t>
                      </a:r>
                      <a:r>
                        <a:rPr lang="ko-KR" altLang="en-US" sz="700" u="none" strike="noStrike" dirty="0">
                          <a:effectLst/>
                        </a:rPr>
                        <a:t>계정관리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root </a:t>
                      </a:r>
                      <a:r>
                        <a:rPr lang="ko-KR" altLang="en-US" sz="700" u="none" strike="noStrike" dirty="0">
                          <a:effectLst/>
                        </a:rPr>
                        <a:t>계정 원격 접속 제한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397100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패스워드 복잡성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81356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계정 잠금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임계값</a:t>
                      </a:r>
                      <a:r>
                        <a:rPr lang="ko-KR" altLang="en-US" sz="700" u="none" strike="noStrike" dirty="0">
                          <a:effectLst/>
                        </a:rPr>
                        <a:t>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082623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패스워드 파일 보호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625821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root </a:t>
                      </a:r>
                      <a:r>
                        <a:rPr lang="ko-KR" altLang="en-US" sz="700" u="none" strike="noStrike" dirty="0">
                          <a:effectLst/>
                        </a:rPr>
                        <a:t>이외의 </a:t>
                      </a:r>
                      <a:r>
                        <a:rPr lang="en-US" altLang="ko-KR" sz="700" u="none" strike="noStrike" dirty="0">
                          <a:effectLst/>
                        </a:rPr>
                        <a:t>UID</a:t>
                      </a:r>
                      <a:r>
                        <a:rPr lang="ko-KR" altLang="en-US" sz="700" u="none" strike="noStrike" dirty="0">
                          <a:effectLst/>
                        </a:rPr>
                        <a:t>가 </a:t>
                      </a:r>
                      <a:r>
                        <a:rPr lang="en-US" altLang="ko-KR" sz="700" u="none" strike="noStrike" dirty="0">
                          <a:effectLst/>
                        </a:rPr>
                        <a:t>'0' </a:t>
                      </a:r>
                      <a:r>
                        <a:rPr lang="ko-KR" altLang="en-US" sz="700" u="none" strike="noStrike" dirty="0">
                          <a:effectLst/>
                        </a:rPr>
                        <a:t>금지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100590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U-45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root </a:t>
                      </a:r>
                      <a:r>
                        <a:rPr lang="ko-KR" altLang="en-US" sz="700" u="none" strike="noStrike" dirty="0">
                          <a:effectLst/>
                        </a:rPr>
                        <a:t>계정 </a:t>
                      </a:r>
                      <a:r>
                        <a:rPr lang="en-US" sz="700" u="none" strike="noStrike" dirty="0" err="1">
                          <a:effectLst/>
                        </a:rPr>
                        <a:t>su</a:t>
                      </a:r>
                      <a:r>
                        <a:rPr 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제한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136877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U-46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패스워드 최소 길이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중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866838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U-47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패스워드 최대 사용 기간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199222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U-48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패스워드 최소 사용기간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88479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U-49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불필요한 계정 제거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60215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관리자 그룹에 최소한의 계정 포함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070052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U-51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계정이 존재하지 않는 </a:t>
                      </a:r>
                      <a:r>
                        <a:rPr lang="en-US" altLang="ko-KR" sz="700" u="none" strike="noStrike">
                          <a:effectLst/>
                        </a:rPr>
                        <a:t>GID </a:t>
                      </a:r>
                      <a:r>
                        <a:rPr lang="ko-KR" altLang="en-US" sz="700" u="none" strike="noStrike">
                          <a:effectLst/>
                        </a:rPr>
                        <a:t>금지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233382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U-52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동일한 </a:t>
                      </a:r>
                      <a:r>
                        <a:rPr lang="en-US" sz="700" u="none" strike="noStrike" dirty="0">
                          <a:effectLst/>
                        </a:rPr>
                        <a:t>UID </a:t>
                      </a:r>
                      <a:r>
                        <a:rPr lang="ko-KR" altLang="en-US" sz="700" u="none" strike="noStrike" dirty="0">
                          <a:effectLst/>
                        </a:rPr>
                        <a:t>금지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922162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U-53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사용자 </a:t>
                      </a:r>
                      <a:r>
                        <a:rPr lang="en-US" sz="700" u="none" strike="noStrike" dirty="0">
                          <a:effectLst/>
                        </a:rPr>
                        <a:t>shell </a:t>
                      </a:r>
                      <a:r>
                        <a:rPr lang="ko-KR" altLang="en-US" sz="700" u="none" strike="noStrike" dirty="0">
                          <a:effectLst/>
                        </a:rPr>
                        <a:t>점검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027549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U-54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Session Timeout </a:t>
                      </a:r>
                      <a:r>
                        <a:rPr lang="ko-KR" altLang="en-US" sz="700" u="none" strike="noStrike" dirty="0">
                          <a:effectLst/>
                        </a:rPr>
                        <a:t>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34700"/>
                  </a:ext>
                </a:extLst>
              </a:tr>
              <a:tr h="132163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2. </a:t>
                      </a:r>
                      <a:r>
                        <a:rPr lang="ko-KR" altLang="en-US" sz="700" u="none" strike="noStrike" dirty="0">
                          <a:effectLst/>
                        </a:rPr>
                        <a:t>파일 및 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디렉터리 관리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U-05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root </a:t>
                      </a:r>
                      <a:r>
                        <a:rPr lang="ko-KR" altLang="en-US" sz="700" u="none" strike="noStrike" dirty="0">
                          <a:effectLst/>
                        </a:rPr>
                        <a:t>홈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</a:rPr>
                        <a:t>패스 디렉터리 권한 및 패스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992234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U-06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파일 및 디렉터리 소유자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223188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U-07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en-US" altLang="ko-KR" sz="700" u="none" strike="noStrike" dirty="0" err="1">
                          <a:effectLst/>
                        </a:rPr>
                        <a:t>etc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en-US" altLang="ko-KR" sz="700" u="none" strike="noStrike" dirty="0" err="1">
                          <a:effectLst/>
                        </a:rPr>
                        <a:t>passwd</a:t>
                      </a: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파일 소유자 및 권한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206792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U-08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en-US" altLang="ko-KR" sz="700" u="none" strike="noStrike" dirty="0" err="1">
                          <a:effectLst/>
                        </a:rPr>
                        <a:t>etc</a:t>
                      </a:r>
                      <a:r>
                        <a:rPr lang="en-US" altLang="ko-KR" sz="700" u="none" strike="noStrike" dirty="0">
                          <a:effectLst/>
                        </a:rPr>
                        <a:t>/shadow </a:t>
                      </a:r>
                      <a:r>
                        <a:rPr lang="ko-KR" altLang="en-US" sz="700" u="none" strike="noStrike" dirty="0">
                          <a:effectLst/>
                        </a:rPr>
                        <a:t>파일 소유자 및 권한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36741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U-09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en-US" altLang="ko-KR" sz="700" u="none" strike="noStrike" dirty="0" err="1">
                          <a:effectLst/>
                        </a:rPr>
                        <a:t>etc</a:t>
                      </a:r>
                      <a:r>
                        <a:rPr lang="en-US" altLang="ko-KR" sz="700" u="none" strike="noStrike" dirty="0">
                          <a:effectLst/>
                        </a:rPr>
                        <a:t>/hosts </a:t>
                      </a:r>
                      <a:r>
                        <a:rPr lang="ko-KR" altLang="en-US" sz="700" u="none" strike="noStrike" dirty="0">
                          <a:effectLst/>
                        </a:rPr>
                        <a:t>파일 소유자 및 권한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943324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/etc/(x)inetd.conf </a:t>
                      </a:r>
                      <a:r>
                        <a:rPr lang="ko-KR" altLang="en-US" sz="700" u="none" strike="noStrike">
                          <a:effectLst/>
                        </a:rPr>
                        <a:t>파일 소유자 및 권한 설정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261927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/etc/syslog.conf </a:t>
                      </a:r>
                      <a:r>
                        <a:rPr lang="ko-KR" altLang="en-US" sz="700" u="none" strike="noStrike">
                          <a:effectLst/>
                        </a:rPr>
                        <a:t>파일 소유자 및 권한 설정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499408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U-12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en-US" altLang="ko-KR" sz="700" u="none" strike="noStrike" dirty="0" err="1">
                          <a:effectLst/>
                        </a:rPr>
                        <a:t>etc</a:t>
                      </a:r>
                      <a:r>
                        <a:rPr lang="en-US" altLang="ko-KR" sz="700" u="none" strike="noStrike" dirty="0">
                          <a:effectLst/>
                        </a:rPr>
                        <a:t>/services </a:t>
                      </a:r>
                      <a:r>
                        <a:rPr lang="ko-KR" altLang="en-US" sz="700" u="none" strike="noStrike" dirty="0">
                          <a:effectLst/>
                        </a:rPr>
                        <a:t>파일 소유자 및 권한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098799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SUID,SGID,Stick</a:t>
                      </a:r>
                      <a:r>
                        <a:rPr lang="en-US" sz="700" u="none" strike="noStrike" dirty="0">
                          <a:effectLst/>
                        </a:rPr>
                        <a:t> bit </a:t>
                      </a:r>
                      <a:r>
                        <a:rPr lang="ko-KR" altLang="en-US" sz="700" u="none" strike="noStrike" dirty="0">
                          <a:effectLst/>
                        </a:rPr>
                        <a:t>설정 파일 점검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515809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U-14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사용자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시스템 시작파일 및 환경파일 소유자 및 권한 설정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63541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world writable </a:t>
                      </a:r>
                      <a:r>
                        <a:rPr lang="ko-KR" altLang="en-US" sz="700" u="none" strike="noStrike" dirty="0">
                          <a:effectLst/>
                        </a:rPr>
                        <a:t>파일 점검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053604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/dev</a:t>
                      </a:r>
                      <a:r>
                        <a:rPr lang="ko-KR" altLang="en-US" sz="700" u="none" strike="noStrike" dirty="0">
                          <a:effectLst/>
                        </a:rPr>
                        <a:t>에 존재하지 않는 </a:t>
                      </a:r>
                      <a:r>
                        <a:rPr lang="en-US" altLang="ko-KR" sz="700" u="none" strike="noStrike" dirty="0">
                          <a:effectLst/>
                        </a:rPr>
                        <a:t>device </a:t>
                      </a:r>
                      <a:r>
                        <a:rPr lang="ko-KR" altLang="en-US" sz="700" u="none" strike="noStrike" dirty="0">
                          <a:effectLst/>
                        </a:rPr>
                        <a:t>파일 점검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609017"/>
                  </a:ext>
                </a:extLst>
              </a:tr>
              <a:tr h="115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$HOME/.</a:t>
                      </a:r>
                      <a:r>
                        <a:rPr lang="en-US" sz="700" u="none" strike="noStrike" dirty="0" err="1">
                          <a:effectLst/>
                        </a:rPr>
                        <a:t>rhosts</a:t>
                      </a:r>
                      <a:r>
                        <a:rPr lang="en-US" sz="700" u="none" strike="noStrike" dirty="0">
                          <a:effectLst/>
                        </a:rPr>
                        <a:t>, </a:t>
                      </a:r>
                      <a:r>
                        <a:rPr lang="en-US" sz="700" u="none" strike="noStrike" dirty="0" err="1">
                          <a:effectLst/>
                        </a:rPr>
                        <a:t>hosts.equiv</a:t>
                      </a:r>
                      <a:r>
                        <a:rPr 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사용 금지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587985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U-18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접속 </a:t>
                      </a:r>
                      <a:r>
                        <a:rPr lang="en-US" altLang="ko-KR" sz="700" u="none" strike="noStrike" dirty="0">
                          <a:effectLst/>
                        </a:rPr>
                        <a:t>IP </a:t>
                      </a:r>
                      <a:r>
                        <a:rPr lang="ko-KR" altLang="en-US" sz="700" u="none" strike="noStrike" dirty="0">
                          <a:effectLst/>
                        </a:rPr>
                        <a:t>및 포트 제한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796968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U-55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 err="1">
                          <a:effectLst/>
                        </a:rPr>
                        <a:t>hosts.lpd</a:t>
                      </a: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파일 소유자 및 권한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28712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U-56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 smtClean="0">
                          <a:effectLst/>
                        </a:rPr>
                        <a:t>UMASK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설정 관리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115114"/>
                  </a:ext>
                </a:extLst>
              </a:tr>
              <a:tr h="1321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U-57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 smtClean="0">
                          <a:effectLst/>
                        </a:rPr>
                        <a:t>홈디렉토리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소유자 및 권한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945701"/>
                  </a:ext>
                </a:extLst>
              </a:tr>
              <a:tr h="115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U-58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</a:rPr>
                        <a:t>홈디렉토리로 지정한 디렉토리의 존재 관리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098672"/>
                  </a:ext>
                </a:extLst>
              </a:tr>
              <a:tr h="115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U-59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</a:rPr>
                        <a:t>숨겨진 파일 및 디렉토리 검색 및 제거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smtClean="0">
                          <a:effectLst/>
                        </a:rPr>
                        <a:t>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580" marR="4580" marT="458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09632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82436"/>
              </p:ext>
            </p:extLst>
          </p:nvPr>
        </p:nvGraphicFramePr>
        <p:xfrm>
          <a:off x="4499992" y="729523"/>
          <a:ext cx="4464620" cy="4576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1506">
                  <a:extLst>
                    <a:ext uri="{9D8B030D-6E8A-4147-A177-3AD203B41FA5}">
                      <a16:colId xmlns:a16="http://schemas.microsoft.com/office/drawing/2014/main" val="2158749260"/>
                    </a:ext>
                  </a:extLst>
                </a:gridCol>
                <a:gridCol w="480977">
                  <a:extLst>
                    <a:ext uri="{9D8B030D-6E8A-4147-A177-3AD203B41FA5}">
                      <a16:colId xmlns:a16="http://schemas.microsoft.com/office/drawing/2014/main" val="1710698335"/>
                    </a:ext>
                  </a:extLst>
                </a:gridCol>
                <a:gridCol w="2618649">
                  <a:extLst>
                    <a:ext uri="{9D8B030D-6E8A-4147-A177-3AD203B41FA5}">
                      <a16:colId xmlns:a16="http://schemas.microsoft.com/office/drawing/2014/main" val="3754274543"/>
                    </a:ext>
                  </a:extLst>
                </a:gridCol>
                <a:gridCol w="623488">
                  <a:extLst>
                    <a:ext uri="{9D8B030D-6E8A-4147-A177-3AD203B41FA5}">
                      <a16:colId xmlns:a16="http://schemas.microsoft.com/office/drawing/2014/main" val="1210040264"/>
                    </a:ext>
                  </a:extLst>
                </a:gridCol>
              </a:tblGrid>
              <a:tr h="1173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</a:rPr>
                        <a:t>분류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effectLst/>
                        </a:rPr>
                        <a:t>항목코드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effectLst/>
                        </a:rPr>
                        <a:t>점검항목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</a:rPr>
                        <a:t>항목 중요도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24409"/>
                  </a:ext>
                </a:extLst>
              </a:tr>
              <a:tr h="117340">
                <a:tc rowSpan="35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3. </a:t>
                      </a:r>
                      <a:r>
                        <a:rPr lang="ko-KR" altLang="en-US" sz="700" u="none" strike="noStrike">
                          <a:effectLst/>
                        </a:rPr>
                        <a:t>서비스 관리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finger </a:t>
                      </a:r>
                      <a:r>
                        <a:rPr lang="ko-KR" altLang="en-US" sz="700" u="none" strike="noStrike">
                          <a:effectLst/>
                        </a:rPr>
                        <a:t>서비스 비활성화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336848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Anonymous FTP </a:t>
                      </a:r>
                      <a:r>
                        <a:rPr lang="ko-KR" altLang="en-US" sz="700" u="none" strike="noStrike" dirty="0">
                          <a:effectLst/>
                        </a:rPr>
                        <a:t>비활성화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861872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r </a:t>
                      </a:r>
                      <a:r>
                        <a:rPr lang="ko-KR" altLang="en-US" sz="700" u="none" strike="noStrike" dirty="0">
                          <a:effectLst/>
                        </a:rPr>
                        <a:t>계열 서비스 비활성화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528144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cron </a:t>
                      </a:r>
                      <a:r>
                        <a:rPr lang="ko-KR" altLang="en-US" sz="700" u="none" strike="noStrike">
                          <a:effectLst/>
                        </a:rPr>
                        <a:t>파일 소유자 및 권한설정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101017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Dos </a:t>
                      </a:r>
                      <a:r>
                        <a:rPr lang="ko-KR" altLang="en-US" sz="700" u="none" strike="noStrike" dirty="0">
                          <a:effectLst/>
                        </a:rPr>
                        <a:t>공격에 취약한 서비스 비활성화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779974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NFS </a:t>
                      </a:r>
                      <a:r>
                        <a:rPr lang="ko-KR" altLang="en-US" sz="700" u="none" strike="noStrike">
                          <a:effectLst/>
                        </a:rPr>
                        <a:t>서비스 비활성화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736302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NFS </a:t>
                      </a:r>
                      <a:r>
                        <a:rPr lang="ko-KR" altLang="en-US" sz="700" u="none" strike="noStrike">
                          <a:effectLst/>
                        </a:rPr>
                        <a:t>접근 통제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037533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 smtClean="0">
                          <a:effectLst/>
                        </a:rPr>
                        <a:t>Utomountd</a:t>
                      </a:r>
                      <a:r>
                        <a:rPr lang="en-US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제거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383615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RPC </a:t>
                      </a:r>
                      <a:r>
                        <a:rPr lang="ko-KR" altLang="en-US" sz="700" u="none" strike="noStrike" dirty="0">
                          <a:effectLst/>
                        </a:rPr>
                        <a:t>서비스 확인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803612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NIS , NIS+ </a:t>
                      </a:r>
                      <a:r>
                        <a:rPr lang="ko-KR" altLang="en-US" sz="700" u="none" strike="noStrike" dirty="0">
                          <a:effectLst/>
                        </a:rPr>
                        <a:t>점검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647439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 err="1">
                          <a:effectLst/>
                        </a:rPr>
                        <a:t>tftp</a:t>
                      </a:r>
                      <a:r>
                        <a:rPr lang="en-US" altLang="ko-KR" sz="700" u="none" strike="noStrike" dirty="0">
                          <a:effectLst/>
                        </a:rPr>
                        <a:t>, talk </a:t>
                      </a:r>
                      <a:r>
                        <a:rPr lang="ko-KR" altLang="en-US" sz="700" u="none" strike="noStrike" dirty="0">
                          <a:effectLst/>
                        </a:rPr>
                        <a:t>서비스 비활성화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800465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Sendmail </a:t>
                      </a:r>
                      <a:r>
                        <a:rPr lang="ko-KR" altLang="en-US" sz="700" u="none" strike="noStrike">
                          <a:effectLst/>
                        </a:rPr>
                        <a:t>버전 점검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011813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스팸 메일 릴레이 제한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400698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일반사용자의 </a:t>
                      </a:r>
                      <a:r>
                        <a:rPr lang="en-US" altLang="ko-KR" sz="700" u="none" strike="noStrike">
                          <a:effectLst/>
                        </a:rPr>
                        <a:t>Sendmail </a:t>
                      </a:r>
                      <a:r>
                        <a:rPr lang="ko-KR" altLang="en-US" sz="700" u="none" strike="noStrike">
                          <a:effectLst/>
                        </a:rPr>
                        <a:t>실행 방지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614751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DNS </a:t>
                      </a:r>
                      <a:r>
                        <a:rPr lang="ko-KR" altLang="en-US" sz="700" u="none" strike="noStrike">
                          <a:effectLst/>
                        </a:rPr>
                        <a:t>보안 버전 패치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101758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U-34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DNS Zone Transfer </a:t>
                      </a:r>
                      <a:r>
                        <a:rPr lang="ko-KR" altLang="en-US" sz="700" u="none" strike="noStrike">
                          <a:effectLst/>
                        </a:rPr>
                        <a:t>설정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250094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 smtClean="0">
                          <a:effectLst/>
                        </a:rPr>
                        <a:t>웹서비스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디렉토리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리스팅</a:t>
                      </a:r>
                      <a:r>
                        <a:rPr lang="ko-KR" altLang="en-US" sz="700" u="none" strike="noStrike" dirty="0">
                          <a:effectLst/>
                        </a:rPr>
                        <a:t> 제거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081571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 smtClean="0">
                          <a:effectLst/>
                        </a:rPr>
                        <a:t>웹서비스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웹 프로세스 권한 제한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791856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 smtClean="0">
                          <a:effectLst/>
                        </a:rPr>
                        <a:t>웹서비스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상위 디렉토리 접근 금지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821816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 smtClean="0">
                          <a:effectLst/>
                        </a:rPr>
                        <a:t>웹서비스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불필요한 파일 제거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30574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 smtClean="0">
                          <a:effectLst/>
                        </a:rPr>
                        <a:t>웹서비스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링크 사용 금지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297918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 smtClean="0">
                          <a:effectLst/>
                        </a:rPr>
                        <a:t>웹서비스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파일 업로드 및 다운로드 제한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751848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U-41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 smtClean="0">
                          <a:effectLst/>
                        </a:rPr>
                        <a:t>웹서비스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웹 서비스 영역의 분리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089781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U-60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 err="1">
                          <a:effectLst/>
                        </a:rPr>
                        <a:t>ssh</a:t>
                      </a: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원격접속 허용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20534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U-61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ftp </a:t>
                      </a:r>
                      <a:r>
                        <a:rPr lang="ko-KR" altLang="en-US" sz="700" u="none" strike="noStrike" dirty="0">
                          <a:effectLst/>
                        </a:rPr>
                        <a:t>서비스 확인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354307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U-62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ftp </a:t>
                      </a:r>
                      <a:r>
                        <a:rPr lang="ko-KR" altLang="en-US" sz="700" u="none" strike="noStrike" dirty="0">
                          <a:effectLst/>
                        </a:rPr>
                        <a:t>계정 </a:t>
                      </a:r>
                      <a:r>
                        <a:rPr lang="en-US" sz="700" u="none" strike="noStrike" dirty="0">
                          <a:effectLst/>
                        </a:rPr>
                        <a:t>shell </a:t>
                      </a:r>
                      <a:r>
                        <a:rPr lang="ko-KR" altLang="en-US" sz="700" u="none" strike="noStrike" dirty="0">
                          <a:effectLst/>
                        </a:rPr>
                        <a:t>제한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983898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U-63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 err="1">
                          <a:effectLst/>
                        </a:rPr>
                        <a:t>Ftpusers</a:t>
                      </a:r>
                      <a:r>
                        <a:rPr lang="en-US" altLang="ko-KR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파일 소유자 및 권한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154841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U-64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Ftpusers</a:t>
                      </a:r>
                      <a:r>
                        <a:rPr 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파일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169717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U-65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at </a:t>
                      </a:r>
                      <a:r>
                        <a:rPr lang="ko-KR" altLang="en-US" sz="700" u="none" strike="noStrike" dirty="0">
                          <a:effectLst/>
                        </a:rPr>
                        <a:t>파일 소유자 및 권한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865349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U-66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SNMP </a:t>
                      </a:r>
                      <a:r>
                        <a:rPr lang="ko-KR" altLang="en-US" sz="700" u="none" strike="noStrike" dirty="0">
                          <a:effectLst/>
                        </a:rPr>
                        <a:t>서비스 구동 점검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62016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U-67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SNMP </a:t>
                      </a:r>
                      <a:r>
                        <a:rPr lang="ko-KR" altLang="en-US" sz="700" u="none" strike="noStrike" dirty="0">
                          <a:effectLst/>
                        </a:rPr>
                        <a:t>서비스 커뮤니티스트링의 복잡성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919217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U-68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로그온 시 경고 메시지 제공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090824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U-69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 smtClean="0">
                          <a:effectLst/>
                        </a:rPr>
                        <a:t>NFS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설정파일접근권한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05234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U-70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expn</a:t>
                      </a:r>
                      <a:r>
                        <a:rPr lang="en-US" sz="700" u="none" strike="noStrike" dirty="0">
                          <a:effectLst/>
                        </a:rPr>
                        <a:t>, </a:t>
                      </a:r>
                      <a:r>
                        <a:rPr lang="en-US" sz="700" u="none" strike="noStrike" dirty="0" err="1">
                          <a:effectLst/>
                        </a:rPr>
                        <a:t>vrfy</a:t>
                      </a:r>
                      <a:r>
                        <a:rPr 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명령어 제한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462395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U-71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Apache </a:t>
                      </a:r>
                      <a:r>
                        <a:rPr lang="ko-KR" altLang="en-US" sz="700" u="none" strike="noStrike" dirty="0">
                          <a:effectLst/>
                        </a:rPr>
                        <a:t>웹 서비스 정보 숨김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415500"/>
                  </a:ext>
                </a:extLst>
              </a:tr>
              <a:tr h="1173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4. </a:t>
                      </a:r>
                      <a:r>
                        <a:rPr lang="ko-KR" altLang="en-US" sz="700" u="none" strike="noStrike" dirty="0">
                          <a:effectLst/>
                        </a:rPr>
                        <a:t>패치 관리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U-42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최신 보안패치 및 벤더 권고사항 적용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685092"/>
                  </a:ext>
                </a:extLst>
              </a:tr>
              <a:tr h="1173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5. </a:t>
                      </a:r>
                      <a:r>
                        <a:rPr lang="ko-KR" altLang="en-US" sz="700" u="none" strike="noStrike">
                          <a:effectLst/>
                        </a:rPr>
                        <a:t>로그 관리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U-43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로그의 정기적 검토 및 보고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697601"/>
                  </a:ext>
                </a:extLst>
              </a:tr>
              <a:tr h="117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smtClean="0">
                          <a:effectLst/>
                        </a:rPr>
                        <a:t>U-72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정책에 따른 시스템 로깅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28" marR="4228" marT="4228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0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3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’21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주요정보통신기반시설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23242" y="1440214"/>
          <a:ext cx="8568951" cy="408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490">
                  <a:extLst>
                    <a:ext uri="{9D8B030D-6E8A-4147-A177-3AD203B41FA5}">
                      <a16:colId xmlns:a16="http://schemas.microsoft.com/office/drawing/2014/main" val="647269984"/>
                    </a:ext>
                  </a:extLst>
                </a:gridCol>
                <a:gridCol w="2376421">
                  <a:extLst>
                    <a:ext uri="{9D8B030D-6E8A-4147-A177-3AD203B41FA5}">
                      <a16:colId xmlns:a16="http://schemas.microsoft.com/office/drawing/2014/main" val="150635256"/>
                    </a:ext>
                  </a:extLst>
                </a:gridCol>
                <a:gridCol w="339490">
                  <a:extLst>
                    <a:ext uri="{9D8B030D-6E8A-4147-A177-3AD203B41FA5}">
                      <a16:colId xmlns:a16="http://schemas.microsoft.com/office/drawing/2014/main" val="2355686327"/>
                    </a:ext>
                  </a:extLst>
                </a:gridCol>
                <a:gridCol w="5513550">
                  <a:extLst>
                    <a:ext uri="{9D8B030D-6E8A-4147-A177-3AD203B41FA5}">
                      <a16:colId xmlns:a16="http://schemas.microsoft.com/office/drawing/2014/main" val="4153067241"/>
                    </a:ext>
                  </a:extLst>
                </a:gridCol>
              </a:tblGrid>
              <a:tr h="2343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코드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항목명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중요도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 리뷰 내용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19196"/>
                  </a:ext>
                </a:extLst>
              </a:tr>
              <a:tr h="886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</a:rPr>
                        <a:t>U-01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root </a:t>
                      </a:r>
                      <a:r>
                        <a:rPr lang="ko-KR" altLang="en-US" sz="800" u="none" strike="noStrike" dirty="0">
                          <a:effectLst/>
                        </a:rPr>
                        <a:t>계정 원격 접속 제한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Unix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계열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서버를 원격으로 접근하는 방식은 크게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Telnet, SSH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방식이 존재합니다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Telnet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SSH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계정과 패스워드를 모두 입력해서 접근하는 방식은 모두 동일하지만 패킷 상에서의 암호화를 처리하는 부분이 크게 차이가 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항목은 대상 서버에 접근할 경우 </a:t>
                      </a:r>
                      <a:r>
                        <a:rPr lang="en-US" altLang="ko-KR" sz="8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Telnet </a:t>
                      </a:r>
                      <a:r>
                        <a:rPr lang="ko-KR" altLang="en-US" sz="8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ko-KR" altLang="en-US" sz="8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지양해야 하며 만약 </a:t>
                      </a:r>
                      <a:endParaRPr lang="en-US" altLang="ko-KR" sz="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항목 기본 기준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SSH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방식으로 접근할 시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“root”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계정으로의 직접적인 접근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차단해야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+a : </a:t>
                      </a:r>
                      <a:r>
                        <a:rPr lang="en-US" altLang="ko-KR" sz="8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Telnet </a:t>
                      </a:r>
                      <a:r>
                        <a:rPr lang="ko-KR" altLang="en-US" sz="8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 </a:t>
                      </a:r>
                      <a:r>
                        <a:rPr lang="en-US" altLang="ko-KR" sz="8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권고 </a:t>
                      </a:r>
                      <a:r>
                        <a:rPr lang="en-US" altLang="ko-KR" sz="8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endParaRPr lang="en-US" altLang="ko-KR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277800"/>
                  </a:ext>
                </a:extLst>
              </a:tr>
              <a:tr h="709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</a:rPr>
                        <a:t>U-02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패스워드 복잡성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pam.d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system-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파일 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패스워드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복잡도가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조합하여 최소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자리 이상으로 설정되어 있는지 확인해야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 복잡도의 기준은 각각의 회사마다 관리하고 있는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정보보호정책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정보보호지침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의거해서 기준이 상이 할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항목 기본 기준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 복잡도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8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소문자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 채택 여부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최소 </a:t>
                      </a:r>
                      <a:r>
                        <a:rPr lang="ko-KR" altLang="en-US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자리수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312031"/>
                  </a:ext>
                </a:extLst>
              </a:tr>
              <a:tr h="532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</a:rPr>
                        <a:t>U-03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계정 잠금 임계값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pam.d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system-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파일 </a:t>
                      </a:r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</a:t>
                      </a:r>
                      <a:r>
                        <a:rPr lang="ko-KR" altLang="en-US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임계값이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잠금 시간이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(3600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설정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되어 있는지 확인해야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 복잡도의 기준은 각각의 회사마다 관리하고 있는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정보보호정책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정보보호지침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의거해서 기준이 상이 할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211350"/>
                  </a:ext>
                </a:extLst>
              </a:tr>
              <a:tr h="3554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</a:rPr>
                        <a:t>U-04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패스워드 파일 보호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계정의 패스워드 암호화를 관장하는 대표적인 파일은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/shadow”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로써 해당 파일의 존재 유무와 실제 모든 계정이 기록되어 있는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passwd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내 </a:t>
                      </a:r>
                      <a:r>
                        <a:rPr lang="ko-KR" altLang="en-US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로그인이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가능한 모든 사용자 계정이 암호화 되어 있는지 확인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56760"/>
                  </a:ext>
                </a:extLst>
              </a:tr>
              <a:tr h="5325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</a:rPr>
                        <a:t>U-44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root </a:t>
                      </a:r>
                      <a:r>
                        <a:rPr lang="ko-KR" altLang="en-US" sz="800" u="none" strike="noStrike" dirty="0">
                          <a:effectLst/>
                        </a:rPr>
                        <a:t>이외의 </a:t>
                      </a:r>
                      <a:r>
                        <a:rPr lang="en-US" altLang="ko-KR" sz="800" u="none" strike="noStrike" dirty="0">
                          <a:effectLst/>
                        </a:rPr>
                        <a:t>UID</a:t>
                      </a:r>
                      <a:r>
                        <a:rPr lang="ko-KR" altLang="en-US" sz="800" u="none" strike="noStrike" dirty="0">
                          <a:effectLst/>
                        </a:rPr>
                        <a:t>가 </a:t>
                      </a:r>
                      <a:r>
                        <a:rPr lang="en-US" altLang="ko-KR" sz="800" u="none" strike="noStrike" dirty="0">
                          <a:effectLst/>
                        </a:rPr>
                        <a:t>'0' </a:t>
                      </a:r>
                      <a:r>
                        <a:rPr lang="ko-KR" altLang="en-US" sz="800" u="none" strike="noStrike" dirty="0">
                          <a:effectLst/>
                        </a:rPr>
                        <a:t>금지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UID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ID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뜻하는 번호로써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“0”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숫자를 부여 받은 계정은 최고관리자로 사용할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Unix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계열 서버에서 기본적으로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UID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“0”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계정은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“root”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유일 하여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계정 및 </a:t>
                      </a:r>
                      <a:r>
                        <a:rPr lang="ko-KR" altLang="en-US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로그인이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가능한 모든 사용자 계정의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UID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“0”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사용하고 있는지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확인이 필요합니다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073797"/>
                  </a:ext>
                </a:extLst>
              </a:tr>
              <a:tr h="709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</a:rPr>
                        <a:t>U-45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root </a:t>
                      </a:r>
                      <a:r>
                        <a:rPr lang="ko-KR" altLang="en-US" sz="800" u="none" strike="noStrike" dirty="0">
                          <a:effectLst/>
                        </a:rPr>
                        <a:t>계정 </a:t>
                      </a:r>
                      <a:r>
                        <a:rPr lang="en-US" sz="800" u="none" strike="noStrike" dirty="0" err="1">
                          <a:effectLst/>
                        </a:rPr>
                        <a:t>su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제한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Unix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로그인을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가장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안전하게 관리할 수 있는 방법은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하기와 같습니다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“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사용자 계정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”(UID 500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가능 현황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(cat /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passwd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|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grep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bash)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“/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/group”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내  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“wheel”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그룹에 허용된 일반사용자 추가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(cat /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/group |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grep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wheel)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3) 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“/bin/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 타사용자 </a:t>
                      </a:r>
                      <a:r>
                        <a:rPr lang="ko-KR" altLang="en-US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특수권한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제거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(ls -al /bin/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750, 4750(-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rwsr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-x---))</a:t>
                      </a: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79885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0824" y="659203"/>
            <a:ext cx="8713788" cy="864095"/>
          </a:xfrm>
        </p:spPr>
        <p:txBody>
          <a:bodyPr anchor="ctr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OS(Linux)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진단 항목 리뷰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계정 관리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’21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주요정보통신기반시설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23242" y="1440214"/>
          <a:ext cx="8568951" cy="39890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490">
                  <a:extLst>
                    <a:ext uri="{9D8B030D-6E8A-4147-A177-3AD203B41FA5}">
                      <a16:colId xmlns:a16="http://schemas.microsoft.com/office/drawing/2014/main" val="647269984"/>
                    </a:ext>
                  </a:extLst>
                </a:gridCol>
                <a:gridCol w="2376421">
                  <a:extLst>
                    <a:ext uri="{9D8B030D-6E8A-4147-A177-3AD203B41FA5}">
                      <a16:colId xmlns:a16="http://schemas.microsoft.com/office/drawing/2014/main" val="150635256"/>
                    </a:ext>
                  </a:extLst>
                </a:gridCol>
                <a:gridCol w="339490">
                  <a:extLst>
                    <a:ext uri="{9D8B030D-6E8A-4147-A177-3AD203B41FA5}">
                      <a16:colId xmlns:a16="http://schemas.microsoft.com/office/drawing/2014/main" val="2355686327"/>
                    </a:ext>
                  </a:extLst>
                </a:gridCol>
                <a:gridCol w="5513550">
                  <a:extLst>
                    <a:ext uri="{9D8B030D-6E8A-4147-A177-3AD203B41FA5}">
                      <a16:colId xmlns:a16="http://schemas.microsoft.com/office/drawing/2014/main" val="4153067241"/>
                    </a:ext>
                  </a:extLst>
                </a:gridCol>
              </a:tblGrid>
              <a:tr h="3204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코드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항목명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중요도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 리뷰 내용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19196"/>
                  </a:ext>
                </a:extLst>
              </a:tr>
              <a:tr h="581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U-46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패스워드 최소 길이 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login.defs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파일 내 패스워드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길이가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자리 이상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설정되어 있는지 확인해야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 복잡도의 기준은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각각의 회사마다 관리하고 있는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정보보호정책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정보보호지침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의거해서 기준이 상이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277800"/>
                  </a:ext>
                </a:extLst>
              </a:tr>
              <a:tr h="577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U-47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패스워드 최대 사용기간 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login.defs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파일 내 패스워드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사용기간이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이하로 설정되어 있는지 확인해야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 복잡도의 기준은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각각의 회사마다 관리하고 있는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정보보호정책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정보보호지침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의거해서 기준이 상이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312031"/>
                  </a:ext>
                </a:extLst>
              </a:tr>
              <a:tr h="600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U-48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패스워드 최소 사용기간 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login.defs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파일 내 패스워드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최소 사용기간이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이상으로 설정되어 있는지 확인해야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 복잡도의 기준은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각각의 회사마다 관리하고 있는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정보보호정책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정보보호지침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의거해서 기준이 상이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211350"/>
                  </a:ext>
                </a:extLst>
              </a:tr>
              <a:tr h="759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U-49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불필요한 계정 제거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기본적으로 사용하지 말아야 할 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계정은 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”, “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uucp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”, 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nuucp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존재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로그인이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가능해야 함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하며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로컬 프린터 계정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uucp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nuucp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계정은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Unix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 간 파일 이동이 가능한 계정입니다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추가로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및 일반 계정 중 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로그인이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가능한 계정이 존재한다면 어떤 목적으로 사용하고 있는지 확인이 필요합니다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중 유추가 가능한 계정이나 사용하지 않는 계정이 존재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하는지 확인이 필요합니다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56760"/>
                  </a:ext>
                </a:extLst>
              </a:tr>
              <a:tr h="54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그룹에 최소한의 계정 포함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Unix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계열에서의 관리자 그룹은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“/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/group”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설정파일 내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“root”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로써 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“root”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외 타사용자가 포함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되어 있는지 확인이 필요합니다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073797"/>
                  </a:ext>
                </a:extLst>
              </a:tr>
              <a:tr h="608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U-51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계정이 존재하지 않는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GID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Unix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계열에서는 사용자 계정을 생성하게 되면 기본적으로 그룹도 함께 생성 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 항목에서는 불필요 계정이 삭제하였다면 그룹에서도 삭제가 되었는지 확인하는 항목입니다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passwd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파일의 내용과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파일의 내용을 비교 분석하는 것이 필요합니다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로그인이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가능한 사용자 계정의 그룹이 모두 존재하는지 확인이 필요합니다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79885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0824" y="659203"/>
            <a:ext cx="8713788" cy="864095"/>
          </a:xfrm>
        </p:spPr>
        <p:txBody>
          <a:bodyPr anchor="ctr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OS(Linux)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진단 항목 리뷰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계정 관리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’21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주요정보통신기반시설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23242" y="1440214"/>
          <a:ext cx="8568951" cy="262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490">
                  <a:extLst>
                    <a:ext uri="{9D8B030D-6E8A-4147-A177-3AD203B41FA5}">
                      <a16:colId xmlns:a16="http://schemas.microsoft.com/office/drawing/2014/main" val="647269984"/>
                    </a:ext>
                  </a:extLst>
                </a:gridCol>
                <a:gridCol w="2376421">
                  <a:extLst>
                    <a:ext uri="{9D8B030D-6E8A-4147-A177-3AD203B41FA5}">
                      <a16:colId xmlns:a16="http://schemas.microsoft.com/office/drawing/2014/main" val="150635256"/>
                    </a:ext>
                  </a:extLst>
                </a:gridCol>
                <a:gridCol w="339490">
                  <a:extLst>
                    <a:ext uri="{9D8B030D-6E8A-4147-A177-3AD203B41FA5}">
                      <a16:colId xmlns:a16="http://schemas.microsoft.com/office/drawing/2014/main" val="2355686327"/>
                    </a:ext>
                  </a:extLst>
                </a:gridCol>
                <a:gridCol w="5513550">
                  <a:extLst>
                    <a:ext uri="{9D8B030D-6E8A-4147-A177-3AD203B41FA5}">
                      <a16:colId xmlns:a16="http://schemas.microsoft.com/office/drawing/2014/main" val="4153067241"/>
                    </a:ext>
                  </a:extLst>
                </a:gridCol>
              </a:tblGrid>
              <a:tr h="3243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코드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항목명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중요도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 리뷰 내용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19196"/>
                  </a:ext>
                </a:extLst>
              </a:tr>
              <a:tr h="5889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U-52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동일한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계정 생성시 순차적 및 각각의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설정할 수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물론 계정 생성 이후에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변경하는 것도 가능합니다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 항목에서는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및 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로그인이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가능한 모든 사용자 계정의 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중복된 값이 있는지 확인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해야 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다만 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스크린샷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 시 전체 계정이 표현될 수 있게 추가되어야 합니다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277800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U-53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shell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Unix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“shell”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사용자가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내에 명령어 및 시스템을 호출할 때 사용하는 중간 인터페이스입니다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Unix OS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어떤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shell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사용하느냐에 따라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csh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bash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등으로 나뉠 수 있습니다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 항목에서 사용자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shell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이라는 부분은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로그인을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 수 있다 없다 두가지로 크게 분류해서 진단하시면 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/bin/false, /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sbin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nologin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불가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|  /bin/bash :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가능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계정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(daemon, bin, sys, 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adm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listen, nobody, nobody4, 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noaccess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diag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operator, games, gopher)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로그인이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불가능하게 설정되어 있는지 확인하시면 됩니다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312031"/>
                  </a:ext>
                </a:extLst>
              </a:tr>
              <a:tr h="608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U-54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Session Timeout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Unix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계열로의 원격 접근 후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shell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실행하지 않고 대기상태에서의 시간이 길어질 경우 자동으로 연결이 끊어지도록 설정하는 부분으로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초기 </a:t>
                      </a:r>
                      <a:r>
                        <a:rPr lang="ko-KR" altLang="en-US" sz="800" b="1" i="0" u="none" strike="noStrike" baseline="0" dirty="0" err="1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구성시에는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적용되지 않는 설정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“/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/profile”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내 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“TMOUT”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값이 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“300”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이하로 설정되어 있는지 확인하시기 바랍니다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211350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0824" y="659203"/>
            <a:ext cx="8713788" cy="864095"/>
          </a:xfrm>
        </p:spPr>
        <p:txBody>
          <a:bodyPr anchor="ctr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OS(Linux)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진단 항목 리뷰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계정 관리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’21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주요정보통신기반시설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23242" y="1440217"/>
          <a:ext cx="8568951" cy="4203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490">
                  <a:extLst>
                    <a:ext uri="{9D8B030D-6E8A-4147-A177-3AD203B41FA5}">
                      <a16:colId xmlns:a16="http://schemas.microsoft.com/office/drawing/2014/main" val="647269984"/>
                    </a:ext>
                  </a:extLst>
                </a:gridCol>
                <a:gridCol w="2376421">
                  <a:extLst>
                    <a:ext uri="{9D8B030D-6E8A-4147-A177-3AD203B41FA5}">
                      <a16:colId xmlns:a16="http://schemas.microsoft.com/office/drawing/2014/main" val="150635256"/>
                    </a:ext>
                  </a:extLst>
                </a:gridCol>
                <a:gridCol w="339490">
                  <a:extLst>
                    <a:ext uri="{9D8B030D-6E8A-4147-A177-3AD203B41FA5}">
                      <a16:colId xmlns:a16="http://schemas.microsoft.com/office/drawing/2014/main" val="2355686327"/>
                    </a:ext>
                  </a:extLst>
                </a:gridCol>
                <a:gridCol w="5513550">
                  <a:extLst>
                    <a:ext uri="{9D8B030D-6E8A-4147-A177-3AD203B41FA5}">
                      <a16:colId xmlns:a16="http://schemas.microsoft.com/office/drawing/2014/main" val="4153067241"/>
                    </a:ext>
                  </a:extLst>
                </a:gridCol>
              </a:tblGrid>
              <a:tr h="1161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코드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항목명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중요도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 리뷰 내용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19196"/>
                  </a:ext>
                </a:extLst>
              </a:tr>
              <a:tr h="870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U-05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 디렉토리 권한 및 패스 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환경변수는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환경변수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“, 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환경변수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구분되어 집니다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환경변수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부팅되어 자동으로 실행해야하는 시스템 서비스를 구동합니다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환경변수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운영 및 관리자가 서비스를 구현하는 과정에서 추가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Middleware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서비스를 구동해야하는 경우 추가로 작성하는 변수입니다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 항목에서는 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환경변수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내용에서 맨 앞과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중간에 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“.”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포함되어 있는지 확인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해야 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echo $PATH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277800"/>
                  </a:ext>
                </a:extLst>
              </a:tr>
              <a:tr h="525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U-06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및 디렉토리 소유자 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삭제된 소유자의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UID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동일한 사용자가 해당 파일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디렉토리에 접근 가능하여 사용자 정보 등 중요 정보가 노출될 위험이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추가로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소유자가 존재하지 않는 파일 및 디렉토리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삭제 및 관리하여 임의의 사용자에 의한 불법적 행위를 사전에 차단하기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위합입니다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312031"/>
                  </a:ext>
                </a:extLst>
              </a:tr>
              <a:tr h="525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U-07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passwd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소유자 및 권한 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관리자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(root)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 사용자가 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"/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etc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passwd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파일의 변조가 가능할 경우 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shell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변조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추가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삭제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root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포함한 사용자 권한 획득 시도 등 악의적인 행위가 가능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하며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/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etc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passwd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파일 변경을 통한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비인가자의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권한 상승을 막기 위함입니다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211350"/>
                  </a:ext>
                </a:extLst>
              </a:tr>
              <a:tr h="525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/etc/shadow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소유자 및 권한 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“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etc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/shadow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”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파일을 관리자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소유자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root)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만 제어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(400)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할 수 있게 하여 비인가자들의 접근을 제한하도록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shadow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파일 소유자 및 권한을 관리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해야 하며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해당 파일에 대한 권한 관리가 이루어지지 않을 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및 패스워드 정보가 외부로 노출될 수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56760"/>
                  </a:ext>
                </a:extLst>
              </a:tr>
              <a:tr h="525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U-09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/hosts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소유자 및 권한 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hosts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파일에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비인가자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쓰기 권한이 부여된 경우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공격자는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hosts(IP,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hostname)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파일에 악의적인 시스템을 등록하여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통해 정상적인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DNS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우회하여 악성사이트로의 접속을 유도하는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파밍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(Pharming)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공격 등에 악용될 수 있으며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/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etc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/hosts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파일을 관리자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(600)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만 제어할 수 있게 하여 비인가자들의 임의적인 파일 변조를 방지하기 위함입니다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073797"/>
                  </a:ext>
                </a:extLst>
              </a:tr>
              <a:tr h="870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/(x)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inetd.conf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소유자 및 권한 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(x)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inetd.conf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파일에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비인가자의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쓰기 권한이 부여되어 있을 경우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비인가자가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악의적인 프로그램을 등록하여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root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권한으로 불법적인 서비스를 실행할 수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이는 방지하기 위해서는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etc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/(x)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inetd.conf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파일을 관리자만 제어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할 수 있게 하여 비인가자들의 임의적인 파일 변조를 방지해야 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xinetd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inetd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인터넷슈퍼데몬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서버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내부에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xinetd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경로 내 </a:t>
                      </a:r>
                      <a:r>
                        <a:rPr lang="ko-KR" altLang="en-US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데몬이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등록되어 있을 경우 원격지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(Public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망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Client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가 이를 호출할 수 있게 함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79885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0824" y="659203"/>
            <a:ext cx="8713788" cy="864095"/>
          </a:xfrm>
        </p:spPr>
        <p:txBody>
          <a:bodyPr anchor="ctr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OS(Linux)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진단 항목 리뷰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및 디렉토리 관리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’21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주요정보통신기반시설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23242" y="1440216"/>
          <a:ext cx="8568951" cy="4203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490">
                  <a:extLst>
                    <a:ext uri="{9D8B030D-6E8A-4147-A177-3AD203B41FA5}">
                      <a16:colId xmlns:a16="http://schemas.microsoft.com/office/drawing/2014/main" val="647269984"/>
                    </a:ext>
                  </a:extLst>
                </a:gridCol>
                <a:gridCol w="2376421">
                  <a:extLst>
                    <a:ext uri="{9D8B030D-6E8A-4147-A177-3AD203B41FA5}">
                      <a16:colId xmlns:a16="http://schemas.microsoft.com/office/drawing/2014/main" val="150635256"/>
                    </a:ext>
                  </a:extLst>
                </a:gridCol>
                <a:gridCol w="339490">
                  <a:extLst>
                    <a:ext uri="{9D8B030D-6E8A-4147-A177-3AD203B41FA5}">
                      <a16:colId xmlns:a16="http://schemas.microsoft.com/office/drawing/2014/main" val="2355686327"/>
                    </a:ext>
                  </a:extLst>
                </a:gridCol>
                <a:gridCol w="5513550">
                  <a:extLst>
                    <a:ext uri="{9D8B030D-6E8A-4147-A177-3AD203B41FA5}">
                      <a16:colId xmlns:a16="http://schemas.microsoft.com/office/drawing/2014/main" val="4153067241"/>
                    </a:ext>
                  </a:extLst>
                </a:gridCol>
              </a:tblGrid>
              <a:tr h="1112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코드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항목명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중요도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 리뷰 내용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19196"/>
                  </a:ext>
                </a:extLst>
              </a:tr>
              <a:tr h="66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/etc/syslog.conf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소유자 및 권한 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syslog.conf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파일의 접근 권한이 적절하지 않을 경우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임의적인 파일 변조로 인해 침입자의 흔적 또는 시스템 오류 사항을 분석하기 위해 반드시 필요한 시스템 로그가 정상적으로 기록 되지 않을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위해서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syslog.conf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파일의 권한 적절성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(640)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점검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관리자 외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비인가자의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임의적인 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syslog.conf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변조를 방지해야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277800"/>
                  </a:ext>
                </a:extLst>
              </a:tr>
              <a:tr h="66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/services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소유자 및 권한 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파일의 접근 권한이 적절하지 않을 경우 비인가 사용자가 운영 포트번호를 변경하여 정상적인 서비스를 제한하거나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허용되지 않은 포트를 오픈하여 악성 서비스를 의도적으로 실행할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위해서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/services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파일을 관리자만 제어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(600)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 수 있게 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312031"/>
                  </a:ext>
                </a:extLst>
              </a:tr>
              <a:tr h="8337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SUID, SGID, Sticky bit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및 권한 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위해서 불필요한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SUID, SGID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설정을 제거해야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필요 파일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/dump, 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/restore, 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unix_chkpwd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/bin/at, 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lpq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lpq-lpd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lpr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lpr-lpd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lprm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lprm-lpd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/bin/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newgrp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lpc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lpc-lpd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sbin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/traceroute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SUID(Set User-ID) :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설정된 파일 실행 시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 작업 수행을 위하여 일시적으로 파일 소유자의 권한을 얻게 됨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SGID(Set Group-ID) :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설정된 파일 실행 시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 작업 수행을 위하여 일시적으로 파일 소유 그룹의 권한을 얻게 됨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211350"/>
                  </a:ext>
                </a:extLst>
              </a:tr>
              <a:tr h="503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시작파일 및 환경파일 소유자 및 권한 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홈 디렉토리 내의 사용자 파일 및 사용자 별 시스템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시작파일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등과 같은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환경변수 파일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접근권한 설정이 적절하지 않을 경우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비인가자가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환경변수 파일을 변조하여 정상 사용중인 사용자의 서비스가 제한 될 수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방지하기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위해비인가자의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환경변수 조작을 통제해야 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.*_history, profile, logout, 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bashrc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등의 권한이 확인이 필요함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56760"/>
                  </a:ext>
                </a:extLst>
              </a:tr>
              <a:tr h="503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world writable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점검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시스템 파일과 같은 중요 파일에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world writable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설정이 될 경우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악의적인 사용자가 해당 파일을 마음대로 파일을 덧붙이거나 지울 수 있게 되어 시스템의 무단 접근 및 시스템 장애를 유발할 수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방지하기 위해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world writable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파일을 이용한 시스템 접근 및 악의적인 코드 실행 권한을 변경하거나 제거해야 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073797"/>
                  </a:ext>
                </a:extLst>
              </a:tr>
              <a:tr h="503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/dev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존재하지 않는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device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점검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공격자는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rootkit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설정파일들을 서버 관리자가 쉽게 발견하지 못하도록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/dev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device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파일인 것처럼 위장하는 수법을 많이 사용합니다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방지하기 위해서 실제 존재하지 않는 디바이스를 찾아 제거해야 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find /dev -type f -exec ls -al {} \;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79885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0824" y="659203"/>
            <a:ext cx="8713788" cy="864095"/>
          </a:xfrm>
        </p:spPr>
        <p:txBody>
          <a:bodyPr anchor="ctr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OS(Linux)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진단 항목 리뷰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및 디렉토리 관리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4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’21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주요정보통신기반시설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23242" y="1440215"/>
          <a:ext cx="8568951" cy="4073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490">
                  <a:extLst>
                    <a:ext uri="{9D8B030D-6E8A-4147-A177-3AD203B41FA5}">
                      <a16:colId xmlns:a16="http://schemas.microsoft.com/office/drawing/2014/main" val="647269984"/>
                    </a:ext>
                  </a:extLst>
                </a:gridCol>
                <a:gridCol w="2376421">
                  <a:extLst>
                    <a:ext uri="{9D8B030D-6E8A-4147-A177-3AD203B41FA5}">
                      <a16:colId xmlns:a16="http://schemas.microsoft.com/office/drawing/2014/main" val="150635256"/>
                    </a:ext>
                  </a:extLst>
                </a:gridCol>
                <a:gridCol w="339490">
                  <a:extLst>
                    <a:ext uri="{9D8B030D-6E8A-4147-A177-3AD203B41FA5}">
                      <a16:colId xmlns:a16="http://schemas.microsoft.com/office/drawing/2014/main" val="2355686327"/>
                    </a:ext>
                  </a:extLst>
                </a:gridCol>
                <a:gridCol w="5513550">
                  <a:extLst>
                    <a:ext uri="{9D8B030D-6E8A-4147-A177-3AD203B41FA5}">
                      <a16:colId xmlns:a16="http://schemas.microsoft.com/office/drawing/2014/main" val="4153067241"/>
                    </a:ext>
                  </a:extLst>
                </a:gridCol>
              </a:tblGrid>
              <a:tr h="2503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코드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항목명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중요도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 리뷰 내용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19196"/>
                  </a:ext>
                </a:extLst>
              </a:tr>
              <a:tr h="583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$HOME/.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rhosts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hosts.equiv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금지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rlogin, 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rsh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등과 같은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r'command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보안 설정이 적용되지 않은 경우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원격지의 공격자가 관리자 권한으로 목표 시스템상의 임의의 명령을 수행시킬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r'command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사용을 통한 원격 접속은 인증 없이 관리자 원격 접속이 가능하므로 서비스 포트를 차단해야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rexec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rsh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rlogin” –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인터넷 슈퍼 </a:t>
                      </a:r>
                      <a:r>
                        <a:rPr lang="ko-KR" altLang="en-US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데몬에서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확인 필요</a:t>
                      </a:r>
                      <a:endParaRPr lang="en-US" altLang="ko-KR" sz="8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277800"/>
                  </a:ext>
                </a:extLst>
              </a:tr>
              <a:tr h="6279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접속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포트 제한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허용할 호스트에 대한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포트제한이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적용되지 않은 경우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Telnet, FTP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같은 보안에 취약한 네트워크 서비스를 통하여 불법적인 접근 및 시스템 침해사고가 발생할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 허용한 호스트만 서비스를 사용하게</a:t>
                      </a:r>
                      <a:r>
                        <a:rPr lang="ko-KR" altLang="en-US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해야 합니다</a:t>
                      </a:r>
                      <a:r>
                        <a:rPr lang="en-US" altLang="ko-KR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/</a:t>
                      </a:r>
                      <a:r>
                        <a:rPr lang="en-US" altLang="ko-KR" sz="8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altLang="ko-KR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hosts.deny</a:t>
                      </a:r>
                      <a:r>
                        <a:rPr lang="ko-KR" altLang="en-US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에서는 </a:t>
                      </a:r>
                      <a:r>
                        <a:rPr lang="en-US" altLang="ko-KR" sz="8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“ALL:ALL” </a:t>
                      </a:r>
                      <a:r>
                        <a:rPr lang="ko-KR" altLang="en-US" sz="8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설정해서 전체를 차단하고 </a:t>
                      </a:r>
                      <a:r>
                        <a:rPr lang="en-US" altLang="ko-KR" sz="8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1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altLang="ko-KR" sz="8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1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hosts.allow</a:t>
                      </a:r>
                      <a:r>
                        <a:rPr lang="ko-KR" altLang="en-US" sz="8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에서는 호용이 필요한 사용자의</a:t>
                      </a:r>
                      <a:r>
                        <a:rPr lang="en-US" altLang="ko-KR" sz="8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hostname, IP</a:t>
                      </a:r>
                      <a:r>
                        <a:rPr lang="ko-KR" altLang="en-US" sz="8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주소가 설정되어 있는지 확인해야 합니다</a:t>
                      </a:r>
                      <a:r>
                        <a:rPr lang="en-US" altLang="ko-KR" sz="8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312031"/>
                  </a:ext>
                </a:extLst>
              </a:tr>
              <a:tr h="753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hosts.lpd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소유자 및 권한 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hosts.lpd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파일의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접근권한이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적절하지 않을 경우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비인가자가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hosts.lpd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파일을 수정하여 허용된 사용자의 서비스를 방해할 수 있으며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 정보를 획득 할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비인가자의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임의적인 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hosts.lpd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변조를 막기 위해 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hosts.lpd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삭제 또는 소유자 및 권한 관리를 해야 합니다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211350"/>
                  </a:ext>
                </a:extLst>
              </a:tr>
              <a:tr h="593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UMASK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관리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잘못된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UMASK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값으로 인해 시스템 내 신규 생성 파일에 대하여 과도한 권한이 부여될 수 있으며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이로 인한 파일의 시스템 악용 우려가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방지하기 위해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UMASK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값을 안전한 값으로 설정해야 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UMASK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022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 설정되어 있는지 확인해야 합니다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56760"/>
                  </a:ext>
                </a:extLst>
              </a:tr>
              <a:tr h="567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홈디렉토리 소유자 및 권한 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홈 디렉토리 내 설정파일 변조 시 정상적인 서비스 이용이 제한될 우려가 존재합니다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방지하기 위해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홈 디렉토리 소유자 및 권한 설정을 점검해야 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소유자가 자기 자신으로 설정되어 있는지 타사용자 권한이 부여되어 있는지 확인해야 합니다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073797"/>
                  </a:ext>
                </a:extLst>
              </a:tr>
              <a:tr h="583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U-58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홈디렉토리로 지정한 디렉토리의 존재 관리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사용자에게 지정된 디렉토리가 아닌 곳이 홈 디렉토리로 설정될 경우 해당 디렉토리 내 명령어 사용이 가능하며 이에 따라 시스템 관리 및 보안상 문제가 발생할 수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방지하기 위해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/home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이외 사용자의 홈 디렉토리 존재 여부를 점검해야 합니다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79885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0824" y="659203"/>
            <a:ext cx="8713788" cy="864095"/>
          </a:xfrm>
        </p:spPr>
        <p:txBody>
          <a:bodyPr anchor="ctr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OS(Linux)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진단 항목 리뷰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및 디렉토리 관리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4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’21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주요정보통신기반시설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23242" y="1440219"/>
          <a:ext cx="8568951" cy="4080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490">
                  <a:extLst>
                    <a:ext uri="{9D8B030D-6E8A-4147-A177-3AD203B41FA5}">
                      <a16:colId xmlns:a16="http://schemas.microsoft.com/office/drawing/2014/main" val="647269984"/>
                    </a:ext>
                  </a:extLst>
                </a:gridCol>
                <a:gridCol w="2376421">
                  <a:extLst>
                    <a:ext uri="{9D8B030D-6E8A-4147-A177-3AD203B41FA5}">
                      <a16:colId xmlns:a16="http://schemas.microsoft.com/office/drawing/2014/main" val="150635256"/>
                    </a:ext>
                  </a:extLst>
                </a:gridCol>
                <a:gridCol w="339490">
                  <a:extLst>
                    <a:ext uri="{9D8B030D-6E8A-4147-A177-3AD203B41FA5}">
                      <a16:colId xmlns:a16="http://schemas.microsoft.com/office/drawing/2014/main" val="2355686327"/>
                    </a:ext>
                  </a:extLst>
                </a:gridCol>
                <a:gridCol w="5513550">
                  <a:extLst>
                    <a:ext uri="{9D8B030D-6E8A-4147-A177-3AD203B41FA5}">
                      <a16:colId xmlns:a16="http://schemas.microsoft.com/office/drawing/2014/main" val="4153067241"/>
                    </a:ext>
                  </a:extLst>
                </a:gridCol>
              </a:tblGrid>
              <a:tr h="1207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코드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항목명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중요도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 리뷰 내용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19196"/>
                  </a:ext>
                </a:extLst>
              </a:tr>
              <a:tr h="725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finger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비활성화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Finger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통해서 네트워크 외부에서 해당 시스템에 등록된 사용자 정보를 확인할 수 있어 비인가자에게 사용자 정보가 조회되는 것을 차단해야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Finger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서비스는 사용이 불필요함</a:t>
                      </a:r>
                      <a:endParaRPr lang="en-US" altLang="ko-KR" sz="8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Finger(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사용자정보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확인 서비스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옵션에 따라 시스템에 등록된 사용자뿐만 아니라 네트워크를 통하여 연결되어 있는 다른 시스템에 등록된 사용자들에 대한 자세한 정보를 보여줌</a:t>
                      </a:r>
                      <a:endParaRPr lang="en-US" altLang="ko-KR" sz="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277800"/>
                  </a:ext>
                </a:extLst>
              </a:tr>
              <a:tr h="608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Anonymous FTP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비활성화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Anonymous FTP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 시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anonymous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계정으로 로그인 후 디렉토리에 쓰기 권한이 설정되어 있다면 악의적인 사용자가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exploit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사용하여 시스템에 대한 공격을 가능하게 할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 실행중인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FTP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서비스에 익명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FTP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접속이 허용되고 있는지 확인하여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접속허용을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차단해야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“anonymous=yes”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312031"/>
                  </a:ext>
                </a:extLst>
              </a:tr>
              <a:tr h="367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계열 서비스 비활성화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r'command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사용을 통한 원격 접속은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 Backup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이나 다른 용도로 사용되기도 하나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 없이 관리자 원격 접속이 가능하여 이에 대한 보안위협을 방지하고자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altLang="ko-KR" sz="8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altLang="ko-KR" sz="800" b="1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en-US" altLang="ko-KR" sz="8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ko-KR" sz="800" b="1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grep</a:t>
                      </a:r>
                      <a:r>
                        <a:rPr lang="en-US" altLang="ko-KR" sz="8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altLang="ko-KR" sz="800" b="1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rexec</a:t>
                      </a:r>
                      <a:r>
                        <a:rPr lang="en-US" altLang="ko-KR" sz="8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\|rlogin\|</a:t>
                      </a:r>
                      <a:r>
                        <a:rPr lang="en-US" altLang="ko-KR" sz="800" b="1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rbash</a:t>
                      </a:r>
                      <a:r>
                        <a:rPr lang="en-US" altLang="ko-KR" sz="8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\|</a:t>
                      </a:r>
                      <a:r>
                        <a:rPr lang="en-US" altLang="ko-KR" sz="800" b="1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rsh</a:t>
                      </a:r>
                      <a:r>
                        <a:rPr lang="en-US" altLang="ko-KR" sz="8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ko-KR" altLang="en-US" sz="8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211350"/>
                  </a:ext>
                </a:extLst>
              </a:tr>
              <a:tr h="725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cron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소유자 및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root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 일반 사용자에게도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crontab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명령어를 사용할 수 있도록 할 경우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고의 또는 실수로 불법적인 예약 파일 실행으로 시스템 피해를 일으킬 수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방지하기 위해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비인가자가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allow, deny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파일에 접근할 수 없도록 설정하고 있는지 점검해야 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ls -al/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etc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crontab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cron.houly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cron.daily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cron.weekly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cron.monthly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/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cron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/*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타사용자 권한이 부여되어 있는지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소유자가 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root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 설정되어 있는지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56760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공격에 취약한 서비스 비활성화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시스템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보안성을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높이기 위해 취약점이 많이 발표된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echo, discard, daytime,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chargen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ntp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snmp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 서비스를 중지해야 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해당 서비스가 활성화되어 있는 경우 시스템 정보 유출 및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DoS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공격의 대상이 될 수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인터넷 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슈퍼데몬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xinetd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경로에 취약점이 많이 발표된 특정 서비스가 추가 되어 있는 경우를 확인하시기 바랍니다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073797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U-24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비활성화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비인가자가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NFS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서비스로 인가되지 않은 시스템이 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NFS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시스템에 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마운트하여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비인가된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시스템 접근 및 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파일변조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등의 침해 행위 가능성이 존재합니다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NFS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서비스는 한 서버의 파일을 많은 서비스 서버들이 공유하여 사용할 때 많이 이용되는 서비스이지만 이를 이용한 침해사고 위험성이 높으므로 사용하지 않는 경우 중지해야 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79885"/>
                  </a:ext>
                </a:extLst>
              </a:tr>
              <a:tr h="367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NFS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 통제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NFS 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접근제한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설정이 적절하지 않을 경우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비인가자가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인증절차 없이 해당 공유 시스템에 원격으로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마운트하여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중요 파일을 변조하거나 유출할 위험이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방지하기 위해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NFS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접근권한이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없는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비인가자의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접근을 통제해야 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228744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0824" y="659203"/>
            <a:ext cx="8713788" cy="864095"/>
          </a:xfrm>
        </p:spPr>
        <p:txBody>
          <a:bodyPr anchor="ctr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OS(Linux)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진단 항목 리뷰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관리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취약점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진단 방법론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250825" y="985292"/>
            <a:ext cx="8713787" cy="4176464"/>
            <a:chOff x="532962" y="905737"/>
            <a:chExt cx="8143494" cy="3574468"/>
          </a:xfrm>
        </p:grpSpPr>
        <p:sp>
          <p:nvSpPr>
            <p:cNvPr id="7" name="오각형 6"/>
            <p:cNvSpPr/>
            <p:nvPr/>
          </p:nvSpPr>
          <p:spPr>
            <a:xfrm>
              <a:off x="532962" y="913284"/>
              <a:ext cx="1659648" cy="576064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사전협의단계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오각형 13"/>
            <p:cNvSpPr/>
            <p:nvPr/>
          </p:nvSpPr>
          <p:spPr>
            <a:xfrm>
              <a:off x="2693897" y="908207"/>
              <a:ext cx="1659648" cy="576064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정보수집단계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오각형 14"/>
            <p:cNvSpPr/>
            <p:nvPr/>
          </p:nvSpPr>
          <p:spPr>
            <a:xfrm>
              <a:off x="4855873" y="905737"/>
              <a:ext cx="1659648" cy="576064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취약점</a:t>
              </a:r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1200" b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진단단계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오각형 15"/>
            <p:cNvSpPr/>
            <p:nvPr/>
          </p:nvSpPr>
          <p:spPr>
            <a:xfrm>
              <a:off x="7016808" y="905737"/>
              <a:ext cx="1659648" cy="576064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보고서 작성</a:t>
              </a:r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및 </a:t>
              </a:r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프로젝트 종료 단계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962" y="1771528"/>
              <a:ext cx="316395" cy="291083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033" y="2320421"/>
              <a:ext cx="283233" cy="27679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5208" y="2926470"/>
              <a:ext cx="267270" cy="27378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445" y="3529512"/>
              <a:ext cx="276796" cy="276796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4628" y="4132554"/>
              <a:ext cx="267850" cy="26785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3897" y="1771528"/>
              <a:ext cx="316395" cy="291083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4968" y="2320421"/>
              <a:ext cx="283233" cy="276796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143" y="2926470"/>
              <a:ext cx="267270" cy="273789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21380" y="3529512"/>
              <a:ext cx="276796" cy="276796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25563" y="4132554"/>
              <a:ext cx="267850" cy="26785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2495" y="1771528"/>
              <a:ext cx="316395" cy="291083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3566" y="2320421"/>
              <a:ext cx="283233" cy="276796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4741" y="2926470"/>
              <a:ext cx="267270" cy="273789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8550" y="1771528"/>
              <a:ext cx="316395" cy="291083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9621" y="2320421"/>
              <a:ext cx="283233" cy="276796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0796" y="2926470"/>
              <a:ext cx="267270" cy="273789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6033" y="3529512"/>
              <a:ext cx="276796" cy="276796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0216" y="4132554"/>
              <a:ext cx="267850" cy="267850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849357" y="1702372"/>
              <a:ext cx="113035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SYSTEM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취약점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프로젝트 요청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9356" y="2251070"/>
              <a:ext cx="113035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담당자 미팅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유선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오프라인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55201" y="2855615"/>
              <a:ext cx="141254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진단 기준 선정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기반시설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05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금취분평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55201" y="3460161"/>
              <a:ext cx="141254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진단 대상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선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(OS, Middleware 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등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5201" y="4064707"/>
              <a:ext cx="141254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진단 기간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선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정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진단 수 대비 인력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33433" y="1780182"/>
              <a:ext cx="11303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진단 정보 요청 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33433" y="2330731"/>
              <a:ext cx="11303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오픈 포트 분석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33433" y="2931569"/>
              <a:ext cx="14125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데몬 분석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33432" y="3540952"/>
              <a:ext cx="14125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계정 분석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33431" y="4134218"/>
              <a:ext cx="14125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진단 대상 최종 </a:t>
              </a:r>
              <a:r>
                <a:rPr lang="en-US" altLang="ko-KR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64153" y="1783129"/>
              <a:ext cx="11303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진단 수행 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64153" y="2249940"/>
              <a:ext cx="113035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보안 담당자 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인터뷰  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64152" y="2879933"/>
              <a:ext cx="1130355" cy="35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시스템담당자 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인터뷰  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34945" y="1771528"/>
              <a:ext cx="12695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결과 보고서 작성 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34945" y="2327933"/>
              <a:ext cx="12695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결과 보고서 리뷰 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34945" y="2918367"/>
              <a:ext cx="12695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산출물 제출 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45159" y="3529512"/>
              <a:ext cx="12695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데이터 클렌징 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45159" y="4127221"/>
              <a:ext cx="12695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프로젝트 종료 </a:t>
              </a:r>
              <a:endPara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1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’21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주요정보통신기반시설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23242" y="1440213"/>
          <a:ext cx="8568951" cy="3960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490">
                  <a:extLst>
                    <a:ext uri="{9D8B030D-6E8A-4147-A177-3AD203B41FA5}">
                      <a16:colId xmlns:a16="http://schemas.microsoft.com/office/drawing/2014/main" val="647269984"/>
                    </a:ext>
                  </a:extLst>
                </a:gridCol>
                <a:gridCol w="2376421">
                  <a:extLst>
                    <a:ext uri="{9D8B030D-6E8A-4147-A177-3AD203B41FA5}">
                      <a16:colId xmlns:a16="http://schemas.microsoft.com/office/drawing/2014/main" val="150635256"/>
                    </a:ext>
                  </a:extLst>
                </a:gridCol>
                <a:gridCol w="339490">
                  <a:extLst>
                    <a:ext uri="{9D8B030D-6E8A-4147-A177-3AD203B41FA5}">
                      <a16:colId xmlns:a16="http://schemas.microsoft.com/office/drawing/2014/main" val="2355686327"/>
                    </a:ext>
                  </a:extLst>
                </a:gridCol>
                <a:gridCol w="5513550">
                  <a:extLst>
                    <a:ext uri="{9D8B030D-6E8A-4147-A177-3AD203B41FA5}">
                      <a16:colId xmlns:a16="http://schemas.microsoft.com/office/drawing/2014/main" val="4153067241"/>
                    </a:ext>
                  </a:extLst>
                </a:gridCol>
              </a:tblGrid>
              <a:tr h="1899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코드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항목명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중요도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 리뷰 내용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19196"/>
                  </a:ext>
                </a:extLst>
              </a:tr>
              <a:tr h="790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U-26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automountd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시스템의 마운트 옵션을 변경하여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권한을 획득할 수 있으며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로컬 공격자가 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automountd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프로세스 권한으로 임의의 명령을 실행할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로컬 공격자가 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automountd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데몬에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RPC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보낼 수 있는 취약점이 존재하기 때문에 해당 서비스가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실행중일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 서비스를 중지시켜야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grep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autofs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altLang="ko-KR" sz="8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-h</a:t>
                      </a:r>
                      <a:endParaRPr lang="en-US" altLang="ko-KR" sz="8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277800"/>
                  </a:ext>
                </a:extLst>
              </a:tr>
              <a:tr h="60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RPC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확인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취약성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버퍼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오버플로우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DoS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원격실행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등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존재하는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RPC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서비스를 점검하여 해당 서비스를 비활성화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하도록 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버퍼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오버플로우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(Buffer Overflow), 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DoS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원격실행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등의 취약성이 존재하는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RPC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서비스를 통해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비인가자의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 획득 및 침해사고 발생 위험이 있으므로 서비스를 중지하여야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312031"/>
                  </a:ext>
                </a:extLst>
              </a:tr>
              <a:tr h="571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U-28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NIS , NIS+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사용하는 경우 </a:t>
                      </a:r>
                      <a:r>
                        <a:rPr lang="ko-KR" altLang="en-US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비인가자가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타시스템의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 획득이 가능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 안전하지 않은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서비스를 비활성화 하고 안전한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NIS+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서비스를 활성화하여야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불필요한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Daemon</a:t>
                      </a:r>
                      <a:endParaRPr lang="ko-KR" altLang="en-US" sz="8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211350"/>
                  </a:ext>
                </a:extLst>
              </a:tr>
              <a:tr h="5950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U-29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tftp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talk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비활성화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사용하지 않는 서비스나 취약점이 발표된 서비스 운용 시 공격 시도가 가능하여 안전하지 않거나 불필요한 서비스를 제거해야 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불필요한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Daemon</a:t>
                      </a:r>
                      <a:endParaRPr lang="ko-KR" altLang="en-US" sz="8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56760"/>
                  </a:ext>
                </a:extLst>
              </a:tr>
              <a:tr h="60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Sendmail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점검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취약점이 발견된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Sendmail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버전의 경우 버퍼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오버플로우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(Buffer Overflow)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공격에 의한 시스템 권한 획득 및 주요 정보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요출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가능성이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방지하기 위해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Sendmail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사용 목적 검토 및 취약점이 없는 버전의 사용 유무를 점검해야 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rpm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–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qa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| 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grep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sendmail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073797"/>
                  </a:ext>
                </a:extLst>
              </a:tr>
              <a:tr h="5950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U-31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스팸 메일 릴레이 제한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SMTP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서버의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릴레이 기능을 제한하지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않는 경우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악의적인 사용목적을 가진 사용자들이 스팸메일 서버로 사용하거나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DoS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공격의 대상이 될 수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grep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sendmail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79885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0824" y="659203"/>
            <a:ext cx="8713788" cy="864095"/>
          </a:xfrm>
        </p:spPr>
        <p:txBody>
          <a:bodyPr anchor="ctr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OS(Linux)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진단 항목 리뷰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관리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’21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주요정보통신기반시설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23242" y="1440213"/>
          <a:ext cx="8568951" cy="3960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490">
                  <a:extLst>
                    <a:ext uri="{9D8B030D-6E8A-4147-A177-3AD203B41FA5}">
                      <a16:colId xmlns:a16="http://schemas.microsoft.com/office/drawing/2014/main" val="647269984"/>
                    </a:ext>
                  </a:extLst>
                </a:gridCol>
                <a:gridCol w="2376421">
                  <a:extLst>
                    <a:ext uri="{9D8B030D-6E8A-4147-A177-3AD203B41FA5}">
                      <a16:colId xmlns:a16="http://schemas.microsoft.com/office/drawing/2014/main" val="150635256"/>
                    </a:ext>
                  </a:extLst>
                </a:gridCol>
                <a:gridCol w="339490">
                  <a:extLst>
                    <a:ext uri="{9D8B030D-6E8A-4147-A177-3AD203B41FA5}">
                      <a16:colId xmlns:a16="http://schemas.microsoft.com/office/drawing/2014/main" val="2355686327"/>
                    </a:ext>
                  </a:extLst>
                </a:gridCol>
                <a:gridCol w="5513550">
                  <a:extLst>
                    <a:ext uri="{9D8B030D-6E8A-4147-A177-3AD203B41FA5}">
                      <a16:colId xmlns:a16="http://schemas.microsoft.com/office/drawing/2014/main" val="4153067241"/>
                    </a:ext>
                  </a:extLst>
                </a:gridCol>
              </a:tblGrid>
              <a:tr h="1899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코드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항목명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중요도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 리뷰 내용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19196"/>
                  </a:ext>
                </a:extLst>
              </a:tr>
              <a:tr h="790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일반사용자의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Sendmail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방지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일반사용자가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옵션을 이용해서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메일큐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Sendmail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설정을 보거나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메일큐를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강제적으로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시킬 수 있어 악의적으로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SMTP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서버의 오류를 발생시킬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일반사용자의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옵션을 제한하여 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Sendmail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 및 </a:t>
                      </a:r>
                      <a:r>
                        <a:rPr lang="ko-KR" altLang="en-US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메일큐를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강제적으로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시킬 수 없게 하여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비인가자에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의한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SMTP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오류를 방지해야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grep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sendmail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277800"/>
                  </a:ext>
                </a:extLst>
              </a:tr>
              <a:tr h="60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U-33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DNS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 버전 패치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최신버전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(2016.01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기준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9.10.3-P2)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이하의 버전에서는 서비스거부 공격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버퍼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오버플로우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(Buffer Overflow)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원격 침입 등의 취약성이 존재합니다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rpm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–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qa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| 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grep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named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312031"/>
                  </a:ext>
                </a:extLst>
              </a:tr>
              <a:tr h="571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DNS Zone Transfer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비인가자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Zone Transfer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이용해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Zone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정보를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전송받아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호스트 정보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정보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구성 형태 등의 많은 정보를 파악할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허가되지 않는 사용자에게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Zone Transfer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제한해야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grep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named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211350"/>
                  </a:ext>
                </a:extLst>
              </a:tr>
              <a:tr h="5950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디렉토리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리스팅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디렉토리 검색 기능이 활성화 되어 있을 경우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WEB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서버 구조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노출뿐만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아니라 백업 파일이나 소스파일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공개되어서는 안되는 파일 등이 노출이 가능합니다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방지하기 위해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외부에서 디렉토리 내의 모든 파일에 대한 접근 및 열람을 제한해야 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56760"/>
                  </a:ext>
                </a:extLst>
              </a:tr>
              <a:tr h="60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프로세스 권한 제한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웹 프로세스 취약점 공격으로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Apache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권한이 탈취 당할 경우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Apache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프로세스의 권한이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root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이면 시스템 전체의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제어권을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탈취 당해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피해범위가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확산될 가능성이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방지하기 위해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Apache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데몬을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root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권한으로 구동하지 않고 별도의 권한으로 서비스하도록 설정해야 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073797"/>
                  </a:ext>
                </a:extLst>
              </a:tr>
              <a:tr h="5950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 디렉토리 접근 금지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상위 경로로 이동하는 것이 가능할 경우 접근하고자 하는 디렉토리의 하위 경로에 접속하여 상위 경로로 이동함으로써 악의적인 목적을 가진 사용자의 접근이 가능하게 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방지하기 위해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상위 경로 이동 명령으로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비인가자의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특정 디렉토리에 대한 접근 및 열람을 제한해야 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79885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0824" y="659203"/>
            <a:ext cx="8713788" cy="864095"/>
          </a:xfrm>
        </p:spPr>
        <p:txBody>
          <a:bodyPr anchor="ctr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OS(Linux)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진단 항목 리뷰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관리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3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’21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주요정보통신기반시설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22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23242" y="1440213"/>
          <a:ext cx="8568951" cy="3960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490">
                  <a:extLst>
                    <a:ext uri="{9D8B030D-6E8A-4147-A177-3AD203B41FA5}">
                      <a16:colId xmlns:a16="http://schemas.microsoft.com/office/drawing/2014/main" val="647269984"/>
                    </a:ext>
                  </a:extLst>
                </a:gridCol>
                <a:gridCol w="2376421">
                  <a:extLst>
                    <a:ext uri="{9D8B030D-6E8A-4147-A177-3AD203B41FA5}">
                      <a16:colId xmlns:a16="http://schemas.microsoft.com/office/drawing/2014/main" val="150635256"/>
                    </a:ext>
                  </a:extLst>
                </a:gridCol>
                <a:gridCol w="339490">
                  <a:extLst>
                    <a:ext uri="{9D8B030D-6E8A-4147-A177-3AD203B41FA5}">
                      <a16:colId xmlns:a16="http://schemas.microsoft.com/office/drawing/2014/main" val="2355686327"/>
                    </a:ext>
                  </a:extLst>
                </a:gridCol>
                <a:gridCol w="5513550">
                  <a:extLst>
                    <a:ext uri="{9D8B030D-6E8A-4147-A177-3AD203B41FA5}">
                      <a16:colId xmlns:a16="http://schemas.microsoft.com/office/drawing/2014/main" val="4153067241"/>
                    </a:ext>
                  </a:extLst>
                </a:gridCol>
              </a:tblGrid>
              <a:tr h="1899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코드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항목명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중요도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 리뷰 내용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19196"/>
                  </a:ext>
                </a:extLst>
              </a:tr>
              <a:tr h="7900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불필요한 파일 제거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시 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htdocs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디렉토리 내에 매뉴얼 파일은 시스템 관련정보를 노출하거나 해킹에 악용될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Apache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시 디폴트로 설치되는 불필요한 파일을 제거해야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277800"/>
                  </a:ext>
                </a:extLst>
              </a:tr>
              <a:tr h="60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U-39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 사용 금지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자체의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디렉토리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(/)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링크를 걸게 되면 웹 서버 구동 사용자 권한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(nobody)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모든 파일 시스템의 파일에 접근할 수 있게 되어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passwd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파일과 같은 민감한 파일을 누구나 열람할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 무분별한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심볼릭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링크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aliases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사용을 제한해야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312031"/>
                  </a:ext>
                </a:extLst>
              </a:tr>
              <a:tr h="571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업로드 및 다운로드 제한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악의적 목적을 가진 사용자가 반복 업로드 및 웹 쉘 공격 등으로 시스템 권한을 탈취하거나 대용량 파일의 반복 업로드로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서버자원을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고갈시키는 공격의 위험이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 파일 업로드 및 다운로드를 제한해야 하지만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불가피하게 필요시 용량 사이즈를 제한해야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211350"/>
                  </a:ext>
                </a:extLst>
              </a:tr>
              <a:tr h="5950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U-41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서비스 영역의 분리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웹 서버의 루트 디렉토리와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OS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루트 디렉토리를 다르게 지정하지 않았을 경우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비인가자가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웹 서비스를 통해 해킹이 성공할 경우 시스템 영역까지 접근이 가능하여 피해가 확장될 수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방지하기 위해 웹 서비스 영역과 시스템 영역을 분리시켜야 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56760"/>
                  </a:ext>
                </a:extLst>
              </a:tr>
              <a:tr h="6092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U-60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ssh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원격접속 허용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원격 접속 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Telnet, FTP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등은 암호화되지 않은 상태로 데이터를 전송하기 때문에 아이디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패스워드 및 중요 정보가 외부로 유출될 위험성이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방지하기 위해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SSH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프로토콜을 사용해야 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23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port, 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telnetd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Daemon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 </a:t>
                      </a:r>
                      <a:r>
                        <a:rPr lang="ko-KR" altLang="en-US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구동중인지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확인이 필요합니다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073797"/>
                  </a:ext>
                </a:extLst>
              </a:tr>
              <a:tr h="5950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U-61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ftp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확인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FTP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서비스는 아이디 및 패스워드가 암호화되지 않은 채로 전송되어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스니핑이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가능합니다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방지하기 위해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취약한 서비스인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FTP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서비스를 가급적 제한해야 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ps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–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ef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| 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grep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ftp</a:t>
                      </a:r>
                      <a:endParaRPr lang="ko-KR" altLang="en-US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79885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0824" y="659203"/>
            <a:ext cx="8713788" cy="864095"/>
          </a:xfrm>
        </p:spPr>
        <p:txBody>
          <a:bodyPr anchor="ctr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OS(Linux)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진단 항목 리뷰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관리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’21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주요정보통신기반시설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23242" y="1440213"/>
          <a:ext cx="8568951" cy="40756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490">
                  <a:extLst>
                    <a:ext uri="{9D8B030D-6E8A-4147-A177-3AD203B41FA5}">
                      <a16:colId xmlns:a16="http://schemas.microsoft.com/office/drawing/2014/main" val="647269984"/>
                    </a:ext>
                  </a:extLst>
                </a:gridCol>
                <a:gridCol w="2376421">
                  <a:extLst>
                    <a:ext uri="{9D8B030D-6E8A-4147-A177-3AD203B41FA5}">
                      <a16:colId xmlns:a16="http://schemas.microsoft.com/office/drawing/2014/main" val="150635256"/>
                    </a:ext>
                  </a:extLst>
                </a:gridCol>
                <a:gridCol w="339490">
                  <a:extLst>
                    <a:ext uri="{9D8B030D-6E8A-4147-A177-3AD203B41FA5}">
                      <a16:colId xmlns:a16="http://schemas.microsoft.com/office/drawing/2014/main" val="2355686327"/>
                    </a:ext>
                  </a:extLst>
                </a:gridCol>
                <a:gridCol w="5513550">
                  <a:extLst>
                    <a:ext uri="{9D8B030D-6E8A-4147-A177-3AD203B41FA5}">
                      <a16:colId xmlns:a16="http://schemas.microsoft.com/office/drawing/2014/main" val="4153067241"/>
                    </a:ext>
                  </a:extLst>
                </a:gridCol>
              </a:tblGrid>
              <a:tr h="1749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코드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항목명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중요도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 리뷰 내용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19196"/>
                  </a:ext>
                </a:extLst>
              </a:tr>
              <a:tr h="727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ftp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shell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불필요한 기본 계정에 쉘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(Shell)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부여할 경우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공격자에게 해당 계정이 노출되어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ftp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계정으로 시스템 접근하여 공격이 가능합니다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FTP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설치 시 기본으로 생성되는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ftp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계정을 </a:t>
                      </a:r>
                      <a:r>
                        <a:rPr lang="ko-KR" altLang="en-US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로그인이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필요하지 않은 계정으로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쉘을 제한해야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ps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–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ef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| 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grep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ftp</a:t>
                      </a:r>
                      <a:endParaRPr lang="ko-KR" altLang="en-US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277800"/>
                  </a:ext>
                </a:extLst>
              </a:tr>
              <a:tr h="707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ftpusers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소유자 및 권한 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파일에 대한 권한 관리가 이루어지지 않을 시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비인가자의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FTP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접근을 통해 계정을 등록하고 서버에 접속하여 침해사고가 발생할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비인가자의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ftpusers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수정을 제한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비인가자들의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ftp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접속을 차단해야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ps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–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ef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| 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grep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ftp</a:t>
                      </a:r>
                      <a:endParaRPr lang="ko-KR" altLang="en-US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312031"/>
                  </a:ext>
                </a:extLst>
              </a:tr>
              <a:tr h="533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ftpusers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FTP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서비스는 아이디 및 패스워드가 암호화되지 않은 채로 전송되어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스니핑에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의해서 아이디 및 패스워드가 노출될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FTP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직접 접속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제한해야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ps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–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ef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| 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grep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ftp</a:t>
                      </a:r>
                      <a:endParaRPr lang="ko-KR" altLang="en-US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211350"/>
                  </a:ext>
                </a:extLst>
              </a:tr>
              <a:tr h="5481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U-65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소유자 및 권한 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해당 파일에 대한 권한 관리가 이루어지지 않을 시 공격자가 권한을 획득한 사용자 계정을 등록하여 불법적인 예약 파일 실행으로 시스템 피해가 발생할 수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방지하기 위해 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at.allow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파일과 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at.deny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파일에 대한 </a:t>
                      </a:r>
                      <a:r>
                        <a:rPr lang="ko-KR" altLang="en-US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접근제한이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필요합니다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ls –al /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etc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at.allow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/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etc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en-US" altLang="ko-KR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at.deny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56760"/>
                  </a:ext>
                </a:extLst>
              </a:tr>
              <a:tr h="561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U-66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SNMP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구동 점검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SNMP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서비스로 인하여 시스템의 주요 정보 유출 및 정보의 불법 수정이 발생할 수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방지하기 위해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SNMP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서비스를 중지해야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NMS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서비스에서 많이 사용되고 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ps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–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ef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| 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grep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snmp</a:t>
                      </a:r>
                      <a:endParaRPr lang="ko-KR" altLang="en-US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073797"/>
                  </a:ext>
                </a:extLst>
              </a:tr>
              <a:tr h="707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U-67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SNMP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Community String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복잡성 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Community String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은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DefUlt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public, private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 설정된 경우가 많으며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변경하지 않으면 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String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을 악용하여 환경설정 파일 열람 및 수정을 통한 공격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간단한 정보수집에서부터 관리자 권한 획득 및 </a:t>
                      </a: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DoS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공격까지 다양한 형태의 공격이 가능합니다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방지하기 위해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Community String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설정인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Public, Private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유추하지 못하도록 설정해야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</a:t>
                      </a:r>
                      <a:r>
                        <a:rPr lang="en-US" altLang="ko-KR" sz="8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ps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–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ef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| 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grep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snmp</a:t>
                      </a:r>
                      <a:endParaRPr lang="ko-KR" altLang="en-US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79885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0824" y="659203"/>
            <a:ext cx="8713788" cy="864095"/>
          </a:xfrm>
        </p:spPr>
        <p:txBody>
          <a:bodyPr anchor="ctr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OS(Linux)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진단 항목 리뷰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관리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51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’21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주요정보통신기반시설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23242" y="1440213"/>
          <a:ext cx="8568951" cy="2818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490">
                  <a:extLst>
                    <a:ext uri="{9D8B030D-6E8A-4147-A177-3AD203B41FA5}">
                      <a16:colId xmlns:a16="http://schemas.microsoft.com/office/drawing/2014/main" val="647269984"/>
                    </a:ext>
                  </a:extLst>
                </a:gridCol>
                <a:gridCol w="2376421">
                  <a:extLst>
                    <a:ext uri="{9D8B030D-6E8A-4147-A177-3AD203B41FA5}">
                      <a16:colId xmlns:a16="http://schemas.microsoft.com/office/drawing/2014/main" val="150635256"/>
                    </a:ext>
                  </a:extLst>
                </a:gridCol>
                <a:gridCol w="339490">
                  <a:extLst>
                    <a:ext uri="{9D8B030D-6E8A-4147-A177-3AD203B41FA5}">
                      <a16:colId xmlns:a16="http://schemas.microsoft.com/office/drawing/2014/main" val="2355686327"/>
                    </a:ext>
                  </a:extLst>
                </a:gridCol>
                <a:gridCol w="5513550">
                  <a:extLst>
                    <a:ext uri="{9D8B030D-6E8A-4147-A177-3AD203B41FA5}">
                      <a16:colId xmlns:a16="http://schemas.microsoft.com/office/drawing/2014/main" val="4153067241"/>
                    </a:ext>
                  </a:extLst>
                </a:gridCol>
              </a:tblGrid>
              <a:tr h="1832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코드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항목명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중요도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 리뷰 내용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19196"/>
                  </a:ext>
                </a:extLst>
              </a:tr>
              <a:tr h="761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U-68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로그온 시 경고 메시지 제공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배너가 설정되지 않을 경우 배너에 서버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 및 서비스 버전이 공격자에게 노출될 수 있으며 공격자는 이러한 정보를 통하여 해당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서비스의 취약점을 이용하여 공격을 시도할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접속 시 관계자만 접속해야 한다는 경고 메시지를 설정해야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Banner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설정이 필요한 서비스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ssh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telnet, named, 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sendmail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ftp (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로그인이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가능한 데몬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277800"/>
                  </a:ext>
                </a:extLst>
              </a:tr>
              <a:tr h="587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U-69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NFS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설정파일 접근권한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NFS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접근제어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설정파일에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대한 권한 관리가 이루어지지 않을 시 인가되지 않은 사용자를 등록하고 파일시스템을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마운트하여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불법적인 변조를 시도할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NFS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접근 제어 파일의 소유자 및 파일 권한을 관리해야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</a:t>
                      </a:r>
                      <a:r>
                        <a:rPr lang="en-US" altLang="ko-KR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-al /</a:t>
                      </a:r>
                      <a:r>
                        <a:rPr lang="en-US" altLang="ko-KR" sz="8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altLang="ko-KR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/exports</a:t>
                      </a:r>
                      <a:endParaRPr lang="ko-KR" altLang="en-US" sz="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312031"/>
                  </a:ext>
                </a:extLst>
              </a:tr>
              <a:tr h="551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U-70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expn, vrfy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 제한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VRFY, EXPN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명령어를 통하여 특정 사용자 계정의 존재유무를 알 수 있고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사용자의 정보를 외부로 유출 할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 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SMTP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서비스의 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expn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vrfy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명령을 사용하지 못하게 옵션을 설정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grep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sendmail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211350"/>
                  </a:ext>
                </a:extLst>
              </a:tr>
              <a:tr h="5739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U-71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서비스 정보 숨김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불필요한 정보가 노출될 경우 해당 정보를 이용하여 시스템의 취약점을 수집할 수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이를 방지하기 위해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HTTP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헤더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에러페이지에서 웹 서버 버전 및 종류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OS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정보 등 웹 서버와 관련된 불필요한 정보가 노출되지 않도록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설정해야 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56760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0824" y="659203"/>
            <a:ext cx="8713788" cy="864095"/>
          </a:xfrm>
        </p:spPr>
        <p:txBody>
          <a:bodyPr anchor="ctr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OS(Linux)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진단 항목 리뷰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관리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’21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주요정보통신기반시설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Unix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23242" y="1440213"/>
          <a:ext cx="8568951" cy="12900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490">
                  <a:extLst>
                    <a:ext uri="{9D8B030D-6E8A-4147-A177-3AD203B41FA5}">
                      <a16:colId xmlns:a16="http://schemas.microsoft.com/office/drawing/2014/main" val="647269984"/>
                    </a:ext>
                  </a:extLst>
                </a:gridCol>
                <a:gridCol w="2376421">
                  <a:extLst>
                    <a:ext uri="{9D8B030D-6E8A-4147-A177-3AD203B41FA5}">
                      <a16:colId xmlns:a16="http://schemas.microsoft.com/office/drawing/2014/main" val="150635256"/>
                    </a:ext>
                  </a:extLst>
                </a:gridCol>
                <a:gridCol w="339490">
                  <a:extLst>
                    <a:ext uri="{9D8B030D-6E8A-4147-A177-3AD203B41FA5}">
                      <a16:colId xmlns:a16="http://schemas.microsoft.com/office/drawing/2014/main" val="2355686327"/>
                    </a:ext>
                  </a:extLst>
                </a:gridCol>
                <a:gridCol w="5513550">
                  <a:extLst>
                    <a:ext uri="{9D8B030D-6E8A-4147-A177-3AD203B41FA5}">
                      <a16:colId xmlns:a16="http://schemas.microsoft.com/office/drawing/2014/main" val="4153067241"/>
                    </a:ext>
                  </a:extLst>
                </a:gridCol>
              </a:tblGrid>
              <a:tr h="1832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코드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항목명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</a:rPr>
                        <a:t>중요도</a:t>
                      </a:r>
                      <a:endParaRPr lang="ko-KR" altLang="en-US" sz="8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 리뷰 내용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19196"/>
                  </a:ext>
                </a:extLst>
              </a:tr>
              <a:tr h="7619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U-42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 보안패치 및 벤더 권고사항 적용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최신 보안패치가 적용되지 않을 경우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이미 알려진 취약점을 통하여 공격자에 의해 시스템 침해사고 발생 가능성이 존재합니다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 주기적인 패치를 진행해야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대표적으로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CVE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취약점이 발생할 수 있는 데몬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openssh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named, bash, </a:t>
                      </a:r>
                      <a:r>
                        <a:rPr lang="en-US" altLang="ko-KR" sz="8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glibc</a:t>
                      </a:r>
                      <a:r>
                        <a:rPr lang="en-US" altLang="ko-KR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openssl</a:t>
                      </a:r>
                      <a:r>
                        <a:rPr lang="en-US" altLang="ko-KR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rpm –</a:t>
                      </a:r>
                      <a:r>
                        <a:rPr lang="en-US" altLang="ko-KR" sz="8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lang="en-US" altLang="ko-KR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ko-KR" sz="8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grep</a:t>
                      </a:r>
                      <a:r>
                        <a:rPr lang="en-US" altLang="ko-KR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openssh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\|</a:t>
                      </a:r>
                      <a:r>
                        <a:rPr lang="en-US" altLang="ko-KR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named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\|</a:t>
                      </a:r>
                      <a:r>
                        <a:rPr lang="en-US" altLang="ko-KR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bash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\|</a:t>
                      </a:r>
                      <a:r>
                        <a:rPr lang="en-US" altLang="ko-KR" sz="8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glibc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\|</a:t>
                      </a:r>
                      <a:r>
                        <a:rPr lang="en-US" altLang="ko-KR" sz="8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openssl</a:t>
                      </a:r>
                      <a:r>
                        <a:rPr lang="en-US" altLang="ko-KR" sz="8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openssl-1.0.1e-57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major-minor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277800"/>
                  </a:ext>
                </a:extLst>
              </a:tr>
            </a:tbl>
          </a:graphicData>
        </a:graphic>
      </p:graphicFrame>
      <p:sp>
        <p:nvSpPr>
          <p:cNvPr id="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0824" y="659203"/>
            <a:ext cx="8713788" cy="864095"/>
          </a:xfrm>
        </p:spPr>
        <p:txBody>
          <a:bodyPr anchor="ctr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OS(Linux)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진단 항목 리뷰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패치 관리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25819" y="3117663"/>
          <a:ext cx="8568951" cy="2448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490">
                  <a:extLst>
                    <a:ext uri="{9D8B030D-6E8A-4147-A177-3AD203B41FA5}">
                      <a16:colId xmlns:a16="http://schemas.microsoft.com/office/drawing/2014/main" val="647269984"/>
                    </a:ext>
                  </a:extLst>
                </a:gridCol>
                <a:gridCol w="2376421">
                  <a:extLst>
                    <a:ext uri="{9D8B030D-6E8A-4147-A177-3AD203B41FA5}">
                      <a16:colId xmlns:a16="http://schemas.microsoft.com/office/drawing/2014/main" val="150635256"/>
                    </a:ext>
                  </a:extLst>
                </a:gridCol>
                <a:gridCol w="339490">
                  <a:extLst>
                    <a:ext uri="{9D8B030D-6E8A-4147-A177-3AD203B41FA5}">
                      <a16:colId xmlns:a16="http://schemas.microsoft.com/office/drawing/2014/main" val="2355686327"/>
                    </a:ext>
                  </a:extLst>
                </a:gridCol>
                <a:gridCol w="5513550">
                  <a:extLst>
                    <a:ext uri="{9D8B030D-6E8A-4147-A177-3AD203B41FA5}">
                      <a16:colId xmlns:a16="http://schemas.microsoft.com/office/drawing/2014/main" val="4153067241"/>
                    </a:ext>
                  </a:extLst>
                </a:gridCol>
              </a:tblGrid>
              <a:tr h="1188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코드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항목명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중요도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항목 리뷰 내용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42" marR="1342" marT="1342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19196"/>
                  </a:ext>
                </a:extLst>
              </a:tr>
              <a:tr h="1067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U-43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로그의 정기적 검토 및 보고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로그의 검토 및 보고 절차가 없는 경우 외부 침입 시도에 대한 식별이 누락 될 수 있고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침입 시도가 의심되는 사례 발견 시 관련 자료를 분석하여 해당 장비에 대한 접근을 차단하는 등의 추가 조치가 어려울 수 있습니다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정기적인 로그 점검을 진행해야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인터뷰</a:t>
                      </a:r>
                      <a:endParaRPr lang="en-US" altLang="ko-KR" sz="8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 내용에 대해 정기적 검사 및 검토를 진행하고 있는지 유무</a:t>
                      </a:r>
                      <a:endParaRPr lang="en-US" altLang="ko-KR" sz="8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 내용에 대한 문제 발생 시 이후 조치</a:t>
                      </a:r>
                      <a:r>
                        <a:rPr lang="ko-KR" altLang="en-US" sz="800" b="1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해결에 대한 부분을 어떻게 처리하고 있는지</a:t>
                      </a:r>
                      <a:endParaRPr lang="en-US" altLang="ko-KR" sz="800" b="1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922550"/>
                  </a:ext>
                </a:extLst>
              </a:tr>
              <a:tr h="1218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U-72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정책에 따른 시스템 로깅 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로깅 설정이 되어 있지 않을 경우 원인 규명이 어려우며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법적 대응을 위한 충분한 증거로 사용할 수 없습니다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방지하기 위해 로그 기록을 정책에 따라 보관하도록 설정해야 합니다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*.info             /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/log/messages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authpriv.*         /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/log/secure</a:t>
                      </a: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cron.*             /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/log/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cron</a:t>
                      </a:r>
                      <a:endParaRPr lang="en-US" altLang="ko-KR" sz="80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altLang="ko-KR" sz="800" b="1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</a:t>
                      </a:r>
                      <a:r>
                        <a:rPr lang="en-US" altLang="ko-KR" sz="8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*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277800"/>
                  </a:ext>
                </a:extLst>
              </a:tr>
            </a:tbl>
          </a:graphicData>
        </a:graphic>
      </p:graphicFrame>
      <p:sp>
        <p:nvSpPr>
          <p:cNvPr id="7" name="텍스트 개체 틀 2"/>
          <p:cNvSpPr txBox="1">
            <a:spLocks/>
          </p:cNvSpPr>
          <p:nvPr/>
        </p:nvSpPr>
        <p:spPr>
          <a:xfrm>
            <a:off x="259926" y="2735832"/>
            <a:ext cx="8713788" cy="412486"/>
          </a:xfrm>
          <a:prstGeom prst="rect">
            <a:avLst/>
          </a:prstGeom>
        </p:spPr>
        <p:txBody>
          <a:bodyPr lIns="84846" tIns="42423" rIns="84846" bIns="42423" anchor="ctr"/>
          <a:lstStyle>
            <a:lvl1pPr marL="318172" indent="-318172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1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9370" indent="-265143" algn="l" defTabSz="914400" rtl="0" eaLnBrk="1" latinLnBrk="1" hangingPunct="1">
              <a:spcBef>
                <a:spcPct val="20000"/>
              </a:spcBef>
              <a:buSzPct val="80000"/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60569" indent="-212114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7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525588" indent="-247650" algn="l" defTabSz="914400" rtl="0" eaLnBrk="1" latinLnBrk="1" hangingPunct="1">
              <a:spcBef>
                <a:spcPct val="20000"/>
              </a:spcBef>
              <a:buFont typeface="맑은 고딕" pitchFamily="50" charset="-127"/>
              <a:buChar char="–"/>
              <a:defRPr lang="ko-KR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 관리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주요정보통신기반시설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진단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697261"/>
            <a:ext cx="8713788" cy="432047"/>
          </a:xfrm>
        </p:spPr>
        <p:txBody>
          <a:bodyPr anchor="ctr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OS(Linux)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진단 수행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29308"/>
            <a:ext cx="8425060" cy="41764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27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[Backup]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‘21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년 주요정보통신기반시설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항목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27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607821"/>
              </p:ext>
            </p:extLst>
          </p:nvPr>
        </p:nvGraphicFramePr>
        <p:xfrm>
          <a:off x="250823" y="729533"/>
          <a:ext cx="4105152" cy="4792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674">
                  <a:extLst>
                    <a:ext uri="{9D8B030D-6E8A-4147-A177-3AD203B41FA5}">
                      <a16:colId xmlns:a16="http://schemas.microsoft.com/office/drawing/2014/main" val="3075464546"/>
                    </a:ext>
                  </a:extLst>
                </a:gridCol>
                <a:gridCol w="464492">
                  <a:extLst>
                    <a:ext uri="{9D8B030D-6E8A-4147-A177-3AD203B41FA5}">
                      <a16:colId xmlns:a16="http://schemas.microsoft.com/office/drawing/2014/main" val="3509449226"/>
                    </a:ext>
                  </a:extLst>
                </a:gridCol>
                <a:gridCol w="2399868">
                  <a:extLst>
                    <a:ext uri="{9D8B030D-6E8A-4147-A177-3AD203B41FA5}">
                      <a16:colId xmlns:a16="http://schemas.microsoft.com/office/drawing/2014/main" val="934642686"/>
                    </a:ext>
                  </a:extLst>
                </a:gridCol>
                <a:gridCol w="602118">
                  <a:extLst>
                    <a:ext uri="{9D8B030D-6E8A-4147-A177-3AD203B41FA5}">
                      <a16:colId xmlns:a16="http://schemas.microsoft.com/office/drawing/2014/main" val="3690108266"/>
                    </a:ext>
                  </a:extLst>
                </a:gridCol>
              </a:tblGrid>
              <a:tr h="1141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</a:rPr>
                        <a:t>분류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effectLst/>
                        </a:rPr>
                        <a:t>항목코드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effectLst/>
                        </a:rPr>
                        <a:t>점검항목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</a:rPr>
                        <a:t>항목 중요도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090329"/>
                  </a:ext>
                </a:extLst>
              </a:tr>
              <a:tr h="114101"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1. </a:t>
                      </a:r>
                      <a:r>
                        <a:rPr lang="ko-KR" altLang="en-US" sz="700" u="none" strike="noStrike">
                          <a:effectLst/>
                        </a:rPr>
                        <a:t>계정 관리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Administrator </a:t>
                      </a:r>
                      <a:r>
                        <a:rPr lang="ko-KR" altLang="en-US" sz="700" u="none" strike="noStrike">
                          <a:effectLst/>
                        </a:rPr>
                        <a:t>계정 이름 바꾸기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503701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Guest </a:t>
                      </a:r>
                      <a:r>
                        <a:rPr lang="ko-KR" altLang="en-US" sz="700" u="none" strike="noStrike">
                          <a:effectLst/>
                        </a:rPr>
                        <a:t>계정 상태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945140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불필요한 계정 제거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626471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계정 잠금 임계값 설정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29693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해독 가능한 암호화를 사용하여 암호 저장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390055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관리자 그룹에 최소한의 사용자 포함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228651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Everyone </a:t>
                      </a:r>
                      <a:r>
                        <a:rPr lang="ko-KR" altLang="en-US" sz="700" u="none" strike="noStrike">
                          <a:effectLst/>
                        </a:rPr>
                        <a:t>사용 권한을 익명 사용자에게 적용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276837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W-47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계정 잠금 기간 설정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42286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패스워드 복잡성 설정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405232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패스워드 최소 암호 길이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139507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패스워드 최대 사용 기간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552466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</a:rPr>
                        <a:t>패스워드 최소 사용 기간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236295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W-52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마지막 사용자 이름 표시 안함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597489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W-53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로컬 로그온 허용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492774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익명 </a:t>
                      </a:r>
                      <a:r>
                        <a:rPr lang="en-US" altLang="ko-KR" sz="700" u="none" strike="noStrike">
                          <a:effectLst/>
                        </a:rPr>
                        <a:t>SID/</a:t>
                      </a:r>
                      <a:r>
                        <a:rPr lang="ko-KR" altLang="en-US" sz="700" u="none" strike="noStrike">
                          <a:effectLst/>
                        </a:rPr>
                        <a:t>이름 변환 허용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182239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최근 암호 기억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311081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콘솔 로그온 시 로컬 계정에서 빈 암호 사용 제한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09501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W-57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원격터미널 접속 가능한 사용자 그룹 제한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035604"/>
                  </a:ext>
                </a:extLst>
              </a:tr>
              <a:tr h="114101">
                <a:tc rowSpan="23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2. </a:t>
                      </a:r>
                      <a:r>
                        <a:rPr lang="ko-KR" altLang="en-US" sz="700" u="none" strike="noStrike">
                          <a:effectLst/>
                        </a:rPr>
                        <a:t>서비스 관리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공유 권한 및 사용자 그룹 설정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193181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하드디스크 기본 공유 제거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029605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불필요한 서비스 제거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43401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IIS </a:t>
                      </a:r>
                      <a:r>
                        <a:rPr lang="ko-KR" altLang="en-US" sz="700" u="none" strike="noStrike">
                          <a:effectLst/>
                        </a:rPr>
                        <a:t>서비스 구동 점검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76345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IIS </a:t>
                      </a:r>
                      <a:r>
                        <a:rPr lang="ko-KR" altLang="en-US" sz="700" u="none" strike="noStrike">
                          <a:effectLst/>
                        </a:rPr>
                        <a:t>디렉토리 리스팅 제거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271596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IIS CGI </a:t>
                      </a:r>
                      <a:r>
                        <a:rPr lang="ko-KR" altLang="en-US" sz="700" u="none" strike="noStrike">
                          <a:effectLst/>
                        </a:rPr>
                        <a:t>실행 제한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533820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IIS </a:t>
                      </a:r>
                      <a:r>
                        <a:rPr lang="ko-KR" altLang="en-US" sz="700" u="none" strike="noStrike">
                          <a:effectLst/>
                        </a:rPr>
                        <a:t>상위 디렉토리 접근 금지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899420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IIS </a:t>
                      </a:r>
                      <a:r>
                        <a:rPr lang="ko-KR" altLang="en-US" sz="700" u="none" strike="noStrike">
                          <a:effectLst/>
                        </a:rPr>
                        <a:t>불필요한 파일 제거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395020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IIS </a:t>
                      </a:r>
                      <a:r>
                        <a:rPr lang="ko-KR" altLang="en-US" sz="700" u="none" strike="noStrike">
                          <a:effectLst/>
                        </a:rPr>
                        <a:t>웹 프로세스 권한 제한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890085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IIS </a:t>
                      </a:r>
                      <a:r>
                        <a:rPr lang="ko-KR" altLang="en-US" sz="700" u="none" strike="noStrike">
                          <a:effectLst/>
                        </a:rPr>
                        <a:t>링크 사용금지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206136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IIS </a:t>
                      </a:r>
                      <a:r>
                        <a:rPr lang="ko-KR" altLang="en-US" sz="700" u="none" strike="noStrike">
                          <a:effectLst/>
                        </a:rPr>
                        <a:t>파일 업로드 및 다운로드 제한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350448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IIS DB </a:t>
                      </a:r>
                      <a:r>
                        <a:rPr lang="ko-KR" altLang="en-US" sz="700" u="none" strike="noStrike">
                          <a:effectLst/>
                        </a:rPr>
                        <a:t>연결 취약점 점검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727487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IIS </a:t>
                      </a:r>
                      <a:r>
                        <a:rPr lang="ko-KR" altLang="en-US" sz="700" u="none" strike="noStrike">
                          <a:effectLst/>
                        </a:rPr>
                        <a:t>가상 디렉토리 삭제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770689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IIS </a:t>
                      </a:r>
                      <a:r>
                        <a:rPr lang="ko-KR" altLang="en-US" sz="700" u="none" strike="noStrike">
                          <a:effectLst/>
                        </a:rPr>
                        <a:t>데이터 파일 </a:t>
                      </a:r>
                      <a:r>
                        <a:rPr lang="en-US" altLang="ko-KR" sz="700" u="none" strike="noStrike">
                          <a:effectLst/>
                        </a:rPr>
                        <a:t>ACL </a:t>
                      </a:r>
                      <a:r>
                        <a:rPr lang="ko-KR" altLang="en-US" sz="700" u="none" strike="noStrike">
                          <a:effectLst/>
                        </a:rPr>
                        <a:t>적용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151801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IIS </a:t>
                      </a:r>
                      <a:r>
                        <a:rPr lang="ko-KR" altLang="en-US" sz="700" u="none" strike="noStrike">
                          <a:effectLst/>
                        </a:rPr>
                        <a:t>미사용 스크립트 매핑 제거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838314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IIS Exec </a:t>
                      </a:r>
                      <a:r>
                        <a:rPr lang="ko-KR" altLang="en-US" sz="700" u="none" strike="noStrike">
                          <a:effectLst/>
                        </a:rPr>
                        <a:t>명령어 쉘 호출 진단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876153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IIS WebDAV </a:t>
                      </a:r>
                      <a:r>
                        <a:rPr lang="ko-KR" altLang="en-US" sz="700" u="none" strike="noStrike">
                          <a:effectLst/>
                        </a:rPr>
                        <a:t>비활성화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5210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NetBIOS </a:t>
                      </a:r>
                      <a:r>
                        <a:rPr lang="ko-KR" altLang="en-US" sz="700" u="none" strike="noStrike">
                          <a:effectLst/>
                        </a:rPr>
                        <a:t>바인딩 서비스 구동 점검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264099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FTP </a:t>
                      </a:r>
                      <a:r>
                        <a:rPr lang="ko-KR" altLang="en-US" sz="700" u="none" strike="noStrike">
                          <a:effectLst/>
                        </a:rPr>
                        <a:t>서비스 구동 점검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450418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FTP </a:t>
                      </a:r>
                      <a:r>
                        <a:rPr lang="ko-KR" altLang="en-US" sz="700" u="none" strike="noStrike">
                          <a:effectLst/>
                        </a:rPr>
                        <a:t>디렉토리 접근권한 설정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563539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W-27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Anonymouse FTP </a:t>
                      </a:r>
                      <a:r>
                        <a:rPr lang="ko-KR" altLang="en-US" sz="700" u="none" strike="noStrike">
                          <a:effectLst/>
                        </a:rPr>
                        <a:t>금지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97688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FTP </a:t>
                      </a:r>
                      <a:r>
                        <a:rPr lang="ko-KR" altLang="en-US" sz="700" u="none" strike="noStrike">
                          <a:effectLst/>
                        </a:rPr>
                        <a:t>접근 제어 설정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0216"/>
                  </a:ext>
                </a:extLst>
              </a:tr>
              <a:tr h="114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DNS Zone Transfer </a:t>
                      </a:r>
                      <a:r>
                        <a:rPr lang="ko-KR" altLang="en-US" sz="700" u="none" strike="noStrike">
                          <a:effectLst/>
                        </a:rPr>
                        <a:t>설정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80938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658776"/>
              </p:ext>
            </p:extLst>
          </p:nvPr>
        </p:nvGraphicFramePr>
        <p:xfrm>
          <a:off x="4426406" y="729511"/>
          <a:ext cx="4538206" cy="4792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6048">
                  <a:extLst>
                    <a:ext uri="{9D8B030D-6E8A-4147-A177-3AD203B41FA5}">
                      <a16:colId xmlns:a16="http://schemas.microsoft.com/office/drawing/2014/main" val="2971675753"/>
                    </a:ext>
                  </a:extLst>
                </a:gridCol>
                <a:gridCol w="513491">
                  <a:extLst>
                    <a:ext uri="{9D8B030D-6E8A-4147-A177-3AD203B41FA5}">
                      <a16:colId xmlns:a16="http://schemas.microsoft.com/office/drawing/2014/main" val="3398824641"/>
                    </a:ext>
                  </a:extLst>
                </a:gridCol>
                <a:gridCol w="2653032">
                  <a:extLst>
                    <a:ext uri="{9D8B030D-6E8A-4147-A177-3AD203B41FA5}">
                      <a16:colId xmlns:a16="http://schemas.microsoft.com/office/drawing/2014/main" val="4287690410"/>
                    </a:ext>
                  </a:extLst>
                </a:gridCol>
                <a:gridCol w="665635">
                  <a:extLst>
                    <a:ext uri="{9D8B030D-6E8A-4147-A177-3AD203B41FA5}">
                      <a16:colId xmlns:a16="http://schemas.microsoft.com/office/drawing/2014/main" val="248601556"/>
                    </a:ext>
                  </a:extLst>
                </a:gridCol>
              </a:tblGrid>
              <a:tr h="1141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</a:rPr>
                        <a:t>분류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effectLst/>
                        </a:rPr>
                        <a:t>항목코드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effectLst/>
                        </a:rPr>
                        <a:t>점검항목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effectLst/>
                        </a:rPr>
                        <a:t>항목 중요도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877417"/>
                  </a:ext>
                </a:extLst>
              </a:tr>
              <a:tr h="114102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2. </a:t>
                      </a:r>
                      <a:r>
                        <a:rPr lang="ko-KR" altLang="en-US" sz="700" u="none" strike="noStrike">
                          <a:effectLst/>
                        </a:rPr>
                        <a:t>서비스 관리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RDS(</a:t>
                      </a:r>
                      <a:r>
                        <a:rPr lang="en-US" sz="700" u="none" strike="noStrike" dirty="0" err="1">
                          <a:effectLst/>
                        </a:rPr>
                        <a:t>RemoteDataServices</a:t>
                      </a:r>
                      <a:r>
                        <a:rPr lang="en-US" sz="700" u="none" strike="noStrike" dirty="0">
                          <a:effectLst/>
                        </a:rPr>
                        <a:t>)</a:t>
                      </a:r>
                      <a:r>
                        <a:rPr lang="ko-KR" altLang="en-US" sz="700" u="none" strike="noStrike" dirty="0">
                          <a:effectLst/>
                        </a:rPr>
                        <a:t>제거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553545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W-31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최신 서비스팩 적용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982075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W-58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터미널 서비스 암호화 수준 설정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95280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W-59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IIS </a:t>
                      </a:r>
                      <a:r>
                        <a:rPr lang="ko-KR" altLang="en-US" sz="700" u="none" strike="noStrike">
                          <a:effectLst/>
                        </a:rPr>
                        <a:t>웹서비스 정보 숨김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357466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SNMP </a:t>
                      </a:r>
                      <a:r>
                        <a:rPr lang="ko-KR" altLang="en-US" sz="700" u="none" strike="noStrike">
                          <a:effectLst/>
                        </a:rPr>
                        <a:t>서비스 구동 점검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628421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SNMP </a:t>
                      </a:r>
                      <a:r>
                        <a:rPr lang="ko-KR" altLang="en-US" sz="700" u="none" strike="noStrike">
                          <a:effectLst/>
                        </a:rPr>
                        <a:t>서비스 커뮤니티스트링의 복잡성 설정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209406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SNMP Access control </a:t>
                      </a:r>
                      <a:r>
                        <a:rPr lang="ko-KR" altLang="en-US" sz="700" u="none" strike="noStrike">
                          <a:effectLst/>
                        </a:rPr>
                        <a:t>설정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939477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DNS </a:t>
                      </a:r>
                      <a:r>
                        <a:rPr lang="ko-KR" altLang="en-US" sz="700" u="none" strike="noStrike">
                          <a:effectLst/>
                        </a:rPr>
                        <a:t>서비스 구동 점검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804732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W-64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HTTP/FTP/SMTP </a:t>
                      </a:r>
                      <a:r>
                        <a:rPr lang="ko-KR" altLang="en-US" sz="700" u="none" strike="noStrike">
                          <a:effectLst/>
                        </a:rPr>
                        <a:t>배너 차단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647864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Telnet </a:t>
                      </a:r>
                      <a:r>
                        <a:rPr lang="ko-KR" altLang="en-US" sz="700" u="none" strike="noStrike">
                          <a:effectLst/>
                        </a:rPr>
                        <a:t>보안 설정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76536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W-66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불필요한 </a:t>
                      </a:r>
                      <a:r>
                        <a:rPr lang="en-US" altLang="ko-KR" sz="700" u="none" strike="noStrike">
                          <a:effectLst/>
                        </a:rPr>
                        <a:t>ODBC/OLE-DB </a:t>
                      </a:r>
                      <a:r>
                        <a:rPr lang="ko-KR" altLang="en-US" sz="700" u="none" strike="noStrike">
                          <a:effectLst/>
                        </a:rPr>
                        <a:t>데이터 소스와 드라이브 제거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172556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원격터미널 접속 타임아웃 설정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268838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예약된 작업에 의심스러운 명령이 등록되어 있는지 점검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310920"/>
                  </a:ext>
                </a:extLst>
              </a:tr>
              <a:tr h="11410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3. </a:t>
                      </a:r>
                      <a:r>
                        <a:rPr lang="ko-KR" altLang="en-US" sz="700" u="none" strike="noStrike">
                          <a:effectLst/>
                        </a:rPr>
                        <a:t>패치 관리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최신 </a:t>
                      </a:r>
                      <a:r>
                        <a:rPr lang="en-US" sz="700" u="none" strike="noStrike">
                          <a:effectLst/>
                        </a:rPr>
                        <a:t>HOT FIX </a:t>
                      </a:r>
                      <a:r>
                        <a:rPr lang="ko-KR" altLang="en-US" sz="700" u="none" strike="noStrike">
                          <a:effectLst/>
                        </a:rPr>
                        <a:t>적용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098572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백신 프로그램 업데이트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16261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W-69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정책에 따른 시스템 로깅 설정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261899"/>
                  </a:ext>
                </a:extLst>
              </a:tr>
              <a:tr h="11410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4. </a:t>
                      </a:r>
                      <a:r>
                        <a:rPr lang="ko-KR" altLang="en-US" sz="700" u="none" strike="noStrike">
                          <a:effectLst/>
                        </a:rPr>
                        <a:t>로그 관리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W-34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로그의 정기적 검토 및 보고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167738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원격으로 액세스할 수 있는 레지스트리 경로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598644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이벤트 로그 관리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214822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W-71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원격에서 이벤트 로그 파일 접근 차단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639706"/>
                  </a:ext>
                </a:extLst>
              </a:tr>
              <a:tr h="114102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5. </a:t>
                      </a:r>
                      <a:r>
                        <a:rPr lang="ko-KR" altLang="en-US" sz="700" u="none" strike="noStrike">
                          <a:effectLst/>
                        </a:rPr>
                        <a:t>보안 관리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W-36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백신 프로그램 설치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068260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SAM </a:t>
                      </a:r>
                      <a:r>
                        <a:rPr lang="ko-KR" altLang="en-US" sz="700" u="none" strike="noStrike">
                          <a:effectLst/>
                        </a:rPr>
                        <a:t>파일 접근 통제 설정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140181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W-38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</a:rPr>
                        <a:t>화면보호기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08954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</a:rPr>
                        <a:t>로그온 하지 </a:t>
                      </a:r>
                      <a:r>
                        <a:rPr lang="ko-KR" altLang="en-US" sz="700" u="none" strike="noStrike" dirty="0">
                          <a:effectLst/>
                        </a:rPr>
                        <a:t>않고 시스템 종료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허용 해제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186422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원격 시스템에서 강제로 시스템 종료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637879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W-41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보안 감사를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로그할</a:t>
                      </a:r>
                      <a:r>
                        <a:rPr lang="ko-KR" altLang="en-US" sz="700" u="none" strike="noStrike" dirty="0">
                          <a:effectLst/>
                        </a:rPr>
                        <a:t> 수 없는 경우 즉시 시스템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종료 해제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650757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SAM </a:t>
                      </a:r>
                      <a:r>
                        <a:rPr lang="ko-KR" altLang="en-US" sz="700" u="none" strike="noStrike" dirty="0">
                          <a:effectLst/>
                        </a:rPr>
                        <a:t>계정과 공유의 익명 열거 허용 안 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062596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W-43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 smtClean="0">
                          <a:effectLst/>
                        </a:rPr>
                        <a:t>Utologon</a:t>
                      </a:r>
                      <a:r>
                        <a:rPr lang="en-US" sz="7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기능 제어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74697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이동식 미디어 포맷 및 꺼내기 허용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454752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디스크볼륨</a:t>
                      </a:r>
                      <a:r>
                        <a:rPr lang="ko-KR" altLang="en-US" sz="700" u="none" strike="noStrike" dirty="0">
                          <a:effectLst/>
                        </a:rPr>
                        <a:t> 암호화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상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095428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 smtClean="0">
                          <a:effectLst/>
                        </a:rPr>
                        <a:t>Dos 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공격 </a:t>
                      </a:r>
                      <a:r>
                        <a:rPr lang="ko-KR" altLang="en-US" sz="700" u="none" strike="noStrike" dirty="0">
                          <a:effectLst/>
                        </a:rPr>
                        <a:t>방어 레지스트리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792407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사용자가 프린터 드라이버를 설치할 수 없게 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99197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W-74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세션 연결을 중단하기 전에 필요한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유휴시간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238266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경고 메시지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194147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사용자별</a:t>
                      </a:r>
                      <a:r>
                        <a:rPr lang="ko-KR" altLang="en-US" sz="700" u="none" strike="noStrike" dirty="0">
                          <a:effectLst/>
                        </a:rPr>
                        <a:t> 홈 디렉터리 권한 설정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224069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W-77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LAN Manager </a:t>
                      </a:r>
                      <a:r>
                        <a:rPr lang="ko-KR" altLang="en-US" sz="700" u="none" strike="noStrike" dirty="0">
                          <a:effectLst/>
                        </a:rPr>
                        <a:t>인증 수준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538536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보안 채널 데이터 디지털 암호화 또는 서명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854580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파일 및 디렉토리 보호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545138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컴퓨터 계정 암호 최대 사용 기간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857243"/>
                  </a:ext>
                </a:extLst>
              </a:tr>
              <a:tr h="1141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smtClean="0">
                          <a:effectLst/>
                        </a:rPr>
                        <a:t>시작 프로그램 </a:t>
                      </a:r>
                      <a:r>
                        <a:rPr lang="ko-KR" altLang="en-US" sz="700" u="none" strike="noStrike" dirty="0">
                          <a:effectLst/>
                        </a:rPr>
                        <a:t>목록 분석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366813"/>
                  </a:ext>
                </a:extLst>
              </a:tr>
              <a:tr h="114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6. DB </a:t>
                      </a:r>
                      <a:r>
                        <a:rPr lang="ko-KR" altLang="en-US" sz="700" u="none" strike="noStrike">
                          <a:effectLst/>
                        </a:rPr>
                        <a:t>관리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W-82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Windows </a:t>
                      </a:r>
                      <a:r>
                        <a:rPr lang="ko-KR" altLang="en-US" sz="700" u="none" strike="noStrike">
                          <a:effectLst/>
                        </a:rPr>
                        <a:t>인증 모드 사용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중</a:t>
                      </a:r>
                      <a:endParaRPr lang="ko-KR" alt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26" marR="3926" marT="3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7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9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환경분석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697261"/>
            <a:ext cx="8713788" cy="3168352"/>
          </a:xfrm>
        </p:spPr>
        <p:txBody>
          <a:bodyPr anchor="ctr"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VirtualBox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가상환경구성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https://www.virtualbox.org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/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접속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24227" lvl="1" indent="0">
              <a:buNone/>
            </a:pP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24227" lvl="1" indent="0">
              <a:buNone/>
            </a:pP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24227" lvl="1" indent="0">
              <a:buNone/>
            </a:pP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24227" lvl="1" indent="0">
              <a:buNone/>
            </a:pP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24227" lvl="1" indent="0">
              <a:buNone/>
            </a:pP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20725" lvl="1" indent="0">
              <a:buNone/>
            </a:pP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 및 설치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32" y="1473181"/>
            <a:ext cx="6048672" cy="19603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632" y="3793605"/>
            <a:ext cx="2582986" cy="1728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98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환경분석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697261"/>
            <a:ext cx="8713788" cy="3168352"/>
          </a:xfrm>
        </p:spPr>
        <p:txBody>
          <a:bodyPr anchor="ctr"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VirtualBox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설정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호스트 키 조합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ko-KR" altLang="en-US" dirty="0" smtClean="0"/>
              <a:t>환경 설정 선택</a:t>
            </a:r>
            <a:endParaRPr lang="en-US" altLang="ko-KR" dirty="0" smtClean="0"/>
          </a:p>
          <a:p>
            <a:pPr marL="424227" lvl="1" indent="0">
              <a:buNone/>
            </a:pP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24227" lvl="1" indent="0">
              <a:buNone/>
            </a:pP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24227" lvl="1" indent="0">
              <a:buNone/>
            </a:pP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24227" lvl="1" indent="0">
              <a:buNone/>
            </a:pP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24227" lvl="1" indent="0">
              <a:buNone/>
            </a:pP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20725" lvl="1" indent="0">
              <a:buNone/>
            </a:pP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호스트 키 조합 단축키 설정</a:t>
            </a: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77" y="1489791"/>
            <a:ext cx="4149477" cy="1943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72" y="3799607"/>
            <a:ext cx="2968971" cy="1650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21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환경분석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697261"/>
            <a:ext cx="8713788" cy="2736303"/>
          </a:xfrm>
        </p:spPr>
        <p:txBody>
          <a:bodyPr anchor="ctr"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VirtualBox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설정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가상이미지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추가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ko-KR" altLang="en-US" dirty="0" err="1" smtClean="0"/>
              <a:t>가상이미지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새로 만들기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메뉴를 통한 설정</a:t>
            </a:r>
            <a:endParaRPr lang="en-US" altLang="ko-KR" dirty="0" smtClean="0"/>
          </a:p>
          <a:p>
            <a:pPr marL="424227" lvl="1" indent="0">
              <a:buNone/>
            </a:pP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24227" lvl="1" indent="0">
              <a:buNone/>
            </a:pP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24227" lvl="1" indent="0">
              <a:buNone/>
            </a:pP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24227" lvl="1" indent="0">
              <a:buNone/>
            </a:pP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24227" lvl="1" indent="0">
              <a:buNone/>
            </a:pP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20725" lvl="1" indent="0">
              <a:buNone/>
            </a:pP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89" y="1473730"/>
            <a:ext cx="5409903" cy="18158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89" y="3355790"/>
            <a:ext cx="2650921" cy="20939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520" y="3351213"/>
            <a:ext cx="2691671" cy="2098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501" y="3351213"/>
            <a:ext cx="2597111" cy="2098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71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환경분석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985293"/>
            <a:ext cx="8713788" cy="4464495"/>
          </a:xfrm>
        </p:spPr>
        <p:txBody>
          <a:bodyPr anchor="ctr"/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VirtualBox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설정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가상이미지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구동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/>
            <a:r>
              <a:rPr lang="ko-KR" altLang="en-US" dirty="0" err="1" smtClean="0"/>
              <a:t>가상이미지</a:t>
            </a:r>
            <a:r>
              <a:rPr lang="ko-KR" altLang="en-US" dirty="0" smtClean="0"/>
              <a:t> 구동 확인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현 사용중인 </a:t>
            </a:r>
            <a:r>
              <a:rPr lang="en-US" altLang="ko-KR" dirty="0" smtClean="0"/>
              <a:t>Local PC IP</a:t>
            </a:r>
            <a:r>
              <a:rPr lang="ko-KR" altLang="en-US" dirty="0" smtClean="0"/>
              <a:t>주소 확인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Putty</a:t>
            </a:r>
            <a:r>
              <a:rPr lang="ko-KR" altLang="en-US" dirty="0" smtClean="0"/>
              <a:t>를 통한 가상 머신 </a:t>
            </a:r>
            <a:r>
              <a:rPr lang="en-US" altLang="ko-KR" dirty="0" smtClean="0"/>
              <a:t>SSH </a:t>
            </a:r>
            <a:r>
              <a:rPr lang="ko-KR" altLang="en-US" dirty="0" smtClean="0"/>
              <a:t>접근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424227" lvl="1" indent="0">
              <a:buNone/>
            </a:pP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20725" lvl="1" indent="0">
              <a:buNone/>
            </a:pP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20725" lvl="1" indent="0">
              <a:buNone/>
            </a:pP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환경분석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697260"/>
            <a:ext cx="8713788" cy="4464495"/>
          </a:xfrm>
        </p:spPr>
        <p:txBody>
          <a:bodyPr anchor="ctr"/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기본정보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00113" lvl="1" indent="-179388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pPr marL="720725" lvl="1" indent="0">
              <a:buNone/>
            </a:pPr>
            <a:endParaRPr lang="en-US" altLang="ko-K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DBMS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00113" lvl="1" indent="-179388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pPr marL="720725" lvl="1" indent="0">
              <a:buNone/>
            </a:pP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Server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00113" lvl="1" indent="-179388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pPr marL="720725" lvl="1" indent="0">
              <a:buNone/>
            </a:pP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00113" lvl="1" indent="-179388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환경분석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697261"/>
            <a:ext cx="8713788" cy="504055"/>
          </a:xfrm>
        </p:spPr>
        <p:txBody>
          <a:bodyPr anchor="ctr"/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포트분석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201316"/>
            <a:ext cx="8497763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en-US" altLang="ko-KR" sz="1400" dirty="0" err="1"/>
              <a:t>root@localhost</a:t>
            </a:r>
            <a:r>
              <a:rPr lang="en-US" altLang="ko-KR" sz="1400" dirty="0"/>
              <a:t> ~]# </a:t>
            </a:r>
            <a:r>
              <a:rPr lang="en-US" altLang="ko-KR" sz="1400" dirty="0" err="1"/>
              <a:t>netstat</a:t>
            </a:r>
            <a:r>
              <a:rPr lang="en-US" altLang="ko-KR" sz="1400" dirty="0"/>
              <a:t> -</a:t>
            </a:r>
            <a:r>
              <a:rPr lang="en-US" altLang="ko-KR" sz="1400" dirty="0" err="1"/>
              <a:t>tlnp</a:t>
            </a:r>
            <a:endParaRPr lang="en-US" altLang="ko-KR" sz="1400" dirty="0"/>
          </a:p>
          <a:p>
            <a:r>
              <a:rPr lang="en-US" altLang="ko-KR" sz="1400" dirty="0"/>
              <a:t>Active Internet connections (only servers)</a:t>
            </a:r>
          </a:p>
          <a:p>
            <a:r>
              <a:rPr lang="en-US" altLang="ko-KR" sz="1400" dirty="0"/>
              <a:t>Proto </a:t>
            </a:r>
            <a:r>
              <a:rPr lang="en-US" altLang="ko-KR" sz="1400" dirty="0" err="1"/>
              <a:t>Recv</a:t>
            </a:r>
            <a:r>
              <a:rPr lang="en-US" altLang="ko-KR" sz="1400" dirty="0"/>
              <a:t>-Q Send-Q Local Address  </a:t>
            </a:r>
            <a:r>
              <a:rPr lang="en-US" altLang="ko-KR" sz="1400" dirty="0" smtClean="0"/>
              <a:t>Foreign </a:t>
            </a:r>
            <a:r>
              <a:rPr lang="en-US" altLang="ko-KR" sz="1400" dirty="0"/>
              <a:t>Address       </a:t>
            </a:r>
            <a:r>
              <a:rPr lang="en-US" altLang="ko-KR" sz="1400" dirty="0" smtClean="0"/>
              <a:t>State       </a:t>
            </a:r>
            <a:r>
              <a:rPr lang="en-US" altLang="ko-KR" sz="1400" dirty="0"/>
              <a:t>PID/Program name</a:t>
            </a:r>
          </a:p>
          <a:p>
            <a:r>
              <a:rPr lang="en-US" altLang="ko-KR" sz="1400" dirty="0" err="1"/>
              <a:t>tcp</a:t>
            </a:r>
            <a:r>
              <a:rPr lang="en-US" altLang="ko-KR" sz="1400" dirty="0"/>
              <a:t>        0      0 </a:t>
            </a:r>
            <a:r>
              <a:rPr lang="en-US" altLang="ko-KR" sz="1400" dirty="0" smtClean="0"/>
              <a:t>        0.0.0.0:3306          0.0.0.0</a:t>
            </a:r>
            <a:r>
              <a:rPr lang="en-US" altLang="ko-KR" sz="1400" dirty="0"/>
              <a:t>:*           </a:t>
            </a:r>
            <a:r>
              <a:rPr lang="en-US" altLang="ko-KR" sz="1400" dirty="0" smtClean="0"/>
              <a:t>LISTEN         2000/</a:t>
            </a:r>
            <a:r>
              <a:rPr lang="en-US" altLang="ko-KR" sz="1400" dirty="0" err="1" smtClean="0"/>
              <a:t>mysqld</a:t>
            </a:r>
            <a:endParaRPr lang="en-US" altLang="ko-KR" sz="1400" dirty="0"/>
          </a:p>
          <a:p>
            <a:r>
              <a:rPr lang="en-US" altLang="ko-KR" sz="1400" dirty="0" err="1"/>
              <a:t>tcp</a:t>
            </a:r>
            <a:r>
              <a:rPr lang="en-US" altLang="ko-KR" sz="1400" dirty="0"/>
              <a:t>        0      0 </a:t>
            </a:r>
            <a:r>
              <a:rPr lang="en-US" altLang="ko-KR" sz="1400" dirty="0" smtClean="0"/>
              <a:t>        0.0.0.0:111            0.0.0.0</a:t>
            </a:r>
            <a:r>
              <a:rPr lang="en-US" altLang="ko-KR" sz="1400" dirty="0"/>
              <a:t>:*           </a:t>
            </a:r>
            <a:r>
              <a:rPr lang="en-US" altLang="ko-KR" sz="1400" dirty="0" smtClean="0"/>
              <a:t>LISTEN         1437/</a:t>
            </a:r>
            <a:r>
              <a:rPr lang="en-US" altLang="ko-KR" sz="1400" dirty="0" err="1" smtClean="0"/>
              <a:t>rpcbind</a:t>
            </a:r>
            <a:endParaRPr lang="en-US" altLang="ko-KR" sz="1400" dirty="0"/>
          </a:p>
          <a:p>
            <a:r>
              <a:rPr lang="en-US" altLang="ko-KR" sz="1400" dirty="0" err="1"/>
              <a:t>tcp</a:t>
            </a:r>
            <a:r>
              <a:rPr lang="en-US" altLang="ko-KR" sz="1400" dirty="0"/>
              <a:t>        0      0 </a:t>
            </a:r>
            <a:r>
              <a:rPr lang="en-US" altLang="ko-KR" sz="1400" dirty="0" smtClean="0"/>
              <a:t>        0.0.0.0:44209         0.0.0.0</a:t>
            </a:r>
            <a:r>
              <a:rPr lang="en-US" altLang="ko-KR" sz="1400" dirty="0"/>
              <a:t>:*           </a:t>
            </a:r>
            <a:r>
              <a:rPr lang="en-US" altLang="ko-KR" sz="1400" dirty="0" smtClean="0"/>
              <a:t>LISTEN         1497/</a:t>
            </a:r>
            <a:r>
              <a:rPr lang="en-US" altLang="ko-KR" sz="1400" dirty="0" err="1" smtClean="0"/>
              <a:t>rpc.statd</a:t>
            </a:r>
            <a:endParaRPr lang="en-US" altLang="ko-KR" sz="1400" dirty="0"/>
          </a:p>
          <a:p>
            <a:r>
              <a:rPr lang="en-US" altLang="ko-KR" sz="1400" dirty="0" err="1"/>
              <a:t>tcp</a:t>
            </a:r>
            <a:r>
              <a:rPr lang="en-US" altLang="ko-KR" sz="1400" dirty="0"/>
              <a:t>        0      0 </a:t>
            </a:r>
            <a:r>
              <a:rPr lang="en-US" altLang="ko-KR" sz="1400" dirty="0" smtClean="0"/>
              <a:t>        0.0.0.0:22              0.0.0.0</a:t>
            </a:r>
            <a:r>
              <a:rPr lang="en-US" altLang="ko-KR" sz="1400" dirty="0"/>
              <a:t>:*           </a:t>
            </a:r>
            <a:r>
              <a:rPr lang="en-US" altLang="ko-KR" sz="1400" dirty="0" smtClean="0"/>
              <a:t>LISTEN         1861/</a:t>
            </a:r>
            <a:r>
              <a:rPr lang="en-US" altLang="ko-KR" sz="1400" dirty="0" err="1" smtClean="0"/>
              <a:t>sshd</a:t>
            </a:r>
            <a:endParaRPr lang="en-US" altLang="ko-KR" sz="1400" dirty="0"/>
          </a:p>
          <a:p>
            <a:r>
              <a:rPr lang="en-US" altLang="ko-KR" sz="1400" dirty="0" err="1"/>
              <a:t>tcp</a:t>
            </a:r>
            <a:r>
              <a:rPr lang="en-US" altLang="ko-KR" sz="1400" dirty="0"/>
              <a:t>        0      0 </a:t>
            </a:r>
            <a:r>
              <a:rPr lang="en-US" altLang="ko-KR" sz="1400" dirty="0" smtClean="0"/>
              <a:t>        127.0.0.1:631         0.0.0.0</a:t>
            </a:r>
            <a:r>
              <a:rPr lang="en-US" altLang="ko-KR" sz="1400" dirty="0"/>
              <a:t>:*           </a:t>
            </a:r>
            <a:r>
              <a:rPr lang="en-US" altLang="ko-KR" sz="1400" dirty="0" smtClean="0"/>
              <a:t>LISTEN         1538/</a:t>
            </a:r>
            <a:r>
              <a:rPr lang="en-US" altLang="ko-KR" sz="1400" dirty="0" err="1" smtClean="0"/>
              <a:t>cupsd</a:t>
            </a:r>
            <a:endParaRPr lang="en-US" altLang="ko-KR" sz="1400" dirty="0"/>
          </a:p>
          <a:p>
            <a:r>
              <a:rPr lang="en-US" altLang="ko-KR" sz="1400" dirty="0" err="1"/>
              <a:t>tcp</a:t>
            </a:r>
            <a:r>
              <a:rPr lang="en-US" altLang="ko-KR" sz="1400" dirty="0"/>
              <a:t>        0      0 </a:t>
            </a:r>
            <a:r>
              <a:rPr lang="en-US" altLang="ko-KR" sz="1400" dirty="0" smtClean="0"/>
              <a:t>        127.0.0.1:25           0.0.0.0</a:t>
            </a:r>
            <a:r>
              <a:rPr lang="en-US" altLang="ko-KR" sz="1400" dirty="0"/>
              <a:t>:*           </a:t>
            </a:r>
            <a:r>
              <a:rPr lang="en-US" altLang="ko-KR" sz="1400" dirty="0" smtClean="0"/>
              <a:t>LISTEN         2102/master</a:t>
            </a:r>
            <a:endParaRPr lang="en-US" altLang="ko-KR" sz="14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11867"/>
              </p:ext>
            </p:extLst>
          </p:nvPr>
        </p:nvGraphicFramePr>
        <p:xfrm>
          <a:off x="323528" y="3361556"/>
          <a:ext cx="8497763" cy="1743452"/>
        </p:xfrm>
        <a:graphic>
          <a:graphicData uri="http://schemas.openxmlformats.org/drawingml/2006/table">
            <a:tbl>
              <a:tblPr firstRow="1" firstCol="1" bandRow="1"/>
              <a:tblGrid>
                <a:gridCol w="804334">
                  <a:extLst>
                    <a:ext uri="{9D8B030D-6E8A-4147-A177-3AD203B41FA5}">
                      <a16:colId xmlns:a16="http://schemas.microsoft.com/office/drawing/2014/main" val="1891986099"/>
                    </a:ext>
                  </a:extLst>
                </a:gridCol>
                <a:gridCol w="1139882">
                  <a:extLst>
                    <a:ext uri="{9D8B030D-6E8A-4147-A177-3AD203B41FA5}">
                      <a16:colId xmlns:a16="http://schemas.microsoft.com/office/drawing/2014/main" val="40300897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21600204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35700952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238998681"/>
                    </a:ext>
                  </a:extLst>
                </a:gridCol>
                <a:gridCol w="2305075">
                  <a:extLst>
                    <a:ext uri="{9D8B030D-6E8A-4147-A177-3AD203B41FA5}">
                      <a16:colId xmlns:a16="http://schemas.microsoft.com/office/drawing/2014/main" val="2463733862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Proto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 Address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Well Known </a:t>
                      </a:r>
                      <a:r>
                        <a:rPr lang="ko-KR" sz="1000" b="1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여부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Foreign Address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Program name</a:t>
                      </a:r>
                      <a:endParaRPr lang="ko-KR" sz="11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99672"/>
                  </a:ext>
                </a:extLst>
              </a:tr>
              <a:tr h="1980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tcp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0.0.0.0:</a:t>
                      </a:r>
                      <a:r>
                        <a:rPr lang="en-US" sz="10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22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Y (</a:t>
                      </a:r>
                      <a:r>
                        <a:rPr lang="en-US" sz="10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ssh</a:t>
                      </a:r>
                      <a:r>
                        <a:rPr lang="en-US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0.0.0.0:*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sshd</a:t>
                      </a:r>
                      <a:endParaRPr lang="ko-KR" sz="110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SSH </a:t>
                      </a:r>
                      <a:r>
                        <a:rPr lang="ko-KR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연결 </a:t>
                      </a:r>
                      <a:r>
                        <a:rPr lang="en-US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Port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37292"/>
                  </a:ext>
                </a:extLst>
              </a:tr>
              <a:tr h="810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tcp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0.0.0.0:</a:t>
                      </a:r>
                      <a:r>
                        <a:rPr lang="en-US" sz="10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3306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Y (</a:t>
                      </a:r>
                      <a:r>
                        <a:rPr lang="en-US" sz="10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mysql</a:t>
                      </a:r>
                      <a:r>
                        <a:rPr lang="en-US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0.0.0.0:*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mysqld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DBMS(</a:t>
                      </a:r>
                      <a:r>
                        <a:rPr lang="en-US" sz="10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mysql</a:t>
                      </a:r>
                      <a:r>
                        <a:rPr lang="en-US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서비스</a:t>
                      </a:r>
                      <a:r>
                        <a:rPr lang="en-US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Port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183741"/>
                  </a:ext>
                </a:extLst>
              </a:tr>
              <a:tr h="896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130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245061"/>
                  </a:ext>
                </a:extLst>
              </a:tr>
              <a:tr h="896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929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133329"/>
                  </a:ext>
                </a:extLst>
              </a:tr>
              <a:tr h="896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928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052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1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72240"/>
            <a:ext cx="8713787" cy="48100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환경분석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504" y="697261"/>
            <a:ext cx="8713788" cy="504055"/>
          </a:xfrm>
        </p:spPr>
        <p:txBody>
          <a:bodyPr anchor="ctr"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Daemon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분석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561854-95C1-46BA-A2AC-02F3253BFF7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201316"/>
            <a:ext cx="8497763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en-US" altLang="ko-KR" sz="1400" dirty="0" err="1"/>
              <a:t>root@localhost</a:t>
            </a:r>
            <a:r>
              <a:rPr lang="en-US" altLang="ko-KR" sz="1400" dirty="0"/>
              <a:t> ~]# </a:t>
            </a:r>
            <a:r>
              <a:rPr lang="en-US" altLang="ko-KR" sz="1400" dirty="0" err="1"/>
              <a:t>ps</a:t>
            </a:r>
            <a:r>
              <a:rPr lang="en-US" altLang="ko-KR" sz="1400" dirty="0"/>
              <a:t> -</a:t>
            </a:r>
            <a:r>
              <a:rPr lang="en-US" altLang="ko-KR" sz="1400" dirty="0" err="1"/>
              <a:t>ef</a:t>
            </a:r>
            <a:r>
              <a:rPr lang="en-US" altLang="ko-KR" sz="1400" dirty="0"/>
              <a:t> | </a:t>
            </a:r>
            <a:r>
              <a:rPr lang="en-US" altLang="ko-KR" sz="1400" dirty="0" err="1"/>
              <a:t>grep</a:t>
            </a:r>
            <a:r>
              <a:rPr lang="en-US" altLang="ko-KR" sz="1400" dirty="0"/>
              <a:t> "</a:t>
            </a:r>
            <a:r>
              <a:rPr lang="en-US" altLang="ko-KR" sz="1400" dirty="0" err="1"/>
              <a:t>httpd</a:t>
            </a:r>
            <a:r>
              <a:rPr lang="en-US" altLang="ko-KR" sz="1400" dirty="0"/>
              <a:t>\|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\|</a:t>
            </a:r>
            <a:r>
              <a:rPr lang="en-US" altLang="ko-KR" sz="1400" dirty="0" err="1"/>
              <a:t>rpc</a:t>
            </a:r>
            <a:r>
              <a:rPr lang="en-US" altLang="ko-KR" sz="1400" dirty="0"/>
              <a:t>*"</a:t>
            </a:r>
          </a:p>
          <a:p>
            <a:r>
              <a:rPr lang="en-US" altLang="ko-KR" sz="1400" dirty="0" err="1"/>
              <a:t>rpc</a:t>
            </a:r>
            <a:r>
              <a:rPr lang="en-US" altLang="ko-KR" sz="1400" dirty="0"/>
              <a:t>       1437     1  0 Mar16 ?        00:00:00 </a:t>
            </a:r>
            <a:r>
              <a:rPr lang="en-US" altLang="ko-KR" sz="1400" dirty="0" err="1"/>
              <a:t>rpcbind</a:t>
            </a:r>
            <a:endParaRPr lang="en-US" altLang="ko-KR" sz="1400" dirty="0"/>
          </a:p>
          <a:p>
            <a:r>
              <a:rPr lang="en-US" altLang="ko-KR" sz="1400" dirty="0" err="1"/>
              <a:t>rpcuser</a:t>
            </a:r>
            <a:r>
              <a:rPr lang="en-US" altLang="ko-KR" sz="1400" dirty="0"/>
              <a:t>   1497     1  0 Mar16 ?        00:00:00 </a:t>
            </a:r>
            <a:r>
              <a:rPr lang="en-US" altLang="ko-KR" sz="1400" dirty="0" err="1"/>
              <a:t>rpc.statd</a:t>
            </a:r>
            <a:endParaRPr lang="en-US" altLang="ko-KR" sz="1400" dirty="0"/>
          </a:p>
          <a:p>
            <a:r>
              <a:rPr lang="en-US" altLang="ko-KR" sz="1400" dirty="0"/>
              <a:t>root      1898     1  0 Mar16 ?        00:00:00 /bin/</a:t>
            </a:r>
            <a:r>
              <a:rPr lang="en-US" altLang="ko-KR" sz="1400" dirty="0" err="1"/>
              <a:t>sh</a:t>
            </a:r>
            <a:r>
              <a:rPr lang="en-US" altLang="ko-KR" sz="1400" dirty="0"/>
              <a:t> 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/bin/</a:t>
            </a:r>
            <a:r>
              <a:rPr lang="en-US" altLang="ko-KR" sz="1400" dirty="0" err="1"/>
              <a:t>mysqld_safe</a:t>
            </a:r>
            <a:r>
              <a:rPr lang="en-US" altLang="ko-KR" sz="1400" dirty="0"/>
              <a:t> --</a:t>
            </a:r>
            <a:r>
              <a:rPr lang="en-US" altLang="ko-KR" sz="1400" dirty="0" err="1"/>
              <a:t>datadir</a:t>
            </a:r>
            <a:r>
              <a:rPr lang="en-US" altLang="ko-KR" sz="1400" dirty="0"/>
              <a:t>=/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/lib/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--socket=/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/lib/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mysql.sock</a:t>
            </a:r>
            <a:r>
              <a:rPr lang="en-US" altLang="ko-KR" sz="1400" dirty="0"/>
              <a:t> --</a:t>
            </a:r>
            <a:r>
              <a:rPr lang="en-US" altLang="ko-KR" sz="1400" dirty="0" err="1"/>
              <a:t>pid</a:t>
            </a:r>
            <a:r>
              <a:rPr lang="en-US" altLang="ko-KR" sz="1400" dirty="0"/>
              <a:t>-file=/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/run/</a:t>
            </a:r>
            <a:r>
              <a:rPr lang="en-US" altLang="ko-KR" sz="1400" dirty="0" err="1"/>
              <a:t>mysqld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mysqld.pid</a:t>
            </a:r>
            <a:r>
              <a:rPr lang="en-US" altLang="ko-KR" sz="1400" dirty="0"/>
              <a:t> --</a:t>
            </a:r>
            <a:r>
              <a:rPr lang="en-US" altLang="ko-KR" sz="1400" dirty="0" err="1"/>
              <a:t>basedir</a:t>
            </a:r>
            <a:r>
              <a:rPr lang="en-US" altLang="ko-KR" sz="1400" dirty="0"/>
              <a:t>=/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 --user=</a:t>
            </a:r>
            <a:r>
              <a:rPr lang="en-US" altLang="ko-KR" sz="1400" dirty="0" err="1"/>
              <a:t>mysql</a:t>
            </a:r>
            <a:endParaRPr lang="en-US" altLang="ko-KR" sz="1400" dirty="0"/>
          </a:p>
          <a:p>
            <a:r>
              <a:rPr lang="en-US" altLang="ko-KR" sz="1400" dirty="0" err="1"/>
              <a:t>mysql</a:t>
            </a:r>
            <a:r>
              <a:rPr lang="en-US" altLang="ko-KR" sz="1400" dirty="0"/>
              <a:t>     2000  1898  0 Mar16 ?        00:01:58 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</a:t>
            </a:r>
            <a:r>
              <a:rPr lang="en-US" altLang="ko-KR" sz="1400" dirty="0" err="1"/>
              <a:t>libexec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mysqld</a:t>
            </a:r>
            <a:r>
              <a:rPr lang="en-US" altLang="ko-KR" sz="1400" dirty="0"/>
              <a:t> --</a:t>
            </a:r>
            <a:r>
              <a:rPr lang="en-US" altLang="ko-KR" sz="1400" dirty="0" err="1"/>
              <a:t>basedir</a:t>
            </a:r>
            <a:r>
              <a:rPr lang="en-US" altLang="ko-KR" sz="1400" dirty="0"/>
              <a:t>=/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 --</a:t>
            </a:r>
            <a:r>
              <a:rPr lang="en-US" altLang="ko-KR" sz="1400" dirty="0" err="1"/>
              <a:t>datadir</a:t>
            </a:r>
            <a:r>
              <a:rPr lang="en-US" altLang="ko-KR" sz="1400" dirty="0"/>
              <a:t>=/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/lib/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--user=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 --log-error=/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/log/mysqld.log --</a:t>
            </a:r>
            <a:r>
              <a:rPr lang="en-US" altLang="ko-KR" sz="1400" dirty="0" err="1"/>
              <a:t>pid</a:t>
            </a:r>
            <a:r>
              <a:rPr lang="en-US" altLang="ko-KR" sz="1400" dirty="0"/>
              <a:t>-file=/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/run/</a:t>
            </a:r>
            <a:r>
              <a:rPr lang="en-US" altLang="ko-KR" sz="1400" dirty="0" err="1"/>
              <a:t>mysqld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mysqld.pid</a:t>
            </a:r>
            <a:r>
              <a:rPr lang="en-US" altLang="ko-KR" sz="1400" dirty="0"/>
              <a:t> --socket=/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/lib/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mysql.sock</a:t>
            </a:r>
            <a:endParaRPr lang="en-US" altLang="ko-KR" sz="1400" dirty="0"/>
          </a:p>
          <a:p>
            <a:r>
              <a:rPr lang="en-US" altLang="ko-KR" sz="1400" dirty="0" smtClean="0"/>
              <a:t>apache   </a:t>
            </a:r>
            <a:r>
              <a:rPr lang="en-US" altLang="ko-KR" sz="1400" dirty="0"/>
              <a:t>24342  2142  0 Mar21 ?        00:00:00 /</a:t>
            </a:r>
            <a:r>
              <a:rPr lang="en-US" altLang="ko-KR" sz="1400" dirty="0" err="1"/>
              <a:t>usr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sbin</a:t>
            </a:r>
            <a:r>
              <a:rPr lang="en-US" altLang="ko-KR" sz="1400" dirty="0"/>
              <a:t>/</a:t>
            </a:r>
            <a:r>
              <a:rPr lang="en-US" altLang="ko-KR" sz="1400" dirty="0" err="1"/>
              <a:t>httpd</a:t>
            </a:r>
            <a:endParaRPr lang="en-US" altLang="ko-KR" sz="1400" dirty="0"/>
          </a:p>
          <a:p>
            <a:r>
              <a:rPr lang="en-US" altLang="ko-KR" sz="1400" dirty="0"/>
              <a:t>apache   24343  2142  0 Mar21 ?        00:00:00 /</a:t>
            </a:r>
            <a:r>
              <a:rPr lang="en-US" altLang="ko-KR" sz="1400" dirty="0" err="1" smtClean="0"/>
              <a:t>usr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sbin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httpd</a:t>
            </a:r>
            <a:endParaRPr lang="en-US" altLang="ko-KR" sz="14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91261"/>
              </p:ext>
            </p:extLst>
          </p:nvPr>
        </p:nvGraphicFramePr>
        <p:xfrm>
          <a:off x="323528" y="3577581"/>
          <a:ext cx="8497763" cy="1793879"/>
        </p:xfrm>
        <a:graphic>
          <a:graphicData uri="http://schemas.openxmlformats.org/drawingml/2006/table">
            <a:tbl>
              <a:tblPr firstRow="1" firstCol="1" bandRow="1"/>
              <a:tblGrid>
                <a:gridCol w="804334">
                  <a:extLst>
                    <a:ext uri="{9D8B030D-6E8A-4147-A177-3AD203B41FA5}">
                      <a16:colId xmlns:a16="http://schemas.microsoft.com/office/drawing/2014/main" val="1891986099"/>
                    </a:ext>
                  </a:extLst>
                </a:gridCol>
                <a:gridCol w="1139882">
                  <a:extLst>
                    <a:ext uri="{9D8B030D-6E8A-4147-A177-3AD203B41FA5}">
                      <a16:colId xmlns:a16="http://schemas.microsoft.com/office/drawing/2014/main" val="40300897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16002048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357009520"/>
                    </a:ext>
                  </a:extLst>
                </a:gridCol>
                <a:gridCol w="1080939">
                  <a:extLst>
                    <a:ext uri="{9D8B030D-6E8A-4147-A177-3AD203B41FA5}">
                      <a16:colId xmlns:a16="http://schemas.microsoft.com/office/drawing/2014/main" val="3238998681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RUSER</a:t>
                      </a:r>
                      <a:endParaRPr lang="ko-KR" sz="1100" b="1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Daemon Command</a:t>
                      </a:r>
                      <a:endParaRPr lang="ko-KR" sz="1100" b="1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목적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Daemon </a:t>
                      </a:r>
                      <a:r>
                        <a:rPr lang="ko-KR" altLang="en-US" sz="1100" b="1" dirty="0" smtClean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경로</a:t>
                      </a:r>
                      <a:endParaRPr lang="ko-KR" sz="1100" b="1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비고</a:t>
                      </a:r>
                      <a:endParaRPr lang="ko-KR" sz="11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99672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root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mysqld_safe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mysql</a:t>
                      </a:r>
                      <a:r>
                        <a:rPr lang="en-US" altLang="ko-KR" sz="1100" baseline="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_safe</a:t>
                      </a:r>
                      <a:r>
                        <a:rPr lang="en-US" altLang="ko-KR" sz="1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구동 확인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</a:rPr>
                        <a:t>datadir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</a:rPr>
                        <a:t>=/</a:t>
                      </a:r>
                      <a:r>
                        <a:rPr lang="en-US" altLang="ko-KR" sz="11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</a:rPr>
                        <a:t>var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</a:rPr>
                        <a:t>/lib/</a:t>
                      </a:r>
                      <a:r>
                        <a:rPr lang="en-US" altLang="ko-KR" sz="11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ea"/>
                          <a:ea typeface="+mj-ea"/>
                        </a:rPr>
                        <a:t>mysql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37292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mysql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mysqld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mysql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구동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datadir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=/</a:t>
                      </a:r>
                      <a:r>
                        <a:rPr lang="en-US" altLang="ko-KR" sz="11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var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/lib/</a:t>
                      </a:r>
                      <a:r>
                        <a:rPr lang="en-US" altLang="ko-KR" sz="11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mysql</a:t>
                      </a:r>
                      <a:endParaRPr lang="ko-KR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183741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130720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245061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929641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133329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928711"/>
                  </a:ext>
                </a:extLst>
              </a:tr>
              <a:tr h="1152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052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1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11844</TotalTime>
  <Words>5959</Words>
  <Application>Microsoft Office PowerPoint</Application>
  <PresentationFormat>화면 슬라이드 쇼(16:10)</PresentationFormat>
  <Paragraphs>1155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Calibri</vt:lpstr>
      <vt:lpstr>Times New Roman</vt:lpstr>
      <vt:lpstr>Wingdings</vt:lpstr>
      <vt:lpstr>Office 테마</vt:lpstr>
      <vt:lpstr>1. 취약점 진단 및 모의해킹 개요</vt:lpstr>
      <vt:lpstr>2. 취약점 진단 방법론</vt:lpstr>
      <vt:lpstr>3. SYSTEM 환경분석</vt:lpstr>
      <vt:lpstr>3. SYSTEM 환경분석</vt:lpstr>
      <vt:lpstr>3. SYSTEM 환경분석</vt:lpstr>
      <vt:lpstr>3. SYSTEM 환경분석</vt:lpstr>
      <vt:lpstr>3. SYSTEM 환경분석</vt:lpstr>
      <vt:lpstr>3. SYSTEM 환경분석</vt:lpstr>
      <vt:lpstr>3. SYSTEM 환경분석</vt:lpstr>
      <vt:lpstr>3. SYSTEM 환경분석</vt:lpstr>
      <vt:lpstr>3. SYSTEM 환경분석</vt:lpstr>
      <vt:lpstr>4. ’21년 주요정보통신기반시설 Unix 항목 Review</vt:lpstr>
      <vt:lpstr>4. ’21년 주요정보통신기반시설 Unix 항목 Review</vt:lpstr>
      <vt:lpstr>4. ’21년 주요정보통신기반시설 Unix 항목 Review</vt:lpstr>
      <vt:lpstr>4. ’21년 주요정보통신기반시설 Unix 항목 Review</vt:lpstr>
      <vt:lpstr>4. ’21년 주요정보통신기반시설 Unix 항목 Review</vt:lpstr>
      <vt:lpstr>4. ’21년 주요정보통신기반시설 Unix 항목 Review</vt:lpstr>
      <vt:lpstr>4. ’21년 주요정보통신기반시설 Unix 항목 Review</vt:lpstr>
      <vt:lpstr>4. ’21년 주요정보통신기반시설 Unix 항목 Review</vt:lpstr>
      <vt:lpstr>4. ’21년 주요정보통신기반시설 Unix 항목 Review</vt:lpstr>
      <vt:lpstr>4. ’21년 주요정보통신기반시설 Unix 항목 Review</vt:lpstr>
      <vt:lpstr>4. ’21년 주요정보통신기반시설 Unix 항목 Review</vt:lpstr>
      <vt:lpstr>4. ’21년 주요정보통신기반시설 Unix 항목 Review</vt:lpstr>
      <vt:lpstr>4. ’21년 주요정보통신기반시설 Unix 항목 Review</vt:lpstr>
      <vt:lpstr>4. ’21년 주요정보통신기반시설 Unix 항목 Review</vt:lpstr>
      <vt:lpstr>5. 주요정보통신기반시설 Linux 진단</vt:lpstr>
      <vt:lpstr>[Backup] ‘21년 주요정보통신기반시설 Windows 항목</vt:lpstr>
    </vt:vector>
  </TitlesOfParts>
  <Manager>Goni</Manager>
  <Company>CoreSecurity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</dc:title>
  <dc:creator>Goni;Rea10ne</dc:creator>
  <cp:lastModifiedBy>A0500518</cp:lastModifiedBy>
  <cp:revision>176</cp:revision>
  <dcterms:created xsi:type="dcterms:W3CDTF">2012-05-07T08:17:05Z</dcterms:created>
  <dcterms:modified xsi:type="dcterms:W3CDTF">2024-08-30T04:00:23Z</dcterms:modified>
</cp:coreProperties>
</file>