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9" r:id="rId4"/>
    <p:sldId id="420" r:id="rId5"/>
    <p:sldId id="421" r:id="rId6"/>
    <p:sldId id="422" r:id="rId7"/>
    <p:sldId id="410" r:id="rId8"/>
    <p:sldId id="411" r:id="rId9"/>
    <p:sldId id="412" r:id="rId10"/>
    <p:sldId id="413" r:id="rId11"/>
    <p:sldId id="414" r:id="rId12"/>
    <p:sldId id="423" r:id="rId13"/>
    <p:sldId id="434" r:id="rId14"/>
    <p:sldId id="424" r:id="rId15"/>
    <p:sldId id="425" r:id="rId16"/>
    <p:sldId id="416" r:id="rId17"/>
    <p:sldId id="417" r:id="rId18"/>
    <p:sldId id="418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6"/>
        <p:guide pos="39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ssb_tric our vs public</a:t>
            </a:r>
            <a:endParaRPr lang="en-US" altLang="zh-CN"/>
          </a:p>
        </c:rich>
      </c:tx>
      <c:layout>
        <c:manualLayout>
          <c:xMode val="edge"/>
          <c:yMode val="edge"/>
          <c:x val="0.390774769118101"/>
          <c:y val="0.022088987966230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unoverlap_our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ssb_bound_chx</c:v>
                </c:pt>
                <c:pt idx="1">
                  <c:v>ssb_total_chx</c:v>
                </c:pt>
                <c:pt idx="2">
                  <c:v>ssb_bound_puro</c:v>
                </c:pt>
                <c:pt idx="3">
                  <c:v>ssb_total_puro</c:v>
                </c:pt>
                <c:pt idx="4">
                  <c:v>tric_bound_chx</c:v>
                </c:pt>
                <c:pt idx="5">
                  <c:v>tric_total_chx</c:v>
                </c:pt>
                <c:pt idx="6">
                  <c:v>tric_bound_puro</c:v>
                </c:pt>
                <c:pt idx="7">
                  <c:v>tric_total_puro</c:v>
                </c:pt>
                <c:pt idx="8">
                  <c:v>tric_bound_apt</c:v>
                </c:pt>
                <c:pt idx="9">
                  <c:v>tric_total_apt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0.893163861216077</c:v>
                </c:pt>
                <c:pt idx="1">
                  <c:v>0.936717663421419</c:v>
                </c:pt>
                <c:pt idx="2">
                  <c:v>0.925076452599388</c:v>
                </c:pt>
                <c:pt idx="3">
                  <c:v>0.963378422962719</c:v>
                </c:pt>
                <c:pt idx="4">
                  <c:v>0.900293255131965</c:v>
                </c:pt>
                <c:pt idx="5">
                  <c:v>0.982421875</c:v>
                </c:pt>
                <c:pt idx="6">
                  <c:v>0.910179640718563</c:v>
                </c:pt>
                <c:pt idx="7">
                  <c:v>0.994791666666667</c:v>
                </c:pt>
                <c:pt idx="8">
                  <c:v>0.789983844911147</c:v>
                </c:pt>
                <c:pt idx="9">
                  <c:v>0.978060046189376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overlap</c:v>
                </c:pt>
              </c:strCache>
            </c:strRef>
          </c:tx>
          <c:spPr>
            <a:gradFill>
              <a:gsLst>
                <a:gs pos="10000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ssb_bound_chx</c:v>
                </c:pt>
                <c:pt idx="1">
                  <c:v>ssb_total_chx</c:v>
                </c:pt>
                <c:pt idx="2">
                  <c:v>ssb_bound_puro</c:v>
                </c:pt>
                <c:pt idx="3">
                  <c:v>ssb_total_puro</c:v>
                </c:pt>
                <c:pt idx="4">
                  <c:v>tric_bound_chx</c:v>
                </c:pt>
                <c:pt idx="5">
                  <c:v>tric_total_chx</c:v>
                </c:pt>
                <c:pt idx="6">
                  <c:v>tric_bound_puro</c:v>
                </c:pt>
                <c:pt idx="7">
                  <c:v>tric_total_puro</c:v>
                </c:pt>
                <c:pt idx="8">
                  <c:v>tric_bound_apt</c:v>
                </c:pt>
                <c:pt idx="9">
                  <c:v>tric_total_apt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0.0611473720371007</c:v>
                </c:pt>
                <c:pt idx="1">
                  <c:v>0.0458970792767733</c:v>
                </c:pt>
                <c:pt idx="2">
                  <c:v>0.0593272171253823</c:v>
                </c:pt>
                <c:pt idx="3">
                  <c:v>0.0320026393929396</c:v>
                </c:pt>
                <c:pt idx="4">
                  <c:v>0.0889540566959922</c:v>
                </c:pt>
                <c:pt idx="5">
                  <c:v>0.005859375</c:v>
                </c:pt>
                <c:pt idx="6">
                  <c:v>0.0838323353293413</c:v>
                </c:pt>
                <c:pt idx="7">
                  <c:v>0</c:v>
                </c:pt>
                <c:pt idx="8">
                  <c:v>0.140549273021002</c:v>
                </c:pt>
                <c:pt idx="9">
                  <c:v>0.0138568129330254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unoverlap_public</c:v>
                </c:pt>
              </c:strCache>
            </c:strRef>
          </c:tx>
          <c:spPr>
            <a:gradFill>
              <a:gsLst>
                <a:gs pos="100000">
                  <a:srgbClr val="FE4444">
                    <a:alpha val="100000"/>
                  </a:srgbClr>
                </a:gs>
                <a:gs pos="100000">
                  <a:srgbClr val="832B2B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ssb_bound_chx</c:v>
                </c:pt>
                <c:pt idx="1">
                  <c:v>ssb_total_chx</c:v>
                </c:pt>
                <c:pt idx="2">
                  <c:v>ssb_bound_puro</c:v>
                </c:pt>
                <c:pt idx="3">
                  <c:v>ssb_total_puro</c:v>
                </c:pt>
                <c:pt idx="4">
                  <c:v>tric_bound_chx</c:v>
                </c:pt>
                <c:pt idx="5">
                  <c:v>tric_total_chx</c:v>
                </c:pt>
                <c:pt idx="6">
                  <c:v>tric_bound_puro</c:v>
                </c:pt>
                <c:pt idx="7">
                  <c:v>tric_total_puro</c:v>
                </c:pt>
                <c:pt idx="8">
                  <c:v>tric_bound_apt</c:v>
                </c:pt>
                <c:pt idx="9">
                  <c:v>tric_total_apt</c:v>
                </c:pt>
              </c:strCache>
            </c:strRef>
          </c:cat>
          <c:val>
            <c:numRef>
              <c:f>Sheet1!$D$2:$D$11</c:f>
              <c:numCache>
                <c:formatCode>0.00%</c:formatCode>
                <c:ptCount val="10"/>
                <c:pt idx="0">
                  <c:v>0.0456887667468224</c:v>
                </c:pt>
                <c:pt idx="1">
                  <c:v>0.0173852573018081</c:v>
                </c:pt>
                <c:pt idx="2">
                  <c:v>0.0155963302752294</c:v>
                </c:pt>
                <c:pt idx="3">
                  <c:v>0.0046189376443418</c:v>
                </c:pt>
                <c:pt idx="4">
                  <c:v>0.010752688172043</c:v>
                </c:pt>
                <c:pt idx="5">
                  <c:v>0.01171875</c:v>
                </c:pt>
                <c:pt idx="6">
                  <c:v>0.00598802395209581</c:v>
                </c:pt>
                <c:pt idx="7">
                  <c:v>0.00520833333333333</c:v>
                </c:pt>
                <c:pt idx="8">
                  <c:v>0.0694668820678514</c:v>
                </c:pt>
                <c:pt idx="9">
                  <c:v>0.00808314087759815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79925199"/>
        <c:axId val="459675308"/>
      </c:barChart>
      <c:catAx>
        <c:axId val="37992519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9675308"/>
        <c:crosses val="autoZero"/>
        <c:auto val="1"/>
        <c:lblAlgn val="ctr"/>
        <c:lblOffset val="100"/>
        <c:noMultiLvlLbl val="0"/>
      </c:catAx>
      <c:valAx>
        <c:axId val="4596753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9925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6.xml"/><Relationship Id="rId2" Type="http://schemas.openxmlformats.org/officeDocument/2006/relationships/image" Target="../media/image13.png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480820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ssb_bound_chx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76985" y="2435225"/>
            <a:ext cx="4063365" cy="2736215"/>
            <a:chOff x="4746" y="2980"/>
            <a:chExt cx="6399" cy="4309"/>
          </a:xfrm>
        </p:grpSpPr>
        <p:sp>
          <p:nvSpPr>
            <p:cNvPr id="16" name="椭圆 1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67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054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</p:grpSp>
      <p:graphicFrame>
        <p:nvGraphicFramePr>
          <p:cNvPr id="30" name="表格 29"/>
          <p:cNvGraphicFramePr/>
          <p:nvPr/>
        </p:nvGraphicFramePr>
        <p:xfrm>
          <a:off x="7098665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ssb_total_chx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663700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2778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910205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178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171315" y="362013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311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6894830" y="2436495"/>
            <a:ext cx="4063365" cy="2736215"/>
            <a:chOff x="4746" y="2980"/>
            <a:chExt cx="6399" cy="4309"/>
          </a:xfrm>
        </p:grpSpPr>
        <p:sp>
          <p:nvSpPr>
            <p:cNvPr id="36" name="椭圆 3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067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055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281545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1413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8528050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789795" y="361886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91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0"/>
              </a:srgbClr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1798320" y="644525"/>
          <a:ext cx="8797290" cy="5214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6538" b="296"/>
          <a:stretch>
            <a:fillRect/>
          </a:stretch>
        </p:blipFill>
        <p:spPr>
          <a:xfrm>
            <a:off x="234315" y="240665"/>
            <a:ext cx="5301615" cy="29991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6237"/>
          <a:stretch>
            <a:fillRect/>
          </a:stretch>
        </p:blipFill>
        <p:spPr>
          <a:xfrm>
            <a:off x="6569710" y="232410"/>
            <a:ext cx="5298440" cy="3007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3343275"/>
            <a:ext cx="11634470" cy="3196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175" y="3482975"/>
            <a:ext cx="1047750" cy="733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860" y="309880"/>
            <a:ext cx="1133475" cy="11334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3450" y="1671955"/>
            <a:ext cx="10325100" cy="3067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2855" y="4958080"/>
            <a:ext cx="8774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This kinase is involved in the signal transduction mediating the cell responses to proinflammatory cytokines, and environmental stresses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5135" y="455295"/>
            <a:ext cx="6814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XM006722800.2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MAP2K7 mitogen-activated protein kinase kinase 7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6557"/>
          <a:stretch>
            <a:fillRect/>
          </a:stretch>
        </p:blipFill>
        <p:spPr>
          <a:xfrm>
            <a:off x="387985" y="421640"/>
            <a:ext cx="5022215" cy="2870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6533"/>
          <a:stretch>
            <a:fillRect/>
          </a:stretch>
        </p:blipFill>
        <p:spPr>
          <a:xfrm>
            <a:off x="6385560" y="421640"/>
            <a:ext cx="5041900" cy="2869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" y="3532505"/>
            <a:ext cx="11039475" cy="2981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385" y="3532505"/>
            <a:ext cx="1066800" cy="857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115" y="662940"/>
            <a:ext cx="1085850" cy="9429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6570"/>
          <a:stretch>
            <a:fillRect/>
          </a:stretch>
        </p:blipFill>
        <p:spPr>
          <a:xfrm>
            <a:off x="438150" y="349250"/>
            <a:ext cx="5137785" cy="29222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6589"/>
          <a:stretch>
            <a:fillRect/>
          </a:stretch>
        </p:blipFill>
        <p:spPr>
          <a:xfrm>
            <a:off x="6584315" y="349250"/>
            <a:ext cx="5121910" cy="2922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3430905"/>
            <a:ext cx="11268075" cy="3038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870" y="3430905"/>
            <a:ext cx="1043305" cy="790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515" y="560070"/>
            <a:ext cx="1066800" cy="7524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54530" y="2281555"/>
            <a:ext cx="8282940" cy="1428115"/>
            <a:chOff x="2157" y="4838"/>
            <a:chExt cx="13044" cy="224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rcRect r="57086"/>
            <a:stretch>
              <a:fillRect/>
            </a:stretch>
          </p:blipFill>
          <p:spPr>
            <a:xfrm>
              <a:off x="2157" y="4838"/>
              <a:ext cx="9765" cy="112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rcRect l="42676"/>
            <a:stretch>
              <a:fillRect/>
            </a:stretch>
          </p:blipFill>
          <p:spPr>
            <a:xfrm>
              <a:off x="2157" y="5963"/>
              <a:ext cx="13044" cy="1125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600075" y="807085"/>
            <a:ext cx="432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Peaks at -19nt from start coden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745" y="847725"/>
            <a:ext cx="6686550" cy="5162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895" y="368935"/>
            <a:ext cx="3841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Correlation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2085975"/>
            <a:ext cx="10160000" cy="1575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700" y="1486535"/>
            <a:ext cx="5667375" cy="3228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115" y="1486535"/>
            <a:ext cx="5307965" cy="32327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0535" y="429260"/>
            <a:ext cx="512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YAL038W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7795" y="752475"/>
            <a:ext cx="4295775" cy="5353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0535" y="429260"/>
            <a:ext cx="512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YAL038W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0535" y="429260"/>
            <a:ext cx="512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YBR084W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3990" y="2059305"/>
            <a:ext cx="5233670" cy="3185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059305"/>
            <a:ext cx="5535295" cy="3184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0195" y="1414780"/>
            <a:ext cx="4410075" cy="4314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0535" y="429260"/>
            <a:ext cx="512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YBR084W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414780"/>
            <a:ext cx="4562475" cy="4029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表格 60"/>
          <p:cNvGraphicFramePr/>
          <p:nvPr/>
        </p:nvGraphicFramePr>
        <p:xfrm>
          <a:off x="1480820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ssb_bound_puro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2" name="组合 61"/>
          <p:cNvGrpSpPr/>
          <p:nvPr/>
        </p:nvGrpSpPr>
        <p:grpSpPr>
          <a:xfrm>
            <a:off x="1276985" y="2435225"/>
            <a:ext cx="4063365" cy="2736215"/>
            <a:chOff x="4746" y="2980"/>
            <a:chExt cx="6399" cy="4309"/>
          </a:xfrm>
        </p:grpSpPr>
        <p:sp>
          <p:nvSpPr>
            <p:cNvPr id="63" name="椭圆 62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054" y="4108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68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graphicFrame>
        <p:nvGraphicFramePr>
          <p:cNvPr id="67" name="表格 66"/>
          <p:cNvGraphicFramePr/>
          <p:nvPr/>
        </p:nvGraphicFramePr>
        <p:xfrm>
          <a:off x="7098665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ssb_total_puro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文本框 67"/>
          <p:cNvSpPr txBox="1"/>
          <p:nvPr/>
        </p:nvSpPr>
        <p:spPr>
          <a:xfrm>
            <a:off x="1663700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3219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2910205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194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4171315" y="362013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245</a:t>
            </a:r>
            <a:endParaRPr lang="en-US" altLang="zh-CN"/>
          </a:p>
        </p:txBody>
      </p:sp>
      <p:grpSp>
        <p:nvGrpSpPr>
          <p:cNvPr id="71" name="组合 70"/>
          <p:cNvGrpSpPr/>
          <p:nvPr/>
        </p:nvGrpSpPr>
        <p:grpSpPr>
          <a:xfrm>
            <a:off x="6894830" y="2436495"/>
            <a:ext cx="4063365" cy="2736215"/>
            <a:chOff x="4746" y="2980"/>
            <a:chExt cx="6399" cy="4309"/>
          </a:xfrm>
        </p:grpSpPr>
        <p:sp>
          <p:nvSpPr>
            <p:cNvPr id="72" name="椭圆 71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056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068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281545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3017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8528050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97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9789795" y="361886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111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480820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tric_bound_chx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76985" y="2435225"/>
            <a:ext cx="4063365" cy="2736215"/>
            <a:chOff x="4746" y="2980"/>
            <a:chExt cx="6399" cy="4309"/>
          </a:xfrm>
        </p:grpSpPr>
        <p:sp>
          <p:nvSpPr>
            <p:cNvPr id="16" name="椭圆 1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54" y="4108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068" y="4108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graphicFrame>
        <p:nvGraphicFramePr>
          <p:cNvPr id="30" name="表格 29"/>
          <p:cNvGraphicFramePr/>
          <p:nvPr/>
        </p:nvGraphicFramePr>
        <p:xfrm>
          <a:off x="7098665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tric_total_chx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663700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1012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910205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91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171315" y="362013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102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6894830" y="2436495"/>
            <a:ext cx="4063365" cy="2736215"/>
            <a:chOff x="4746" y="2980"/>
            <a:chExt cx="6399" cy="4309"/>
          </a:xfrm>
        </p:grpSpPr>
        <p:sp>
          <p:nvSpPr>
            <p:cNvPr id="36" name="椭圆 3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056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068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281545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506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8528050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789795" y="361886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480820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tric_bound_puro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76985" y="2435225"/>
            <a:ext cx="4063365" cy="2736215"/>
            <a:chOff x="4746" y="2980"/>
            <a:chExt cx="6399" cy="4309"/>
          </a:xfrm>
        </p:grpSpPr>
        <p:sp>
          <p:nvSpPr>
            <p:cNvPr id="16" name="椭圆 1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67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055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</p:grpSp>
      <p:graphicFrame>
        <p:nvGraphicFramePr>
          <p:cNvPr id="30" name="表格 29"/>
          <p:cNvGraphicFramePr/>
          <p:nvPr/>
        </p:nvGraphicFramePr>
        <p:xfrm>
          <a:off x="7098665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tric_total_puro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663700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166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910205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171315" y="362013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6894830" y="2436495"/>
            <a:ext cx="4063365" cy="2736215"/>
            <a:chOff x="4746" y="2980"/>
            <a:chExt cx="6399" cy="4309"/>
          </a:xfrm>
        </p:grpSpPr>
        <p:sp>
          <p:nvSpPr>
            <p:cNvPr id="36" name="椭圆 3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067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055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281545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191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8528050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789795" y="361886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480820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tric_bound_apt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76985" y="2435225"/>
            <a:ext cx="4063365" cy="2736215"/>
            <a:chOff x="4746" y="2980"/>
            <a:chExt cx="6399" cy="4309"/>
          </a:xfrm>
        </p:grpSpPr>
        <p:sp>
          <p:nvSpPr>
            <p:cNvPr id="16" name="椭圆 1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55" y="4107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067" y="4107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graphicFrame>
        <p:nvGraphicFramePr>
          <p:cNvPr id="30" name="表格 29"/>
          <p:cNvGraphicFramePr/>
          <p:nvPr/>
        </p:nvGraphicFramePr>
        <p:xfrm>
          <a:off x="7098665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tric_total_apt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663700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4608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910205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696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171315" y="362013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1040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6894830" y="2436495"/>
            <a:ext cx="4063365" cy="2736215"/>
            <a:chOff x="4746" y="2980"/>
            <a:chExt cx="6399" cy="4309"/>
          </a:xfrm>
        </p:grpSpPr>
        <p:sp>
          <p:nvSpPr>
            <p:cNvPr id="36" name="椭圆 3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056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068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281545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859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8528050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789795" y="361886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PLACING_PICTURE_USER_VIEWPORT" val="{&quot;height&quot;:6495,&quot;width&quot;:11400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PLACING_PICTURE_USER_VIEWPORT" val="{&quot;height&quot;:4830,&quot;width&quot;:16260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WPS 演示</Application>
  <PresentationFormat>宽屏</PresentationFormat>
  <Paragraphs>138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殇荼△</cp:lastModifiedBy>
  <cp:revision>184</cp:revision>
  <dcterms:created xsi:type="dcterms:W3CDTF">2019-06-19T02:08:00Z</dcterms:created>
  <dcterms:modified xsi:type="dcterms:W3CDTF">2021-04-07T12:35:12Z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577C8CEF84F94C639901868A7AD5938C</vt:lpwstr>
  </property>
</Properties>
</file>