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/>
    <p:restoredTop sz="95574"/>
  </p:normalViewPr>
  <p:slideViewPr>
    <p:cSldViewPr snapToGrid="0">
      <p:cViewPr varScale="1">
        <p:scale>
          <a:sx n="115" d="100"/>
          <a:sy n="115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ityofnewyork.us/City-Government/Expense-Budget/mwzb-yiwb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38106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3B326-C3FC-B5B7-4976-016900397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7600" y="2184400"/>
            <a:ext cx="5742274" cy="3513157"/>
          </a:xfrm>
        </p:spPr>
        <p:txBody>
          <a:bodyPr>
            <a:normAutofit fontScale="90000"/>
          </a:bodyPr>
          <a:lstStyle/>
          <a:p>
            <a:r>
              <a:rPr lang="en-US" b="0" i="0" dirty="0" smtClean="0">
                <a:effectLst/>
                <a:latin typeface="Roboto" panose="02000000000000000000" pitchFamily="2" charset="0"/>
              </a:rPr>
              <a:t>NYC Expense Budget</a:t>
            </a:r>
            <a:br>
              <a:rPr lang="en-US" b="0" i="0" dirty="0" smtClean="0">
                <a:effectLst/>
                <a:latin typeface="Roboto" panose="02000000000000000000" pitchFamily="2" charset="0"/>
              </a:rPr>
            </a:br>
            <a:r>
              <a:rPr lang="en-US" dirty="0">
                <a:latin typeface="Roboto" panose="02000000000000000000" pitchFamily="2" charset="0"/>
              </a:rPr>
              <a:t/>
            </a:r>
            <a:br>
              <a:rPr lang="en-US" dirty="0">
                <a:latin typeface="Roboto" panose="02000000000000000000" pitchFamily="2" charset="0"/>
              </a:rPr>
            </a:br>
            <a:r>
              <a:rPr lang="en-US" sz="2700" dirty="0" smtClean="0">
                <a:latin typeface="Roboto" panose="02000000000000000000" pitchFamily="2" charset="0"/>
              </a:rPr>
              <a:t>From NYC </a:t>
            </a:r>
            <a:r>
              <a:rPr lang="en-US" sz="2700" dirty="0">
                <a:latin typeface="Roboto" panose="02000000000000000000" pitchFamily="2" charset="0"/>
              </a:rPr>
              <a:t>Open Data</a:t>
            </a:r>
            <a:br>
              <a:rPr lang="en-US" sz="2700" dirty="0">
                <a:latin typeface="Roboto" panose="02000000000000000000" pitchFamily="2" charset="0"/>
              </a:rPr>
            </a:br>
            <a:r>
              <a:rPr lang="en-US" sz="1600" dirty="0">
                <a:latin typeface="Roboto" panose="02000000000000000000" pitchFamily="2" charset="0"/>
                <a:hlinkClick r:id="rId2"/>
              </a:rPr>
              <a:t>https://</a:t>
            </a:r>
            <a:r>
              <a:rPr lang="en-US" sz="1600" dirty="0" smtClean="0">
                <a:latin typeface="Roboto" panose="02000000000000000000" pitchFamily="2" charset="0"/>
                <a:hlinkClick r:id="rId2"/>
              </a:rPr>
              <a:t>data.cityofnewyork.us/City-Government/Expense-Budget/mwzb-yiwb</a:t>
            </a:r>
            <a:r>
              <a:rPr lang="en-US" sz="2700" dirty="0" smtClean="0">
                <a:latin typeface="Roboto" panose="02000000000000000000" pitchFamily="2" charset="0"/>
              </a:rPr>
              <a:t/>
            </a:r>
            <a:br>
              <a:rPr lang="en-US" sz="2700" dirty="0" smtClean="0">
                <a:latin typeface="Roboto" panose="02000000000000000000" pitchFamily="2" charset="0"/>
              </a:rPr>
            </a:br>
            <a:r>
              <a:rPr lang="en-US" b="0" i="0" dirty="0">
                <a:effectLst/>
                <a:latin typeface="Roboto" panose="02000000000000000000" pitchFamily="2" charset="0"/>
              </a:rPr>
              <a:t/>
            </a:r>
            <a:br>
              <a:rPr lang="en-US" b="0" i="0" dirty="0"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21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C003-CA70-48F5-1DA4-62E67FF25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close-up of a text&#10;&#10;Description automatically generated">
            <a:extLst>
              <a:ext uri="{FF2B5EF4-FFF2-40B4-BE49-F238E27FC236}">
                <a16:creationId xmlns:a16="http://schemas.microsoft.com/office/drawing/2014/main" id="{658D5EF6-E185-4F98-CF2B-83F41C900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0587" y="2834216"/>
            <a:ext cx="7460482" cy="3685117"/>
          </a:xfrm>
        </p:spPr>
      </p:pic>
      <p:pic>
        <p:nvPicPr>
          <p:cNvPr id="7" name="Picture 6" descr="A screenshot of a website&#10;&#10;Description automatically generated">
            <a:extLst>
              <a:ext uri="{FF2B5EF4-FFF2-40B4-BE49-F238E27FC236}">
                <a16:creationId xmlns:a16="http://schemas.microsoft.com/office/drawing/2014/main" id="{DB44D881-8685-79FB-1B2E-6EEB5706B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626" y="626533"/>
            <a:ext cx="8752513" cy="207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5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D7D4-59FC-634B-C280-802A2629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191" y="3776688"/>
            <a:ext cx="7958331" cy="1776240"/>
          </a:xfrm>
        </p:spPr>
        <p:txBody>
          <a:bodyPr/>
          <a:lstStyle/>
          <a:p>
            <a:r>
              <a:rPr lang="en-US" b="1" dirty="0"/>
              <a:t>How </a:t>
            </a:r>
            <a:r>
              <a:rPr lang="en-US" b="1" dirty="0" smtClean="0"/>
              <a:t>does NYC allocate </a:t>
            </a:r>
            <a:r>
              <a:rPr lang="en-US" b="1" dirty="0"/>
              <a:t>expense budget </a:t>
            </a:r>
            <a:r>
              <a:rPr lang="en-US" b="1" dirty="0" smtClean="0"/>
              <a:t>across different </a:t>
            </a:r>
            <a:r>
              <a:rPr lang="en-US" b="1" dirty="0"/>
              <a:t>agencies?</a:t>
            </a:r>
            <a:endParaRPr lang="en-US" b="1" dirty="0"/>
          </a:p>
        </p:txBody>
      </p:sp>
      <p:pic>
        <p:nvPicPr>
          <p:cNvPr id="5" name="Content Placeholder 4" descr="A cartoon character with a red question mark&#10;&#10;Description automatically generated">
            <a:extLst>
              <a:ext uri="{FF2B5EF4-FFF2-40B4-BE49-F238E27FC236}">
                <a16:creationId xmlns:a16="http://schemas.microsoft.com/office/drawing/2014/main" id="{EF3833CD-2EEA-F83A-D6B2-B2597379B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892676" y="1578750"/>
            <a:ext cx="3438261" cy="34382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EB532E-BF0D-E4CA-8F07-01DE0CE9914C}"/>
              </a:ext>
            </a:extLst>
          </p:cNvPr>
          <p:cNvSpPr txBox="1"/>
          <p:nvPr/>
        </p:nvSpPr>
        <p:spPr>
          <a:xfrm>
            <a:off x="892677" y="6088844"/>
            <a:ext cx="34382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pngimg.com/download/38106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95394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75" y="2571502"/>
            <a:ext cx="10040751" cy="35437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62C164-7571-D8C9-11EE-0AC9D069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68" y="474134"/>
            <a:ext cx="9266272" cy="540019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Data Overview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36371" y="1088967"/>
            <a:ext cx="7124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 frame: 2017-2024 </a:t>
            </a:r>
          </a:p>
          <a:p>
            <a:pPr algn="ctr"/>
            <a:r>
              <a:rPr lang="en-US" dirty="0" smtClean="0"/>
              <a:t>Showing top 10 (out of 146) </a:t>
            </a:r>
            <a:endParaRPr lang="en-US" dirty="0"/>
          </a:p>
          <a:p>
            <a:pPr algn="ctr"/>
            <a:r>
              <a:rPr lang="en-US" dirty="0" smtClean="0"/>
              <a:t>Group by fiscal year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554" y="2812014"/>
            <a:ext cx="638264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7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867" y="2708352"/>
            <a:ext cx="7796212" cy="276902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CA9A16-F37C-6D99-5FA5-583E24D0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Compare FY 2023 Budget with 2024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465" y="2848806"/>
            <a:ext cx="600159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6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1357" y="515390"/>
            <a:ext cx="7958331" cy="130339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FY 2024 Budget Summary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b="1" dirty="0" smtClean="0"/>
              <a:t>What </a:t>
            </a:r>
            <a:r>
              <a:rPr lang="en-US" sz="1600" b="1" dirty="0"/>
              <a:t>is the proportion of the NYC expense budget allocated to </a:t>
            </a:r>
            <a:r>
              <a:rPr lang="en-US" sz="1600" b="1" dirty="0" smtClean="0"/>
              <a:t>agencies?</a:t>
            </a:r>
            <a:r>
              <a:rPr lang="en-US" sz="1600" dirty="0" smtClean="0"/>
              <a:t>  </a:t>
            </a:r>
            <a:endParaRPr lang="en-US" sz="16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473" y="2011680"/>
            <a:ext cx="7345519" cy="468376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784" y="2011680"/>
            <a:ext cx="921644" cy="26398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784" y="4189941"/>
            <a:ext cx="921644" cy="250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865</TotalTime>
  <Words>79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Roboto</vt:lpstr>
      <vt:lpstr>Arial</vt:lpstr>
      <vt:lpstr>MS Shell Dlg 2</vt:lpstr>
      <vt:lpstr>Wingdings</vt:lpstr>
      <vt:lpstr>Wingdings 3</vt:lpstr>
      <vt:lpstr>Madison</vt:lpstr>
      <vt:lpstr>NYC Expense Budget  From NYC Open Data https://data.cityofnewyork.us/City-Government/Expense-Budget/mwzb-yiwb  </vt:lpstr>
      <vt:lpstr>PowerPoint Presentation</vt:lpstr>
      <vt:lpstr>How does NYC allocate expense budget across different agencies?</vt:lpstr>
      <vt:lpstr>Data Overview</vt:lpstr>
      <vt:lpstr>Compare FY 2023 Budget with 2024 </vt:lpstr>
      <vt:lpstr>FY 2024 Budget Summary  What is the proportion of the NYC expense budget allocated to agencies?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2014 - 2015 School Budget Overview </dc:title>
  <dc:creator>Ying Jun Wu</dc:creator>
  <cp:lastModifiedBy>Ying Jun Wu</cp:lastModifiedBy>
  <cp:revision>18</cp:revision>
  <dcterms:created xsi:type="dcterms:W3CDTF">2024-01-11T02:30:58Z</dcterms:created>
  <dcterms:modified xsi:type="dcterms:W3CDTF">2024-01-11T21:45:22Z</dcterms:modified>
</cp:coreProperties>
</file>