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20"/>
  </p:notesMasterIdLst>
  <p:sldIdLst>
    <p:sldId id="280" r:id="rId2"/>
    <p:sldId id="281" r:id="rId3"/>
    <p:sldId id="257" r:id="rId4"/>
    <p:sldId id="262" r:id="rId5"/>
    <p:sldId id="269" r:id="rId6"/>
    <p:sldId id="261" r:id="rId7"/>
    <p:sldId id="263" r:id="rId8"/>
    <p:sldId id="259" r:id="rId9"/>
    <p:sldId id="283" r:id="rId10"/>
    <p:sldId id="284" r:id="rId11"/>
    <p:sldId id="282" r:id="rId12"/>
    <p:sldId id="260" r:id="rId13"/>
    <p:sldId id="279" r:id="rId14"/>
    <p:sldId id="277" r:id="rId15"/>
    <p:sldId id="275" r:id="rId16"/>
    <p:sldId id="278" r:id="rId17"/>
    <p:sldId id="264"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4D7133-4F45-4E9B-89B5-67E944F86819}" v="2" dt="2021-08-03T22:20:00.682"/>
    <p1510:client id="{BAB6BD3D-A83F-479D-AFF3-5280431B9C83}" v="67" dt="2021-08-03T18:11:51.4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76" autoAdjust="0"/>
    <p:restoredTop sz="75153" autoAdjust="0"/>
  </p:normalViewPr>
  <p:slideViewPr>
    <p:cSldViewPr snapToGrid="0">
      <p:cViewPr varScale="1">
        <p:scale>
          <a:sx n="44" d="100"/>
          <a:sy n="44" d="100"/>
        </p:scale>
        <p:origin x="180" y="4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A4B5C8-7F76-411B-B7AA-050361CC3933}" type="datetimeFigureOut">
              <a:rPr lang="en-US" smtClean="0"/>
              <a:t>8/3/2021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583D5-8638-4A9E-A2AF-359F022BD2AC}" type="slidenum">
              <a:rPr lang="en-US" smtClean="0"/>
              <a:t>‹#›</a:t>
            </a:fld>
            <a:endParaRPr lang="en-US"/>
          </a:p>
        </p:txBody>
      </p:sp>
    </p:spTree>
    <p:extLst>
      <p:ext uri="{BB962C8B-B14F-4D97-AF65-F5344CB8AC3E}">
        <p14:creationId xmlns:p14="http://schemas.microsoft.com/office/powerpoint/2010/main" val="972955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data sets we used, there are 29 age groups, and 4 education levels. We inner join table 1 and table 2 on sex, geography, and date. Then left join the new </a:t>
            </a:r>
            <a:r>
              <a:rPr lang="en-US" dirty="0" err="1"/>
              <a:t>dataframe</a:t>
            </a:r>
            <a:r>
              <a:rPr lang="en-US" dirty="0"/>
              <a:t> with table 3 on geography. Clean up new created </a:t>
            </a:r>
            <a:r>
              <a:rPr lang="en-US" dirty="0" err="1"/>
              <a:t>dataframe</a:t>
            </a:r>
            <a:r>
              <a:rPr lang="en-US" dirty="0"/>
              <a:t> and ready for analysis.</a:t>
            </a:r>
          </a:p>
        </p:txBody>
      </p:sp>
      <p:sp>
        <p:nvSpPr>
          <p:cNvPr id="4" name="Slide Number Placeholder 3"/>
          <p:cNvSpPr>
            <a:spLocks noGrp="1"/>
          </p:cNvSpPr>
          <p:nvPr>
            <p:ph type="sldNum" sz="quarter" idx="5"/>
          </p:nvPr>
        </p:nvSpPr>
        <p:spPr/>
        <p:txBody>
          <a:bodyPr/>
          <a:lstStyle/>
          <a:p>
            <a:fld id="{6D1583D5-8638-4A9E-A2AF-359F022BD2AC}" type="slidenum">
              <a:rPr lang="en-US" smtClean="0"/>
              <a:t>2</a:t>
            </a:fld>
            <a:endParaRPr lang="en-US"/>
          </a:p>
        </p:txBody>
      </p:sp>
    </p:spTree>
    <p:extLst>
      <p:ext uri="{BB962C8B-B14F-4D97-AF65-F5344CB8AC3E}">
        <p14:creationId xmlns:p14="http://schemas.microsoft.com/office/powerpoint/2010/main" val="3786795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population of primary education level decrease, and the population of bachelor or higher education level increase over time.</a:t>
            </a:r>
          </a:p>
        </p:txBody>
      </p:sp>
      <p:sp>
        <p:nvSpPr>
          <p:cNvPr id="4" name="Slide Number Placeholder 3"/>
          <p:cNvSpPr>
            <a:spLocks noGrp="1"/>
          </p:cNvSpPr>
          <p:nvPr>
            <p:ph type="sldNum" sz="quarter" idx="5"/>
          </p:nvPr>
        </p:nvSpPr>
        <p:spPr/>
        <p:txBody>
          <a:bodyPr/>
          <a:lstStyle/>
          <a:p>
            <a:fld id="{6D1583D5-8638-4A9E-A2AF-359F022BD2AC}" type="slidenum">
              <a:rPr lang="en-US" smtClean="0"/>
              <a:t>14</a:t>
            </a:fld>
            <a:endParaRPr lang="en-US"/>
          </a:p>
        </p:txBody>
      </p:sp>
    </p:spTree>
    <p:extLst>
      <p:ext uri="{BB962C8B-B14F-4D97-AF65-F5344CB8AC3E}">
        <p14:creationId xmlns:p14="http://schemas.microsoft.com/office/powerpoint/2010/main" val="3430843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bar charts show examples of the average percentage of population in United Kingdom and Luxembourg. There’s more population have secondary education level (ED3-4) in UK than LU.</a:t>
            </a:r>
          </a:p>
          <a:p>
            <a:endParaRPr lang="en-US" dirty="0"/>
          </a:p>
        </p:txBody>
      </p:sp>
      <p:sp>
        <p:nvSpPr>
          <p:cNvPr id="4" name="Slide Number Placeholder 3"/>
          <p:cNvSpPr>
            <a:spLocks noGrp="1"/>
          </p:cNvSpPr>
          <p:nvPr>
            <p:ph type="sldNum" sz="quarter" idx="5"/>
          </p:nvPr>
        </p:nvSpPr>
        <p:spPr/>
        <p:txBody>
          <a:bodyPr/>
          <a:lstStyle/>
          <a:p>
            <a:fld id="{6D1583D5-8638-4A9E-A2AF-359F022BD2AC}" type="slidenum">
              <a:rPr lang="en-US" smtClean="0"/>
              <a:t>15</a:t>
            </a:fld>
            <a:endParaRPr lang="en-US"/>
          </a:p>
        </p:txBody>
      </p:sp>
    </p:spTree>
    <p:extLst>
      <p:ext uri="{BB962C8B-B14F-4D97-AF65-F5344CB8AC3E}">
        <p14:creationId xmlns:p14="http://schemas.microsoft.com/office/powerpoint/2010/main" val="3444324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average life expectancy increase with the increase percentage of population who has education level of Bachelor or higher.</a:t>
            </a:r>
          </a:p>
        </p:txBody>
      </p:sp>
      <p:sp>
        <p:nvSpPr>
          <p:cNvPr id="4" name="Slide Number Placeholder 3"/>
          <p:cNvSpPr>
            <a:spLocks noGrp="1"/>
          </p:cNvSpPr>
          <p:nvPr>
            <p:ph type="sldNum" sz="quarter" idx="5"/>
          </p:nvPr>
        </p:nvSpPr>
        <p:spPr/>
        <p:txBody>
          <a:bodyPr/>
          <a:lstStyle/>
          <a:p>
            <a:fld id="{6D1583D5-8638-4A9E-A2AF-359F022BD2AC}" type="slidenum">
              <a:rPr lang="en-US" smtClean="0"/>
              <a:t>16</a:t>
            </a:fld>
            <a:endParaRPr lang="en-US"/>
          </a:p>
        </p:txBody>
      </p:sp>
    </p:spTree>
    <p:extLst>
      <p:ext uri="{BB962C8B-B14F-4D97-AF65-F5344CB8AC3E}">
        <p14:creationId xmlns:p14="http://schemas.microsoft.com/office/powerpoint/2010/main" val="871021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plot of all data doesn’t show us much.</a:t>
            </a:r>
          </a:p>
        </p:txBody>
      </p:sp>
      <p:sp>
        <p:nvSpPr>
          <p:cNvPr id="4" name="Slide Number Placeholder 3"/>
          <p:cNvSpPr>
            <a:spLocks noGrp="1"/>
          </p:cNvSpPr>
          <p:nvPr>
            <p:ph type="sldNum" sz="quarter" idx="5"/>
          </p:nvPr>
        </p:nvSpPr>
        <p:spPr/>
        <p:txBody>
          <a:bodyPr/>
          <a:lstStyle/>
          <a:p>
            <a:fld id="{6D1583D5-8638-4A9E-A2AF-359F022BD2AC}" type="slidenum">
              <a:rPr lang="en-US" smtClean="0"/>
              <a:t>17</a:t>
            </a:fld>
            <a:endParaRPr lang="en-US"/>
          </a:p>
        </p:txBody>
      </p:sp>
    </p:spTree>
    <p:extLst>
      <p:ext uri="{BB962C8B-B14F-4D97-AF65-F5344CB8AC3E}">
        <p14:creationId xmlns:p14="http://schemas.microsoft.com/office/powerpoint/2010/main" val="2843980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just show the data for 2019 though, we can see that the life expectancy is much better for higher education rates except for a small group of data.</a:t>
            </a:r>
          </a:p>
        </p:txBody>
      </p:sp>
      <p:sp>
        <p:nvSpPr>
          <p:cNvPr id="4" name="Slide Number Placeholder 3"/>
          <p:cNvSpPr>
            <a:spLocks noGrp="1"/>
          </p:cNvSpPr>
          <p:nvPr>
            <p:ph type="sldNum" sz="quarter" idx="5"/>
          </p:nvPr>
        </p:nvSpPr>
        <p:spPr/>
        <p:txBody>
          <a:bodyPr/>
          <a:lstStyle/>
          <a:p>
            <a:fld id="{6D1583D5-8638-4A9E-A2AF-359F022BD2AC}" type="slidenum">
              <a:rPr lang="en-US" smtClean="0"/>
              <a:t>18</a:t>
            </a:fld>
            <a:endParaRPr lang="en-US"/>
          </a:p>
        </p:txBody>
      </p:sp>
    </p:spTree>
    <p:extLst>
      <p:ext uri="{BB962C8B-B14F-4D97-AF65-F5344CB8AC3E}">
        <p14:creationId xmlns:p14="http://schemas.microsoft.com/office/powerpoint/2010/main" val="3721478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map shows the spatial life expectancy distribution across Europe countries. Eastern Europe definitely shows lower life expectancy than Western Europe.</a:t>
            </a:r>
          </a:p>
        </p:txBody>
      </p:sp>
      <p:sp>
        <p:nvSpPr>
          <p:cNvPr id="4" name="Slide Number Placeholder 3"/>
          <p:cNvSpPr>
            <a:spLocks noGrp="1"/>
          </p:cNvSpPr>
          <p:nvPr>
            <p:ph type="sldNum" sz="quarter" idx="5"/>
          </p:nvPr>
        </p:nvSpPr>
        <p:spPr/>
        <p:txBody>
          <a:bodyPr/>
          <a:lstStyle/>
          <a:p>
            <a:fld id="{6D1583D5-8638-4A9E-A2AF-359F022BD2AC}" type="slidenum">
              <a:rPr lang="en-US" smtClean="0"/>
              <a:t>4</a:t>
            </a:fld>
            <a:endParaRPr lang="en-US"/>
          </a:p>
        </p:txBody>
      </p:sp>
    </p:spTree>
    <p:extLst>
      <p:ext uri="{BB962C8B-B14F-4D97-AF65-F5344CB8AC3E}">
        <p14:creationId xmlns:p14="http://schemas.microsoft.com/office/powerpoint/2010/main" val="1543996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the life expectancy across each Europe country for male and female. We can see that men always have a lower life expectancy than women for each country</a:t>
            </a:r>
          </a:p>
        </p:txBody>
      </p:sp>
      <p:sp>
        <p:nvSpPr>
          <p:cNvPr id="4" name="Slide Number Placeholder 3"/>
          <p:cNvSpPr>
            <a:spLocks noGrp="1"/>
          </p:cNvSpPr>
          <p:nvPr>
            <p:ph type="sldNum" sz="quarter" idx="5"/>
          </p:nvPr>
        </p:nvSpPr>
        <p:spPr/>
        <p:txBody>
          <a:bodyPr/>
          <a:lstStyle/>
          <a:p>
            <a:fld id="{6D1583D5-8638-4A9E-A2AF-359F022BD2AC}" type="slidenum">
              <a:rPr lang="en-US" smtClean="0"/>
              <a:t>6</a:t>
            </a:fld>
            <a:endParaRPr lang="en-US"/>
          </a:p>
        </p:txBody>
      </p:sp>
    </p:spTree>
    <p:extLst>
      <p:ext uri="{BB962C8B-B14F-4D97-AF65-F5344CB8AC3E}">
        <p14:creationId xmlns:p14="http://schemas.microsoft.com/office/powerpoint/2010/main" val="463512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Plots show that the distribution for women is shifted higher for life expectancy than men and also the range for men extends much lower</a:t>
            </a:r>
          </a:p>
        </p:txBody>
      </p:sp>
      <p:sp>
        <p:nvSpPr>
          <p:cNvPr id="4" name="Slide Number Placeholder 3"/>
          <p:cNvSpPr>
            <a:spLocks noGrp="1"/>
          </p:cNvSpPr>
          <p:nvPr>
            <p:ph type="sldNum" sz="quarter" idx="5"/>
          </p:nvPr>
        </p:nvSpPr>
        <p:spPr/>
        <p:txBody>
          <a:bodyPr/>
          <a:lstStyle/>
          <a:p>
            <a:fld id="{6D1583D5-8638-4A9E-A2AF-359F022BD2AC}" type="slidenum">
              <a:rPr lang="en-US" smtClean="0"/>
              <a:t>7</a:t>
            </a:fld>
            <a:endParaRPr lang="en-US"/>
          </a:p>
        </p:txBody>
      </p:sp>
    </p:spTree>
    <p:extLst>
      <p:ext uri="{BB962C8B-B14F-4D97-AF65-F5344CB8AC3E}">
        <p14:creationId xmlns:p14="http://schemas.microsoft.com/office/powerpoint/2010/main" val="3042704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Life expectancy is improving each year, the improving rate of male are slightly higher than female</a:t>
            </a:r>
          </a:p>
        </p:txBody>
      </p:sp>
      <p:sp>
        <p:nvSpPr>
          <p:cNvPr id="4" name="Slide Number Placeholder 3"/>
          <p:cNvSpPr>
            <a:spLocks noGrp="1"/>
          </p:cNvSpPr>
          <p:nvPr>
            <p:ph type="sldNum" sz="quarter" idx="5"/>
          </p:nvPr>
        </p:nvSpPr>
        <p:spPr/>
        <p:txBody>
          <a:bodyPr/>
          <a:lstStyle/>
          <a:p>
            <a:fld id="{6D1583D5-8638-4A9E-A2AF-359F022BD2AC}" type="slidenum">
              <a:rPr lang="en-US" smtClean="0"/>
              <a:t>8</a:t>
            </a:fld>
            <a:endParaRPr lang="en-US"/>
          </a:p>
        </p:txBody>
      </p:sp>
    </p:spTree>
    <p:extLst>
      <p:ext uri="{BB962C8B-B14F-4D97-AF65-F5344CB8AC3E}">
        <p14:creationId xmlns:p14="http://schemas.microsoft.com/office/powerpoint/2010/main" val="1194895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filter the data for this range, we see that it is for Lithuania for the younger age ranges.</a:t>
            </a:r>
          </a:p>
        </p:txBody>
      </p:sp>
      <p:sp>
        <p:nvSpPr>
          <p:cNvPr id="4" name="Slide Number Placeholder 3"/>
          <p:cNvSpPr>
            <a:spLocks noGrp="1"/>
          </p:cNvSpPr>
          <p:nvPr>
            <p:ph type="sldNum" sz="quarter" idx="5"/>
          </p:nvPr>
        </p:nvSpPr>
        <p:spPr/>
        <p:txBody>
          <a:bodyPr/>
          <a:lstStyle/>
          <a:p>
            <a:fld id="{6D1583D5-8638-4A9E-A2AF-359F022BD2AC}" type="slidenum">
              <a:rPr lang="en-US" smtClean="0"/>
              <a:t>9</a:t>
            </a:fld>
            <a:endParaRPr lang="en-US"/>
          </a:p>
        </p:txBody>
      </p:sp>
    </p:spTree>
    <p:extLst>
      <p:ext uri="{BB962C8B-B14F-4D97-AF65-F5344CB8AC3E}">
        <p14:creationId xmlns:p14="http://schemas.microsoft.com/office/powerpoint/2010/main" val="3278223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plot the data for Lithuania by age ranges, we see that the higher education rates are much better at the lower age ranges than the upper ones.</a:t>
            </a:r>
          </a:p>
          <a:p>
            <a:r>
              <a:rPr lang="en-US" dirty="0"/>
              <a:t>Maybe the improvement in education rates have not had a chance to improve the life expectancy for Lithuania.</a:t>
            </a:r>
          </a:p>
        </p:txBody>
      </p:sp>
      <p:sp>
        <p:nvSpPr>
          <p:cNvPr id="4" name="Slide Number Placeholder 3"/>
          <p:cNvSpPr>
            <a:spLocks noGrp="1"/>
          </p:cNvSpPr>
          <p:nvPr>
            <p:ph type="sldNum" sz="quarter" idx="5"/>
          </p:nvPr>
        </p:nvSpPr>
        <p:spPr/>
        <p:txBody>
          <a:bodyPr/>
          <a:lstStyle/>
          <a:p>
            <a:fld id="{6D1583D5-8638-4A9E-A2AF-359F022BD2AC}" type="slidenum">
              <a:rPr lang="en-US" smtClean="0"/>
              <a:t>10</a:t>
            </a:fld>
            <a:endParaRPr lang="en-US"/>
          </a:p>
        </p:txBody>
      </p:sp>
    </p:spTree>
    <p:extLst>
      <p:ext uri="{BB962C8B-B14F-4D97-AF65-F5344CB8AC3E}">
        <p14:creationId xmlns:p14="http://schemas.microsoft.com/office/powerpoint/2010/main" val="2266248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that there isn’t a correlation for women with education, but for men there is a slight correlation.  The reason might be that the jobs that women with lower education do not affect their health, but jobs that men have with lower education have a bad influence on their health.</a:t>
            </a:r>
          </a:p>
        </p:txBody>
      </p:sp>
      <p:sp>
        <p:nvSpPr>
          <p:cNvPr id="4" name="Slide Number Placeholder 3"/>
          <p:cNvSpPr>
            <a:spLocks noGrp="1"/>
          </p:cNvSpPr>
          <p:nvPr>
            <p:ph type="sldNum" sz="quarter" idx="5"/>
          </p:nvPr>
        </p:nvSpPr>
        <p:spPr/>
        <p:txBody>
          <a:bodyPr/>
          <a:lstStyle/>
          <a:p>
            <a:fld id="{6D1583D5-8638-4A9E-A2AF-359F022BD2AC}" type="slidenum">
              <a:rPr lang="en-US" smtClean="0"/>
              <a:t>11</a:t>
            </a:fld>
            <a:endParaRPr lang="en-US"/>
          </a:p>
        </p:txBody>
      </p:sp>
    </p:spTree>
    <p:extLst>
      <p:ext uri="{BB962C8B-B14F-4D97-AF65-F5344CB8AC3E}">
        <p14:creationId xmlns:p14="http://schemas.microsoft.com/office/powerpoint/2010/main" val="1239805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run the chi-square test to see if the female and male education shows significant different among age groups for each Europe country, and we found that in Germany Denmark, Croatia, and United Kingdom, the population of female and male has significant difference in all the education levels. Meanwhile, Ireland and Luxembourg has no significant difference in all the education levels. </a:t>
            </a:r>
          </a:p>
        </p:txBody>
      </p:sp>
      <p:sp>
        <p:nvSpPr>
          <p:cNvPr id="4" name="Slide Number Placeholder 3"/>
          <p:cNvSpPr>
            <a:spLocks noGrp="1"/>
          </p:cNvSpPr>
          <p:nvPr>
            <p:ph type="sldNum" sz="quarter" idx="5"/>
          </p:nvPr>
        </p:nvSpPr>
        <p:spPr/>
        <p:txBody>
          <a:bodyPr/>
          <a:lstStyle/>
          <a:p>
            <a:fld id="{6D1583D5-8638-4A9E-A2AF-359F022BD2AC}" type="slidenum">
              <a:rPr lang="en-US" smtClean="0"/>
              <a:t>13</a:t>
            </a:fld>
            <a:endParaRPr lang="en-US"/>
          </a:p>
        </p:txBody>
      </p:sp>
    </p:spTree>
    <p:extLst>
      <p:ext uri="{BB962C8B-B14F-4D97-AF65-F5344CB8AC3E}">
        <p14:creationId xmlns:p14="http://schemas.microsoft.com/office/powerpoint/2010/main" val="850572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8/3/2021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973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8/3/2021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6740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8/3/2021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621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8/3/2021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337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8/3/2021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3173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8/3/2021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3874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8/3/2021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527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8/3/2021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3431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8/3/2021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1959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8/3/2021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760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8/3/2021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6911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8/3/2021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97542916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9" name="Rectangle 128">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1" name="Rectangle 130">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65245D-9A5B-4A8B-A1A8-74BC31A26A2D}"/>
              </a:ext>
            </a:extLst>
          </p:cNvPr>
          <p:cNvSpPr>
            <a:spLocks noGrp="1"/>
          </p:cNvSpPr>
          <p:nvPr>
            <p:ph type="ctrTitle"/>
          </p:nvPr>
        </p:nvSpPr>
        <p:spPr>
          <a:xfrm>
            <a:off x="860742" y="1124988"/>
            <a:ext cx="4425962" cy="2387600"/>
          </a:xfrm>
        </p:spPr>
        <p:txBody>
          <a:bodyPr>
            <a:normAutofit/>
          </a:bodyPr>
          <a:lstStyle/>
          <a:p>
            <a:pPr algn="l"/>
            <a:r>
              <a:rPr lang="en-US" sz="4000" dirty="0"/>
              <a:t>Capstone 1:</a:t>
            </a:r>
            <a:br>
              <a:rPr lang="en-US" sz="4000"/>
            </a:br>
            <a:r>
              <a:rPr lang="en-US" sz="4000"/>
              <a:t>Team Compsognathus</a:t>
            </a:r>
            <a:endParaRPr lang="en-US" sz="4000" dirty="0"/>
          </a:p>
        </p:txBody>
      </p:sp>
      <p:sp>
        <p:nvSpPr>
          <p:cNvPr id="3" name="Subtitle 2">
            <a:extLst>
              <a:ext uri="{FF2B5EF4-FFF2-40B4-BE49-F238E27FC236}">
                <a16:creationId xmlns:a16="http://schemas.microsoft.com/office/drawing/2014/main" id="{03722126-C15E-4293-BC4F-236E3A90A3BC}"/>
              </a:ext>
            </a:extLst>
          </p:cNvPr>
          <p:cNvSpPr>
            <a:spLocks noGrp="1"/>
          </p:cNvSpPr>
          <p:nvPr>
            <p:ph type="subTitle" idx="1"/>
          </p:nvPr>
        </p:nvSpPr>
        <p:spPr>
          <a:xfrm>
            <a:off x="860742" y="3633691"/>
            <a:ext cx="4425962" cy="1655762"/>
          </a:xfrm>
        </p:spPr>
        <p:txBody>
          <a:bodyPr/>
          <a:lstStyle/>
          <a:p>
            <a:pPr algn="l"/>
            <a:r>
              <a:rPr lang="en-US" dirty="0"/>
              <a:t>John Clos, Ling Lu and Yuman Wu</a:t>
            </a:r>
          </a:p>
        </p:txBody>
      </p:sp>
      <p:pic>
        <p:nvPicPr>
          <p:cNvPr id="120" name="Picture 3" descr="A network made up of connected lines and dots">
            <a:extLst>
              <a:ext uri="{FF2B5EF4-FFF2-40B4-BE49-F238E27FC236}">
                <a16:creationId xmlns:a16="http://schemas.microsoft.com/office/drawing/2014/main" id="{D671DA7C-D15D-4B8D-9B9F-A3D571564CFE}"/>
              </a:ext>
            </a:extLst>
          </p:cNvPr>
          <p:cNvPicPr>
            <a:picLocks noChangeAspect="1"/>
          </p:cNvPicPr>
          <p:nvPr/>
        </p:nvPicPr>
        <p:blipFill rotWithShape="1">
          <a:blip r:embed="rId2"/>
          <a:srcRect r="5829"/>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135"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7"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2727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p:txBody>
          <a:bodyPr/>
          <a:lstStyle/>
          <a:p>
            <a:r>
              <a:rPr lang="en-US" dirty="0"/>
              <a:t>Correlation between Life Expectancy and Education (ED5-8) for Lithuania 2019</a:t>
            </a:r>
          </a:p>
        </p:txBody>
      </p:sp>
      <p:pic>
        <p:nvPicPr>
          <p:cNvPr id="4" name="Picture 3" descr="Chart, scatter chart&#10;&#10;Description automatically generated">
            <a:extLst>
              <a:ext uri="{FF2B5EF4-FFF2-40B4-BE49-F238E27FC236}">
                <a16:creationId xmlns:a16="http://schemas.microsoft.com/office/drawing/2014/main" id="{03120CF2-A29B-4A4F-A7ED-E7018CFE409E}"/>
              </a:ext>
            </a:extLst>
          </p:cNvPr>
          <p:cNvPicPr>
            <a:picLocks noChangeAspect="1"/>
          </p:cNvPicPr>
          <p:nvPr/>
        </p:nvPicPr>
        <p:blipFill>
          <a:blip r:embed="rId3"/>
          <a:stretch>
            <a:fillRect/>
          </a:stretch>
        </p:blipFill>
        <p:spPr>
          <a:xfrm>
            <a:off x="1082040" y="1690688"/>
            <a:ext cx="8988691" cy="4639079"/>
          </a:xfrm>
          <a:prstGeom prst="rect">
            <a:avLst/>
          </a:prstGeom>
        </p:spPr>
      </p:pic>
    </p:spTree>
    <p:extLst>
      <p:ext uri="{BB962C8B-B14F-4D97-AF65-F5344CB8AC3E}">
        <p14:creationId xmlns:p14="http://schemas.microsoft.com/office/powerpoint/2010/main" val="346919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p:txBody>
          <a:bodyPr/>
          <a:lstStyle/>
          <a:p>
            <a:r>
              <a:rPr lang="en-US" dirty="0"/>
              <a:t>Correlation between Life Expectancy and Education (ED5-8) for 2019</a:t>
            </a:r>
          </a:p>
        </p:txBody>
      </p:sp>
      <p:pic>
        <p:nvPicPr>
          <p:cNvPr id="5" name="Picture 4" descr="Chart, scatter chart&#10;&#10;Description automatically generated">
            <a:extLst>
              <a:ext uri="{FF2B5EF4-FFF2-40B4-BE49-F238E27FC236}">
                <a16:creationId xmlns:a16="http://schemas.microsoft.com/office/drawing/2014/main" id="{B8830913-28E2-47F8-A241-E188A2ED7143}"/>
              </a:ext>
            </a:extLst>
          </p:cNvPr>
          <p:cNvPicPr>
            <a:picLocks noChangeAspect="1"/>
          </p:cNvPicPr>
          <p:nvPr/>
        </p:nvPicPr>
        <p:blipFill>
          <a:blip r:embed="rId3"/>
          <a:stretch>
            <a:fillRect/>
          </a:stretch>
        </p:blipFill>
        <p:spPr>
          <a:xfrm>
            <a:off x="1558855" y="1606128"/>
            <a:ext cx="9074289" cy="4886747"/>
          </a:xfrm>
          <a:prstGeom prst="rect">
            <a:avLst/>
          </a:prstGeom>
        </p:spPr>
      </p:pic>
    </p:spTree>
    <p:extLst>
      <p:ext uri="{BB962C8B-B14F-4D97-AF65-F5344CB8AC3E}">
        <p14:creationId xmlns:p14="http://schemas.microsoft.com/office/powerpoint/2010/main" val="1138418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D9726-0A1A-498E-93C2-134C4B5A64E7}"/>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20E07A58-743A-422E-8ADA-B2D70560B545}"/>
              </a:ext>
            </a:extLst>
          </p:cNvPr>
          <p:cNvSpPr>
            <a:spLocks noGrp="1"/>
          </p:cNvSpPr>
          <p:nvPr>
            <p:ph idx="1"/>
          </p:nvPr>
        </p:nvSpPr>
        <p:spPr>
          <a:xfrm>
            <a:off x="838200" y="1825625"/>
            <a:ext cx="7608376" cy="3859742"/>
          </a:xfrm>
        </p:spPr>
        <p:txBody>
          <a:bodyPr>
            <a:normAutofit/>
          </a:bodyPr>
          <a:lstStyle/>
          <a:p>
            <a:pPr>
              <a:lnSpc>
                <a:spcPct val="150000"/>
              </a:lnSpc>
            </a:pPr>
            <a:r>
              <a:rPr lang="en-US" dirty="0"/>
              <a:t>Higher education rates do correlate with increased life expectancy, but…</a:t>
            </a:r>
          </a:p>
          <a:p>
            <a:pPr lvl="1">
              <a:lnSpc>
                <a:spcPct val="150000"/>
              </a:lnSpc>
            </a:pPr>
            <a:r>
              <a:rPr lang="en-US" dirty="0"/>
              <a:t>There is a difference when it comes to males and females.</a:t>
            </a:r>
          </a:p>
          <a:p>
            <a:pPr lvl="1">
              <a:lnSpc>
                <a:spcPct val="150000"/>
              </a:lnSpc>
            </a:pPr>
            <a:r>
              <a:rPr lang="en-US" dirty="0"/>
              <a:t>The education rate between countries does have a slight influence on male life expectancy, especially at the higher rates.</a:t>
            </a:r>
          </a:p>
          <a:p>
            <a:pPr lvl="1">
              <a:lnSpc>
                <a:spcPct val="150000"/>
              </a:lnSpc>
            </a:pPr>
            <a:endParaRPr lang="en-US" dirty="0"/>
          </a:p>
        </p:txBody>
      </p:sp>
      <p:pic>
        <p:nvPicPr>
          <p:cNvPr id="1026" name="Picture 2" descr="Draw male and female gender symbols in iOS - Stack Overflow">
            <a:extLst>
              <a:ext uri="{FF2B5EF4-FFF2-40B4-BE49-F238E27FC236}">
                <a16:creationId xmlns:a16="http://schemas.microsoft.com/office/drawing/2014/main" id="{C7D3BB0B-66DB-4EB3-AB57-B1DB92764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4550" y="1825625"/>
            <a:ext cx="1584574" cy="9540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asy to read - The European Union | European Union">
            <a:extLst>
              <a:ext uri="{FF2B5EF4-FFF2-40B4-BE49-F238E27FC236}">
                <a16:creationId xmlns:a16="http://schemas.microsoft.com/office/drawing/2014/main" id="{6FD683C1-221F-4BC8-B381-88D77D056D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2762" y="4340225"/>
            <a:ext cx="2124075"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01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5550F0-8B3B-054C-8526-20B6A175583F}"/>
              </a:ext>
            </a:extLst>
          </p:cNvPr>
          <p:cNvSpPr txBox="1"/>
          <p:nvPr/>
        </p:nvSpPr>
        <p:spPr>
          <a:xfrm>
            <a:off x="804672" y="209812"/>
            <a:ext cx="7095744" cy="584775"/>
          </a:xfrm>
          <a:prstGeom prst="rect">
            <a:avLst/>
          </a:prstGeom>
          <a:noFill/>
        </p:spPr>
        <p:txBody>
          <a:bodyPr wrap="square" rtlCol="0">
            <a:spAutoFit/>
          </a:bodyPr>
          <a:lstStyle/>
          <a:p>
            <a:r>
              <a:rPr lang="en-US" sz="3200" b="1" dirty="0"/>
              <a:t>Exploratory Data Analysis (EDA)</a:t>
            </a:r>
          </a:p>
        </p:txBody>
      </p:sp>
      <p:graphicFrame>
        <p:nvGraphicFramePr>
          <p:cNvPr id="6" name="Table 6">
            <a:extLst>
              <a:ext uri="{FF2B5EF4-FFF2-40B4-BE49-F238E27FC236}">
                <a16:creationId xmlns:a16="http://schemas.microsoft.com/office/drawing/2014/main" id="{7D35D96D-E455-C84D-9F68-8CFE13890BD1}"/>
              </a:ext>
            </a:extLst>
          </p:cNvPr>
          <p:cNvGraphicFramePr>
            <a:graphicFrameLocks noGrp="1"/>
          </p:cNvGraphicFramePr>
          <p:nvPr>
            <p:extLst>
              <p:ext uri="{D42A27DB-BD31-4B8C-83A1-F6EECF244321}">
                <p14:modId xmlns:p14="http://schemas.microsoft.com/office/powerpoint/2010/main" val="1684503908"/>
              </p:ext>
            </p:extLst>
          </p:nvPr>
        </p:nvGraphicFramePr>
        <p:xfrm>
          <a:off x="1702816" y="3109298"/>
          <a:ext cx="8128000" cy="2123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97006871"/>
                    </a:ext>
                  </a:extLst>
                </a:gridCol>
                <a:gridCol w="4064000">
                  <a:extLst>
                    <a:ext uri="{9D8B030D-6E8A-4147-A177-3AD203B41FA5}">
                      <a16:colId xmlns:a16="http://schemas.microsoft.com/office/drawing/2014/main" val="3439254664"/>
                    </a:ext>
                  </a:extLst>
                </a:gridCol>
              </a:tblGrid>
              <a:tr h="370840">
                <a:tc>
                  <a:txBody>
                    <a:bodyPr/>
                    <a:lstStyle/>
                    <a:p>
                      <a:r>
                        <a:rPr lang="en-US" dirty="0"/>
                        <a:t>All Education levels shows difference between genders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Education levels shows no difference between genders</a:t>
                      </a:r>
                    </a:p>
                  </a:txBody>
                  <a:tcPr/>
                </a:tc>
                <a:extLst>
                  <a:ext uri="{0D108BD9-81ED-4DB2-BD59-A6C34878D82A}">
                    <a16:rowId xmlns:a16="http://schemas.microsoft.com/office/drawing/2014/main" val="4245599854"/>
                  </a:ext>
                </a:extLst>
              </a:tr>
              <a:tr h="370840">
                <a:tc>
                  <a:txBody>
                    <a:bodyPr/>
                    <a:lstStyle/>
                    <a:p>
                      <a:r>
                        <a:rPr lang="en-US" dirty="0"/>
                        <a:t>Germany</a:t>
                      </a:r>
                    </a:p>
                  </a:txBody>
                  <a:tcPr/>
                </a:tc>
                <a:tc>
                  <a:txBody>
                    <a:bodyPr/>
                    <a:lstStyle/>
                    <a:p>
                      <a:r>
                        <a:rPr lang="en-US" dirty="0"/>
                        <a:t>Ireland</a:t>
                      </a:r>
                    </a:p>
                  </a:txBody>
                  <a:tcPr/>
                </a:tc>
                <a:extLst>
                  <a:ext uri="{0D108BD9-81ED-4DB2-BD59-A6C34878D82A}">
                    <a16:rowId xmlns:a16="http://schemas.microsoft.com/office/drawing/2014/main" val="3382215562"/>
                  </a:ext>
                </a:extLst>
              </a:tr>
              <a:tr h="370840">
                <a:tc>
                  <a:txBody>
                    <a:bodyPr/>
                    <a:lstStyle/>
                    <a:p>
                      <a:r>
                        <a:rPr lang="en-US" dirty="0"/>
                        <a:t>Denmark</a:t>
                      </a:r>
                    </a:p>
                  </a:txBody>
                  <a:tcPr/>
                </a:tc>
                <a:tc>
                  <a:txBody>
                    <a:bodyPr/>
                    <a:lstStyle/>
                    <a:p>
                      <a:r>
                        <a:rPr lang="en-US" dirty="0"/>
                        <a:t>Luxembourg</a:t>
                      </a:r>
                    </a:p>
                  </a:txBody>
                  <a:tcPr/>
                </a:tc>
                <a:extLst>
                  <a:ext uri="{0D108BD9-81ED-4DB2-BD59-A6C34878D82A}">
                    <a16:rowId xmlns:a16="http://schemas.microsoft.com/office/drawing/2014/main" val="1125300724"/>
                  </a:ext>
                </a:extLst>
              </a:tr>
              <a:tr h="370840">
                <a:tc>
                  <a:txBody>
                    <a:bodyPr/>
                    <a:lstStyle/>
                    <a:p>
                      <a:r>
                        <a:rPr lang="en-US" dirty="0"/>
                        <a:t>Croatia</a:t>
                      </a:r>
                    </a:p>
                  </a:txBody>
                  <a:tcPr/>
                </a:tc>
                <a:tc>
                  <a:txBody>
                    <a:bodyPr/>
                    <a:lstStyle/>
                    <a:p>
                      <a:endParaRPr lang="en-US"/>
                    </a:p>
                  </a:txBody>
                  <a:tcPr/>
                </a:tc>
                <a:extLst>
                  <a:ext uri="{0D108BD9-81ED-4DB2-BD59-A6C34878D82A}">
                    <a16:rowId xmlns:a16="http://schemas.microsoft.com/office/drawing/2014/main" val="3909541383"/>
                  </a:ext>
                </a:extLst>
              </a:tr>
              <a:tr h="370840">
                <a:tc>
                  <a:txBody>
                    <a:bodyPr/>
                    <a:lstStyle/>
                    <a:p>
                      <a:r>
                        <a:rPr lang="en-US" dirty="0"/>
                        <a:t>United Kingdom</a:t>
                      </a:r>
                    </a:p>
                  </a:txBody>
                  <a:tcPr/>
                </a:tc>
                <a:tc>
                  <a:txBody>
                    <a:bodyPr/>
                    <a:lstStyle/>
                    <a:p>
                      <a:endParaRPr lang="en-US" dirty="0"/>
                    </a:p>
                  </a:txBody>
                  <a:tcPr/>
                </a:tc>
                <a:extLst>
                  <a:ext uri="{0D108BD9-81ED-4DB2-BD59-A6C34878D82A}">
                    <a16:rowId xmlns:a16="http://schemas.microsoft.com/office/drawing/2014/main" val="2233177506"/>
                  </a:ext>
                </a:extLst>
              </a:tr>
            </a:tbl>
          </a:graphicData>
        </a:graphic>
      </p:graphicFrame>
      <p:sp>
        <p:nvSpPr>
          <p:cNvPr id="9" name="TextBox 8">
            <a:extLst>
              <a:ext uri="{FF2B5EF4-FFF2-40B4-BE49-F238E27FC236}">
                <a16:creationId xmlns:a16="http://schemas.microsoft.com/office/drawing/2014/main" id="{0EC8DBF8-AA4D-A549-AEAB-A5B9C6B6A01E}"/>
              </a:ext>
            </a:extLst>
          </p:cNvPr>
          <p:cNvSpPr txBox="1"/>
          <p:nvPr/>
        </p:nvSpPr>
        <p:spPr>
          <a:xfrm>
            <a:off x="1702816" y="1625262"/>
            <a:ext cx="7649851" cy="923330"/>
          </a:xfrm>
          <a:prstGeom prst="rect">
            <a:avLst/>
          </a:prstGeom>
          <a:noFill/>
        </p:spPr>
        <p:txBody>
          <a:bodyPr wrap="none" rtlCol="0">
            <a:spAutoFit/>
          </a:bodyPr>
          <a:lstStyle/>
          <a:p>
            <a:r>
              <a:rPr lang="en-US" dirty="0"/>
              <a:t>Chi-square test the education level difference among age groups </a:t>
            </a:r>
          </a:p>
          <a:p>
            <a:r>
              <a:rPr lang="en-US" dirty="0"/>
              <a:t>between female and male</a:t>
            </a:r>
          </a:p>
          <a:p>
            <a:endParaRPr lang="en-US" dirty="0"/>
          </a:p>
        </p:txBody>
      </p:sp>
    </p:spTree>
    <p:extLst>
      <p:ext uri="{BB962C8B-B14F-4D97-AF65-F5344CB8AC3E}">
        <p14:creationId xmlns:p14="http://schemas.microsoft.com/office/powerpoint/2010/main" val="308355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341377" y="5680191"/>
            <a:ext cx="11356992" cy="1026781"/>
          </a:xfrm>
        </p:spPr>
        <p:txBody>
          <a:bodyPr>
            <a:normAutofit/>
          </a:bodyPr>
          <a:lstStyle/>
          <a:p>
            <a:r>
              <a:rPr lang="en-US" sz="2800" dirty="0">
                <a:latin typeface="Times New Roman" panose="02020603050405020304" pitchFamily="18" charset="0"/>
                <a:cs typeface="Times New Roman" panose="02020603050405020304" pitchFamily="18" charset="0"/>
              </a:rPr>
              <a:t>The trends of average percentage of population change over time among different education level. (average across all the Europe countries)</a:t>
            </a:r>
          </a:p>
        </p:txBody>
      </p:sp>
      <p:sp>
        <p:nvSpPr>
          <p:cNvPr id="5" name="TextBox 4">
            <a:extLst>
              <a:ext uri="{FF2B5EF4-FFF2-40B4-BE49-F238E27FC236}">
                <a16:creationId xmlns:a16="http://schemas.microsoft.com/office/drawing/2014/main" id="{ED5550F0-8B3B-054C-8526-20B6A175583F}"/>
              </a:ext>
            </a:extLst>
          </p:cNvPr>
          <p:cNvSpPr txBox="1"/>
          <p:nvPr/>
        </p:nvSpPr>
        <p:spPr>
          <a:xfrm>
            <a:off x="780288" y="353568"/>
            <a:ext cx="7095744" cy="584775"/>
          </a:xfrm>
          <a:prstGeom prst="rect">
            <a:avLst/>
          </a:prstGeom>
          <a:noFill/>
        </p:spPr>
        <p:txBody>
          <a:bodyPr wrap="square" rtlCol="0">
            <a:spAutoFit/>
          </a:bodyPr>
          <a:lstStyle/>
          <a:p>
            <a:r>
              <a:rPr lang="en-US" sz="3200" b="1" dirty="0"/>
              <a:t>Exploratory Data Analysis (EDA)</a:t>
            </a:r>
          </a:p>
        </p:txBody>
      </p:sp>
      <p:sp>
        <p:nvSpPr>
          <p:cNvPr id="11" name="TextBox 10">
            <a:extLst>
              <a:ext uri="{FF2B5EF4-FFF2-40B4-BE49-F238E27FC236}">
                <a16:creationId xmlns:a16="http://schemas.microsoft.com/office/drawing/2014/main" id="{93B6F7D1-328A-884F-A15D-0382E3AE1712}"/>
              </a:ext>
            </a:extLst>
          </p:cNvPr>
          <p:cNvSpPr txBox="1"/>
          <p:nvPr/>
        </p:nvSpPr>
        <p:spPr>
          <a:xfrm>
            <a:off x="638412" y="5131063"/>
            <a:ext cx="2813591" cy="369332"/>
          </a:xfrm>
          <a:prstGeom prst="rect">
            <a:avLst/>
          </a:prstGeom>
          <a:noFill/>
        </p:spPr>
        <p:txBody>
          <a:bodyPr wrap="none" rtlCol="0">
            <a:spAutoFit/>
          </a:bodyPr>
          <a:lstStyle/>
          <a:p>
            <a:r>
              <a:rPr lang="en-US" dirty="0"/>
              <a:t>Education level = ED0-2</a:t>
            </a:r>
          </a:p>
        </p:txBody>
      </p:sp>
      <p:sp>
        <p:nvSpPr>
          <p:cNvPr id="12" name="TextBox 11">
            <a:extLst>
              <a:ext uri="{FF2B5EF4-FFF2-40B4-BE49-F238E27FC236}">
                <a16:creationId xmlns:a16="http://schemas.microsoft.com/office/drawing/2014/main" id="{802C91A8-A499-184C-97F0-8E44BF8AB9A5}"/>
              </a:ext>
            </a:extLst>
          </p:cNvPr>
          <p:cNvSpPr txBox="1"/>
          <p:nvPr/>
        </p:nvSpPr>
        <p:spPr>
          <a:xfrm>
            <a:off x="4689204" y="5165798"/>
            <a:ext cx="2813591" cy="369332"/>
          </a:xfrm>
          <a:prstGeom prst="rect">
            <a:avLst/>
          </a:prstGeom>
          <a:noFill/>
        </p:spPr>
        <p:txBody>
          <a:bodyPr wrap="none" rtlCol="0">
            <a:spAutoFit/>
          </a:bodyPr>
          <a:lstStyle/>
          <a:p>
            <a:r>
              <a:rPr lang="en-US" dirty="0"/>
              <a:t>Education level = ED3-4</a:t>
            </a:r>
          </a:p>
        </p:txBody>
      </p:sp>
      <p:sp>
        <p:nvSpPr>
          <p:cNvPr id="13" name="TextBox 12">
            <a:extLst>
              <a:ext uri="{FF2B5EF4-FFF2-40B4-BE49-F238E27FC236}">
                <a16:creationId xmlns:a16="http://schemas.microsoft.com/office/drawing/2014/main" id="{66C80FA3-A8F5-F848-91AB-8BF1B4CE5AC4}"/>
              </a:ext>
            </a:extLst>
          </p:cNvPr>
          <p:cNvSpPr txBox="1"/>
          <p:nvPr/>
        </p:nvSpPr>
        <p:spPr>
          <a:xfrm>
            <a:off x="8884778" y="5133433"/>
            <a:ext cx="2813591" cy="369332"/>
          </a:xfrm>
          <a:prstGeom prst="rect">
            <a:avLst/>
          </a:prstGeom>
          <a:noFill/>
        </p:spPr>
        <p:txBody>
          <a:bodyPr wrap="none" rtlCol="0">
            <a:spAutoFit/>
          </a:bodyPr>
          <a:lstStyle/>
          <a:p>
            <a:r>
              <a:rPr lang="en-US" dirty="0"/>
              <a:t>Education level = ED5-8</a:t>
            </a:r>
          </a:p>
        </p:txBody>
      </p:sp>
      <p:pic>
        <p:nvPicPr>
          <p:cNvPr id="15" name="Picture 14" descr="Chart, scatter chart&#10;&#10;Description automatically generated">
            <a:extLst>
              <a:ext uri="{FF2B5EF4-FFF2-40B4-BE49-F238E27FC236}">
                <a16:creationId xmlns:a16="http://schemas.microsoft.com/office/drawing/2014/main" id="{CAF95EE4-F09F-4649-A57F-CEB3C1C190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44" y="1441624"/>
            <a:ext cx="4056328" cy="3579113"/>
          </a:xfrm>
          <a:prstGeom prst="rect">
            <a:avLst/>
          </a:prstGeom>
        </p:spPr>
      </p:pic>
      <p:pic>
        <p:nvPicPr>
          <p:cNvPr id="17" name="Picture 16" descr="Chart, box and whisker chart&#10;&#10;Description automatically generated">
            <a:extLst>
              <a:ext uri="{FF2B5EF4-FFF2-40B4-BE49-F238E27FC236}">
                <a16:creationId xmlns:a16="http://schemas.microsoft.com/office/drawing/2014/main" id="{78F18E72-351A-5642-A53C-61BAAB873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4526" y="1441624"/>
            <a:ext cx="4056328" cy="3579113"/>
          </a:xfrm>
          <a:prstGeom prst="rect">
            <a:avLst/>
          </a:prstGeom>
        </p:spPr>
      </p:pic>
      <p:pic>
        <p:nvPicPr>
          <p:cNvPr id="19" name="Picture 18" descr="Chart&#10;&#10;Description automatically generated">
            <a:extLst>
              <a:ext uri="{FF2B5EF4-FFF2-40B4-BE49-F238E27FC236}">
                <a16:creationId xmlns:a16="http://schemas.microsoft.com/office/drawing/2014/main" id="{BE79141B-A4DA-1C4E-9054-EAC9ADFB53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85554" y="1397402"/>
            <a:ext cx="4106446" cy="3623335"/>
          </a:xfrm>
          <a:prstGeom prst="rect">
            <a:avLst/>
          </a:prstGeom>
        </p:spPr>
      </p:pic>
    </p:spTree>
    <p:extLst>
      <p:ext uri="{BB962C8B-B14F-4D97-AF65-F5344CB8AC3E}">
        <p14:creationId xmlns:p14="http://schemas.microsoft.com/office/powerpoint/2010/main" val="1800044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2718816" y="6099910"/>
            <a:ext cx="10802112" cy="1026781"/>
          </a:xfrm>
        </p:spPr>
        <p:txBody>
          <a:bodyPr>
            <a:normAutofit/>
          </a:bodyPr>
          <a:lstStyle/>
          <a:p>
            <a:r>
              <a:rPr lang="en-US" sz="2400" dirty="0">
                <a:latin typeface="Times New Roman" panose="02020603050405020304" pitchFamily="18" charset="0"/>
                <a:cs typeface="Times New Roman" panose="02020603050405020304" pitchFamily="18" charset="0"/>
              </a:rPr>
              <a:t>Average percentage of population for each education level</a:t>
            </a:r>
          </a:p>
        </p:txBody>
      </p:sp>
      <p:sp>
        <p:nvSpPr>
          <p:cNvPr id="5" name="TextBox 4">
            <a:extLst>
              <a:ext uri="{FF2B5EF4-FFF2-40B4-BE49-F238E27FC236}">
                <a16:creationId xmlns:a16="http://schemas.microsoft.com/office/drawing/2014/main" id="{ED5550F0-8B3B-054C-8526-20B6A175583F}"/>
              </a:ext>
            </a:extLst>
          </p:cNvPr>
          <p:cNvSpPr txBox="1"/>
          <p:nvPr/>
        </p:nvSpPr>
        <p:spPr>
          <a:xfrm>
            <a:off x="829056" y="0"/>
            <a:ext cx="7095744" cy="584775"/>
          </a:xfrm>
          <a:prstGeom prst="rect">
            <a:avLst/>
          </a:prstGeom>
          <a:noFill/>
        </p:spPr>
        <p:txBody>
          <a:bodyPr wrap="square" rtlCol="0">
            <a:spAutoFit/>
          </a:bodyPr>
          <a:lstStyle/>
          <a:p>
            <a:r>
              <a:rPr lang="en-US" sz="3200" b="1" dirty="0"/>
              <a:t>Exploratory Data Analysis (EDA)</a:t>
            </a:r>
          </a:p>
        </p:txBody>
      </p:sp>
      <p:sp>
        <p:nvSpPr>
          <p:cNvPr id="15" name="TextBox 14">
            <a:extLst>
              <a:ext uri="{FF2B5EF4-FFF2-40B4-BE49-F238E27FC236}">
                <a16:creationId xmlns:a16="http://schemas.microsoft.com/office/drawing/2014/main" id="{B0579684-C7DB-E145-9447-FE1142509055}"/>
              </a:ext>
            </a:extLst>
          </p:cNvPr>
          <p:cNvSpPr txBox="1"/>
          <p:nvPr/>
        </p:nvSpPr>
        <p:spPr>
          <a:xfrm>
            <a:off x="2812198" y="5778284"/>
            <a:ext cx="471604" cy="369332"/>
          </a:xfrm>
          <a:prstGeom prst="rect">
            <a:avLst/>
          </a:prstGeom>
          <a:noFill/>
        </p:spPr>
        <p:txBody>
          <a:bodyPr wrap="none" rtlCol="0">
            <a:spAutoFit/>
          </a:bodyPr>
          <a:lstStyle/>
          <a:p>
            <a:r>
              <a:rPr lang="en-US" dirty="0"/>
              <a:t>UK</a:t>
            </a:r>
          </a:p>
        </p:txBody>
      </p:sp>
      <p:sp>
        <p:nvSpPr>
          <p:cNvPr id="16" name="TextBox 15">
            <a:extLst>
              <a:ext uri="{FF2B5EF4-FFF2-40B4-BE49-F238E27FC236}">
                <a16:creationId xmlns:a16="http://schemas.microsoft.com/office/drawing/2014/main" id="{69EA57C8-40D8-E849-A2FB-5999C7B50E88}"/>
              </a:ext>
            </a:extLst>
          </p:cNvPr>
          <p:cNvSpPr txBox="1"/>
          <p:nvPr/>
        </p:nvSpPr>
        <p:spPr>
          <a:xfrm>
            <a:off x="8465425" y="5778284"/>
            <a:ext cx="442750" cy="369332"/>
          </a:xfrm>
          <a:prstGeom prst="rect">
            <a:avLst/>
          </a:prstGeom>
          <a:noFill/>
        </p:spPr>
        <p:txBody>
          <a:bodyPr wrap="none" rtlCol="0">
            <a:spAutoFit/>
          </a:bodyPr>
          <a:lstStyle/>
          <a:p>
            <a:r>
              <a:rPr lang="en-US" dirty="0"/>
              <a:t>LU</a:t>
            </a:r>
          </a:p>
        </p:txBody>
      </p:sp>
      <p:pic>
        <p:nvPicPr>
          <p:cNvPr id="18" name="Picture 17" descr="Chart, bar chart&#10;&#10;Description automatically generated">
            <a:extLst>
              <a:ext uri="{FF2B5EF4-FFF2-40B4-BE49-F238E27FC236}">
                <a16:creationId xmlns:a16="http://schemas.microsoft.com/office/drawing/2014/main" id="{D4D0099E-CFF2-744A-AC6D-752ABF1EE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16" y="906401"/>
            <a:ext cx="5181600" cy="4572000"/>
          </a:xfrm>
          <a:prstGeom prst="rect">
            <a:avLst/>
          </a:prstGeom>
        </p:spPr>
      </p:pic>
      <p:pic>
        <p:nvPicPr>
          <p:cNvPr id="22" name="Picture 21" descr="Chart, bar chart&#10;&#10;Description automatically generated">
            <a:extLst>
              <a:ext uri="{FF2B5EF4-FFF2-40B4-BE49-F238E27FC236}">
                <a16:creationId xmlns:a16="http://schemas.microsoft.com/office/drawing/2014/main" id="{6381B94E-1A17-F448-9B68-8AC0A5AC6F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7375" y="895530"/>
            <a:ext cx="5181600" cy="4572000"/>
          </a:xfrm>
          <a:prstGeom prst="rect">
            <a:avLst/>
          </a:prstGeom>
        </p:spPr>
      </p:pic>
    </p:spTree>
    <p:extLst>
      <p:ext uri="{BB962C8B-B14F-4D97-AF65-F5344CB8AC3E}">
        <p14:creationId xmlns:p14="http://schemas.microsoft.com/office/powerpoint/2010/main" val="1896892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1800704" y="6162215"/>
            <a:ext cx="8391144" cy="695785"/>
          </a:xfrm>
        </p:spPr>
        <p:txBody>
          <a:bodyPr>
            <a:normAutofit fontScale="90000"/>
          </a:bodyPr>
          <a:lstStyle/>
          <a:p>
            <a:r>
              <a:rPr lang="en-US" sz="2800" dirty="0">
                <a:latin typeface="Times New Roman" panose="02020603050405020304" pitchFamily="18" charset="0"/>
                <a:cs typeface="Times New Roman" panose="02020603050405020304" pitchFamily="18" charset="0"/>
              </a:rPr>
              <a:t>Average Life Expectancy regression over average percentage of population of education level ED5-8 across Europe countries</a:t>
            </a:r>
          </a:p>
        </p:txBody>
      </p:sp>
      <p:sp>
        <p:nvSpPr>
          <p:cNvPr id="5" name="TextBox 4">
            <a:extLst>
              <a:ext uri="{FF2B5EF4-FFF2-40B4-BE49-F238E27FC236}">
                <a16:creationId xmlns:a16="http://schemas.microsoft.com/office/drawing/2014/main" id="{ED5550F0-8B3B-054C-8526-20B6A175583F}"/>
              </a:ext>
            </a:extLst>
          </p:cNvPr>
          <p:cNvSpPr txBox="1"/>
          <p:nvPr/>
        </p:nvSpPr>
        <p:spPr>
          <a:xfrm>
            <a:off x="682752" y="309655"/>
            <a:ext cx="7095744" cy="584775"/>
          </a:xfrm>
          <a:prstGeom prst="rect">
            <a:avLst/>
          </a:prstGeom>
          <a:noFill/>
        </p:spPr>
        <p:txBody>
          <a:bodyPr wrap="square" rtlCol="0">
            <a:spAutoFit/>
          </a:bodyPr>
          <a:lstStyle/>
          <a:p>
            <a:r>
              <a:rPr lang="en-US" sz="3200" b="1" dirty="0"/>
              <a:t>Exploratory Data Analysis (EDA)</a:t>
            </a:r>
          </a:p>
        </p:txBody>
      </p:sp>
      <p:pic>
        <p:nvPicPr>
          <p:cNvPr id="9" name="Picture 8" descr="Chart, scatter chart&#10;&#10;Description automatically generated">
            <a:extLst>
              <a:ext uri="{FF2B5EF4-FFF2-40B4-BE49-F238E27FC236}">
                <a16:creationId xmlns:a16="http://schemas.microsoft.com/office/drawing/2014/main" id="{F8D28EBB-80EF-9A41-8C94-17C1C02057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4096" y="1033272"/>
            <a:ext cx="5181600" cy="4572000"/>
          </a:xfrm>
          <a:prstGeom prst="rect">
            <a:avLst/>
          </a:prstGeom>
        </p:spPr>
      </p:pic>
    </p:spTree>
    <p:extLst>
      <p:ext uri="{BB962C8B-B14F-4D97-AF65-F5344CB8AC3E}">
        <p14:creationId xmlns:p14="http://schemas.microsoft.com/office/powerpoint/2010/main" val="3705609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p:txBody>
          <a:bodyPr/>
          <a:lstStyle/>
          <a:p>
            <a:r>
              <a:rPr lang="en-US" dirty="0"/>
              <a:t>Correlation between Life Expectancy and Education for European Union Countries</a:t>
            </a:r>
          </a:p>
        </p:txBody>
      </p:sp>
      <p:pic>
        <p:nvPicPr>
          <p:cNvPr id="5" name="Picture 4" descr="Chart, scatter chart&#10;&#10;Description automatically generated">
            <a:extLst>
              <a:ext uri="{FF2B5EF4-FFF2-40B4-BE49-F238E27FC236}">
                <a16:creationId xmlns:a16="http://schemas.microsoft.com/office/drawing/2014/main" id="{AD8FD5FA-75FB-4AC3-9665-342104008B33}"/>
              </a:ext>
            </a:extLst>
          </p:cNvPr>
          <p:cNvPicPr>
            <a:picLocks noChangeAspect="1"/>
          </p:cNvPicPr>
          <p:nvPr/>
        </p:nvPicPr>
        <p:blipFill>
          <a:blip r:embed="rId3"/>
          <a:stretch>
            <a:fillRect/>
          </a:stretch>
        </p:blipFill>
        <p:spPr>
          <a:xfrm>
            <a:off x="1277477" y="1690688"/>
            <a:ext cx="9637045" cy="4802188"/>
          </a:xfrm>
          <a:prstGeom prst="rect">
            <a:avLst/>
          </a:prstGeom>
        </p:spPr>
      </p:pic>
    </p:spTree>
    <p:extLst>
      <p:ext uri="{BB962C8B-B14F-4D97-AF65-F5344CB8AC3E}">
        <p14:creationId xmlns:p14="http://schemas.microsoft.com/office/powerpoint/2010/main" val="1616280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p:txBody>
          <a:bodyPr/>
          <a:lstStyle/>
          <a:p>
            <a:r>
              <a:rPr lang="en-US" dirty="0"/>
              <a:t>Correlation between Life Expectancy and Education (All Data) for 2019</a:t>
            </a:r>
          </a:p>
        </p:txBody>
      </p:sp>
      <p:pic>
        <p:nvPicPr>
          <p:cNvPr id="5" name="Picture 4" descr="Chart, text, scatter chart&#10;&#10;Description automatically generated">
            <a:extLst>
              <a:ext uri="{FF2B5EF4-FFF2-40B4-BE49-F238E27FC236}">
                <a16:creationId xmlns:a16="http://schemas.microsoft.com/office/drawing/2014/main" id="{0F025E06-4770-4D59-98AB-DC2ACA9AA1DB}"/>
              </a:ext>
            </a:extLst>
          </p:cNvPr>
          <p:cNvPicPr>
            <a:picLocks noChangeAspect="1"/>
          </p:cNvPicPr>
          <p:nvPr/>
        </p:nvPicPr>
        <p:blipFill rotWithShape="1">
          <a:blip r:embed="rId3"/>
          <a:srcRect t="1371"/>
          <a:stretch/>
        </p:blipFill>
        <p:spPr>
          <a:xfrm>
            <a:off x="1367181" y="1690688"/>
            <a:ext cx="9457637" cy="4802187"/>
          </a:xfrm>
          <a:prstGeom prst="rect">
            <a:avLst/>
          </a:prstGeom>
        </p:spPr>
      </p:pic>
    </p:spTree>
    <p:extLst>
      <p:ext uri="{BB962C8B-B14F-4D97-AF65-F5344CB8AC3E}">
        <p14:creationId xmlns:p14="http://schemas.microsoft.com/office/powerpoint/2010/main" val="3838220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D9726-0A1A-498E-93C2-134C4B5A64E7}"/>
              </a:ext>
            </a:extLst>
          </p:cNvPr>
          <p:cNvSpPr>
            <a:spLocks noGrp="1"/>
          </p:cNvSpPr>
          <p:nvPr>
            <p:ph type="title"/>
          </p:nvPr>
        </p:nvSpPr>
        <p:spPr>
          <a:xfrm>
            <a:off x="838200" y="0"/>
            <a:ext cx="10515600" cy="1325563"/>
          </a:xfrm>
        </p:spPr>
        <p:txBody>
          <a:bodyPr/>
          <a:lstStyle/>
          <a:p>
            <a:r>
              <a:rPr lang="en-US" dirty="0"/>
              <a:t>Project Objective</a:t>
            </a:r>
          </a:p>
        </p:txBody>
      </p:sp>
      <p:sp>
        <p:nvSpPr>
          <p:cNvPr id="3" name="Content Placeholder 2">
            <a:extLst>
              <a:ext uri="{FF2B5EF4-FFF2-40B4-BE49-F238E27FC236}">
                <a16:creationId xmlns:a16="http://schemas.microsoft.com/office/drawing/2014/main" id="{20E07A58-743A-422E-8ADA-B2D70560B545}"/>
              </a:ext>
            </a:extLst>
          </p:cNvPr>
          <p:cNvSpPr>
            <a:spLocks noGrp="1"/>
          </p:cNvSpPr>
          <p:nvPr>
            <p:ph idx="1"/>
          </p:nvPr>
        </p:nvSpPr>
        <p:spPr>
          <a:xfrm>
            <a:off x="600635" y="1021608"/>
            <a:ext cx="10515599" cy="1051975"/>
          </a:xfrm>
        </p:spPr>
        <p:txBody>
          <a:bodyPr>
            <a:normAutofit/>
          </a:bodyPr>
          <a:lstStyle/>
          <a:p>
            <a:pPr lvl="1">
              <a:lnSpc>
                <a:spcPct val="110000"/>
              </a:lnSpc>
            </a:pPr>
            <a:r>
              <a:rPr lang="en-US" dirty="0"/>
              <a:t>The objective of the project is to explore whether life expectancy correlated with the level of education in 31 Europe countries from year 2008 to 2019.</a:t>
            </a:r>
          </a:p>
        </p:txBody>
      </p:sp>
      <p:pic>
        <p:nvPicPr>
          <p:cNvPr id="5" name="Picture 4" descr="Table&#10;&#10;Description automatically generated">
            <a:extLst>
              <a:ext uri="{FF2B5EF4-FFF2-40B4-BE49-F238E27FC236}">
                <a16:creationId xmlns:a16="http://schemas.microsoft.com/office/drawing/2014/main" id="{F32DC1FE-6333-7143-8B82-422DB172B5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4162" y="4109388"/>
            <a:ext cx="4483100" cy="2362200"/>
          </a:xfrm>
          <a:prstGeom prst="rect">
            <a:avLst/>
          </a:prstGeom>
        </p:spPr>
      </p:pic>
      <p:pic>
        <p:nvPicPr>
          <p:cNvPr id="7" name="Picture 6" descr="Table&#10;&#10;Description automatically generated">
            <a:extLst>
              <a:ext uri="{FF2B5EF4-FFF2-40B4-BE49-F238E27FC236}">
                <a16:creationId xmlns:a16="http://schemas.microsoft.com/office/drawing/2014/main" id="{B115B63F-061B-8F43-A379-7986F3FBDB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62" y="4081251"/>
            <a:ext cx="5295900" cy="2425700"/>
          </a:xfrm>
          <a:prstGeom prst="rect">
            <a:avLst/>
          </a:prstGeom>
        </p:spPr>
      </p:pic>
      <p:sp>
        <p:nvSpPr>
          <p:cNvPr id="11" name="TextBox 10">
            <a:extLst>
              <a:ext uri="{FF2B5EF4-FFF2-40B4-BE49-F238E27FC236}">
                <a16:creationId xmlns:a16="http://schemas.microsoft.com/office/drawing/2014/main" id="{2396B427-A16B-3142-93F0-BA864D56A071}"/>
              </a:ext>
            </a:extLst>
          </p:cNvPr>
          <p:cNvSpPr txBox="1"/>
          <p:nvPr/>
        </p:nvSpPr>
        <p:spPr>
          <a:xfrm>
            <a:off x="2048256" y="3711919"/>
            <a:ext cx="1877568" cy="369332"/>
          </a:xfrm>
          <a:prstGeom prst="rect">
            <a:avLst/>
          </a:prstGeom>
          <a:noFill/>
        </p:spPr>
        <p:txBody>
          <a:bodyPr wrap="square" rtlCol="0">
            <a:spAutoFit/>
          </a:bodyPr>
          <a:lstStyle/>
          <a:p>
            <a:r>
              <a:rPr lang="en-US" dirty="0"/>
              <a:t>Table 1</a:t>
            </a:r>
          </a:p>
        </p:txBody>
      </p:sp>
      <p:sp>
        <p:nvSpPr>
          <p:cNvPr id="14" name="TextBox 13">
            <a:extLst>
              <a:ext uri="{FF2B5EF4-FFF2-40B4-BE49-F238E27FC236}">
                <a16:creationId xmlns:a16="http://schemas.microsoft.com/office/drawing/2014/main" id="{615D867A-DDEB-2F4D-B162-6DD1931E828D}"/>
              </a:ext>
            </a:extLst>
          </p:cNvPr>
          <p:cNvSpPr txBox="1"/>
          <p:nvPr/>
        </p:nvSpPr>
        <p:spPr>
          <a:xfrm>
            <a:off x="7150608" y="3711919"/>
            <a:ext cx="1877568" cy="369332"/>
          </a:xfrm>
          <a:prstGeom prst="rect">
            <a:avLst/>
          </a:prstGeom>
          <a:noFill/>
        </p:spPr>
        <p:txBody>
          <a:bodyPr wrap="square" rtlCol="0">
            <a:spAutoFit/>
          </a:bodyPr>
          <a:lstStyle/>
          <a:p>
            <a:r>
              <a:rPr lang="en-US" dirty="0"/>
              <a:t>Table 2</a:t>
            </a:r>
          </a:p>
        </p:txBody>
      </p:sp>
      <p:sp>
        <p:nvSpPr>
          <p:cNvPr id="15" name="TextBox 14">
            <a:extLst>
              <a:ext uri="{FF2B5EF4-FFF2-40B4-BE49-F238E27FC236}">
                <a16:creationId xmlns:a16="http://schemas.microsoft.com/office/drawing/2014/main" id="{7C01C50A-07F2-204F-98EF-E91ED3C3DBAA}"/>
              </a:ext>
            </a:extLst>
          </p:cNvPr>
          <p:cNvSpPr txBox="1"/>
          <p:nvPr/>
        </p:nvSpPr>
        <p:spPr>
          <a:xfrm>
            <a:off x="10436094" y="3711919"/>
            <a:ext cx="1360279" cy="369332"/>
          </a:xfrm>
          <a:prstGeom prst="rect">
            <a:avLst/>
          </a:prstGeom>
          <a:noFill/>
        </p:spPr>
        <p:txBody>
          <a:bodyPr wrap="square" rtlCol="0">
            <a:spAutoFit/>
          </a:bodyPr>
          <a:lstStyle/>
          <a:p>
            <a:r>
              <a:rPr lang="en-US" dirty="0"/>
              <a:t>Table 3</a:t>
            </a:r>
          </a:p>
        </p:txBody>
      </p:sp>
      <p:pic>
        <p:nvPicPr>
          <p:cNvPr id="13" name="Picture 12" descr="Table&#10;&#10;Description automatically generated">
            <a:extLst>
              <a:ext uri="{FF2B5EF4-FFF2-40B4-BE49-F238E27FC236}">
                <a16:creationId xmlns:a16="http://schemas.microsoft.com/office/drawing/2014/main" id="{9BB1E794-7700-614D-9480-A4250DD234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11300" y="4081251"/>
            <a:ext cx="2202438" cy="2362200"/>
          </a:xfrm>
          <a:prstGeom prst="rect">
            <a:avLst/>
          </a:prstGeom>
        </p:spPr>
      </p:pic>
      <p:sp>
        <p:nvSpPr>
          <p:cNvPr id="18" name="Content Placeholder 2">
            <a:extLst>
              <a:ext uri="{FF2B5EF4-FFF2-40B4-BE49-F238E27FC236}">
                <a16:creationId xmlns:a16="http://schemas.microsoft.com/office/drawing/2014/main" id="{50A5C311-1752-437F-8819-86176BDE0404}"/>
              </a:ext>
            </a:extLst>
          </p:cNvPr>
          <p:cNvSpPr txBox="1">
            <a:spLocks/>
          </p:cNvSpPr>
          <p:nvPr/>
        </p:nvSpPr>
        <p:spPr>
          <a:xfrm>
            <a:off x="759316" y="2304703"/>
            <a:ext cx="10515599" cy="5455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lnSpc>
                <a:spcPct val="120000"/>
              </a:lnSpc>
              <a:spcBef>
                <a:spcPts val="0"/>
              </a:spcBef>
            </a:pPr>
            <a:r>
              <a:rPr lang="en-US" dirty="0"/>
              <a:t>Population By Education Levels in Europe (table 1)</a:t>
            </a:r>
          </a:p>
        </p:txBody>
      </p:sp>
      <p:sp>
        <p:nvSpPr>
          <p:cNvPr id="19" name="Content Placeholder 2">
            <a:extLst>
              <a:ext uri="{FF2B5EF4-FFF2-40B4-BE49-F238E27FC236}">
                <a16:creationId xmlns:a16="http://schemas.microsoft.com/office/drawing/2014/main" id="{1F8D6FA9-81BF-41A1-91EE-498D931C5E68}"/>
              </a:ext>
            </a:extLst>
          </p:cNvPr>
          <p:cNvSpPr txBox="1">
            <a:spLocks/>
          </p:cNvSpPr>
          <p:nvPr/>
        </p:nvSpPr>
        <p:spPr>
          <a:xfrm>
            <a:off x="600634" y="1694895"/>
            <a:ext cx="10515599" cy="6819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200000"/>
              </a:lnSpc>
            </a:pPr>
            <a:r>
              <a:rPr lang="en-US" dirty="0"/>
              <a:t>Data Sets:</a:t>
            </a:r>
          </a:p>
        </p:txBody>
      </p:sp>
      <p:sp>
        <p:nvSpPr>
          <p:cNvPr id="20" name="Content Placeholder 2">
            <a:extLst>
              <a:ext uri="{FF2B5EF4-FFF2-40B4-BE49-F238E27FC236}">
                <a16:creationId xmlns:a16="http://schemas.microsoft.com/office/drawing/2014/main" id="{474CF497-E357-4E3C-AE17-667650B5D8C9}"/>
              </a:ext>
            </a:extLst>
          </p:cNvPr>
          <p:cNvSpPr txBox="1">
            <a:spLocks/>
          </p:cNvSpPr>
          <p:nvPr/>
        </p:nvSpPr>
        <p:spPr>
          <a:xfrm>
            <a:off x="759314" y="2683391"/>
            <a:ext cx="10515599" cy="5089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lnSpc>
                <a:spcPct val="120000"/>
              </a:lnSpc>
              <a:spcBef>
                <a:spcPts val="0"/>
              </a:spcBef>
            </a:pPr>
            <a:r>
              <a:rPr lang="en-US" dirty="0"/>
              <a:t>Life Expectancy of Birth in Europe (Table 2)</a:t>
            </a:r>
          </a:p>
        </p:txBody>
      </p:sp>
      <p:sp>
        <p:nvSpPr>
          <p:cNvPr id="21" name="Content Placeholder 2">
            <a:extLst>
              <a:ext uri="{FF2B5EF4-FFF2-40B4-BE49-F238E27FC236}">
                <a16:creationId xmlns:a16="http://schemas.microsoft.com/office/drawing/2014/main" id="{F8B8CB80-7E8C-42A0-AB55-C3935C3DFE4B}"/>
              </a:ext>
            </a:extLst>
          </p:cNvPr>
          <p:cNvSpPr txBox="1">
            <a:spLocks/>
          </p:cNvSpPr>
          <p:nvPr/>
        </p:nvSpPr>
        <p:spPr>
          <a:xfrm>
            <a:off x="759314" y="3110616"/>
            <a:ext cx="10515599" cy="5089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lnSpc>
                <a:spcPct val="120000"/>
              </a:lnSpc>
              <a:spcBef>
                <a:spcPts val="0"/>
              </a:spcBef>
            </a:pPr>
            <a:r>
              <a:rPr lang="en-US" dirty="0"/>
              <a:t>Europe Country Abbreviations (Table 3)</a:t>
            </a:r>
          </a:p>
        </p:txBody>
      </p:sp>
    </p:spTree>
    <p:extLst>
      <p:ext uri="{BB962C8B-B14F-4D97-AF65-F5344CB8AC3E}">
        <p14:creationId xmlns:p14="http://schemas.microsoft.com/office/powerpoint/2010/main" val="76744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P spid="18" grpId="0"/>
      <p:bldP spid="20"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D9726-0A1A-498E-93C2-134C4B5A64E7}"/>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20E07A58-743A-422E-8ADA-B2D70560B545}"/>
              </a:ext>
            </a:extLst>
          </p:cNvPr>
          <p:cNvSpPr>
            <a:spLocks noGrp="1"/>
          </p:cNvSpPr>
          <p:nvPr>
            <p:ph idx="1"/>
          </p:nvPr>
        </p:nvSpPr>
        <p:spPr>
          <a:xfrm>
            <a:off x="838200" y="1825625"/>
            <a:ext cx="7608376" cy="3859742"/>
          </a:xfrm>
        </p:spPr>
        <p:txBody>
          <a:bodyPr/>
          <a:lstStyle/>
          <a:p>
            <a:pPr>
              <a:lnSpc>
                <a:spcPct val="150000"/>
              </a:lnSpc>
            </a:pPr>
            <a:r>
              <a:rPr lang="en-US" dirty="0"/>
              <a:t>Higher education rates correlates with increased life expectancy</a:t>
            </a:r>
          </a:p>
          <a:p>
            <a:pPr lvl="1">
              <a:lnSpc>
                <a:spcPct val="150000"/>
              </a:lnSpc>
            </a:pPr>
            <a:r>
              <a:rPr lang="en-US" dirty="0"/>
              <a:t>Is there a difference between males and females?</a:t>
            </a:r>
          </a:p>
          <a:p>
            <a:pPr lvl="1">
              <a:lnSpc>
                <a:spcPct val="150000"/>
              </a:lnSpc>
            </a:pPr>
            <a:r>
              <a:rPr lang="en-US" dirty="0"/>
              <a:t>Does the education rate between countries influence their life expectancy?</a:t>
            </a:r>
          </a:p>
        </p:txBody>
      </p:sp>
      <p:pic>
        <p:nvPicPr>
          <p:cNvPr id="1026" name="Picture 2" descr="Draw male and female gender symbols in iOS - Stack Overflow">
            <a:extLst>
              <a:ext uri="{FF2B5EF4-FFF2-40B4-BE49-F238E27FC236}">
                <a16:creationId xmlns:a16="http://schemas.microsoft.com/office/drawing/2014/main" id="{C7D3BB0B-66DB-4EB3-AB57-B1DB92764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2438" y="1825625"/>
            <a:ext cx="1584574" cy="9540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asy to read - The European Union | European Union">
            <a:extLst>
              <a:ext uri="{FF2B5EF4-FFF2-40B4-BE49-F238E27FC236}">
                <a16:creationId xmlns:a16="http://schemas.microsoft.com/office/drawing/2014/main" id="{6FD683C1-221F-4BC8-B381-88D77D056D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0650" y="4340225"/>
            <a:ext cx="2124075"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0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605144" y="5922126"/>
            <a:ext cx="11878056" cy="662781"/>
          </a:xfrm>
        </p:spPr>
        <p:txBody>
          <a:bodyPr>
            <a:normAutofit/>
          </a:bodyPr>
          <a:lstStyle/>
          <a:p>
            <a:r>
              <a:rPr lang="en-US" sz="2800" dirty="0"/>
              <a:t>Choropleth Map of Life Expectancy for European Union Countries</a:t>
            </a:r>
          </a:p>
        </p:txBody>
      </p:sp>
      <p:sp>
        <p:nvSpPr>
          <p:cNvPr id="5" name="TextBox 4">
            <a:extLst>
              <a:ext uri="{FF2B5EF4-FFF2-40B4-BE49-F238E27FC236}">
                <a16:creationId xmlns:a16="http://schemas.microsoft.com/office/drawing/2014/main" id="{DADB73F5-39A5-D349-AD3F-5D78B81C2906}"/>
              </a:ext>
            </a:extLst>
          </p:cNvPr>
          <p:cNvSpPr txBox="1"/>
          <p:nvPr/>
        </p:nvSpPr>
        <p:spPr>
          <a:xfrm>
            <a:off x="1097280" y="512064"/>
            <a:ext cx="7095744" cy="584775"/>
          </a:xfrm>
          <a:prstGeom prst="rect">
            <a:avLst/>
          </a:prstGeom>
          <a:noFill/>
        </p:spPr>
        <p:txBody>
          <a:bodyPr wrap="square" rtlCol="0">
            <a:spAutoFit/>
          </a:bodyPr>
          <a:lstStyle/>
          <a:p>
            <a:r>
              <a:rPr lang="en-US" sz="3200" b="1" dirty="0"/>
              <a:t>Exploratory Data Analysis (EDA)</a:t>
            </a:r>
          </a:p>
        </p:txBody>
      </p:sp>
      <p:pic>
        <p:nvPicPr>
          <p:cNvPr id="4" name="Picture 3" descr="A picture containing text&#10;&#10;Description automatically generated">
            <a:extLst>
              <a:ext uri="{FF2B5EF4-FFF2-40B4-BE49-F238E27FC236}">
                <a16:creationId xmlns:a16="http://schemas.microsoft.com/office/drawing/2014/main" id="{7766BAF6-0D70-40AC-B0A2-A28B3911A239}"/>
              </a:ext>
            </a:extLst>
          </p:cNvPr>
          <p:cNvPicPr>
            <a:picLocks noChangeAspect="1"/>
          </p:cNvPicPr>
          <p:nvPr/>
        </p:nvPicPr>
        <p:blipFill>
          <a:blip r:embed="rId3"/>
          <a:stretch>
            <a:fillRect/>
          </a:stretch>
        </p:blipFill>
        <p:spPr>
          <a:xfrm>
            <a:off x="1876927" y="2257098"/>
            <a:ext cx="2150647" cy="3240601"/>
          </a:xfrm>
          <a:prstGeom prst="rect">
            <a:avLst/>
          </a:prstGeom>
        </p:spPr>
      </p:pic>
      <p:pic>
        <p:nvPicPr>
          <p:cNvPr id="7" name="Picture 6">
            <a:extLst>
              <a:ext uri="{FF2B5EF4-FFF2-40B4-BE49-F238E27FC236}">
                <a16:creationId xmlns:a16="http://schemas.microsoft.com/office/drawing/2014/main" id="{A66AE1E7-3EFE-48FD-8B0C-129AC6302CC0}"/>
              </a:ext>
            </a:extLst>
          </p:cNvPr>
          <p:cNvPicPr>
            <a:picLocks noChangeAspect="1"/>
          </p:cNvPicPr>
          <p:nvPr/>
        </p:nvPicPr>
        <p:blipFill rotWithShape="1">
          <a:blip r:embed="rId4">
            <a:extLst>
              <a:ext uri="{28A0092B-C50C-407E-A947-70E740481C1C}">
                <a14:useLocalDpi xmlns:a14="http://schemas.microsoft.com/office/drawing/2010/main" val="0"/>
              </a:ext>
            </a:extLst>
          </a:blip>
          <a:srcRect l="22035" t="31324" r="63421" b="54227"/>
          <a:stretch/>
        </p:blipFill>
        <p:spPr>
          <a:xfrm>
            <a:off x="5167086" y="1703556"/>
            <a:ext cx="4441372" cy="3794144"/>
          </a:xfrm>
          <a:prstGeom prst="rect">
            <a:avLst/>
          </a:prstGeom>
        </p:spPr>
      </p:pic>
    </p:spTree>
    <p:extLst>
      <p:ext uri="{BB962C8B-B14F-4D97-AF65-F5344CB8AC3E}">
        <p14:creationId xmlns:p14="http://schemas.microsoft.com/office/powerpoint/2010/main" val="2997993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A8A78-3778-6B43-A270-D12E626274A5}"/>
              </a:ext>
            </a:extLst>
          </p:cNvPr>
          <p:cNvSpPr>
            <a:spLocks noGrp="1"/>
          </p:cNvSpPr>
          <p:nvPr>
            <p:ph type="title"/>
          </p:nvPr>
        </p:nvSpPr>
        <p:spPr/>
        <p:txBody>
          <a:bodyPr/>
          <a:lstStyle/>
          <a:p>
            <a:r>
              <a:rPr lang="en-US" dirty="0"/>
              <a:t>Heatmap with Education VS Life Expectancy</a:t>
            </a:r>
          </a:p>
        </p:txBody>
      </p:sp>
      <p:pic>
        <p:nvPicPr>
          <p:cNvPr id="8" name="Content Placeholder 7">
            <a:extLst>
              <a:ext uri="{FF2B5EF4-FFF2-40B4-BE49-F238E27FC236}">
                <a16:creationId xmlns:a16="http://schemas.microsoft.com/office/drawing/2014/main" id="{5F7FE9AF-3739-B041-AE0D-0E542361740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bwMode="auto">
          <a:xfrm>
            <a:off x="5938646" y="1889161"/>
            <a:ext cx="6253354" cy="385921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A7AB51B-D252-3047-A9AC-DB8BADCDC50E}"/>
              </a:ext>
            </a:extLst>
          </p:cNvPr>
          <p:cNvSpPr txBox="1"/>
          <p:nvPr/>
        </p:nvSpPr>
        <p:spPr>
          <a:xfrm>
            <a:off x="1012874" y="2067951"/>
            <a:ext cx="5694188" cy="646331"/>
          </a:xfrm>
          <a:prstGeom prst="rect">
            <a:avLst/>
          </a:prstGeom>
          <a:noFill/>
        </p:spPr>
        <p:txBody>
          <a:bodyPr wrap="none" rtlCol="0">
            <a:spAutoFit/>
          </a:bodyPr>
          <a:lstStyle/>
          <a:p>
            <a:r>
              <a:rPr lang="en-US" dirty="0"/>
              <a:t>As number of rows increase,  the life expectancy </a:t>
            </a:r>
          </a:p>
          <a:p>
            <a:r>
              <a:rPr lang="en-US" dirty="0"/>
              <a:t>Has increased</a:t>
            </a:r>
          </a:p>
        </p:txBody>
      </p:sp>
    </p:spTree>
    <p:extLst>
      <p:ext uri="{BB962C8B-B14F-4D97-AF65-F5344CB8AC3E}">
        <p14:creationId xmlns:p14="http://schemas.microsoft.com/office/powerpoint/2010/main" val="2411802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3706368" y="5324439"/>
            <a:ext cx="7464552" cy="873443"/>
          </a:xfrm>
        </p:spPr>
        <p:txBody>
          <a:bodyPr>
            <a:normAutofit/>
          </a:bodyPr>
          <a:lstStyle/>
          <a:p>
            <a:r>
              <a:rPr lang="en-US" sz="2400" dirty="0">
                <a:latin typeface="Times New Roman" panose="02020603050405020304" pitchFamily="18" charset="0"/>
                <a:cs typeface="Times New Roman" panose="02020603050405020304" pitchFamily="18" charset="0"/>
              </a:rPr>
              <a:t>Life Expectancy by Country</a:t>
            </a:r>
          </a:p>
        </p:txBody>
      </p:sp>
      <p:sp>
        <p:nvSpPr>
          <p:cNvPr id="3" name="TextBox 2">
            <a:extLst>
              <a:ext uri="{FF2B5EF4-FFF2-40B4-BE49-F238E27FC236}">
                <a16:creationId xmlns:a16="http://schemas.microsoft.com/office/drawing/2014/main" id="{8481F74E-4C83-B540-A595-63EDC0BACA9A}"/>
              </a:ext>
            </a:extLst>
          </p:cNvPr>
          <p:cNvSpPr txBox="1"/>
          <p:nvPr/>
        </p:nvSpPr>
        <p:spPr>
          <a:xfrm>
            <a:off x="1097280" y="512064"/>
            <a:ext cx="7095744" cy="584775"/>
          </a:xfrm>
          <a:prstGeom prst="rect">
            <a:avLst/>
          </a:prstGeom>
          <a:noFill/>
        </p:spPr>
        <p:txBody>
          <a:bodyPr wrap="square" rtlCol="0">
            <a:spAutoFit/>
          </a:bodyPr>
          <a:lstStyle/>
          <a:p>
            <a:r>
              <a:rPr lang="en-US" sz="3200" b="1" dirty="0"/>
              <a:t>Exploratory Data Analysis (EDA)</a:t>
            </a:r>
          </a:p>
        </p:txBody>
      </p:sp>
      <p:pic>
        <p:nvPicPr>
          <p:cNvPr id="5" name="Picture 4" descr="Graphical user interface&#10;&#10;Description automatically generated">
            <a:extLst>
              <a:ext uri="{FF2B5EF4-FFF2-40B4-BE49-F238E27FC236}">
                <a16:creationId xmlns:a16="http://schemas.microsoft.com/office/drawing/2014/main" id="{DC7388D0-66FB-C744-815C-32AA03F060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7000"/>
            <a:ext cx="12192000" cy="4064000"/>
          </a:xfrm>
          <a:prstGeom prst="rect">
            <a:avLst/>
          </a:prstGeom>
        </p:spPr>
      </p:pic>
    </p:spTree>
    <p:extLst>
      <p:ext uri="{BB962C8B-B14F-4D97-AF65-F5344CB8AC3E}">
        <p14:creationId xmlns:p14="http://schemas.microsoft.com/office/powerpoint/2010/main" val="2807429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4645152" y="5322870"/>
            <a:ext cx="5928360" cy="876582"/>
          </a:xfrm>
        </p:spPr>
        <p:txBody>
          <a:bodyPr>
            <a:normAutofit/>
          </a:bodyPr>
          <a:lstStyle/>
          <a:p>
            <a:r>
              <a:rPr lang="en-US" sz="2400" dirty="0">
                <a:latin typeface="Times New Roman" panose="02020603050405020304" pitchFamily="18" charset="0"/>
                <a:cs typeface="Times New Roman" panose="02020603050405020304" pitchFamily="18" charset="0"/>
              </a:rPr>
              <a:t>Life Expectancy by Year</a:t>
            </a:r>
          </a:p>
        </p:txBody>
      </p:sp>
      <p:sp>
        <p:nvSpPr>
          <p:cNvPr id="4" name="TextBox 3">
            <a:extLst>
              <a:ext uri="{FF2B5EF4-FFF2-40B4-BE49-F238E27FC236}">
                <a16:creationId xmlns:a16="http://schemas.microsoft.com/office/drawing/2014/main" id="{799FFC39-2E69-A344-B3F9-1310CC7E70FA}"/>
              </a:ext>
            </a:extLst>
          </p:cNvPr>
          <p:cNvSpPr txBox="1"/>
          <p:nvPr/>
        </p:nvSpPr>
        <p:spPr>
          <a:xfrm>
            <a:off x="1097280" y="512064"/>
            <a:ext cx="7095744" cy="584775"/>
          </a:xfrm>
          <a:prstGeom prst="rect">
            <a:avLst/>
          </a:prstGeom>
          <a:noFill/>
        </p:spPr>
        <p:txBody>
          <a:bodyPr wrap="square" rtlCol="0">
            <a:spAutoFit/>
          </a:bodyPr>
          <a:lstStyle/>
          <a:p>
            <a:r>
              <a:rPr lang="en-US" sz="3200" b="1" dirty="0"/>
              <a:t>Exploratory Data Analysis (EDA)</a:t>
            </a:r>
          </a:p>
        </p:txBody>
      </p:sp>
      <p:pic>
        <p:nvPicPr>
          <p:cNvPr id="5" name="Picture 4" descr="A screenshot of a computer&#10;&#10;Description automatically generated with low confidence">
            <a:extLst>
              <a:ext uri="{FF2B5EF4-FFF2-40B4-BE49-F238E27FC236}">
                <a16:creationId xmlns:a16="http://schemas.microsoft.com/office/drawing/2014/main" id="{AAC2C182-AD84-F945-A4BB-0675CD8670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7000"/>
            <a:ext cx="12192000" cy="4064000"/>
          </a:xfrm>
          <a:prstGeom prst="rect">
            <a:avLst/>
          </a:prstGeom>
        </p:spPr>
      </p:pic>
    </p:spTree>
    <p:extLst>
      <p:ext uri="{BB962C8B-B14F-4D97-AF65-F5344CB8AC3E}">
        <p14:creationId xmlns:p14="http://schemas.microsoft.com/office/powerpoint/2010/main" val="1330968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a:xfrm>
            <a:off x="2069592" y="5984953"/>
            <a:ext cx="8391144" cy="1026781"/>
          </a:xfrm>
        </p:spPr>
        <p:txBody>
          <a:bodyPr>
            <a:normAutofit/>
          </a:bodyPr>
          <a:lstStyle/>
          <a:p>
            <a:r>
              <a:rPr lang="en-US" sz="2800" dirty="0">
                <a:latin typeface="Times New Roman" panose="02020603050405020304" pitchFamily="18" charset="0"/>
                <a:cs typeface="Times New Roman" panose="02020603050405020304" pitchFamily="18" charset="0"/>
              </a:rPr>
              <a:t>Average Life Expectancy regression over time</a:t>
            </a:r>
          </a:p>
        </p:txBody>
      </p:sp>
      <p:sp>
        <p:nvSpPr>
          <p:cNvPr id="5" name="TextBox 4">
            <a:extLst>
              <a:ext uri="{FF2B5EF4-FFF2-40B4-BE49-F238E27FC236}">
                <a16:creationId xmlns:a16="http://schemas.microsoft.com/office/drawing/2014/main" id="{ED5550F0-8B3B-054C-8526-20B6A175583F}"/>
              </a:ext>
            </a:extLst>
          </p:cNvPr>
          <p:cNvSpPr txBox="1"/>
          <p:nvPr/>
        </p:nvSpPr>
        <p:spPr>
          <a:xfrm>
            <a:off x="1097280" y="512064"/>
            <a:ext cx="7095744" cy="584775"/>
          </a:xfrm>
          <a:prstGeom prst="rect">
            <a:avLst/>
          </a:prstGeom>
          <a:noFill/>
        </p:spPr>
        <p:txBody>
          <a:bodyPr wrap="square" rtlCol="0">
            <a:spAutoFit/>
          </a:bodyPr>
          <a:lstStyle/>
          <a:p>
            <a:r>
              <a:rPr lang="en-US" sz="3200" b="1" dirty="0"/>
              <a:t>Exploratory Data Analysis (EDA)</a:t>
            </a:r>
          </a:p>
        </p:txBody>
      </p:sp>
      <p:pic>
        <p:nvPicPr>
          <p:cNvPr id="6" name="Picture 5" descr="Chart, line chart&#10;&#10;Description automatically generated">
            <a:extLst>
              <a:ext uri="{FF2B5EF4-FFF2-40B4-BE49-F238E27FC236}">
                <a16:creationId xmlns:a16="http://schemas.microsoft.com/office/drawing/2014/main" id="{8FADE22F-B60F-0F4A-A3CC-F891B6A9BC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9588" y="1326021"/>
            <a:ext cx="5181600" cy="4572000"/>
          </a:xfrm>
          <a:prstGeom prst="rect">
            <a:avLst/>
          </a:prstGeom>
        </p:spPr>
      </p:pic>
    </p:spTree>
    <p:extLst>
      <p:ext uri="{BB962C8B-B14F-4D97-AF65-F5344CB8AC3E}">
        <p14:creationId xmlns:p14="http://schemas.microsoft.com/office/powerpoint/2010/main" val="2150094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44A9-93FA-43EF-A3DB-9DEE6F35CE4A}"/>
              </a:ext>
            </a:extLst>
          </p:cNvPr>
          <p:cNvSpPr>
            <a:spLocks noGrp="1"/>
          </p:cNvSpPr>
          <p:nvPr>
            <p:ph type="title"/>
          </p:nvPr>
        </p:nvSpPr>
        <p:spPr/>
        <p:txBody>
          <a:bodyPr/>
          <a:lstStyle/>
          <a:p>
            <a:r>
              <a:rPr lang="en-US" dirty="0"/>
              <a:t>Data with High Education Rates (&gt;40% ED5-8) and Lower Life Expectancy (&lt;77 years)</a:t>
            </a:r>
          </a:p>
        </p:txBody>
      </p:sp>
      <p:pic>
        <p:nvPicPr>
          <p:cNvPr id="4" name="Picture 3" descr="Graphical user interface&#10;&#10;Description automatically generated with medium confidence">
            <a:extLst>
              <a:ext uri="{FF2B5EF4-FFF2-40B4-BE49-F238E27FC236}">
                <a16:creationId xmlns:a16="http://schemas.microsoft.com/office/drawing/2014/main" id="{5C5D309B-02F4-4C12-8C9E-5C12C652B498}"/>
              </a:ext>
            </a:extLst>
          </p:cNvPr>
          <p:cNvPicPr>
            <a:picLocks noChangeAspect="1"/>
          </p:cNvPicPr>
          <p:nvPr/>
        </p:nvPicPr>
        <p:blipFill rotWithShape="1">
          <a:blip r:embed="rId3"/>
          <a:srcRect l="14336"/>
          <a:stretch/>
        </p:blipFill>
        <p:spPr>
          <a:xfrm>
            <a:off x="1040743" y="2143760"/>
            <a:ext cx="9542158" cy="2152136"/>
          </a:xfrm>
          <a:prstGeom prst="rect">
            <a:avLst/>
          </a:prstGeom>
        </p:spPr>
      </p:pic>
    </p:spTree>
    <p:extLst>
      <p:ext uri="{BB962C8B-B14F-4D97-AF65-F5344CB8AC3E}">
        <p14:creationId xmlns:p14="http://schemas.microsoft.com/office/powerpoint/2010/main" val="3238733489"/>
      </p:ext>
    </p:extLst>
  </p:cSld>
  <p:clrMapOvr>
    <a:masterClrMapping/>
  </p:clrMapOvr>
</p:sld>
</file>

<file path=ppt/theme/theme1.xml><?xml version="1.0" encoding="utf-8"?>
<a:theme xmlns:a="http://schemas.openxmlformats.org/drawingml/2006/main" name="ShapesVTI">
  <a:themeElements>
    <a:clrScheme name="AnalogousFromLightSeedRightStep">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TotalTime>
  <Words>881</Words>
  <Application>Microsoft Office PowerPoint</Application>
  <PresentationFormat>Widescreen</PresentationFormat>
  <Paragraphs>86</Paragraphs>
  <Slides>18</Slides>
  <Notes>14</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Times New Roman</vt:lpstr>
      <vt:lpstr>ShapesVTI</vt:lpstr>
      <vt:lpstr>Capstone 1: Team Compsognathus</vt:lpstr>
      <vt:lpstr>Project Objective</vt:lpstr>
      <vt:lpstr>Hypothesis:</vt:lpstr>
      <vt:lpstr>Choropleth Map of Life Expectancy for European Union Countries</vt:lpstr>
      <vt:lpstr>Heatmap with Education VS Life Expectancy</vt:lpstr>
      <vt:lpstr>Life Expectancy by Country</vt:lpstr>
      <vt:lpstr>Life Expectancy by Year</vt:lpstr>
      <vt:lpstr>Average Life Expectancy regression over time</vt:lpstr>
      <vt:lpstr>Data with High Education Rates (&gt;40% ED5-8) and Lower Life Expectancy (&lt;77 years)</vt:lpstr>
      <vt:lpstr>Correlation between Life Expectancy and Education (ED5-8) for Lithuania 2019</vt:lpstr>
      <vt:lpstr>Correlation between Life Expectancy and Education (ED5-8) for 2019</vt:lpstr>
      <vt:lpstr>Conclusions:</vt:lpstr>
      <vt:lpstr>PowerPoint Presentation</vt:lpstr>
      <vt:lpstr>The trends of average percentage of population change over time among different education level. (average across all the Europe countries)</vt:lpstr>
      <vt:lpstr>Average percentage of population for each education level</vt:lpstr>
      <vt:lpstr>Average Life Expectancy regression over average percentage of population of education level ED5-8 across Europe countries</vt:lpstr>
      <vt:lpstr>Correlation between Life Expectancy and Education for European Union Countries</vt:lpstr>
      <vt:lpstr>Correlation between Life Expectancy and Education (All Data) for 2019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1: Compsognathus Team</dc:title>
  <dc:creator>John Clos</dc:creator>
  <cp:lastModifiedBy>John Clos</cp:lastModifiedBy>
  <cp:revision>9</cp:revision>
  <dcterms:created xsi:type="dcterms:W3CDTF">2021-07-31T13:26:25Z</dcterms:created>
  <dcterms:modified xsi:type="dcterms:W3CDTF">2021-08-03T22:21:05Z</dcterms:modified>
</cp:coreProperties>
</file>