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9"/>
  </p:notesMasterIdLst>
  <p:sldIdLst>
    <p:sldId id="280" r:id="rId2"/>
    <p:sldId id="281" r:id="rId3"/>
    <p:sldId id="257" r:id="rId4"/>
    <p:sldId id="262" r:id="rId5"/>
    <p:sldId id="261" r:id="rId6"/>
    <p:sldId id="263" r:id="rId7"/>
    <p:sldId id="259" r:id="rId8"/>
    <p:sldId id="283" r:id="rId9"/>
    <p:sldId id="284" r:id="rId10"/>
    <p:sldId id="282" r:id="rId11"/>
    <p:sldId id="260" r:id="rId12"/>
    <p:sldId id="279" r:id="rId13"/>
    <p:sldId id="277" r:id="rId14"/>
    <p:sldId id="275" r:id="rId15"/>
    <p:sldId id="278"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6BD3D-A83F-479D-AFF3-5280431B9C83}" v="67" dt="2021-08-03T18:11:51.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6" autoAdjust="0"/>
    <p:restoredTop sz="75153" autoAdjust="0"/>
  </p:normalViewPr>
  <p:slideViewPr>
    <p:cSldViewPr snapToGrid="0">
      <p:cViewPr>
        <p:scale>
          <a:sx n="50" d="100"/>
          <a:sy n="50" d="100"/>
        </p:scale>
        <p:origin x="1146" y="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Clos" userId="35f71590851144db" providerId="LiveId" clId="{BAB6BD3D-A83F-479D-AFF3-5280431B9C83}"/>
    <pc:docChg chg="undo custSel addSld delSld modSld sldOrd">
      <pc:chgData name="John Clos" userId="35f71590851144db" providerId="LiveId" clId="{BAB6BD3D-A83F-479D-AFF3-5280431B9C83}" dt="2021-08-03T18:12:18.879" v="142" actId="1076"/>
      <pc:docMkLst>
        <pc:docMk/>
      </pc:docMkLst>
      <pc:sldChg chg="del">
        <pc:chgData name="John Clos" userId="35f71590851144db" providerId="LiveId" clId="{BAB6BD3D-A83F-479D-AFF3-5280431B9C83}" dt="2021-08-03T17:52:42.710" v="10" actId="47"/>
        <pc:sldMkLst>
          <pc:docMk/>
          <pc:sldMk cId="3540748988" sldId="256"/>
        </pc:sldMkLst>
      </pc:sldChg>
      <pc:sldChg chg="delSp add del ord modAnim">
        <pc:chgData name="John Clos" userId="35f71590851144db" providerId="LiveId" clId="{BAB6BD3D-A83F-479D-AFF3-5280431B9C83}" dt="2021-08-03T18:00:01.893" v="60"/>
        <pc:sldMkLst>
          <pc:docMk/>
          <pc:sldMk cId="2020304455" sldId="257"/>
        </pc:sldMkLst>
        <pc:picChg chg="del">
          <ac:chgData name="John Clos" userId="35f71590851144db" providerId="LiveId" clId="{BAB6BD3D-A83F-479D-AFF3-5280431B9C83}" dt="2021-08-03T17:56:24.269" v="48" actId="478"/>
          <ac:picMkLst>
            <pc:docMk/>
            <pc:sldMk cId="2020304455" sldId="257"/>
            <ac:picMk id="1028" creationId="{6FD683C1-221F-4BC8-B381-88D77D056D0A}"/>
          </ac:picMkLst>
        </pc:picChg>
      </pc:sldChg>
      <pc:sldChg chg="add del mod modShow">
        <pc:chgData name="John Clos" userId="35f71590851144db" providerId="LiveId" clId="{BAB6BD3D-A83F-479D-AFF3-5280431B9C83}" dt="2021-08-03T17:58:55.864" v="57"/>
        <pc:sldMkLst>
          <pc:docMk/>
          <pc:sldMk cId="1379012888" sldId="260"/>
        </pc:sldMkLst>
      </pc:sldChg>
      <pc:sldChg chg="addSp modSp mod">
        <pc:chgData name="John Clos" userId="35f71590851144db" providerId="LiveId" clId="{BAB6BD3D-A83F-479D-AFF3-5280431B9C83}" dt="2021-08-03T17:57:33.225" v="53" actId="1076"/>
        <pc:sldMkLst>
          <pc:docMk/>
          <pc:sldMk cId="2997993616" sldId="262"/>
        </pc:sldMkLst>
        <pc:picChg chg="add mod">
          <ac:chgData name="John Clos" userId="35f71590851144db" providerId="LiveId" clId="{BAB6BD3D-A83F-479D-AFF3-5280431B9C83}" dt="2021-08-03T17:57:33.225" v="53" actId="1076"/>
          <ac:picMkLst>
            <pc:docMk/>
            <pc:sldMk cId="2997993616" sldId="262"/>
            <ac:picMk id="4" creationId="{7766BAF6-0D70-40AC-B0A2-A28B3911A239}"/>
          </ac:picMkLst>
        </pc:picChg>
        <pc:picChg chg="add mod">
          <ac:chgData name="John Clos" userId="35f71590851144db" providerId="LiveId" clId="{BAB6BD3D-A83F-479D-AFF3-5280431B9C83}" dt="2021-08-03T17:57:33.225" v="53" actId="1076"/>
          <ac:picMkLst>
            <pc:docMk/>
            <pc:sldMk cId="2997993616" sldId="262"/>
            <ac:picMk id="6" creationId="{13EAB1AF-A108-4112-B65A-035CF730C4FF}"/>
          </ac:picMkLst>
        </pc:picChg>
      </pc:sldChg>
      <pc:sldChg chg="delSp del mod">
        <pc:chgData name="John Clos" userId="35f71590851144db" providerId="LiveId" clId="{BAB6BD3D-A83F-479D-AFF3-5280431B9C83}" dt="2021-08-03T18:04:25.074" v="78" actId="47"/>
        <pc:sldMkLst>
          <pc:docMk/>
          <pc:sldMk cId="718411913" sldId="266"/>
        </pc:sldMkLst>
        <pc:picChg chg="del">
          <ac:chgData name="John Clos" userId="35f71590851144db" providerId="LiveId" clId="{BAB6BD3D-A83F-479D-AFF3-5280431B9C83}" dt="2021-08-03T18:00:32.813" v="61" actId="478"/>
          <ac:picMkLst>
            <pc:docMk/>
            <pc:sldMk cId="718411913" sldId="266"/>
            <ac:picMk id="4" creationId="{5C5D309B-02F4-4C12-8C9E-5C12C652B498}"/>
          </ac:picMkLst>
        </pc:picChg>
      </pc:sldChg>
      <pc:sldChg chg="delSp del mod">
        <pc:chgData name="John Clos" userId="35f71590851144db" providerId="LiveId" clId="{BAB6BD3D-A83F-479D-AFF3-5280431B9C83}" dt="2021-08-03T18:04:30.315" v="79" actId="47"/>
        <pc:sldMkLst>
          <pc:docMk/>
          <pc:sldMk cId="841579074" sldId="267"/>
        </pc:sldMkLst>
        <pc:picChg chg="del">
          <ac:chgData name="John Clos" userId="35f71590851144db" providerId="LiveId" clId="{BAB6BD3D-A83F-479D-AFF3-5280431B9C83}" dt="2021-08-03T18:00:35.873" v="62" actId="478"/>
          <ac:picMkLst>
            <pc:docMk/>
            <pc:sldMk cId="841579074" sldId="267"/>
            <ac:picMk id="4" creationId="{03120CF2-A29B-4A4F-A7ED-E7018CFE409E}"/>
          </ac:picMkLst>
        </pc:picChg>
      </pc:sldChg>
      <pc:sldChg chg="delSp del mod">
        <pc:chgData name="John Clos" userId="35f71590851144db" providerId="LiveId" clId="{BAB6BD3D-A83F-479D-AFF3-5280431B9C83}" dt="2021-08-03T18:01:39.795" v="65" actId="2696"/>
        <pc:sldMkLst>
          <pc:docMk/>
          <pc:sldMk cId="1597181047" sldId="268"/>
        </pc:sldMkLst>
        <pc:picChg chg="del">
          <ac:chgData name="John Clos" userId="35f71590851144db" providerId="LiveId" clId="{BAB6BD3D-A83F-479D-AFF3-5280431B9C83}" dt="2021-08-03T18:00:38.757" v="63" actId="478"/>
          <ac:picMkLst>
            <pc:docMk/>
            <pc:sldMk cId="1597181047" sldId="268"/>
            <ac:picMk id="5" creationId="{B8830913-28E2-47F8-A241-E188A2ED7143}"/>
          </ac:picMkLst>
        </pc:picChg>
      </pc:sldChg>
      <pc:sldChg chg="delSp modSp del mod modAnim">
        <pc:chgData name="John Clos" userId="35f71590851144db" providerId="LiveId" clId="{BAB6BD3D-A83F-479D-AFF3-5280431B9C83}" dt="2021-08-03T17:56:52.850" v="50" actId="47"/>
        <pc:sldMkLst>
          <pc:docMk/>
          <pc:sldMk cId="1545857018" sldId="269"/>
        </pc:sldMkLst>
        <pc:spChg chg="mod">
          <ac:chgData name="John Clos" userId="35f71590851144db" providerId="LiveId" clId="{BAB6BD3D-A83F-479D-AFF3-5280431B9C83}" dt="2021-08-03T17:53:13.700" v="12" actId="21"/>
          <ac:spMkLst>
            <pc:docMk/>
            <pc:sldMk cId="1545857018" sldId="269"/>
            <ac:spMk id="2" creationId="{993D9726-0A1A-498E-93C2-134C4B5A64E7}"/>
          </ac:spMkLst>
        </pc:spChg>
        <pc:spChg chg="mod">
          <ac:chgData name="John Clos" userId="35f71590851144db" providerId="LiveId" clId="{BAB6BD3D-A83F-479D-AFF3-5280431B9C83}" dt="2021-08-03T17:53:24.722" v="14" actId="21"/>
          <ac:spMkLst>
            <pc:docMk/>
            <pc:sldMk cId="1545857018" sldId="269"/>
            <ac:spMk id="3" creationId="{20E07A58-743A-422E-8ADA-B2D70560B545}"/>
          </ac:spMkLst>
        </pc:spChg>
        <pc:picChg chg="del">
          <ac:chgData name="John Clos" userId="35f71590851144db" providerId="LiveId" clId="{BAB6BD3D-A83F-479D-AFF3-5280431B9C83}" dt="2021-08-03T17:52:50.928" v="11" actId="478"/>
          <ac:picMkLst>
            <pc:docMk/>
            <pc:sldMk cId="1545857018" sldId="269"/>
            <ac:picMk id="1028" creationId="{6FD683C1-221F-4BC8-B381-88D77D056D0A}"/>
          </ac:picMkLst>
        </pc:picChg>
      </pc:sldChg>
      <pc:sldChg chg="modSp del mod ord modAnim">
        <pc:chgData name="John Clos" userId="35f71590851144db" providerId="LiveId" clId="{BAB6BD3D-A83F-479D-AFF3-5280431B9C83}" dt="2021-08-03T17:59:43.550" v="59" actId="47"/>
        <pc:sldMkLst>
          <pc:docMk/>
          <pc:sldMk cId="874863938" sldId="270"/>
        </pc:sldMkLst>
        <pc:spChg chg="mod">
          <ac:chgData name="John Clos" userId="35f71590851144db" providerId="LiveId" clId="{BAB6BD3D-A83F-479D-AFF3-5280431B9C83}" dt="2021-08-03T17:53:17.881" v="13"/>
          <ac:spMkLst>
            <pc:docMk/>
            <pc:sldMk cId="874863938" sldId="270"/>
            <ac:spMk id="2" creationId="{993D9726-0A1A-498E-93C2-134C4B5A64E7}"/>
          </ac:spMkLst>
        </pc:spChg>
        <pc:spChg chg="mod">
          <ac:chgData name="John Clos" userId="35f71590851144db" providerId="LiveId" clId="{BAB6BD3D-A83F-479D-AFF3-5280431B9C83}" dt="2021-08-03T17:54:43.483" v="42" actId="15"/>
          <ac:spMkLst>
            <pc:docMk/>
            <pc:sldMk cId="874863938" sldId="270"/>
            <ac:spMk id="3" creationId="{20E07A58-743A-422E-8ADA-B2D70560B545}"/>
          </ac:spMkLst>
        </pc:spChg>
        <pc:spChg chg="mod">
          <ac:chgData name="John Clos" userId="35f71590851144db" providerId="LiveId" clId="{BAB6BD3D-A83F-479D-AFF3-5280431B9C83}" dt="2021-08-03T17:55:24.029" v="43" actId="1076"/>
          <ac:spMkLst>
            <pc:docMk/>
            <pc:sldMk cId="874863938" sldId="270"/>
            <ac:spMk id="14" creationId="{615D867A-DDEB-2F4D-B162-6DD1931E828D}"/>
          </ac:spMkLst>
        </pc:spChg>
        <pc:spChg chg="mod">
          <ac:chgData name="John Clos" userId="35f71590851144db" providerId="LiveId" clId="{BAB6BD3D-A83F-479D-AFF3-5280431B9C83}" dt="2021-08-03T17:55:46.981" v="46" actId="1076"/>
          <ac:spMkLst>
            <pc:docMk/>
            <pc:sldMk cId="874863938" sldId="270"/>
            <ac:spMk id="15" creationId="{7C01C50A-07F2-204F-98EF-E91ED3C3DBAA}"/>
          </ac:spMkLst>
        </pc:spChg>
        <pc:picChg chg="mod">
          <ac:chgData name="John Clos" userId="35f71590851144db" providerId="LiveId" clId="{BAB6BD3D-A83F-479D-AFF3-5280431B9C83}" dt="2021-08-03T17:55:30.018" v="44" actId="1076"/>
          <ac:picMkLst>
            <pc:docMk/>
            <pc:sldMk cId="874863938" sldId="270"/>
            <ac:picMk id="5" creationId="{F32DC1FE-6333-7143-8B82-422DB172B5BD}"/>
          </ac:picMkLst>
        </pc:picChg>
        <pc:picChg chg="mod">
          <ac:chgData name="John Clos" userId="35f71590851144db" providerId="LiveId" clId="{BAB6BD3D-A83F-479D-AFF3-5280431B9C83}" dt="2021-08-03T17:55:51.801" v="47" actId="1076"/>
          <ac:picMkLst>
            <pc:docMk/>
            <pc:sldMk cId="874863938" sldId="270"/>
            <ac:picMk id="13" creationId="{9BB1E794-7700-614D-9480-A4250DD234C7}"/>
          </ac:picMkLst>
        </pc:picChg>
      </pc:sldChg>
      <pc:sldChg chg="mod ord modShow">
        <pc:chgData name="John Clos" userId="35f71590851144db" providerId="LiveId" clId="{BAB6BD3D-A83F-479D-AFF3-5280431B9C83}" dt="2021-08-03T18:04:38.630" v="81"/>
        <pc:sldMkLst>
          <pc:docMk/>
          <pc:sldMk cId="1896892684" sldId="275"/>
        </pc:sldMkLst>
      </pc:sldChg>
      <pc:sldChg chg="mod ord modShow">
        <pc:chgData name="John Clos" userId="35f71590851144db" providerId="LiveId" clId="{BAB6BD3D-A83F-479D-AFF3-5280431B9C83}" dt="2021-08-03T18:02:00.875" v="67"/>
        <pc:sldMkLst>
          <pc:docMk/>
          <pc:sldMk cId="1800044918" sldId="277"/>
        </pc:sldMkLst>
      </pc:sldChg>
      <pc:sldChg chg="mod ord modShow">
        <pc:chgData name="John Clos" userId="35f71590851144db" providerId="LiveId" clId="{BAB6BD3D-A83F-479D-AFF3-5280431B9C83}" dt="2021-08-03T18:02:00.875" v="67"/>
        <pc:sldMkLst>
          <pc:docMk/>
          <pc:sldMk cId="3705609781" sldId="278"/>
        </pc:sldMkLst>
      </pc:sldChg>
      <pc:sldChg chg="mod ord modShow modNotesTx">
        <pc:chgData name="John Clos" userId="35f71590851144db" providerId="LiveId" clId="{BAB6BD3D-A83F-479D-AFF3-5280431B9C83}" dt="2021-08-03T18:05:04.171" v="84"/>
        <pc:sldMkLst>
          <pc:docMk/>
          <pc:sldMk cId="308355718" sldId="279"/>
        </pc:sldMkLst>
      </pc:sldChg>
      <pc:sldChg chg="add">
        <pc:chgData name="John Clos" userId="35f71590851144db" providerId="LiveId" clId="{BAB6BD3D-A83F-479D-AFF3-5280431B9C83}" dt="2021-08-03T17:52:39.643" v="9"/>
        <pc:sldMkLst>
          <pc:docMk/>
          <pc:sldMk cId="3552727148" sldId="280"/>
        </pc:sldMkLst>
      </pc:sldChg>
      <pc:sldChg chg="addSp delSp modSp add mod addAnim delAnim modAnim">
        <pc:chgData name="John Clos" userId="35f71590851144db" providerId="LiveId" clId="{BAB6BD3D-A83F-479D-AFF3-5280431B9C83}" dt="2021-08-03T18:12:18.879" v="142" actId="1076"/>
        <pc:sldMkLst>
          <pc:docMk/>
          <pc:sldMk cId="767440498" sldId="281"/>
        </pc:sldMkLst>
        <pc:spChg chg="mod">
          <ac:chgData name="John Clos" userId="35f71590851144db" providerId="LiveId" clId="{BAB6BD3D-A83F-479D-AFF3-5280431B9C83}" dt="2021-08-03T18:07:43.295" v="106" actId="27636"/>
          <ac:spMkLst>
            <pc:docMk/>
            <pc:sldMk cId="767440498" sldId="281"/>
            <ac:spMk id="3" creationId="{20E07A58-743A-422E-8ADA-B2D70560B545}"/>
          </ac:spMkLst>
        </pc:spChg>
        <pc:spChg chg="add del mod">
          <ac:chgData name="John Clos" userId="35f71590851144db" providerId="LiveId" clId="{BAB6BD3D-A83F-479D-AFF3-5280431B9C83}" dt="2021-08-03T18:07:12.191" v="98"/>
          <ac:spMkLst>
            <pc:docMk/>
            <pc:sldMk cId="767440498" sldId="281"/>
            <ac:spMk id="10" creationId="{1C4468F8-58CB-4374-ACFF-38019005AF2D}"/>
          </ac:spMkLst>
        </pc:spChg>
        <pc:spChg chg="add del mod">
          <ac:chgData name="John Clos" userId="35f71590851144db" providerId="LiveId" clId="{BAB6BD3D-A83F-479D-AFF3-5280431B9C83}" dt="2021-08-03T18:07:08.186" v="97"/>
          <ac:spMkLst>
            <pc:docMk/>
            <pc:sldMk cId="767440498" sldId="281"/>
            <ac:spMk id="12" creationId="{DD892041-7577-426D-B8C9-827D584228A3}"/>
          </ac:spMkLst>
        </pc:spChg>
        <pc:spChg chg="add del mod">
          <ac:chgData name="John Clos" userId="35f71590851144db" providerId="LiveId" clId="{BAB6BD3D-A83F-479D-AFF3-5280431B9C83}" dt="2021-08-03T18:07:07.716" v="96"/>
          <ac:spMkLst>
            <pc:docMk/>
            <pc:sldMk cId="767440498" sldId="281"/>
            <ac:spMk id="16" creationId="{C61E58A2-2A9D-4362-A47C-6A4721E90A91}"/>
          </ac:spMkLst>
        </pc:spChg>
        <pc:spChg chg="add del mod">
          <ac:chgData name="John Clos" userId="35f71590851144db" providerId="LiveId" clId="{BAB6BD3D-A83F-479D-AFF3-5280431B9C83}" dt="2021-08-03T18:07:07.379" v="95"/>
          <ac:spMkLst>
            <pc:docMk/>
            <pc:sldMk cId="767440498" sldId="281"/>
            <ac:spMk id="17" creationId="{4FE6D187-9C7C-49E9-88A2-B7D7A86F0093}"/>
          </ac:spMkLst>
        </pc:spChg>
        <pc:spChg chg="add mod">
          <ac:chgData name="John Clos" userId="35f71590851144db" providerId="LiveId" clId="{BAB6BD3D-A83F-479D-AFF3-5280431B9C83}" dt="2021-08-03T18:08:55.818" v="119" actId="14100"/>
          <ac:spMkLst>
            <pc:docMk/>
            <pc:sldMk cId="767440498" sldId="281"/>
            <ac:spMk id="18" creationId="{50A5C311-1752-437F-8819-86176BDE0404}"/>
          </ac:spMkLst>
        </pc:spChg>
        <pc:spChg chg="add mod">
          <ac:chgData name="John Clos" userId="35f71590851144db" providerId="LiveId" clId="{BAB6BD3D-A83F-479D-AFF3-5280431B9C83}" dt="2021-08-03T18:08:25.079" v="113" actId="1076"/>
          <ac:spMkLst>
            <pc:docMk/>
            <pc:sldMk cId="767440498" sldId="281"/>
            <ac:spMk id="19" creationId="{1F8D6FA9-81BF-41A1-91EE-498D931C5E68}"/>
          </ac:spMkLst>
        </pc:spChg>
        <pc:spChg chg="add mod">
          <ac:chgData name="John Clos" userId="35f71590851144db" providerId="LiveId" clId="{BAB6BD3D-A83F-479D-AFF3-5280431B9C83}" dt="2021-08-03T18:12:18.879" v="142" actId="1076"/>
          <ac:spMkLst>
            <pc:docMk/>
            <pc:sldMk cId="767440498" sldId="281"/>
            <ac:spMk id="20" creationId="{474CF497-E357-4E3C-AE17-667650B5D8C9}"/>
          </ac:spMkLst>
        </pc:spChg>
        <pc:spChg chg="add mod">
          <ac:chgData name="John Clos" userId="35f71590851144db" providerId="LiveId" clId="{BAB6BD3D-A83F-479D-AFF3-5280431B9C83}" dt="2021-08-03T18:09:58.544" v="131" actId="14100"/>
          <ac:spMkLst>
            <pc:docMk/>
            <pc:sldMk cId="767440498" sldId="281"/>
            <ac:spMk id="21" creationId="{F8B8CB80-7E8C-42A0-AB55-C3935C3DFE4B}"/>
          </ac:spMkLst>
        </pc:spChg>
      </pc:sldChg>
      <pc:sldChg chg="add">
        <pc:chgData name="John Clos" userId="35f71590851144db" providerId="LiveId" clId="{BAB6BD3D-A83F-479D-AFF3-5280431B9C83}" dt="2021-08-03T18:01:26.033" v="64"/>
        <pc:sldMkLst>
          <pc:docMk/>
          <pc:sldMk cId="1138418858" sldId="282"/>
        </pc:sldMkLst>
      </pc:sldChg>
      <pc:sldChg chg="modSp add mod modNotesTx">
        <pc:chgData name="John Clos" userId="35f71590851144db" providerId="LiveId" clId="{BAB6BD3D-A83F-479D-AFF3-5280431B9C83}" dt="2021-08-03T18:05:47.800" v="86" actId="6549"/>
        <pc:sldMkLst>
          <pc:docMk/>
          <pc:sldMk cId="3238733489" sldId="283"/>
        </pc:sldMkLst>
        <pc:spChg chg="mod">
          <ac:chgData name="John Clos" userId="35f71590851144db" providerId="LiveId" clId="{BAB6BD3D-A83F-479D-AFF3-5280431B9C83}" dt="2021-08-03T18:05:40.462" v="85" actId="6549"/>
          <ac:spMkLst>
            <pc:docMk/>
            <pc:sldMk cId="3238733489" sldId="283"/>
            <ac:spMk id="2" creationId="{6C0944A9-93FA-43EF-A3DB-9DEE6F35CE4A}"/>
          </ac:spMkLst>
        </pc:spChg>
      </pc:sldChg>
      <pc:sldChg chg="add">
        <pc:chgData name="John Clos" userId="35f71590851144db" providerId="LiveId" clId="{BAB6BD3D-A83F-479D-AFF3-5280431B9C83}" dt="2021-08-03T18:04:20.554" v="77"/>
        <pc:sldMkLst>
          <pc:docMk/>
          <pc:sldMk cId="34691977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4B5C8-7F76-411B-B7AA-050361CC3933}"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83D5-8638-4A9E-A2AF-359F022BD2AC}" type="slidenum">
              <a:rPr lang="en-US" smtClean="0"/>
              <a:t>‹#›</a:t>
            </a:fld>
            <a:endParaRPr lang="en-US"/>
          </a:p>
        </p:txBody>
      </p:sp>
    </p:spTree>
    <p:extLst>
      <p:ext uri="{BB962C8B-B14F-4D97-AF65-F5344CB8AC3E}">
        <p14:creationId xmlns:p14="http://schemas.microsoft.com/office/powerpoint/2010/main" val="9729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sets we used, there are 29 age groups, and 4 education levels. We inner join table 1 and table 2 on sex, geography, and date. Then left join the new </a:t>
            </a:r>
            <a:r>
              <a:rPr lang="en-US" dirty="0" err="1"/>
              <a:t>dataframe</a:t>
            </a:r>
            <a:r>
              <a:rPr lang="en-US" dirty="0"/>
              <a:t> with table 3 on geography. Clean up new created </a:t>
            </a:r>
            <a:r>
              <a:rPr lang="en-US" dirty="0" err="1"/>
              <a:t>dataframe</a:t>
            </a:r>
            <a:r>
              <a:rPr lang="en-US" dirty="0"/>
              <a:t> and ready for analysis.</a:t>
            </a:r>
          </a:p>
        </p:txBody>
      </p:sp>
      <p:sp>
        <p:nvSpPr>
          <p:cNvPr id="4" name="Slide Number Placeholder 3"/>
          <p:cNvSpPr>
            <a:spLocks noGrp="1"/>
          </p:cNvSpPr>
          <p:nvPr>
            <p:ph type="sldNum" sz="quarter" idx="5"/>
          </p:nvPr>
        </p:nvSpPr>
        <p:spPr/>
        <p:txBody>
          <a:bodyPr/>
          <a:lstStyle/>
          <a:p>
            <a:fld id="{6D1583D5-8638-4A9E-A2AF-359F022BD2AC}" type="slidenum">
              <a:rPr lang="en-US" smtClean="0"/>
              <a:t>2</a:t>
            </a:fld>
            <a:endParaRPr lang="en-US"/>
          </a:p>
        </p:txBody>
      </p:sp>
    </p:spTree>
    <p:extLst>
      <p:ext uri="{BB962C8B-B14F-4D97-AF65-F5344CB8AC3E}">
        <p14:creationId xmlns:p14="http://schemas.microsoft.com/office/powerpoint/2010/main" val="378679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primary education level decrease, and the population of bachelor or higher education level increase over time.</a:t>
            </a:r>
          </a:p>
        </p:txBody>
      </p:sp>
      <p:sp>
        <p:nvSpPr>
          <p:cNvPr id="4" name="Slide Number Placeholder 3"/>
          <p:cNvSpPr>
            <a:spLocks noGrp="1"/>
          </p:cNvSpPr>
          <p:nvPr>
            <p:ph type="sldNum" sz="quarter" idx="5"/>
          </p:nvPr>
        </p:nvSpPr>
        <p:spPr/>
        <p:txBody>
          <a:bodyPr/>
          <a:lstStyle/>
          <a:p>
            <a:fld id="{6D1583D5-8638-4A9E-A2AF-359F022BD2AC}" type="slidenum">
              <a:rPr lang="en-US" smtClean="0"/>
              <a:t>13</a:t>
            </a:fld>
            <a:endParaRPr lang="en-US"/>
          </a:p>
        </p:txBody>
      </p:sp>
    </p:spTree>
    <p:extLst>
      <p:ext uri="{BB962C8B-B14F-4D97-AF65-F5344CB8AC3E}">
        <p14:creationId xmlns:p14="http://schemas.microsoft.com/office/powerpoint/2010/main" val="343084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charts show examples of the average percentage of population in United Kingdom and Luxembourg. There’s more population have secondary education level (ED3-4) in UK than LU.</a:t>
            </a:r>
          </a:p>
          <a:p>
            <a:endParaRPr lang="en-US" dirty="0"/>
          </a:p>
        </p:txBody>
      </p:sp>
      <p:sp>
        <p:nvSpPr>
          <p:cNvPr id="4" name="Slide Number Placeholder 3"/>
          <p:cNvSpPr>
            <a:spLocks noGrp="1"/>
          </p:cNvSpPr>
          <p:nvPr>
            <p:ph type="sldNum" sz="quarter" idx="5"/>
          </p:nvPr>
        </p:nvSpPr>
        <p:spPr/>
        <p:txBody>
          <a:bodyPr/>
          <a:lstStyle/>
          <a:p>
            <a:fld id="{6D1583D5-8638-4A9E-A2AF-359F022BD2AC}" type="slidenum">
              <a:rPr lang="en-US" smtClean="0"/>
              <a:t>14</a:t>
            </a:fld>
            <a:endParaRPr lang="en-US"/>
          </a:p>
        </p:txBody>
      </p:sp>
    </p:spTree>
    <p:extLst>
      <p:ext uri="{BB962C8B-B14F-4D97-AF65-F5344CB8AC3E}">
        <p14:creationId xmlns:p14="http://schemas.microsoft.com/office/powerpoint/2010/main" val="344432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life expectancy increase with the increase percentage of population who has education level of Bachelor or higher.</a:t>
            </a:r>
          </a:p>
        </p:txBody>
      </p:sp>
      <p:sp>
        <p:nvSpPr>
          <p:cNvPr id="4" name="Slide Number Placeholder 3"/>
          <p:cNvSpPr>
            <a:spLocks noGrp="1"/>
          </p:cNvSpPr>
          <p:nvPr>
            <p:ph type="sldNum" sz="quarter" idx="5"/>
          </p:nvPr>
        </p:nvSpPr>
        <p:spPr/>
        <p:txBody>
          <a:bodyPr/>
          <a:lstStyle/>
          <a:p>
            <a:fld id="{6D1583D5-8638-4A9E-A2AF-359F022BD2AC}" type="slidenum">
              <a:rPr lang="en-US" smtClean="0"/>
              <a:t>15</a:t>
            </a:fld>
            <a:endParaRPr lang="en-US"/>
          </a:p>
        </p:txBody>
      </p:sp>
    </p:spTree>
    <p:extLst>
      <p:ext uri="{BB962C8B-B14F-4D97-AF65-F5344CB8AC3E}">
        <p14:creationId xmlns:p14="http://schemas.microsoft.com/office/powerpoint/2010/main" val="87102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of all data doesn’t show us much.</a:t>
            </a:r>
          </a:p>
        </p:txBody>
      </p:sp>
      <p:sp>
        <p:nvSpPr>
          <p:cNvPr id="4" name="Slide Number Placeholder 3"/>
          <p:cNvSpPr>
            <a:spLocks noGrp="1"/>
          </p:cNvSpPr>
          <p:nvPr>
            <p:ph type="sldNum" sz="quarter" idx="5"/>
          </p:nvPr>
        </p:nvSpPr>
        <p:spPr/>
        <p:txBody>
          <a:bodyPr/>
          <a:lstStyle/>
          <a:p>
            <a:fld id="{6D1583D5-8638-4A9E-A2AF-359F022BD2AC}" type="slidenum">
              <a:rPr lang="en-US" smtClean="0"/>
              <a:t>16</a:t>
            </a:fld>
            <a:endParaRPr lang="en-US"/>
          </a:p>
        </p:txBody>
      </p:sp>
    </p:spTree>
    <p:extLst>
      <p:ext uri="{BB962C8B-B14F-4D97-AF65-F5344CB8AC3E}">
        <p14:creationId xmlns:p14="http://schemas.microsoft.com/office/powerpoint/2010/main" val="284398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just show the data for 2019 though, we can see that the life expectancy is much better for higher education rates except for a small group of data.</a:t>
            </a:r>
          </a:p>
        </p:txBody>
      </p:sp>
      <p:sp>
        <p:nvSpPr>
          <p:cNvPr id="4" name="Slide Number Placeholder 3"/>
          <p:cNvSpPr>
            <a:spLocks noGrp="1"/>
          </p:cNvSpPr>
          <p:nvPr>
            <p:ph type="sldNum" sz="quarter" idx="5"/>
          </p:nvPr>
        </p:nvSpPr>
        <p:spPr/>
        <p:txBody>
          <a:bodyPr/>
          <a:lstStyle/>
          <a:p>
            <a:fld id="{6D1583D5-8638-4A9E-A2AF-359F022BD2AC}" type="slidenum">
              <a:rPr lang="en-US" smtClean="0"/>
              <a:t>17</a:t>
            </a:fld>
            <a:endParaRPr lang="en-US"/>
          </a:p>
        </p:txBody>
      </p:sp>
    </p:spTree>
    <p:extLst>
      <p:ext uri="{BB962C8B-B14F-4D97-AF65-F5344CB8AC3E}">
        <p14:creationId xmlns:p14="http://schemas.microsoft.com/office/powerpoint/2010/main" val="37214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spatial life expectancy distribution across Europe countries. Eastern Europe definitely shows lower life expectancy than Western Europe.</a:t>
            </a:r>
          </a:p>
        </p:txBody>
      </p:sp>
      <p:sp>
        <p:nvSpPr>
          <p:cNvPr id="4" name="Slide Number Placeholder 3"/>
          <p:cNvSpPr>
            <a:spLocks noGrp="1"/>
          </p:cNvSpPr>
          <p:nvPr>
            <p:ph type="sldNum" sz="quarter" idx="5"/>
          </p:nvPr>
        </p:nvSpPr>
        <p:spPr/>
        <p:txBody>
          <a:bodyPr/>
          <a:lstStyle/>
          <a:p>
            <a:fld id="{6D1583D5-8638-4A9E-A2AF-359F022BD2AC}" type="slidenum">
              <a:rPr lang="en-US" smtClean="0"/>
              <a:t>4</a:t>
            </a:fld>
            <a:endParaRPr lang="en-US"/>
          </a:p>
        </p:txBody>
      </p:sp>
    </p:spTree>
    <p:extLst>
      <p:ext uri="{BB962C8B-B14F-4D97-AF65-F5344CB8AC3E}">
        <p14:creationId xmlns:p14="http://schemas.microsoft.com/office/powerpoint/2010/main" val="154399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life expectancy across each Europe country for male and female. We can see that men always have a lower life expectancy than women for each country</a:t>
            </a:r>
          </a:p>
        </p:txBody>
      </p:sp>
      <p:sp>
        <p:nvSpPr>
          <p:cNvPr id="4" name="Slide Number Placeholder 3"/>
          <p:cNvSpPr>
            <a:spLocks noGrp="1"/>
          </p:cNvSpPr>
          <p:nvPr>
            <p:ph type="sldNum" sz="quarter" idx="5"/>
          </p:nvPr>
        </p:nvSpPr>
        <p:spPr/>
        <p:txBody>
          <a:bodyPr/>
          <a:lstStyle/>
          <a:p>
            <a:fld id="{6D1583D5-8638-4A9E-A2AF-359F022BD2AC}" type="slidenum">
              <a:rPr lang="en-US" smtClean="0"/>
              <a:t>5</a:t>
            </a:fld>
            <a:endParaRPr lang="en-US"/>
          </a:p>
        </p:txBody>
      </p:sp>
    </p:spTree>
    <p:extLst>
      <p:ext uri="{BB962C8B-B14F-4D97-AF65-F5344CB8AC3E}">
        <p14:creationId xmlns:p14="http://schemas.microsoft.com/office/powerpoint/2010/main" val="4635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show that the distribution for women is shifted higher for life expectancy than men and also the range for men extends much lower</a:t>
            </a:r>
          </a:p>
        </p:txBody>
      </p:sp>
      <p:sp>
        <p:nvSpPr>
          <p:cNvPr id="4" name="Slide Number Placeholder 3"/>
          <p:cNvSpPr>
            <a:spLocks noGrp="1"/>
          </p:cNvSpPr>
          <p:nvPr>
            <p:ph type="sldNum" sz="quarter" idx="5"/>
          </p:nvPr>
        </p:nvSpPr>
        <p:spPr/>
        <p:txBody>
          <a:bodyPr/>
          <a:lstStyle/>
          <a:p>
            <a:fld id="{6D1583D5-8638-4A9E-A2AF-359F022BD2AC}" type="slidenum">
              <a:rPr lang="en-US" smtClean="0"/>
              <a:t>6</a:t>
            </a:fld>
            <a:endParaRPr lang="en-US"/>
          </a:p>
        </p:txBody>
      </p:sp>
    </p:spTree>
    <p:extLst>
      <p:ext uri="{BB962C8B-B14F-4D97-AF65-F5344CB8AC3E}">
        <p14:creationId xmlns:p14="http://schemas.microsoft.com/office/powerpoint/2010/main" val="30427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expectancy is improving each year, the improving rate of male are slightly higher than female</a:t>
            </a:r>
          </a:p>
        </p:txBody>
      </p:sp>
      <p:sp>
        <p:nvSpPr>
          <p:cNvPr id="4" name="Slide Number Placeholder 3"/>
          <p:cNvSpPr>
            <a:spLocks noGrp="1"/>
          </p:cNvSpPr>
          <p:nvPr>
            <p:ph type="sldNum" sz="quarter" idx="5"/>
          </p:nvPr>
        </p:nvSpPr>
        <p:spPr/>
        <p:txBody>
          <a:bodyPr/>
          <a:lstStyle/>
          <a:p>
            <a:fld id="{6D1583D5-8638-4A9E-A2AF-359F022BD2AC}" type="slidenum">
              <a:rPr lang="en-US" smtClean="0"/>
              <a:t>7</a:t>
            </a:fld>
            <a:endParaRPr lang="en-US"/>
          </a:p>
        </p:txBody>
      </p:sp>
    </p:spTree>
    <p:extLst>
      <p:ext uri="{BB962C8B-B14F-4D97-AF65-F5344CB8AC3E}">
        <p14:creationId xmlns:p14="http://schemas.microsoft.com/office/powerpoint/2010/main" val="11948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filter the data for this range, we see that it is for Lithuania for the younger age ranges.</a:t>
            </a:r>
          </a:p>
        </p:txBody>
      </p:sp>
      <p:sp>
        <p:nvSpPr>
          <p:cNvPr id="4" name="Slide Number Placeholder 3"/>
          <p:cNvSpPr>
            <a:spLocks noGrp="1"/>
          </p:cNvSpPr>
          <p:nvPr>
            <p:ph type="sldNum" sz="quarter" idx="5"/>
          </p:nvPr>
        </p:nvSpPr>
        <p:spPr/>
        <p:txBody>
          <a:bodyPr/>
          <a:lstStyle/>
          <a:p>
            <a:fld id="{6D1583D5-8638-4A9E-A2AF-359F022BD2AC}" type="slidenum">
              <a:rPr lang="en-US" smtClean="0"/>
              <a:t>8</a:t>
            </a:fld>
            <a:endParaRPr lang="en-US"/>
          </a:p>
        </p:txBody>
      </p:sp>
    </p:spTree>
    <p:extLst>
      <p:ext uri="{BB962C8B-B14F-4D97-AF65-F5344CB8AC3E}">
        <p14:creationId xmlns:p14="http://schemas.microsoft.com/office/powerpoint/2010/main" val="327822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plot the data for Lithuania by age ranges, we see that the higher education rates are much better at the lower age ranges than the upper ones.</a:t>
            </a:r>
          </a:p>
          <a:p>
            <a:r>
              <a:rPr lang="en-US" dirty="0"/>
              <a:t>Maybe the improvement in education rates have not had a chance to improve the life expectancy for Lithuania.</a:t>
            </a:r>
          </a:p>
        </p:txBody>
      </p:sp>
      <p:sp>
        <p:nvSpPr>
          <p:cNvPr id="4" name="Slide Number Placeholder 3"/>
          <p:cNvSpPr>
            <a:spLocks noGrp="1"/>
          </p:cNvSpPr>
          <p:nvPr>
            <p:ph type="sldNum" sz="quarter" idx="5"/>
          </p:nvPr>
        </p:nvSpPr>
        <p:spPr/>
        <p:txBody>
          <a:bodyPr/>
          <a:lstStyle/>
          <a:p>
            <a:fld id="{6D1583D5-8638-4A9E-A2AF-359F022BD2AC}" type="slidenum">
              <a:rPr lang="en-US" smtClean="0"/>
              <a:t>9</a:t>
            </a:fld>
            <a:endParaRPr lang="en-US"/>
          </a:p>
        </p:txBody>
      </p:sp>
    </p:spTree>
    <p:extLst>
      <p:ext uri="{BB962C8B-B14F-4D97-AF65-F5344CB8AC3E}">
        <p14:creationId xmlns:p14="http://schemas.microsoft.com/office/powerpoint/2010/main" val="226624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there isn’t a correlation for women with education, but for men there is a slight correlation.  The reason might be that the jobs that women with lower education do not affect their health, but jobs that men have with lower education have a bad influence on their health.</a:t>
            </a:r>
          </a:p>
        </p:txBody>
      </p:sp>
      <p:sp>
        <p:nvSpPr>
          <p:cNvPr id="4" name="Slide Number Placeholder 3"/>
          <p:cNvSpPr>
            <a:spLocks noGrp="1"/>
          </p:cNvSpPr>
          <p:nvPr>
            <p:ph type="sldNum" sz="quarter" idx="5"/>
          </p:nvPr>
        </p:nvSpPr>
        <p:spPr/>
        <p:txBody>
          <a:bodyPr/>
          <a:lstStyle/>
          <a:p>
            <a:fld id="{6D1583D5-8638-4A9E-A2AF-359F022BD2AC}" type="slidenum">
              <a:rPr lang="en-US" smtClean="0"/>
              <a:t>10</a:t>
            </a:fld>
            <a:endParaRPr lang="en-US"/>
          </a:p>
        </p:txBody>
      </p:sp>
    </p:spTree>
    <p:extLst>
      <p:ext uri="{BB962C8B-B14F-4D97-AF65-F5344CB8AC3E}">
        <p14:creationId xmlns:p14="http://schemas.microsoft.com/office/powerpoint/2010/main" val="123980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run the chi-square test to see if the female and male education shows significant different among age groups for each Europe country, and we found that in Germany Denmark, Croatia, and United Kingdom, the population of female and male has significant difference in all the education levels. Meanwhile, Ireland and Luxembourg has no significant difference in all the education levels. </a:t>
            </a:r>
          </a:p>
        </p:txBody>
      </p:sp>
      <p:sp>
        <p:nvSpPr>
          <p:cNvPr id="4" name="Slide Number Placeholder 3"/>
          <p:cNvSpPr>
            <a:spLocks noGrp="1"/>
          </p:cNvSpPr>
          <p:nvPr>
            <p:ph type="sldNum" sz="quarter" idx="5"/>
          </p:nvPr>
        </p:nvSpPr>
        <p:spPr/>
        <p:txBody>
          <a:bodyPr/>
          <a:lstStyle/>
          <a:p>
            <a:fld id="{6D1583D5-8638-4A9E-A2AF-359F022BD2AC}" type="slidenum">
              <a:rPr lang="en-US" smtClean="0"/>
              <a:t>12</a:t>
            </a:fld>
            <a:endParaRPr lang="en-US"/>
          </a:p>
        </p:txBody>
      </p:sp>
    </p:spTree>
    <p:extLst>
      <p:ext uri="{BB962C8B-B14F-4D97-AF65-F5344CB8AC3E}">
        <p14:creationId xmlns:p14="http://schemas.microsoft.com/office/powerpoint/2010/main" val="85057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6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3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7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2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43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754291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Rectangle 13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5245D-9A5B-4A8B-A1A8-74BC31A26A2D}"/>
              </a:ext>
            </a:extLst>
          </p:cNvPr>
          <p:cNvSpPr>
            <a:spLocks noGrp="1"/>
          </p:cNvSpPr>
          <p:nvPr>
            <p:ph type="ctrTitle"/>
          </p:nvPr>
        </p:nvSpPr>
        <p:spPr>
          <a:xfrm>
            <a:off x="860742" y="1124988"/>
            <a:ext cx="4425962" cy="2387600"/>
          </a:xfrm>
        </p:spPr>
        <p:txBody>
          <a:bodyPr>
            <a:normAutofit/>
          </a:bodyPr>
          <a:lstStyle/>
          <a:p>
            <a:pPr algn="l"/>
            <a:r>
              <a:rPr lang="en-US" sz="4000" dirty="0"/>
              <a:t>Capstone 1:</a:t>
            </a:r>
            <a:br>
              <a:rPr lang="en-US" sz="4000"/>
            </a:br>
            <a:r>
              <a:rPr lang="en-US" sz="4000"/>
              <a:t>Team Compsognathus</a:t>
            </a:r>
            <a:endParaRPr lang="en-US" sz="4000" dirty="0"/>
          </a:p>
        </p:txBody>
      </p:sp>
      <p:sp>
        <p:nvSpPr>
          <p:cNvPr id="3" name="Subtitle 2">
            <a:extLst>
              <a:ext uri="{FF2B5EF4-FFF2-40B4-BE49-F238E27FC236}">
                <a16:creationId xmlns:a16="http://schemas.microsoft.com/office/drawing/2014/main" id="{03722126-C15E-4293-BC4F-236E3A90A3BC}"/>
              </a:ext>
            </a:extLst>
          </p:cNvPr>
          <p:cNvSpPr>
            <a:spLocks noGrp="1"/>
          </p:cNvSpPr>
          <p:nvPr>
            <p:ph type="subTitle" idx="1"/>
          </p:nvPr>
        </p:nvSpPr>
        <p:spPr>
          <a:xfrm>
            <a:off x="860742" y="3633691"/>
            <a:ext cx="4425962" cy="1655762"/>
          </a:xfrm>
        </p:spPr>
        <p:txBody>
          <a:bodyPr/>
          <a:lstStyle/>
          <a:p>
            <a:pPr algn="l"/>
            <a:r>
              <a:rPr lang="en-US" dirty="0"/>
              <a:t>John Clos, Ling Lu and Yuman Wu</a:t>
            </a:r>
          </a:p>
        </p:txBody>
      </p:sp>
      <p:pic>
        <p:nvPicPr>
          <p:cNvPr id="120" name="Picture 3" descr="A network made up of connected lines and dots">
            <a:extLst>
              <a:ext uri="{FF2B5EF4-FFF2-40B4-BE49-F238E27FC236}">
                <a16:creationId xmlns:a16="http://schemas.microsoft.com/office/drawing/2014/main" id="{D671DA7C-D15D-4B8D-9B9F-A3D571564CFE}"/>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3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72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2019</a:t>
            </a:r>
          </a:p>
        </p:txBody>
      </p:sp>
      <p:pic>
        <p:nvPicPr>
          <p:cNvPr id="5" name="Picture 4" descr="Chart, scatter chart&#10;&#10;Description automatically generated">
            <a:extLst>
              <a:ext uri="{FF2B5EF4-FFF2-40B4-BE49-F238E27FC236}">
                <a16:creationId xmlns:a16="http://schemas.microsoft.com/office/drawing/2014/main" id="{B8830913-28E2-47F8-A241-E188A2ED7143}"/>
              </a:ext>
            </a:extLst>
          </p:cNvPr>
          <p:cNvPicPr>
            <a:picLocks noChangeAspect="1"/>
          </p:cNvPicPr>
          <p:nvPr/>
        </p:nvPicPr>
        <p:blipFill>
          <a:blip r:embed="rId3"/>
          <a:stretch>
            <a:fillRect/>
          </a:stretch>
        </p:blipFill>
        <p:spPr>
          <a:xfrm>
            <a:off x="1558855" y="1606128"/>
            <a:ext cx="9074289" cy="4886747"/>
          </a:xfrm>
          <a:prstGeom prst="rect">
            <a:avLst/>
          </a:prstGeom>
        </p:spPr>
      </p:pic>
    </p:spTree>
    <p:extLst>
      <p:ext uri="{BB962C8B-B14F-4D97-AF65-F5344CB8AC3E}">
        <p14:creationId xmlns:p14="http://schemas.microsoft.com/office/powerpoint/2010/main" val="113841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normAutofit/>
          </a:bodyPr>
          <a:lstStyle/>
          <a:p>
            <a:pPr>
              <a:lnSpc>
                <a:spcPct val="150000"/>
              </a:lnSpc>
            </a:pPr>
            <a:r>
              <a:rPr lang="en-US" dirty="0"/>
              <a:t>Higher education rates do correlate with increased life expectancy, but…</a:t>
            </a:r>
          </a:p>
          <a:p>
            <a:pPr lvl="1">
              <a:lnSpc>
                <a:spcPct val="150000"/>
              </a:lnSpc>
            </a:pPr>
            <a:r>
              <a:rPr lang="en-US" dirty="0"/>
              <a:t>There is a difference when it comes to males and females.</a:t>
            </a:r>
          </a:p>
          <a:p>
            <a:pPr lvl="1">
              <a:lnSpc>
                <a:spcPct val="150000"/>
              </a:lnSpc>
            </a:pPr>
            <a:r>
              <a:rPr lang="en-US" dirty="0"/>
              <a:t>The education rate between countries does have a slight influence on male life expectancy, especially at the higher rates.</a:t>
            </a:r>
          </a:p>
          <a:p>
            <a:pPr lvl="1">
              <a:lnSpc>
                <a:spcPct val="150000"/>
              </a:lnSpc>
            </a:pPr>
            <a:endParaRPr lang="en-US" dirty="0"/>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50"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762"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5550F0-8B3B-054C-8526-20B6A175583F}"/>
              </a:ext>
            </a:extLst>
          </p:cNvPr>
          <p:cNvSpPr txBox="1"/>
          <p:nvPr/>
        </p:nvSpPr>
        <p:spPr>
          <a:xfrm>
            <a:off x="804672" y="209812"/>
            <a:ext cx="7095744" cy="584775"/>
          </a:xfrm>
          <a:prstGeom prst="rect">
            <a:avLst/>
          </a:prstGeom>
          <a:noFill/>
        </p:spPr>
        <p:txBody>
          <a:bodyPr wrap="square" rtlCol="0">
            <a:spAutoFit/>
          </a:bodyPr>
          <a:lstStyle/>
          <a:p>
            <a:r>
              <a:rPr lang="en-US" sz="3200" b="1" dirty="0"/>
              <a:t>Exploratory Data Analysis (EDA)</a:t>
            </a:r>
          </a:p>
        </p:txBody>
      </p:sp>
      <p:graphicFrame>
        <p:nvGraphicFramePr>
          <p:cNvPr id="6" name="Table 6">
            <a:extLst>
              <a:ext uri="{FF2B5EF4-FFF2-40B4-BE49-F238E27FC236}">
                <a16:creationId xmlns:a16="http://schemas.microsoft.com/office/drawing/2014/main" id="{7D35D96D-E455-C84D-9F68-8CFE13890BD1}"/>
              </a:ext>
            </a:extLst>
          </p:cNvPr>
          <p:cNvGraphicFramePr>
            <a:graphicFrameLocks noGrp="1"/>
          </p:cNvGraphicFramePr>
          <p:nvPr>
            <p:extLst>
              <p:ext uri="{D42A27DB-BD31-4B8C-83A1-F6EECF244321}">
                <p14:modId xmlns:p14="http://schemas.microsoft.com/office/powerpoint/2010/main" val="1684503908"/>
              </p:ext>
            </p:extLst>
          </p:nvPr>
        </p:nvGraphicFramePr>
        <p:xfrm>
          <a:off x="1702816" y="310929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7006871"/>
                    </a:ext>
                  </a:extLst>
                </a:gridCol>
                <a:gridCol w="4064000">
                  <a:extLst>
                    <a:ext uri="{9D8B030D-6E8A-4147-A177-3AD203B41FA5}">
                      <a16:colId xmlns:a16="http://schemas.microsoft.com/office/drawing/2014/main" val="3439254664"/>
                    </a:ext>
                  </a:extLst>
                </a:gridCol>
              </a:tblGrid>
              <a:tr h="370840">
                <a:tc>
                  <a:txBody>
                    <a:bodyPr/>
                    <a:lstStyle/>
                    <a:p>
                      <a:r>
                        <a:rPr lang="en-US" dirty="0"/>
                        <a:t>All Education levels shows difference between genders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Education levels shows no difference between genders</a:t>
                      </a:r>
                    </a:p>
                  </a:txBody>
                  <a:tcPr/>
                </a:tc>
                <a:extLst>
                  <a:ext uri="{0D108BD9-81ED-4DB2-BD59-A6C34878D82A}">
                    <a16:rowId xmlns:a16="http://schemas.microsoft.com/office/drawing/2014/main" val="4245599854"/>
                  </a:ext>
                </a:extLst>
              </a:tr>
              <a:tr h="370840">
                <a:tc>
                  <a:txBody>
                    <a:bodyPr/>
                    <a:lstStyle/>
                    <a:p>
                      <a:r>
                        <a:rPr lang="en-US" dirty="0"/>
                        <a:t>Germany</a:t>
                      </a:r>
                    </a:p>
                  </a:txBody>
                  <a:tcPr/>
                </a:tc>
                <a:tc>
                  <a:txBody>
                    <a:bodyPr/>
                    <a:lstStyle/>
                    <a:p>
                      <a:r>
                        <a:rPr lang="en-US" dirty="0"/>
                        <a:t>Ireland</a:t>
                      </a:r>
                    </a:p>
                  </a:txBody>
                  <a:tcPr/>
                </a:tc>
                <a:extLst>
                  <a:ext uri="{0D108BD9-81ED-4DB2-BD59-A6C34878D82A}">
                    <a16:rowId xmlns:a16="http://schemas.microsoft.com/office/drawing/2014/main" val="3382215562"/>
                  </a:ext>
                </a:extLst>
              </a:tr>
              <a:tr h="370840">
                <a:tc>
                  <a:txBody>
                    <a:bodyPr/>
                    <a:lstStyle/>
                    <a:p>
                      <a:r>
                        <a:rPr lang="en-US" dirty="0"/>
                        <a:t>Denmark</a:t>
                      </a:r>
                    </a:p>
                  </a:txBody>
                  <a:tcPr/>
                </a:tc>
                <a:tc>
                  <a:txBody>
                    <a:bodyPr/>
                    <a:lstStyle/>
                    <a:p>
                      <a:r>
                        <a:rPr lang="en-US" dirty="0"/>
                        <a:t>Luxembourg</a:t>
                      </a:r>
                    </a:p>
                  </a:txBody>
                  <a:tcPr/>
                </a:tc>
                <a:extLst>
                  <a:ext uri="{0D108BD9-81ED-4DB2-BD59-A6C34878D82A}">
                    <a16:rowId xmlns:a16="http://schemas.microsoft.com/office/drawing/2014/main" val="1125300724"/>
                  </a:ext>
                </a:extLst>
              </a:tr>
              <a:tr h="370840">
                <a:tc>
                  <a:txBody>
                    <a:bodyPr/>
                    <a:lstStyle/>
                    <a:p>
                      <a:r>
                        <a:rPr lang="en-US" dirty="0"/>
                        <a:t>Croatia</a:t>
                      </a:r>
                    </a:p>
                  </a:txBody>
                  <a:tcPr/>
                </a:tc>
                <a:tc>
                  <a:txBody>
                    <a:bodyPr/>
                    <a:lstStyle/>
                    <a:p>
                      <a:endParaRPr lang="en-US"/>
                    </a:p>
                  </a:txBody>
                  <a:tcPr/>
                </a:tc>
                <a:extLst>
                  <a:ext uri="{0D108BD9-81ED-4DB2-BD59-A6C34878D82A}">
                    <a16:rowId xmlns:a16="http://schemas.microsoft.com/office/drawing/2014/main" val="3909541383"/>
                  </a:ext>
                </a:extLst>
              </a:tr>
              <a:tr h="370840">
                <a:tc>
                  <a:txBody>
                    <a:bodyPr/>
                    <a:lstStyle/>
                    <a:p>
                      <a:r>
                        <a:rPr lang="en-US" dirty="0"/>
                        <a:t>United Kingdom</a:t>
                      </a:r>
                    </a:p>
                  </a:txBody>
                  <a:tcPr/>
                </a:tc>
                <a:tc>
                  <a:txBody>
                    <a:bodyPr/>
                    <a:lstStyle/>
                    <a:p>
                      <a:endParaRPr lang="en-US" dirty="0"/>
                    </a:p>
                  </a:txBody>
                  <a:tcPr/>
                </a:tc>
                <a:extLst>
                  <a:ext uri="{0D108BD9-81ED-4DB2-BD59-A6C34878D82A}">
                    <a16:rowId xmlns:a16="http://schemas.microsoft.com/office/drawing/2014/main" val="2233177506"/>
                  </a:ext>
                </a:extLst>
              </a:tr>
            </a:tbl>
          </a:graphicData>
        </a:graphic>
      </p:graphicFrame>
      <p:sp>
        <p:nvSpPr>
          <p:cNvPr id="9" name="TextBox 8">
            <a:extLst>
              <a:ext uri="{FF2B5EF4-FFF2-40B4-BE49-F238E27FC236}">
                <a16:creationId xmlns:a16="http://schemas.microsoft.com/office/drawing/2014/main" id="{0EC8DBF8-AA4D-A549-AEAB-A5B9C6B6A01E}"/>
              </a:ext>
            </a:extLst>
          </p:cNvPr>
          <p:cNvSpPr txBox="1"/>
          <p:nvPr/>
        </p:nvSpPr>
        <p:spPr>
          <a:xfrm>
            <a:off x="1702816" y="1625262"/>
            <a:ext cx="7649851" cy="923330"/>
          </a:xfrm>
          <a:prstGeom prst="rect">
            <a:avLst/>
          </a:prstGeom>
          <a:noFill/>
        </p:spPr>
        <p:txBody>
          <a:bodyPr wrap="none" rtlCol="0">
            <a:spAutoFit/>
          </a:bodyPr>
          <a:lstStyle/>
          <a:p>
            <a:r>
              <a:rPr lang="en-US" dirty="0"/>
              <a:t>Chi-square test the education level difference among age groups </a:t>
            </a:r>
          </a:p>
          <a:p>
            <a:r>
              <a:rPr lang="en-US" dirty="0"/>
              <a:t>between female and male</a:t>
            </a:r>
          </a:p>
          <a:p>
            <a:endParaRPr lang="en-US" dirty="0"/>
          </a:p>
        </p:txBody>
      </p:sp>
    </p:spTree>
    <p:extLst>
      <p:ext uri="{BB962C8B-B14F-4D97-AF65-F5344CB8AC3E}">
        <p14:creationId xmlns:p14="http://schemas.microsoft.com/office/powerpoint/2010/main" val="30835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41377" y="5680191"/>
            <a:ext cx="11356992" cy="1026781"/>
          </a:xfrm>
        </p:spPr>
        <p:txBody>
          <a:bodyPr>
            <a:normAutofit/>
          </a:bodyPr>
          <a:lstStyle/>
          <a:p>
            <a:r>
              <a:rPr lang="en-US" sz="2800" dirty="0">
                <a:latin typeface="Times New Roman" panose="02020603050405020304" pitchFamily="18" charset="0"/>
                <a:cs typeface="Times New Roman" panose="02020603050405020304" pitchFamily="18" charset="0"/>
              </a:rPr>
              <a:t>The trends of average percentage of population change over time among different education level. (average across all the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780288" y="353568"/>
            <a:ext cx="7095744" cy="584775"/>
          </a:xfrm>
          <a:prstGeom prst="rect">
            <a:avLst/>
          </a:prstGeom>
          <a:noFill/>
        </p:spPr>
        <p:txBody>
          <a:bodyPr wrap="square" rtlCol="0">
            <a:spAutoFit/>
          </a:bodyPr>
          <a:lstStyle/>
          <a:p>
            <a:r>
              <a:rPr lang="en-US" sz="3200" b="1" dirty="0"/>
              <a:t>Exploratory Data Analysis (EDA)</a:t>
            </a:r>
          </a:p>
        </p:txBody>
      </p:sp>
      <p:sp>
        <p:nvSpPr>
          <p:cNvPr id="11" name="TextBox 10">
            <a:extLst>
              <a:ext uri="{FF2B5EF4-FFF2-40B4-BE49-F238E27FC236}">
                <a16:creationId xmlns:a16="http://schemas.microsoft.com/office/drawing/2014/main" id="{93B6F7D1-328A-884F-A15D-0382E3AE1712}"/>
              </a:ext>
            </a:extLst>
          </p:cNvPr>
          <p:cNvSpPr txBox="1"/>
          <p:nvPr/>
        </p:nvSpPr>
        <p:spPr>
          <a:xfrm>
            <a:off x="638412" y="5131063"/>
            <a:ext cx="2813591" cy="369332"/>
          </a:xfrm>
          <a:prstGeom prst="rect">
            <a:avLst/>
          </a:prstGeom>
          <a:noFill/>
        </p:spPr>
        <p:txBody>
          <a:bodyPr wrap="none" rtlCol="0">
            <a:spAutoFit/>
          </a:bodyPr>
          <a:lstStyle/>
          <a:p>
            <a:r>
              <a:rPr lang="en-US" dirty="0"/>
              <a:t>Education level = ED0-2</a:t>
            </a:r>
          </a:p>
        </p:txBody>
      </p:sp>
      <p:sp>
        <p:nvSpPr>
          <p:cNvPr id="12" name="TextBox 11">
            <a:extLst>
              <a:ext uri="{FF2B5EF4-FFF2-40B4-BE49-F238E27FC236}">
                <a16:creationId xmlns:a16="http://schemas.microsoft.com/office/drawing/2014/main" id="{802C91A8-A499-184C-97F0-8E44BF8AB9A5}"/>
              </a:ext>
            </a:extLst>
          </p:cNvPr>
          <p:cNvSpPr txBox="1"/>
          <p:nvPr/>
        </p:nvSpPr>
        <p:spPr>
          <a:xfrm>
            <a:off x="4689204" y="5165798"/>
            <a:ext cx="2813591" cy="369332"/>
          </a:xfrm>
          <a:prstGeom prst="rect">
            <a:avLst/>
          </a:prstGeom>
          <a:noFill/>
        </p:spPr>
        <p:txBody>
          <a:bodyPr wrap="none" rtlCol="0">
            <a:spAutoFit/>
          </a:bodyPr>
          <a:lstStyle/>
          <a:p>
            <a:r>
              <a:rPr lang="en-US" dirty="0"/>
              <a:t>Education level = ED3-4</a:t>
            </a:r>
          </a:p>
        </p:txBody>
      </p:sp>
      <p:sp>
        <p:nvSpPr>
          <p:cNvPr id="13" name="TextBox 12">
            <a:extLst>
              <a:ext uri="{FF2B5EF4-FFF2-40B4-BE49-F238E27FC236}">
                <a16:creationId xmlns:a16="http://schemas.microsoft.com/office/drawing/2014/main" id="{66C80FA3-A8F5-F848-91AB-8BF1B4CE5AC4}"/>
              </a:ext>
            </a:extLst>
          </p:cNvPr>
          <p:cNvSpPr txBox="1"/>
          <p:nvPr/>
        </p:nvSpPr>
        <p:spPr>
          <a:xfrm>
            <a:off x="8884778" y="5133433"/>
            <a:ext cx="2813591" cy="369332"/>
          </a:xfrm>
          <a:prstGeom prst="rect">
            <a:avLst/>
          </a:prstGeom>
          <a:noFill/>
        </p:spPr>
        <p:txBody>
          <a:bodyPr wrap="none" rtlCol="0">
            <a:spAutoFit/>
          </a:bodyPr>
          <a:lstStyle/>
          <a:p>
            <a:r>
              <a:rPr lang="en-US" dirty="0"/>
              <a:t>Education level = ED5-8</a:t>
            </a:r>
          </a:p>
        </p:txBody>
      </p:sp>
      <p:pic>
        <p:nvPicPr>
          <p:cNvPr id="15" name="Picture 14" descr="Chart, scatter chart&#10;&#10;Description automatically generated">
            <a:extLst>
              <a:ext uri="{FF2B5EF4-FFF2-40B4-BE49-F238E27FC236}">
                <a16:creationId xmlns:a16="http://schemas.microsoft.com/office/drawing/2014/main" id="{CAF95EE4-F09F-4649-A57F-CEB3C1C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 y="1441624"/>
            <a:ext cx="4056328" cy="3579113"/>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8F18E72-351A-5642-A53C-61BAAB873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26" y="1441624"/>
            <a:ext cx="4056328" cy="3579113"/>
          </a:xfrm>
          <a:prstGeom prst="rect">
            <a:avLst/>
          </a:prstGeom>
        </p:spPr>
      </p:pic>
      <p:pic>
        <p:nvPicPr>
          <p:cNvPr id="19" name="Picture 18" descr="Chart&#10;&#10;Description automatically generated">
            <a:extLst>
              <a:ext uri="{FF2B5EF4-FFF2-40B4-BE49-F238E27FC236}">
                <a16:creationId xmlns:a16="http://schemas.microsoft.com/office/drawing/2014/main" id="{BE79141B-A4DA-1C4E-9054-EAC9ADFB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5554" y="1397402"/>
            <a:ext cx="4106446" cy="3623335"/>
          </a:xfrm>
          <a:prstGeom prst="rect">
            <a:avLst/>
          </a:prstGeom>
        </p:spPr>
      </p:pic>
    </p:spTree>
    <p:extLst>
      <p:ext uri="{BB962C8B-B14F-4D97-AF65-F5344CB8AC3E}">
        <p14:creationId xmlns:p14="http://schemas.microsoft.com/office/powerpoint/2010/main" val="180004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718816" y="6099910"/>
            <a:ext cx="10802112" cy="1026781"/>
          </a:xfrm>
        </p:spPr>
        <p:txBody>
          <a:bodyPr>
            <a:normAutofit/>
          </a:bodyPr>
          <a:lstStyle/>
          <a:p>
            <a:r>
              <a:rPr lang="en-US" sz="2400" dirty="0">
                <a:latin typeface="Times New Roman" panose="02020603050405020304" pitchFamily="18" charset="0"/>
                <a:cs typeface="Times New Roman" panose="02020603050405020304" pitchFamily="18" charset="0"/>
              </a:rPr>
              <a:t>Average percentage of population for each education level</a:t>
            </a:r>
          </a:p>
        </p:txBody>
      </p:sp>
      <p:sp>
        <p:nvSpPr>
          <p:cNvPr id="5" name="TextBox 4">
            <a:extLst>
              <a:ext uri="{FF2B5EF4-FFF2-40B4-BE49-F238E27FC236}">
                <a16:creationId xmlns:a16="http://schemas.microsoft.com/office/drawing/2014/main" id="{ED5550F0-8B3B-054C-8526-20B6A175583F}"/>
              </a:ext>
            </a:extLst>
          </p:cNvPr>
          <p:cNvSpPr txBox="1"/>
          <p:nvPr/>
        </p:nvSpPr>
        <p:spPr>
          <a:xfrm>
            <a:off x="829056" y="0"/>
            <a:ext cx="7095744" cy="584775"/>
          </a:xfrm>
          <a:prstGeom prst="rect">
            <a:avLst/>
          </a:prstGeom>
          <a:noFill/>
        </p:spPr>
        <p:txBody>
          <a:bodyPr wrap="square" rtlCol="0">
            <a:spAutoFit/>
          </a:bodyPr>
          <a:lstStyle/>
          <a:p>
            <a:r>
              <a:rPr lang="en-US" sz="3200" b="1" dirty="0"/>
              <a:t>Exploratory Data Analysis (EDA)</a:t>
            </a:r>
          </a:p>
        </p:txBody>
      </p:sp>
      <p:sp>
        <p:nvSpPr>
          <p:cNvPr id="15" name="TextBox 14">
            <a:extLst>
              <a:ext uri="{FF2B5EF4-FFF2-40B4-BE49-F238E27FC236}">
                <a16:creationId xmlns:a16="http://schemas.microsoft.com/office/drawing/2014/main" id="{B0579684-C7DB-E145-9447-FE1142509055}"/>
              </a:ext>
            </a:extLst>
          </p:cNvPr>
          <p:cNvSpPr txBox="1"/>
          <p:nvPr/>
        </p:nvSpPr>
        <p:spPr>
          <a:xfrm>
            <a:off x="2812198" y="5778284"/>
            <a:ext cx="471604" cy="369332"/>
          </a:xfrm>
          <a:prstGeom prst="rect">
            <a:avLst/>
          </a:prstGeom>
          <a:noFill/>
        </p:spPr>
        <p:txBody>
          <a:bodyPr wrap="none" rtlCol="0">
            <a:spAutoFit/>
          </a:bodyPr>
          <a:lstStyle/>
          <a:p>
            <a:r>
              <a:rPr lang="en-US" dirty="0"/>
              <a:t>UK</a:t>
            </a:r>
          </a:p>
        </p:txBody>
      </p:sp>
      <p:sp>
        <p:nvSpPr>
          <p:cNvPr id="16" name="TextBox 15">
            <a:extLst>
              <a:ext uri="{FF2B5EF4-FFF2-40B4-BE49-F238E27FC236}">
                <a16:creationId xmlns:a16="http://schemas.microsoft.com/office/drawing/2014/main" id="{69EA57C8-40D8-E849-A2FB-5999C7B50E88}"/>
              </a:ext>
            </a:extLst>
          </p:cNvPr>
          <p:cNvSpPr txBox="1"/>
          <p:nvPr/>
        </p:nvSpPr>
        <p:spPr>
          <a:xfrm>
            <a:off x="8465425" y="5778284"/>
            <a:ext cx="442750" cy="369332"/>
          </a:xfrm>
          <a:prstGeom prst="rect">
            <a:avLst/>
          </a:prstGeom>
          <a:noFill/>
        </p:spPr>
        <p:txBody>
          <a:bodyPr wrap="none" rtlCol="0">
            <a:spAutoFit/>
          </a:bodyPr>
          <a:lstStyle/>
          <a:p>
            <a:r>
              <a:rPr lang="en-US" dirty="0"/>
              <a:t>LU</a:t>
            </a:r>
          </a:p>
        </p:txBody>
      </p:sp>
      <p:pic>
        <p:nvPicPr>
          <p:cNvPr id="18" name="Picture 17" descr="Chart, bar chart&#10;&#10;Description automatically generated">
            <a:extLst>
              <a:ext uri="{FF2B5EF4-FFF2-40B4-BE49-F238E27FC236}">
                <a16:creationId xmlns:a16="http://schemas.microsoft.com/office/drawing/2014/main" id="{D4D0099E-CFF2-744A-AC6D-752ABF1E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906401"/>
            <a:ext cx="5181600" cy="4572000"/>
          </a:xfrm>
          <a:prstGeom prst="rect">
            <a:avLst/>
          </a:prstGeom>
        </p:spPr>
      </p:pic>
      <p:pic>
        <p:nvPicPr>
          <p:cNvPr id="22" name="Picture 21" descr="Chart, bar chart&#10;&#10;Description automatically generated">
            <a:extLst>
              <a:ext uri="{FF2B5EF4-FFF2-40B4-BE49-F238E27FC236}">
                <a16:creationId xmlns:a16="http://schemas.microsoft.com/office/drawing/2014/main" id="{6381B94E-1A17-F448-9B68-8AC0A5AC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75" y="895530"/>
            <a:ext cx="5181600" cy="4572000"/>
          </a:xfrm>
          <a:prstGeom prst="rect">
            <a:avLst/>
          </a:prstGeom>
        </p:spPr>
      </p:pic>
    </p:spTree>
    <p:extLst>
      <p:ext uri="{BB962C8B-B14F-4D97-AF65-F5344CB8AC3E}">
        <p14:creationId xmlns:p14="http://schemas.microsoft.com/office/powerpoint/2010/main" val="189689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1800704" y="6162215"/>
            <a:ext cx="8391144" cy="695785"/>
          </a:xfrm>
        </p:spPr>
        <p:txBody>
          <a:bodyPr>
            <a:normAutofit fontScale="90000"/>
          </a:bodyPr>
          <a:lstStyle/>
          <a:p>
            <a:r>
              <a:rPr lang="en-US" sz="2800" dirty="0">
                <a:latin typeface="Times New Roman" panose="02020603050405020304" pitchFamily="18" charset="0"/>
                <a:cs typeface="Times New Roman" panose="02020603050405020304" pitchFamily="18" charset="0"/>
              </a:rPr>
              <a:t>Average Life Expectancy regression over average percentage of population of education level ED5-8 across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682752" y="309655"/>
            <a:ext cx="7095744" cy="584775"/>
          </a:xfrm>
          <a:prstGeom prst="rect">
            <a:avLst/>
          </a:prstGeom>
          <a:noFill/>
        </p:spPr>
        <p:txBody>
          <a:bodyPr wrap="square" rtlCol="0">
            <a:spAutoFit/>
          </a:bodyPr>
          <a:lstStyle/>
          <a:p>
            <a:r>
              <a:rPr lang="en-US" sz="3200" b="1" dirty="0"/>
              <a:t>Exploratory Data Analysis (EDA)</a:t>
            </a:r>
          </a:p>
        </p:txBody>
      </p:sp>
      <p:pic>
        <p:nvPicPr>
          <p:cNvPr id="9" name="Picture 8" descr="Chart, scatter chart&#10;&#10;Description automatically generated">
            <a:extLst>
              <a:ext uri="{FF2B5EF4-FFF2-40B4-BE49-F238E27FC236}">
                <a16:creationId xmlns:a16="http://schemas.microsoft.com/office/drawing/2014/main" id="{F8D28EBB-80EF-9A41-8C94-17C1C020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096" y="1033272"/>
            <a:ext cx="5181600" cy="4572000"/>
          </a:xfrm>
          <a:prstGeom prst="rect">
            <a:avLst/>
          </a:prstGeom>
        </p:spPr>
      </p:pic>
    </p:spTree>
    <p:extLst>
      <p:ext uri="{BB962C8B-B14F-4D97-AF65-F5344CB8AC3E}">
        <p14:creationId xmlns:p14="http://schemas.microsoft.com/office/powerpoint/2010/main" val="370560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for European Union Countries</a:t>
            </a:r>
          </a:p>
        </p:txBody>
      </p:sp>
      <p:pic>
        <p:nvPicPr>
          <p:cNvPr id="5" name="Picture 4" descr="Chart, scatter chart&#10;&#10;Description automatically generated">
            <a:extLst>
              <a:ext uri="{FF2B5EF4-FFF2-40B4-BE49-F238E27FC236}">
                <a16:creationId xmlns:a16="http://schemas.microsoft.com/office/drawing/2014/main" id="{AD8FD5FA-75FB-4AC3-9665-342104008B33}"/>
              </a:ext>
            </a:extLst>
          </p:cNvPr>
          <p:cNvPicPr>
            <a:picLocks noChangeAspect="1"/>
          </p:cNvPicPr>
          <p:nvPr/>
        </p:nvPicPr>
        <p:blipFill>
          <a:blip r:embed="rId3"/>
          <a:stretch>
            <a:fillRect/>
          </a:stretch>
        </p:blipFill>
        <p:spPr>
          <a:xfrm>
            <a:off x="1277477" y="1690688"/>
            <a:ext cx="9637045" cy="4802188"/>
          </a:xfrm>
          <a:prstGeom prst="rect">
            <a:avLst/>
          </a:prstGeom>
        </p:spPr>
      </p:pic>
    </p:spTree>
    <p:extLst>
      <p:ext uri="{BB962C8B-B14F-4D97-AF65-F5344CB8AC3E}">
        <p14:creationId xmlns:p14="http://schemas.microsoft.com/office/powerpoint/2010/main" val="161628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(All Data) for 2019</a:t>
            </a:r>
          </a:p>
        </p:txBody>
      </p:sp>
      <p:pic>
        <p:nvPicPr>
          <p:cNvPr id="5" name="Picture 4" descr="Chart, text, scatter chart&#10;&#10;Description automatically generated">
            <a:extLst>
              <a:ext uri="{FF2B5EF4-FFF2-40B4-BE49-F238E27FC236}">
                <a16:creationId xmlns:a16="http://schemas.microsoft.com/office/drawing/2014/main" id="{0F025E06-4770-4D59-98AB-DC2ACA9AA1DB}"/>
              </a:ext>
            </a:extLst>
          </p:cNvPr>
          <p:cNvPicPr>
            <a:picLocks noChangeAspect="1"/>
          </p:cNvPicPr>
          <p:nvPr/>
        </p:nvPicPr>
        <p:blipFill rotWithShape="1">
          <a:blip r:embed="rId3"/>
          <a:srcRect t="1371"/>
          <a:stretch/>
        </p:blipFill>
        <p:spPr>
          <a:xfrm>
            <a:off x="1367181" y="1690688"/>
            <a:ext cx="9457637" cy="4802187"/>
          </a:xfrm>
          <a:prstGeom prst="rect">
            <a:avLst/>
          </a:prstGeom>
        </p:spPr>
      </p:pic>
    </p:spTree>
    <p:extLst>
      <p:ext uri="{BB962C8B-B14F-4D97-AF65-F5344CB8AC3E}">
        <p14:creationId xmlns:p14="http://schemas.microsoft.com/office/powerpoint/2010/main" val="383822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a:xfrm>
            <a:off x="838200" y="0"/>
            <a:ext cx="10515600" cy="1325563"/>
          </a:xfrm>
        </p:spPr>
        <p:txBody>
          <a:bodyPr/>
          <a:lstStyle/>
          <a:p>
            <a:r>
              <a:rPr lang="en-US" dirty="0"/>
              <a:t>Project Objective</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600635" y="1021608"/>
            <a:ext cx="10515599" cy="1051975"/>
          </a:xfrm>
        </p:spPr>
        <p:txBody>
          <a:bodyPr>
            <a:normAutofit/>
          </a:bodyPr>
          <a:lstStyle/>
          <a:p>
            <a:pPr lvl="1">
              <a:lnSpc>
                <a:spcPct val="110000"/>
              </a:lnSpc>
            </a:pPr>
            <a:r>
              <a:rPr lang="en-US" dirty="0"/>
              <a:t>The objective of the project is to explore whether life expectancy correlated with the level of education in 31 Europe countries from year 2008 to 2019.</a:t>
            </a:r>
          </a:p>
        </p:txBody>
      </p:sp>
      <p:pic>
        <p:nvPicPr>
          <p:cNvPr id="5" name="Picture 4" descr="Table&#10;&#10;Description automatically generated">
            <a:extLst>
              <a:ext uri="{FF2B5EF4-FFF2-40B4-BE49-F238E27FC236}">
                <a16:creationId xmlns:a16="http://schemas.microsoft.com/office/drawing/2014/main" id="{F32DC1FE-6333-7143-8B82-422DB172B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62" y="4109388"/>
            <a:ext cx="4483100" cy="2362200"/>
          </a:xfrm>
          <a:prstGeom prst="rect">
            <a:avLst/>
          </a:prstGeom>
        </p:spPr>
      </p:pic>
      <p:pic>
        <p:nvPicPr>
          <p:cNvPr id="7" name="Picture 6" descr="Table&#10;&#10;Description automatically generated">
            <a:extLst>
              <a:ext uri="{FF2B5EF4-FFF2-40B4-BE49-F238E27FC236}">
                <a16:creationId xmlns:a16="http://schemas.microsoft.com/office/drawing/2014/main" id="{B115B63F-061B-8F43-A379-7986F3F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2" y="4081251"/>
            <a:ext cx="5295900" cy="2425700"/>
          </a:xfrm>
          <a:prstGeom prst="rect">
            <a:avLst/>
          </a:prstGeom>
        </p:spPr>
      </p:pic>
      <p:sp>
        <p:nvSpPr>
          <p:cNvPr id="11" name="TextBox 10">
            <a:extLst>
              <a:ext uri="{FF2B5EF4-FFF2-40B4-BE49-F238E27FC236}">
                <a16:creationId xmlns:a16="http://schemas.microsoft.com/office/drawing/2014/main" id="{2396B427-A16B-3142-93F0-BA864D56A071}"/>
              </a:ext>
            </a:extLst>
          </p:cNvPr>
          <p:cNvSpPr txBox="1"/>
          <p:nvPr/>
        </p:nvSpPr>
        <p:spPr>
          <a:xfrm>
            <a:off x="2048256" y="3711919"/>
            <a:ext cx="1877568" cy="369332"/>
          </a:xfrm>
          <a:prstGeom prst="rect">
            <a:avLst/>
          </a:prstGeom>
          <a:noFill/>
        </p:spPr>
        <p:txBody>
          <a:bodyPr wrap="square" rtlCol="0">
            <a:spAutoFit/>
          </a:bodyPr>
          <a:lstStyle/>
          <a:p>
            <a:r>
              <a:rPr lang="en-US" dirty="0"/>
              <a:t>Table 1</a:t>
            </a:r>
          </a:p>
        </p:txBody>
      </p:sp>
      <p:sp>
        <p:nvSpPr>
          <p:cNvPr id="14" name="TextBox 13">
            <a:extLst>
              <a:ext uri="{FF2B5EF4-FFF2-40B4-BE49-F238E27FC236}">
                <a16:creationId xmlns:a16="http://schemas.microsoft.com/office/drawing/2014/main" id="{615D867A-DDEB-2F4D-B162-6DD1931E828D}"/>
              </a:ext>
            </a:extLst>
          </p:cNvPr>
          <p:cNvSpPr txBox="1"/>
          <p:nvPr/>
        </p:nvSpPr>
        <p:spPr>
          <a:xfrm>
            <a:off x="7150608" y="3711919"/>
            <a:ext cx="1877568" cy="369332"/>
          </a:xfrm>
          <a:prstGeom prst="rect">
            <a:avLst/>
          </a:prstGeom>
          <a:noFill/>
        </p:spPr>
        <p:txBody>
          <a:bodyPr wrap="square" rtlCol="0">
            <a:spAutoFit/>
          </a:bodyPr>
          <a:lstStyle/>
          <a:p>
            <a:r>
              <a:rPr lang="en-US" dirty="0"/>
              <a:t>Table 2</a:t>
            </a:r>
          </a:p>
        </p:txBody>
      </p:sp>
      <p:sp>
        <p:nvSpPr>
          <p:cNvPr id="15" name="TextBox 14">
            <a:extLst>
              <a:ext uri="{FF2B5EF4-FFF2-40B4-BE49-F238E27FC236}">
                <a16:creationId xmlns:a16="http://schemas.microsoft.com/office/drawing/2014/main" id="{7C01C50A-07F2-204F-98EF-E91ED3C3DBAA}"/>
              </a:ext>
            </a:extLst>
          </p:cNvPr>
          <p:cNvSpPr txBox="1"/>
          <p:nvPr/>
        </p:nvSpPr>
        <p:spPr>
          <a:xfrm>
            <a:off x="10436094" y="3711919"/>
            <a:ext cx="1360279" cy="369332"/>
          </a:xfrm>
          <a:prstGeom prst="rect">
            <a:avLst/>
          </a:prstGeom>
          <a:noFill/>
        </p:spPr>
        <p:txBody>
          <a:bodyPr wrap="square" rtlCol="0">
            <a:spAutoFit/>
          </a:bodyPr>
          <a:lstStyle/>
          <a:p>
            <a:r>
              <a:rPr lang="en-US" dirty="0"/>
              <a:t>Table 3</a:t>
            </a:r>
          </a:p>
        </p:txBody>
      </p:sp>
      <p:pic>
        <p:nvPicPr>
          <p:cNvPr id="13" name="Picture 12" descr="Table&#10;&#10;Description automatically generated">
            <a:extLst>
              <a:ext uri="{FF2B5EF4-FFF2-40B4-BE49-F238E27FC236}">
                <a16:creationId xmlns:a16="http://schemas.microsoft.com/office/drawing/2014/main" id="{9BB1E794-7700-614D-9480-A4250DD23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1300" y="4081251"/>
            <a:ext cx="2202438" cy="2362200"/>
          </a:xfrm>
          <a:prstGeom prst="rect">
            <a:avLst/>
          </a:prstGeom>
        </p:spPr>
      </p:pic>
      <p:sp>
        <p:nvSpPr>
          <p:cNvPr id="18" name="Content Placeholder 2">
            <a:extLst>
              <a:ext uri="{FF2B5EF4-FFF2-40B4-BE49-F238E27FC236}">
                <a16:creationId xmlns:a16="http://schemas.microsoft.com/office/drawing/2014/main" id="{50A5C311-1752-437F-8819-86176BDE0404}"/>
              </a:ext>
            </a:extLst>
          </p:cNvPr>
          <p:cNvSpPr txBox="1">
            <a:spLocks/>
          </p:cNvSpPr>
          <p:nvPr/>
        </p:nvSpPr>
        <p:spPr>
          <a:xfrm>
            <a:off x="759316" y="2304703"/>
            <a:ext cx="10515599" cy="545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Population By Education Levels in Europe (table 1)</a:t>
            </a:r>
          </a:p>
        </p:txBody>
      </p:sp>
      <p:sp>
        <p:nvSpPr>
          <p:cNvPr id="19" name="Content Placeholder 2">
            <a:extLst>
              <a:ext uri="{FF2B5EF4-FFF2-40B4-BE49-F238E27FC236}">
                <a16:creationId xmlns:a16="http://schemas.microsoft.com/office/drawing/2014/main" id="{1F8D6FA9-81BF-41A1-91EE-498D931C5E68}"/>
              </a:ext>
            </a:extLst>
          </p:cNvPr>
          <p:cNvSpPr txBox="1">
            <a:spLocks/>
          </p:cNvSpPr>
          <p:nvPr/>
        </p:nvSpPr>
        <p:spPr>
          <a:xfrm>
            <a:off x="600634" y="1694895"/>
            <a:ext cx="10515599" cy="681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200000"/>
              </a:lnSpc>
            </a:pPr>
            <a:r>
              <a:rPr lang="en-US" dirty="0"/>
              <a:t>Data Sets:</a:t>
            </a:r>
          </a:p>
        </p:txBody>
      </p:sp>
      <p:sp>
        <p:nvSpPr>
          <p:cNvPr id="20" name="Content Placeholder 2">
            <a:extLst>
              <a:ext uri="{FF2B5EF4-FFF2-40B4-BE49-F238E27FC236}">
                <a16:creationId xmlns:a16="http://schemas.microsoft.com/office/drawing/2014/main" id="{474CF497-E357-4E3C-AE17-667650B5D8C9}"/>
              </a:ext>
            </a:extLst>
          </p:cNvPr>
          <p:cNvSpPr txBox="1">
            <a:spLocks/>
          </p:cNvSpPr>
          <p:nvPr/>
        </p:nvSpPr>
        <p:spPr>
          <a:xfrm>
            <a:off x="759314" y="2683391"/>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Life Expectancy of Birth in Europe (Table 2)</a:t>
            </a:r>
          </a:p>
        </p:txBody>
      </p:sp>
      <p:sp>
        <p:nvSpPr>
          <p:cNvPr id="21" name="Content Placeholder 2">
            <a:extLst>
              <a:ext uri="{FF2B5EF4-FFF2-40B4-BE49-F238E27FC236}">
                <a16:creationId xmlns:a16="http://schemas.microsoft.com/office/drawing/2014/main" id="{F8B8CB80-7E8C-42A0-AB55-C3935C3DFE4B}"/>
              </a:ext>
            </a:extLst>
          </p:cNvPr>
          <p:cNvSpPr txBox="1">
            <a:spLocks/>
          </p:cNvSpPr>
          <p:nvPr/>
        </p:nvSpPr>
        <p:spPr>
          <a:xfrm>
            <a:off x="759314" y="3110616"/>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Europe Country Abbreviations (Table 3)</a:t>
            </a:r>
          </a:p>
        </p:txBody>
      </p:sp>
    </p:spTree>
    <p:extLst>
      <p:ext uri="{BB962C8B-B14F-4D97-AF65-F5344CB8AC3E}">
        <p14:creationId xmlns:p14="http://schemas.microsoft.com/office/powerpoint/2010/main" val="7674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lstStyle/>
          <a:p>
            <a:pPr>
              <a:lnSpc>
                <a:spcPct val="150000"/>
              </a:lnSpc>
            </a:pPr>
            <a:r>
              <a:rPr lang="en-US" dirty="0"/>
              <a:t>Higher education rates correlates with increased life expectancy</a:t>
            </a:r>
          </a:p>
          <a:p>
            <a:pPr lvl="1">
              <a:lnSpc>
                <a:spcPct val="150000"/>
              </a:lnSpc>
            </a:pPr>
            <a:r>
              <a:rPr lang="en-US" dirty="0"/>
              <a:t>Is there a difference between males and females?</a:t>
            </a:r>
          </a:p>
          <a:p>
            <a:pPr lvl="1">
              <a:lnSpc>
                <a:spcPct val="150000"/>
              </a:lnSpc>
            </a:pPr>
            <a:r>
              <a:rPr lang="en-US" dirty="0"/>
              <a:t>Does the education rate between countries influence their life expectancy?</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605144" y="5922126"/>
            <a:ext cx="11878056" cy="662781"/>
          </a:xfrm>
        </p:spPr>
        <p:txBody>
          <a:bodyPr>
            <a:normAutofit/>
          </a:bodyPr>
          <a:lstStyle/>
          <a:p>
            <a:r>
              <a:rPr lang="en-US" sz="2800" dirty="0" err="1"/>
              <a:t>Chloropleth</a:t>
            </a:r>
            <a:r>
              <a:rPr lang="en-US" sz="2800" dirty="0"/>
              <a:t> Map of Life Expectancy for European Union Countries</a:t>
            </a:r>
          </a:p>
        </p:txBody>
      </p:sp>
      <p:sp>
        <p:nvSpPr>
          <p:cNvPr id="5" name="TextBox 4">
            <a:extLst>
              <a:ext uri="{FF2B5EF4-FFF2-40B4-BE49-F238E27FC236}">
                <a16:creationId xmlns:a16="http://schemas.microsoft.com/office/drawing/2014/main" id="{DADB73F5-39A5-D349-AD3F-5D78B81C2906}"/>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4" name="Picture 3" descr="A picture containing text&#10;&#10;Description automatically generated">
            <a:extLst>
              <a:ext uri="{FF2B5EF4-FFF2-40B4-BE49-F238E27FC236}">
                <a16:creationId xmlns:a16="http://schemas.microsoft.com/office/drawing/2014/main" id="{7766BAF6-0D70-40AC-B0A2-A28B3911A239}"/>
              </a:ext>
            </a:extLst>
          </p:cNvPr>
          <p:cNvPicPr>
            <a:picLocks noChangeAspect="1"/>
          </p:cNvPicPr>
          <p:nvPr/>
        </p:nvPicPr>
        <p:blipFill>
          <a:blip r:embed="rId3"/>
          <a:stretch>
            <a:fillRect/>
          </a:stretch>
        </p:blipFill>
        <p:spPr>
          <a:xfrm>
            <a:off x="1876927" y="2257098"/>
            <a:ext cx="2150647" cy="3240601"/>
          </a:xfrm>
          <a:prstGeom prst="rect">
            <a:avLst/>
          </a:prstGeom>
        </p:spPr>
      </p:pic>
      <p:pic>
        <p:nvPicPr>
          <p:cNvPr id="6" name="Picture 5" descr="A map of the world&#10;&#10;Description automatically generated with medium confidence">
            <a:extLst>
              <a:ext uri="{FF2B5EF4-FFF2-40B4-BE49-F238E27FC236}">
                <a16:creationId xmlns:a16="http://schemas.microsoft.com/office/drawing/2014/main" id="{13EAB1AF-A108-4112-B65A-035CF730C4FF}"/>
              </a:ext>
            </a:extLst>
          </p:cNvPr>
          <p:cNvPicPr>
            <a:picLocks noChangeAspect="1"/>
          </p:cNvPicPr>
          <p:nvPr/>
        </p:nvPicPr>
        <p:blipFill>
          <a:blip r:embed="rId4"/>
          <a:stretch>
            <a:fillRect/>
          </a:stretch>
        </p:blipFill>
        <p:spPr>
          <a:xfrm>
            <a:off x="4573236" y="1351387"/>
            <a:ext cx="5744306" cy="4570739"/>
          </a:xfrm>
          <a:prstGeom prst="rect">
            <a:avLst/>
          </a:prstGeom>
        </p:spPr>
      </p:pic>
    </p:spTree>
    <p:extLst>
      <p:ext uri="{BB962C8B-B14F-4D97-AF65-F5344CB8AC3E}">
        <p14:creationId xmlns:p14="http://schemas.microsoft.com/office/powerpoint/2010/main" val="29979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706368" y="5324439"/>
            <a:ext cx="7464552" cy="873443"/>
          </a:xfrm>
        </p:spPr>
        <p:txBody>
          <a:bodyPr>
            <a:normAutofit/>
          </a:bodyPr>
          <a:lstStyle/>
          <a:p>
            <a:r>
              <a:rPr lang="en-US" sz="2400" dirty="0">
                <a:latin typeface="Times New Roman" panose="02020603050405020304" pitchFamily="18" charset="0"/>
                <a:cs typeface="Times New Roman" panose="02020603050405020304" pitchFamily="18" charset="0"/>
              </a:rPr>
              <a:t>Life Expectancy by Country</a:t>
            </a:r>
          </a:p>
        </p:txBody>
      </p:sp>
      <p:sp>
        <p:nvSpPr>
          <p:cNvPr id="3" name="TextBox 2">
            <a:extLst>
              <a:ext uri="{FF2B5EF4-FFF2-40B4-BE49-F238E27FC236}">
                <a16:creationId xmlns:a16="http://schemas.microsoft.com/office/drawing/2014/main" id="{8481F74E-4C83-B540-A595-63EDC0BACA9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Graphical user interface&#10;&#10;Description automatically generated">
            <a:extLst>
              <a:ext uri="{FF2B5EF4-FFF2-40B4-BE49-F238E27FC236}">
                <a16:creationId xmlns:a16="http://schemas.microsoft.com/office/drawing/2014/main" id="{DC7388D0-66FB-C744-815C-32AA03F0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8074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4645152" y="5322870"/>
            <a:ext cx="5928360" cy="876582"/>
          </a:xfrm>
        </p:spPr>
        <p:txBody>
          <a:bodyPr>
            <a:normAutofit/>
          </a:bodyPr>
          <a:lstStyle/>
          <a:p>
            <a:r>
              <a:rPr lang="en-US" sz="2400" dirty="0">
                <a:latin typeface="Times New Roman" panose="02020603050405020304" pitchFamily="18" charset="0"/>
                <a:cs typeface="Times New Roman" panose="02020603050405020304" pitchFamily="18" charset="0"/>
              </a:rPr>
              <a:t>Life Expectancy by Year</a:t>
            </a:r>
          </a:p>
        </p:txBody>
      </p:sp>
      <p:sp>
        <p:nvSpPr>
          <p:cNvPr id="4" name="TextBox 3">
            <a:extLst>
              <a:ext uri="{FF2B5EF4-FFF2-40B4-BE49-F238E27FC236}">
                <a16:creationId xmlns:a16="http://schemas.microsoft.com/office/drawing/2014/main" id="{799FFC39-2E69-A344-B3F9-1310CC7E70F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A screenshot of a computer&#10;&#10;Description automatically generated with low confidence">
            <a:extLst>
              <a:ext uri="{FF2B5EF4-FFF2-40B4-BE49-F238E27FC236}">
                <a16:creationId xmlns:a16="http://schemas.microsoft.com/office/drawing/2014/main" id="{AAC2C182-AD84-F945-A4BB-0675CD867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3096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069592" y="5984953"/>
            <a:ext cx="8391144" cy="1026781"/>
          </a:xfrm>
        </p:spPr>
        <p:txBody>
          <a:bodyPr>
            <a:normAutofit/>
          </a:bodyPr>
          <a:lstStyle/>
          <a:p>
            <a:r>
              <a:rPr lang="en-US" sz="2800" dirty="0">
                <a:latin typeface="Times New Roman" panose="02020603050405020304" pitchFamily="18" charset="0"/>
                <a:cs typeface="Times New Roman" panose="02020603050405020304" pitchFamily="18" charset="0"/>
              </a:rPr>
              <a:t>Average Life Expectancy regression over time</a:t>
            </a:r>
          </a:p>
        </p:txBody>
      </p:sp>
      <p:sp>
        <p:nvSpPr>
          <p:cNvPr id="5" name="TextBox 4">
            <a:extLst>
              <a:ext uri="{FF2B5EF4-FFF2-40B4-BE49-F238E27FC236}">
                <a16:creationId xmlns:a16="http://schemas.microsoft.com/office/drawing/2014/main" id="{ED5550F0-8B3B-054C-8526-20B6A175583F}"/>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6" name="Picture 5" descr="Chart, line chart&#10;&#10;Description automatically generated">
            <a:extLst>
              <a:ext uri="{FF2B5EF4-FFF2-40B4-BE49-F238E27FC236}">
                <a16:creationId xmlns:a16="http://schemas.microsoft.com/office/drawing/2014/main" id="{8FADE22F-B60F-0F4A-A3CC-F891B6A9B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588" y="1326021"/>
            <a:ext cx="5181600" cy="4572000"/>
          </a:xfrm>
          <a:prstGeom prst="rect">
            <a:avLst/>
          </a:prstGeom>
        </p:spPr>
      </p:pic>
    </p:spTree>
    <p:extLst>
      <p:ext uri="{BB962C8B-B14F-4D97-AF65-F5344CB8AC3E}">
        <p14:creationId xmlns:p14="http://schemas.microsoft.com/office/powerpoint/2010/main" val="215009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Data with High Education Rates (&gt;40% ED5-8) and Lower Life Expectancy (&lt;77 years)</a:t>
            </a:r>
          </a:p>
        </p:txBody>
      </p:sp>
      <p:pic>
        <p:nvPicPr>
          <p:cNvPr id="4" name="Picture 3" descr="Graphical user interface&#10;&#10;Description automatically generated with medium confidence">
            <a:extLst>
              <a:ext uri="{FF2B5EF4-FFF2-40B4-BE49-F238E27FC236}">
                <a16:creationId xmlns:a16="http://schemas.microsoft.com/office/drawing/2014/main" id="{5C5D309B-02F4-4C12-8C9E-5C12C652B498}"/>
              </a:ext>
            </a:extLst>
          </p:cNvPr>
          <p:cNvPicPr>
            <a:picLocks noChangeAspect="1"/>
          </p:cNvPicPr>
          <p:nvPr/>
        </p:nvPicPr>
        <p:blipFill rotWithShape="1">
          <a:blip r:embed="rId3"/>
          <a:srcRect l="14336"/>
          <a:stretch/>
        </p:blipFill>
        <p:spPr>
          <a:xfrm>
            <a:off x="1040743" y="2143760"/>
            <a:ext cx="9542158" cy="2152136"/>
          </a:xfrm>
          <a:prstGeom prst="rect">
            <a:avLst/>
          </a:prstGeom>
        </p:spPr>
      </p:pic>
    </p:spTree>
    <p:extLst>
      <p:ext uri="{BB962C8B-B14F-4D97-AF65-F5344CB8AC3E}">
        <p14:creationId xmlns:p14="http://schemas.microsoft.com/office/powerpoint/2010/main" val="323873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Lithuania 2019</a:t>
            </a:r>
          </a:p>
        </p:txBody>
      </p:sp>
      <p:pic>
        <p:nvPicPr>
          <p:cNvPr id="4" name="Picture 3" descr="Chart, scatter chart&#10;&#10;Description automatically generated">
            <a:extLst>
              <a:ext uri="{FF2B5EF4-FFF2-40B4-BE49-F238E27FC236}">
                <a16:creationId xmlns:a16="http://schemas.microsoft.com/office/drawing/2014/main" id="{03120CF2-A29B-4A4F-A7ED-E7018CFE409E}"/>
              </a:ext>
            </a:extLst>
          </p:cNvPr>
          <p:cNvPicPr>
            <a:picLocks noChangeAspect="1"/>
          </p:cNvPicPr>
          <p:nvPr/>
        </p:nvPicPr>
        <p:blipFill>
          <a:blip r:embed="rId3"/>
          <a:stretch>
            <a:fillRect/>
          </a:stretch>
        </p:blipFill>
        <p:spPr>
          <a:xfrm>
            <a:off x="1082040" y="1690688"/>
            <a:ext cx="8988691" cy="4639079"/>
          </a:xfrm>
          <a:prstGeom prst="rect">
            <a:avLst/>
          </a:prstGeom>
        </p:spPr>
      </p:pic>
    </p:spTree>
    <p:extLst>
      <p:ext uri="{BB962C8B-B14F-4D97-AF65-F5344CB8AC3E}">
        <p14:creationId xmlns:p14="http://schemas.microsoft.com/office/powerpoint/2010/main" val="346919773"/>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864</Words>
  <Application>Microsoft Office PowerPoint</Application>
  <PresentationFormat>Widescreen</PresentationFormat>
  <Paragraphs>83</Paragraphs>
  <Slides>17</Slides>
  <Notes>14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ShapesVTI</vt:lpstr>
      <vt:lpstr>Capstone 1: Team Compsognathus</vt:lpstr>
      <vt:lpstr>Project Objective</vt:lpstr>
      <vt:lpstr>Hypothesis:</vt:lpstr>
      <vt:lpstr>Chloropleth Map of Life Expectancy for European Union Countries</vt:lpstr>
      <vt:lpstr>Life Expectancy by Country</vt:lpstr>
      <vt:lpstr>Life Expectancy by Year</vt:lpstr>
      <vt:lpstr>Average Life Expectancy regression over time</vt:lpstr>
      <vt:lpstr>Data with High Education Rates (&gt;40% ED5-8) and Lower Life Expectancy (&lt;77 years)</vt:lpstr>
      <vt:lpstr>Correlation between Life Expectancy and Education (ED5-8) for Lithuania 2019</vt:lpstr>
      <vt:lpstr>Correlation between Life Expectancy and Education (ED5-8) for 2019</vt:lpstr>
      <vt:lpstr>Conclusions:</vt:lpstr>
      <vt:lpstr>PowerPoint Presentation</vt:lpstr>
      <vt:lpstr>The trends of average percentage of population change over time among different education level. (average across all the Europe countries)</vt:lpstr>
      <vt:lpstr>Average percentage of population for each education level</vt:lpstr>
      <vt:lpstr>Average Life Expectancy regression over average percentage of population of education level ED5-8 across Europe countries</vt:lpstr>
      <vt:lpstr>Correlation between Life Expectancy and Education for European Union Countries</vt:lpstr>
      <vt:lpstr>Correlation between Life Expectancy and Education (All Data) for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Compsognathus Team</dc:title>
  <dc:creator>John Clos</dc:creator>
  <cp:lastModifiedBy>John Clos</cp:lastModifiedBy>
  <cp:revision>8</cp:revision>
  <dcterms:created xsi:type="dcterms:W3CDTF">2021-07-31T13:26:25Z</dcterms:created>
  <dcterms:modified xsi:type="dcterms:W3CDTF">2021-08-03T18:12:45Z</dcterms:modified>
</cp:coreProperties>
</file>