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73" r:id="rId6"/>
    <p:sldId id="264" r:id="rId7"/>
    <p:sldId id="272" r:id="rId8"/>
    <p:sldId id="274" r:id="rId9"/>
    <p:sldId id="265" r:id="rId10"/>
    <p:sldId id="26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Quattrocento Sans" panose="020B05020500000200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ED18A-95D4-4753-BF9D-C70F363142E5}" v="335" dt="2022-04-16T20:40:38.926"/>
    <p1510:client id="{0B59C54B-AAAF-47F2-B2A1-6BC81C0DC39B}" v="194" dt="2022-04-19T16:10:29.569"/>
    <p1510:client id="{15DDBD20-396E-4AE7-A56F-93B605769FAA}" v="1" dt="2022-04-19T15:10:25.808"/>
    <p1510:client id="{1C9B9910-226A-1F03-A9FC-0CAE6610A7AF}" v="55" dt="2022-04-19T12:23:31.812"/>
    <p1510:client id="{1FA9FC7D-4F3D-4089-87B9-C63B08FB66C3}" v="6" dt="2022-04-20T23:44:03.552"/>
    <p1510:client id="{27427C06-9A3F-49B3-8D08-B40BF6CDF82D}" v="99" dt="2022-04-18T01:35:16.124"/>
    <p1510:client id="{294396FE-207A-4D87-864A-D6CF03F6D8E5}" v="28" dt="2022-04-20T15:21:27.171"/>
    <p1510:client id="{2D019C72-D547-4538-B323-CDD0ED072AA7}" v="6" dt="2022-04-20T23:04:40.296"/>
    <p1510:client id="{2DA3D4D2-8A02-428D-9AA9-4005A7CCF426}" v="4" dt="2022-04-19T16:12:07.858"/>
    <p1510:client id="{3555EE78-274F-6FBC-3563-B67AEC3DBCE6}" v="86" dt="2022-04-17T21:18:48.707"/>
    <p1510:client id="{3957278D-A8CC-4887-5EB6-2D684B4BBE58}" v="15" dt="2022-04-17T15:49:59.914"/>
    <p1510:client id="{3E8733F3-E1CF-4F3D-9143-0B879DEBBFAB}" v="45" dt="2022-04-20T15:15:06.908"/>
    <p1510:client id="{40D7C9EC-4BBD-8738-E0BC-92442278C58C}" v="7" dt="2022-04-17T15:54:27.791"/>
    <p1510:client id="{4252D6F6-EEE3-4542-91B8-7E6B1EAB7588}" v="156" dt="2022-04-19T17:47:39.477"/>
    <p1510:client id="{48508BD9-10AC-4E27-9D9D-6993A199AABC}" v="111" dt="2022-04-17T02:34:41.620"/>
    <p1510:client id="{5F5394B0-C8F5-48A4-9BBD-F36FC55CCC47}" v="3" dt="2022-04-17T21:57:11.115"/>
    <p1510:client id="{7B3A2CFE-5D5D-46B9-A3E6-763A554C417B}" v="2" dt="2022-04-20T15:48:05.846"/>
    <p1510:client id="{7BB0CC6F-645B-BD41-6DF3-CB91B19CF920}" v="69" dt="2022-04-19T22:49:14.955"/>
    <p1510:client id="{7D112672-4863-4A7F-99E0-A1DE95719BFE}" v="6" dt="2022-04-16T20:31:54.436"/>
    <p1510:client id="{9076031E-CBCD-4489-8C41-0AC28623361A}" v="6" dt="2022-04-20T15:53:16.410"/>
    <p1510:client id="{96962A43-4DBE-4F12-B660-BF251C3DD28A}" v="105" dt="2022-04-19T19:15:42.531"/>
    <p1510:client id="{B3B989FE-7319-475A-8138-22EA5424800D}" v="68" dt="2022-04-17T19:53:30.211"/>
    <p1510:client id="{B61DF150-23C7-4331-B711-B1D86C82E340}" v="23" dt="2022-04-17T21:41:02.593"/>
    <p1510:client id="{B87B1183-463D-198B-CE27-6FD6A2165F28}" v="20" dt="2022-04-19T16:25:10.796"/>
    <p1510:client id="{C17C5B03-153C-440E-ACA3-1466CCF40FA5}" v="59" dt="2022-04-19T16:01:39.082"/>
    <p1510:client id="{C2D46AD7-2EFC-4474-AB97-43B342A1EBAD}" v="12" dt="2022-04-19T16:22:32.079"/>
    <p1510:client id="{CB920687-8105-45FD-ACF5-9A8CFC62DB0E}" v="2" dt="2022-04-20T23:23:22.116"/>
    <p1510:client id="{CE6A0D77-EA1C-400B-82A6-4B63B27EC1D6}" v="1" dt="2022-04-17T20:50:43.513"/>
    <p1510:client id="{CEA3C23A-F03D-6159-24E1-0C2589B63C32}" v="23" dt="2022-04-17T21:59:09.652"/>
    <p1510:client id="{D28DC16C-AE89-2FC7-D56A-2402980BC898}" v="911" dt="2022-04-17T15:40:18.083"/>
    <p1510:client id="{D4E8969E-A684-4BE8-A9D2-E83BCD5F1071}" v="234" dt="2022-04-19T16:46:09.835"/>
    <p1510:client id="{E20A60F6-56D5-46BA-BF31-F3EEC8603757}" v="33" dt="2022-04-19T19:57:39.342"/>
    <p1510:client id="{EBBB5A1E-CD4A-4162-8901-FA4E238FCB93}" v="1" dt="2022-04-21T00:41:59.962"/>
    <p1510:client id="{F662F339-5E08-4827-8E33-ED80D6F5FA11}" v="36" dt="2022-04-20T15:14:10.353"/>
    <p1510:client id="{FF3E013E-2811-4640-0569-2E594ED16DBB}" v="7" dt="2022-04-20T15:29:36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25d159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25d159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51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37e3528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37e3528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37e3528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37e3528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(daily historical data from January 2013 – October 2015) -- 34 months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Columns such as item name, item category, shop ID, etc. do not change with time whereas item count and item price do vary with time.</a:t>
            </a:r>
          </a:p>
          <a:p>
            <a:pPr marL="0" indent="0">
              <a:buNone/>
            </a:pPr>
            <a:r>
              <a:rPr lang="en-US"/>
              <a:t>This is time series data, there aren't many predictors, so we have to do some feature engineering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b="1"/>
              <a:t>Data fields</a:t>
            </a:r>
            <a:r>
              <a:rPr lang="en-US"/>
              <a:t>: 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/>
              <a:t>ID</a:t>
            </a:r>
            <a:r>
              <a:rPr lang="en-US"/>
              <a:t>: sample submission file in the correct format 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shop_id</a:t>
            </a:r>
            <a:r>
              <a:rPr lang="en-US"/>
              <a:t>: unique identifier of a shop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item_id</a:t>
            </a:r>
            <a:r>
              <a:rPr lang="en-US"/>
              <a:t>: unique identifier of a product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item_category_id</a:t>
            </a:r>
            <a:r>
              <a:rPr lang="en-US"/>
              <a:t>: unique identifier of item category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item_cnt_day</a:t>
            </a:r>
            <a:r>
              <a:rPr lang="en-US"/>
              <a:t>: number of products sold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item_price</a:t>
            </a:r>
            <a:r>
              <a:rPr lang="en-US"/>
              <a:t>: current price of an item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/>
              <a:t>date</a:t>
            </a:r>
            <a:r>
              <a:rPr lang="en-US"/>
              <a:t>: date in format dd/mm/</a:t>
            </a:r>
            <a:r>
              <a:rPr lang="en-US" err="1"/>
              <a:t>yyyy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item_category_name</a:t>
            </a:r>
            <a:r>
              <a:rPr lang="en-US"/>
              <a:t>: name of item category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item_name</a:t>
            </a:r>
            <a:r>
              <a:rPr lang="en-US"/>
              <a:t>: name of item</a:t>
            </a:r>
          </a:p>
          <a:p>
            <a:pPr marL="171450" indent="-171450">
              <a:lnSpc>
                <a:spcPct val="90000"/>
              </a:lnSpc>
              <a:spcBef>
                <a:spcPts val="800"/>
              </a:spcBef>
              <a:buFont typeface="Arial,Sans-Serif"/>
              <a:buChar char="•"/>
            </a:pPr>
            <a:r>
              <a:rPr lang="en-US" u="sng" err="1"/>
              <a:t>shop_name</a:t>
            </a:r>
            <a:r>
              <a:rPr lang="en-US"/>
              <a:t>: name of shop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For each shop id we have the item id, price, and </a:t>
            </a:r>
            <a:endParaRPr lang="en-US" dirty="0"/>
          </a:p>
          <a:p>
            <a:pPr>
              <a:buNone/>
            </a:pPr>
            <a:r>
              <a:rPr lang="en-US">
                <a:latin typeface="Calibri"/>
                <a:cs typeface="Calibri"/>
              </a:rPr>
              <a:t>Sample: ID is the primary composite key for every product and store combination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42cdb7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42cdb7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9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42cdb7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42cdb7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09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25d159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25d159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1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/>
              <a:t>      Whole process is to repeat adding trees and splitting features to get a new tree. Every time we adding a new tree is to learn a new function and to fit for residual errors from last prediction. This process is repeated until all of the N trees forming the ensemble are trained. By adding all the values from each tree together, we get final prediction value. Our goal is to make y hat close to y in each step. Each optimization is based on the last result. In order to get rid of overfitting, we set specific values to max-depth, sample weight and threshold. As for early stopping, we need to find iteration number with the best evaluation metric value. </a:t>
            </a:r>
          </a:p>
        </p:txBody>
      </p:sp>
    </p:spTree>
    <p:extLst>
      <p:ext uri="{BB962C8B-B14F-4D97-AF65-F5344CB8AC3E}">
        <p14:creationId xmlns:p14="http://schemas.microsoft.com/office/powerpoint/2010/main" val="89866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25d159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25d159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Quattrocento Sans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450" y="42420"/>
            <a:ext cx="1315100" cy="7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o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>
            <a:alpha val="70980"/>
          </a:schemeClr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2412" y="1362670"/>
            <a:ext cx="7893000" cy="32766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>
            <a:spLocks noGrp="1"/>
          </p:cNvSpPr>
          <p:nvPr>
            <p:ph type="pic" idx="2"/>
          </p:nvPr>
        </p:nvSpPr>
        <p:spPr>
          <a:xfrm>
            <a:off x="4746784" y="0"/>
            <a:ext cx="4397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Courier New"/>
              <a:buNone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3942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3942300" cy="31515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Font typeface="Arial"/>
              <a:buNone/>
              <a:defRPr sz="1200"/>
            </a:lvl1pPr>
            <a:lvl2pPr marL="914400" marR="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100"/>
              <a:buFont typeface="Arial"/>
              <a:buChar char="•"/>
              <a:defRPr sz="1100"/>
            </a:lvl2pPr>
            <a:lvl3pPr marL="1371600" marR="0" lvl="2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900"/>
              <a:buFont typeface="Courier New"/>
              <a:buChar char="o"/>
              <a:defRPr sz="900"/>
            </a:lvl3pPr>
            <a:lvl4pPr marL="1828800" marR="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Calibri"/>
              <a:buChar char="−"/>
              <a:defRPr sz="800"/>
            </a:lvl4pPr>
            <a:lvl5pPr marL="2286000" marR="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800"/>
              <a:buFont typeface="Noto Sans Symbols"/>
              <a:buChar char="▪"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95552" y="553165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l="43815" r="1" b="38315"/>
          <a:stretch/>
        </p:blipFill>
        <p:spPr>
          <a:xfrm>
            <a:off x="0" y="2662151"/>
            <a:ext cx="6491619" cy="2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800"/>
              <a:buFont typeface="Quattrocento Sans"/>
              <a:buNone/>
              <a:defRPr sz="3800">
                <a:solidFill>
                  <a:srgbClr val="18302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89D4A"/>
              </a:buClr>
              <a:buSzPts val="2100"/>
              <a:buNone/>
              <a:defRPr sz="2100">
                <a:solidFill>
                  <a:srgbClr val="789D4A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450" y="44722"/>
            <a:ext cx="1311098" cy="7546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7743577" y="4663440"/>
            <a:ext cx="1400400" cy="4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None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o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−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88122" y="381119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l="46782" r="-30" b="38580"/>
          <a:stretch/>
        </p:blipFill>
        <p:spPr>
          <a:xfrm>
            <a:off x="-1" y="3188200"/>
            <a:ext cx="4869181" cy="19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400"/>
              <a:buNone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o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−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588122" y="586858"/>
            <a:ext cx="34200" cy="779700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3028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183028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3276" y="4733925"/>
            <a:ext cx="1228229" cy="339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r">
              <a:buNone/>
              <a:defRPr sz="1300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Predicting Future Sales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 20 - You Wu, Vanessa Guzman, Frank Wan, Elie Baaklini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>
              <a:lnSpc>
                <a:spcPct val="200000"/>
              </a:lnSpc>
              <a:spcBef>
                <a:spcPts val="800"/>
              </a:spcBef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Prediction</a:t>
            </a:r>
            <a:endParaRPr lang="en-US"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47800" y="3515025"/>
            <a:ext cx="83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22412" y="1362670"/>
            <a:ext cx="7893000" cy="32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" b="1">
                <a:latin typeface="Arial"/>
                <a:cs typeface="Arial"/>
              </a:rPr>
              <a:t>Performance: </a:t>
            </a:r>
            <a:r>
              <a:rPr lang="en">
                <a:latin typeface="Arial"/>
                <a:cs typeface="Arial"/>
              </a:rPr>
              <a:t>RMSE=0.877</a:t>
            </a:r>
            <a:endParaRPr lang="en" sz="1800">
              <a:latin typeface="Arial"/>
              <a:cs typeface="Arial"/>
            </a:endParaRPr>
          </a:p>
          <a:p>
            <a:pPr marL="0" indent="0"/>
            <a:endParaRPr lang="en" b="1">
              <a:ea typeface="Arial"/>
              <a:cs typeface="Arial"/>
            </a:endParaRPr>
          </a:p>
          <a:p>
            <a:pPr marL="0" indent="0"/>
            <a:r>
              <a:rPr lang="en" b="1">
                <a:latin typeface="Arial"/>
                <a:cs typeface="Arial"/>
              </a:rPr>
              <a:t>Final prediction results:</a:t>
            </a:r>
            <a:endParaRPr lang="en"/>
          </a:p>
          <a:p>
            <a:pPr marL="0" indent="0"/>
            <a:endParaRPr lang="en">
              <a:latin typeface="Arial"/>
              <a:ea typeface="Arial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7E765C-AFD1-09D3-84E4-B9F07ACC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04" y="772447"/>
            <a:ext cx="157852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Agenda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622412" y="1362670"/>
            <a:ext cx="7893000" cy="32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Overview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Critique of Other Competition Submissions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Our Solution</a:t>
            </a:r>
            <a:endParaRPr lang="en" sz="1900">
              <a:latin typeface="Arial"/>
              <a:ea typeface="Arial"/>
              <a:cs typeface="Arial"/>
            </a:endParaRPr>
          </a:p>
          <a:p>
            <a:pPr indent="-349250">
              <a:lnSpc>
                <a:spcPct val="200000"/>
              </a:lnSpc>
              <a:spcBef>
                <a:spcPts val="0"/>
              </a:spcBef>
              <a:buSzPts val="1900"/>
              <a:buAutoNum type="arabicPeriod"/>
            </a:pPr>
            <a:r>
              <a:rPr lang="en" sz="1900">
                <a:latin typeface="Arial"/>
                <a:ea typeface="Arial"/>
                <a:cs typeface="Arial"/>
              </a:rPr>
              <a:t>Final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53231" y="2206620"/>
            <a:ext cx="3906936" cy="243521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indent="-171450">
              <a:buChar char="•"/>
            </a:pPr>
            <a:r>
              <a:rPr lang="en" sz="1200" u="sng">
                <a:latin typeface="Arial"/>
                <a:ea typeface="Arial"/>
                <a:cs typeface="Arial"/>
              </a:rPr>
              <a:t>items</a:t>
            </a:r>
            <a:r>
              <a:rPr lang="en" sz="1200">
                <a:latin typeface="Arial"/>
                <a:ea typeface="Arial"/>
                <a:cs typeface="Arial"/>
              </a:rPr>
              <a:t>:</a:t>
            </a:r>
            <a:endParaRPr lang="en" sz="120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>
              <a:spcBef>
                <a:spcPts val="800"/>
              </a:spcBef>
              <a:spcAft>
                <a:spcPts val="0"/>
              </a:spcAft>
              <a:buChar char="•"/>
            </a:pPr>
            <a:endParaRPr lang="en" sz="1200">
              <a:latin typeface="Arial"/>
              <a:cs typeface="Arial"/>
            </a:endParaRPr>
          </a:p>
          <a:p>
            <a:pPr marL="171450" lvl="0" indent="-171450" algn="l">
              <a:spcBef>
                <a:spcPts val="800"/>
              </a:spcBef>
              <a:spcAft>
                <a:spcPts val="0"/>
              </a:spcAft>
              <a:buChar char="•"/>
            </a:pPr>
            <a:endParaRPr lang="en" sz="1200">
              <a:latin typeface="Arial"/>
              <a:ea typeface="Arial"/>
              <a:cs typeface="Arial"/>
            </a:endParaRPr>
          </a:p>
          <a:p>
            <a:pPr marL="171450" indent="-171450">
              <a:buChar char="•"/>
            </a:pPr>
            <a:endParaRPr lang="en" sz="1200">
              <a:ea typeface="Arial"/>
              <a:cs typeface="Arial"/>
            </a:endParaRPr>
          </a:p>
          <a:p>
            <a:pPr marL="171450" indent="-171450">
              <a:buChar char="•"/>
            </a:pPr>
            <a:endParaRPr lang="en" sz="1200">
              <a:latin typeface="Arial"/>
              <a:ea typeface="Arial"/>
              <a:cs typeface="Arial"/>
            </a:endParaRPr>
          </a:p>
          <a:p>
            <a:pPr marL="171450" indent="-171450">
              <a:buChar char="•"/>
            </a:pPr>
            <a:r>
              <a:rPr lang="en" sz="1200" u="sng" err="1">
                <a:latin typeface="Arial"/>
                <a:ea typeface="Arial"/>
                <a:cs typeface="Arial"/>
              </a:rPr>
              <a:t>item_categories</a:t>
            </a:r>
            <a:r>
              <a:rPr lang="en" sz="1200">
                <a:latin typeface="Arial"/>
                <a:ea typeface="Arial"/>
                <a:cs typeface="Arial"/>
              </a:rPr>
              <a:t>:</a:t>
            </a:r>
          </a:p>
          <a:p>
            <a:endParaRPr lang="en">
              <a:latin typeface="Arial"/>
              <a:ea typeface="Arial"/>
              <a:cs typeface="Arial"/>
            </a:endParaRPr>
          </a:p>
          <a:p>
            <a:pPr marL="0" indent="0"/>
            <a:endParaRPr lang="en-US">
              <a:latin typeface="Arial"/>
              <a:ea typeface="Arial"/>
              <a:cs typeface="Arial"/>
            </a:endParaRPr>
          </a:p>
          <a:p>
            <a:endParaRPr lang="en-US">
              <a:ea typeface="Arial"/>
              <a:cs typeface="Arial"/>
            </a:endParaRPr>
          </a:p>
        </p:txBody>
      </p:sp>
      <p:sp>
        <p:nvSpPr>
          <p:cNvPr id="3" name="Google Shape;104;p15">
            <a:extLst>
              <a:ext uri="{FF2B5EF4-FFF2-40B4-BE49-F238E27FC236}">
                <a16:creationId xmlns:a16="http://schemas.microsoft.com/office/drawing/2014/main" id="{96B079BA-DA0B-6C80-9175-7CF1A8ADA6C7}"/>
              </a:ext>
            </a:extLst>
          </p:cNvPr>
          <p:cNvSpPr txBox="1">
            <a:spLocks/>
          </p:cNvSpPr>
          <p:nvPr/>
        </p:nvSpPr>
        <p:spPr>
          <a:xfrm>
            <a:off x="625484" y="1362670"/>
            <a:ext cx="7886379" cy="907075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ourier New"/>
              <a:buChar char="o"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" sz="1600" b="1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 Predict total sales (quantity) for every product and store in the next month (November 2015)</a:t>
            </a:r>
            <a:r>
              <a:rPr lang="en" sz="1600">
                <a:solidFill>
                  <a:schemeClr val="dk1"/>
                </a:solidFill>
                <a:latin typeface="Arial"/>
                <a:cs typeface="Arial"/>
              </a:rPr>
              <a:t> </a:t>
            </a:r>
            <a:endParaRPr lang="en" sz="1600">
              <a:solidFill>
                <a:schemeClr val="dk1"/>
              </a:solidFill>
              <a:cs typeface="Arial"/>
            </a:endParaRPr>
          </a:p>
          <a:p>
            <a:pPr marL="0" indent="0"/>
            <a:r>
              <a:rPr lang="en" sz="1600" b="1">
                <a:solidFill>
                  <a:schemeClr val="dk1"/>
                </a:solidFill>
                <a:latin typeface="Arial"/>
                <a:cs typeface="Arial"/>
              </a:rPr>
              <a:t>Dataset: </a:t>
            </a:r>
            <a:r>
              <a:rPr lang="en" sz="1600">
                <a:solidFill>
                  <a:schemeClr val="dk1"/>
                </a:solidFill>
                <a:latin typeface="Arial"/>
                <a:cs typeface="Arial"/>
              </a:rPr>
              <a:t>includes 6 csv files from</a:t>
            </a:r>
            <a:r>
              <a:rPr lang="en" sz="1600">
                <a:latin typeface="Arial"/>
                <a:cs typeface="Arial"/>
              </a:rPr>
              <a:t> 1C company (Russian software company)</a:t>
            </a:r>
            <a:endParaRPr lang="en" sz="1600"/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EF5BDA55-08CC-013E-8984-705E213205DE}"/>
              </a:ext>
            </a:extLst>
          </p:cNvPr>
          <p:cNvSpPr txBox="1">
            <a:spLocks/>
          </p:cNvSpPr>
          <p:nvPr/>
        </p:nvSpPr>
        <p:spPr>
          <a:xfrm>
            <a:off x="4810442" y="2205391"/>
            <a:ext cx="3676769" cy="2287732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ourier New"/>
              <a:buChar char="o"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" sz="1200" u="sng">
                <a:latin typeface="Arial"/>
                <a:cs typeface="Arial"/>
              </a:rPr>
              <a:t>shops</a:t>
            </a:r>
            <a:r>
              <a:rPr lang="en" sz="1200">
                <a:latin typeface="Arial"/>
                <a:cs typeface="Arial"/>
              </a:rPr>
              <a:t>:</a:t>
            </a:r>
            <a:endParaRPr lang="en-US" sz="1200">
              <a:latin typeface="Arial"/>
              <a:cs typeface="Arial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EBAAECE-743B-D65E-8A11-DE944D30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63" y="2374018"/>
            <a:ext cx="3229507" cy="1133801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00EA93F-F147-F1C6-529D-E65D333A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154" y="3875671"/>
            <a:ext cx="3247255" cy="1136966"/>
          </a:xfrm>
          <a:prstGeom prst="rect">
            <a:avLst/>
          </a:prstGeom>
        </p:spPr>
      </p:pic>
      <p:pic>
        <p:nvPicPr>
          <p:cNvPr id="7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631D5C0-9AB3-022E-F48A-6D25B64B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987" y="2572156"/>
            <a:ext cx="3176262" cy="1305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7787-4914-8520-76E5-DDBD052F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solidFill>
                  <a:schemeClr val="dk1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6DA5-AD0F-769C-A626-02058F60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,Sans-Serif"/>
              <a:buChar char="•"/>
            </a:pPr>
            <a:r>
              <a:rPr lang="en" sz="1400" u="sng">
                <a:latin typeface="Arial"/>
                <a:cs typeface="Arial"/>
              </a:rPr>
              <a:t>sales-train</a:t>
            </a:r>
            <a:r>
              <a:rPr lang="en" sz="1400">
                <a:latin typeface="Arial"/>
                <a:cs typeface="Arial"/>
              </a:rPr>
              <a:t>: training set</a:t>
            </a:r>
            <a:endParaRPr lang="en" sz="1400">
              <a:latin typeface="Arial"/>
            </a:endParaRPr>
          </a:p>
          <a:p>
            <a:pPr marL="171450" indent="-171450">
              <a:buFont typeface="Arial,Sans-Serif"/>
              <a:buChar char="•"/>
            </a:pPr>
            <a:endParaRPr lang="en" sz="1400">
              <a:latin typeface="Arial"/>
            </a:endParaRPr>
          </a:p>
          <a:p>
            <a:pPr marL="171450" indent="-171450">
              <a:buFont typeface="Arial,Sans-Serif"/>
              <a:buChar char="•"/>
            </a:pPr>
            <a:endParaRPr lang="en" sz="1400"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" sz="1400"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" sz="1400"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" sz="1400">
              <a:latin typeface="Arial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" sz="1400" u="sng">
                <a:latin typeface="Arial"/>
                <a:cs typeface="Arial"/>
              </a:rPr>
              <a:t>test</a:t>
            </a:r>
            <a:r>
              <a:rPr lang="en" sz="1400">
                <a:latin typeface="Arial"/>
                <a:cs typeface="Arial"/>
              </a:rPr>
              <a:t>: test set</a:t>
            </a:r>
            <a:endParaRPr lang="en" sz="1400"/>
          </a:p>
          <a:p>
            <a:endParaRPr lang="en-US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ABF52F5-BCBA-E95F-C4E8-7BC81BDC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2" y="3492933"/>
            <a:ext cx="3509932" cy="113937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523BA99-1531-2865-1A6A-34E84B6D8D6F}"/>
              </a:ext>
            </a:extLst>
          </p:cNvPr>
          <p:cNvSpPr txBox="1">
            <a:spLocks/>
          </p:cNvSpPr>
          <p:nvPr/>
        </p:nvSpPr>
        <p:spPr>
          <a:xfrm>
            <a:off x="4621814" y="1368983"/>
            <a:ext cx="3893299" cy="32634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8302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ourier New"/>
              <a:buChar char="o"/>
              <a:defRPr sz="15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Calibri"/>
              <a:buChar char="−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9D4A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18302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" sz="1400" u="sng">
                <a:latin typeface="Arial"/>
                <a:cs typeface="Arial"/>
              </a:rPr>
              <a:t>sample</a:t>
            </a:r>
            <a:r>
              <a:rPr lang="en" sz="1400">
                <a:latin typeface="Arial"/>
                <a:cs typeface="Arial"/>
              </a:rPr>
              <a:t>: sample submission file in the correct format</a:t>
            </a:r>
            <a:endParaRPr lang="en-US"/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B35D29B5-545A-43B2-3275-CE21339E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91" y="1746498"/>
            <a:ext cx="3517030" cy="111449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EE26FF8-D558-5F77-E5CC-933D73E3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530" y="1948424"/>
            <a:ext cx="1589890" cy="25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3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Arial"/>
                <a:cs typeface="Arial"/>
              </a:rPr>
              <a:t>Critique of Other Competition Submissions</a:t>
            </a:r>
            <a:endParaRPr lang="en-US" sz="2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424" y="1272124"/>
            <a:ext cx="7893000" cy="32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1" indent="0">
              <a:buSzPts val="1400"/>
              <a:buNone/>
            </a:pPr>
            <a:r>
              <a:rPr lang="en-US" sz="1600" b="1">
                <a:latin typeface="Arial"/>
              </a:rPr>
              <a:t>Random Forest </a:t>
            </a:r>
            <a:endParaRPr lang="en-US" altLang="zh-CN" sz="1600" b="1">
              <a:latin typeface="Arial"/>
            </a:endParaRPr>
          </a:p>
          <a:p>
            <a:pPr marL="800100" lvl="1" indent="-228600">
              <a:buSzPts val="1400"/>
            </a:pPr>
            <a:r>
              <a:rPr lang="en-US" sz="1600" b="1">
                <a:latin typeface="Arial"/>
              </a:rPr>
              <a:t>Pros</a:t>
            </a:r>
            <a:r>
              <a:rPr lang="en-US" sz="1600">
                <a:latin typeface="Arial"/>
              </a:rPr>
              <a:t>:</a:t>
            </a:r>
          </a:p>
          <a:p>
            <a:pPr lvl="2"/>
            <a:r>
              <a:rPr lang="en-US" sz="1400">
                <a:latin typeface="Arial"/>
              </a:rPr>
              <a:t>Suitable for large dataset</a:t>
            </a:r>
          </a:p>
          <a:p>
            <a:pPr lvl="2"/>
            <a:r>
              <a:rPr lang="en-US" sz="1400">
                <a:latin typeface="Arial"/>
              </a:rPr>
              <a:t>Easy data preparation comparing to other algorithms </a:t>
            </a:r>
          </a:p>
          <a:p>
            <a:pPr marL="800100" lvl="1" indent="-228600">
              <a:buSzPts val="1400"/>
            </a:pPr>
            <a:r>
              <a:rPr lang="en-US" sz="1600" b="1">
                <a:latin typeface="Arial"/>
              </a:rPr>
              <a:t>Cons</a:t>
            </a:r>
            <a:r>
              <a:rPr lang="en-US" sz="1600">
                <a:latin typeface="Arial"/>
              </a:rPr>
              <a:t>:</a:t>
            </a:r>
          </a:p>
          <a:p>
            <a:pPr lvl="2"/>
            <a:r>
              <a:rPr lang="en-US" sz="1400">
                <a:latin typeface="Arial"/>
                <a:cs typeface="Arial"/>
              </a:rPr>
              <a:t>Did not tune the hyperparameter </a:t>
            </a:r>
            <a:endParaRPr lang="en-US" sz="1400">
              <a:latin typeface="Arial"/>
            </a:endParaRPr>
          </a:p>
          <a:p>
            <a:pPr lvl="2">
              <a:buSzPts val="1400"/>
            </a:pPr>
            <a:r>
              <a:rPr lang="en-US" sz="1400">
                <a:latin typeface="Arial"/>
                <a:cs typeface="Arial"/>
              </a:rPr>
              <a:t>Computationally intense when number of trees is big</a:t>
            </a:r>
          </a:p>
          <a:p>
            <a:pPr lvl="2">
              <a:buSzPts val="1400"/>
            </a:pPr>
            <a:r>
              <a:rPr lang="en-US" sz="1400">
                <a:latin typeface="Arial"/>
              </a:rPr>
              <a:t>Will cause overfitting when noise is large</a:t>
            </a:r>
            <a:endParaRPr lang="en-US" sz="1400"/>
          </a:p>
          <a:p>
            <a:pPr lvl="2"/>
            <a:r>
              <a:rPr lang="en-US" sz="1400">
                <a:latin typeface="Arial"/>
              </a:rPr>
              <a:t>Lower output accuracy because it cannot guarantee the best tree</a:t>
            </a:r>
          </a:p>
          <a:p>
            <a:pPr marL="800100" lvl="1" indent="-228600">
              <a:buSzPts val="1400"/>
            </a:pPr>
            <a:r>
              <a:rPr lang="en-US" sz="1600" b="1">
                <a:latin typeface="Arial"/>
              </a:rPr>
              <a:t>RMSE: 2.0182</a:t>
            </a:r>
          </a:p>
          <a:p>
            <a:pPr marL="800100" lvl="1" indent="-228600">
              <a:buSzPts val="1400"/>
            </a:pPr>
            <a:endParaRPr lang="en-US">
              <a:latin typeface="Arial"/>
            </a:endParaRPr>
          </a:p>
          <a:p>
            <a:pPr lvl="1">
              <a:buSzPts val="1400"/>
            </a:pPr>
            <a:endParaRPr lang="en-US">
              <a:latin typeface="Arial"/>
            </a:endParaRPr>
          </a:p>
        </p:txBody>
      </p:sp>
      <p:pic>
        <p:nvPicPr>
          <p:cNvPr id="2" name="图片 2" descr="图形用户界面, 文本, 应用程序&#10;&#10;已自动生成说明">
            <a:extLst>
              <a:ext uri="{FF2B5EF4-FFF2-40B4-BE49-F238E27FC236}">
                <a16:creationId xmlns:a16="http://schemas.microsoft.com/office/drawing/2014/main" id="{4A639C15-498E-A45D-5F40-107C14DB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67" y="951133"/>
            <a:ext cx="3290456" cy="10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latin typeface="Arial"/>
                <a:cs typeface="Arial"/>
              </a:rPr>
              <a:t>Critique of Other Competition Submissions</a:t>
            </a:r>
            <a:endParaRPr lang="en-US" sz="1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0835" y="1276328"/>
            <a:ext cx="8133631" cy="326908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71500" lvl="1" indent="0">
              <a:buSzPts val="1400"/>
              <a:buNone/>
            </a:pPr>
            <a:r>
              <a:rPr lang="en-US" sz="1600" b="1" err="1">
                <a:latin typeface="Arial"/>
              </a:rPr>
              <a:t>LightGBM</a:t>
            </a:r>
            <a:r>
              <a:rPr lang="en-US" sz="1600" b="1">
                <a:latin typeface="Arial"/>
              </a:rPr>
              <a:t> (Light Gradient Boosting Machine)</a:t>
            </a:r>
            <a:endParaRPr lang="en-US" sz="1600"/>
          </a:p>
          <a:p>
            <a:pPr marL="857250" lvl="1" indent="-285750">
              <a:buSzPts val="1400"/>
            </a:pPr>
            <a:r>
              <a:rPr lang="en-US" sz="1600" b="1">
                <a:latin typeface="Arial"/>
              </a:rPr>
              <a:t>Pros:</a:t>
            </a:r>
          </a:p>
          <a:p>
            <a:pPr lvl="2"/>
            <a:r>
              <a:rPr lang="en-US" sz="1400">
                <a:latin typeface="Arial"/>
              </a:rPr>
              <a:t>Faster training speed,</a:t>
            </a:r>
            <a:r>
              <a:rPr lang="en-US" sz="1400" b="1">
                <a:latin typeface="Arial"/>
              </a:rPr>
              <a:t> </a:t>
            </a:r>
            <a:r>
              <a:rPr lang="en-US" sz="1400">
                <a:latin typeface="Arial"/>
              </a:rPr>
              <a:t>Light GBM uses a histogram-based algorithm </a:t>
            </a:r>
            <a:r>
              <a:rPr lang="en-US" sz="1400" err="1">
                <a:latin typeface="Arial"/>
              </a:rPr>
              <a:t>i.e</a:t>
            </a:r>
            <a:r>
              <a:rPr lang="en-US" sz="1400">
                <a:latin typeface="Arial"/>
              </a:rPr>
              <a:t> it buckets continuous feature values into discrete bins which fasten the training procedure</a:t>
            </a:r>
          </a:p>
          <a:p>
            <a:pPr lvl="2"/>
            <a:r>
              <a:rPr lang="en-US" sz="1400">
                <a:latin typeface="Arial"/>
              </a:rPr>
              <a:t>Replaces continuous values to discrete bins which results in lower memory usage</a:t>
            </a:r>
          </a:p>
          <a:p>
            <a:pPr marL="857250" lvl="1" indent="-285750">
              <a:buSzPts val="1400"/>
            </a:pPr>
            <a:r>
              <a:rPr lang="en-US" sz="1600" b="1">
                <a:latin typeface="Arial"/>
              </a:rPr>
              <a:t>Cons:</a:t>
            </a:r>
          </a:p>
          <a:p>
            <a:pPr lvl="2">
              <a:buSzPts val="1400"/>
            </a:pPr>
            <a:r>
              <a:rPr lang="en-US" sz="1400">
                <a:latin typeface="Arial"/>
              </a:rPr>
              <a:t>Light GBM split the tree leaf-wise which can lead to overfitting as it produces much complex trees</a:t>
            </a:r>
            <a:endParaRPr lang="en-US" sz="1400"/>
          </a:p>
          <a:p>
            <a:pPr lvl="2"/>
            <a:r>
              <a:rPr lang="en-US" sz="1400">
                <a:latin typeface="Arial"/>
              </a:rPr>
              <a:t>Did not do cross validation for hyperparameters </a:t>
            </a:r>
          </a:p>
          <a:p>
            <a:pPr marL="857250" lvl="1" indent="-285750">
              <a:buSzPts val="1400"/>
            </a:pPr>
            <a:r>
              <a:rPr lang="en-US" sz="1600" b="1">
                <a:latin typeface="Arial"/>
              </a:rPr>
              <a:t>RMSE: 0.9610</a:t>
            </a:r>
            <a:endParaRPr lang="en-US" sz="1600" b="1">
              <a:latin typeface="Consolas"/>
            </a:endParaRPr>
          </a:p>
          <a:p>
            <a:pPr marL="800100" lvl="1" indent="-228600">
              <a:buSzPts val="1400"/>
            </a:pPr>
            <a:endParaRPr lang="en-US">
              <a:latin typeface="Arial"/>
            </a:endParaRPr>
          </a:p>
          <a:p>
            <a:pPr lvl="1">
              <a:buSzPts val="1400"/>
            </a:pPr>
            <a:endParaRPr lang="en-US">
              <a:latin typeface="Arial"/>
            </a:endParaRPr>
          </a:p>
        </p:txBody>
      </p:sp>
      <p:pic>
        <p:nvPicPr>
          <p:cNvPr id="3" name="图片 3" descr="文本&#10;&#10;已自动生成说明">
            <a:extLst>
              <a:ext uri="{FF2B5EF4-FFF2-40B4-BE49-F238E27FC236}">
                <a16:creationId xmlns:a16="http://schemas.microsoft.com/office/drawing/2014/main" id="{E2DA2271-0CF2-38BA-F1AB-047F0B855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506936"/>
            <a:ext cx="2434891" cy="14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47800" y="3515025"/>
            <a:ext cx="83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22412" y="1284946"/>
            <a:ext cx="7893000" cy="32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just">
              <a:lnSpc>
                <a:spcPct val="100000"/>
              </a:lnSpc>
            </a:pPr>
            <a:r>
              <a:rPr lang="en" sz="1600" b="1" err="1">
                <a:latin typeface="Arial"/>
                <a:cs typeface="Arial"/>
              </a:rPr>
              <a:t>XGBoost</a:t>
            </a:r>
            <a:r>
              <a:rPr lang="en" sz="1600" b="1">
                <a:latin typeface="Arial"/>
                <a:cs typeface="Arial"/>
              </a:rPr>
              <a:t>:  </a:t>
            </a:r>
            <a:r>
              <a:rPr lang="en-US" sz="1600" err="1">
                <a:latin typeface="Arial"/>
                <a:cs typeface="Arial"/>
              </a:rPr>
              <a:t>eXtreme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>
                <a:latin typeface="Arial"/>
              </a:rPr>
              <a:t>Gradient Boosting--"ALL in One" algorithm</a:t>
            </a:r>
            <a:endParaRPr lang="en" sz="1600">
              <a:latin typeface="Arial"/>
            </a:endParaRPr>
          </a:p>
          <a:p>
            <a:pPr marL="0" indent="0" algn="just">
              <a:lnSpc>
                <a:spcPct val="100000"/>
              </a:lnSpc>
            </a:pPr>
            <a:r>
              <a:rPr lang="en-US" sz="1600">
                <a:latin typeface="Arial"/>
              </a:rPr>
              <a:t>As a popular supervised-learning algorithm, </a:t>
            </a:r>
            <a:r>
              <a:rPr lang="en-US" sz="1600" err="1">
                <a:latin typeface="Arial"/>
              </a:rPr>
              <a:t>XGBoost</a:t>
            </a:r>
            <a:r>
              <a:rPr lang="en-US" sz="1600">
                <a:latin typeface="Arial"/>
              </a:rPr>
              <a:t> uses decision trees as base learners; combining many weak learners to make a strong learner to speed up and increase the performance of gradient boosted decision trees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sz="1600">
                <a:latin typeface="Arial"/>
              </a:rPr>
              <a:t>Regularization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sz="1600">
                <a:latin typeface="Arial"/>
              </a:rPr>
              <a:t>Parallel Processing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sz="1600">
                <a:latin typeface="Arial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sz="1600">
                <a:latin typeface="Arial"/>
              </a:rPr>
              <a:t>Effective Tree Pruning</a:t>
            </a:r>
          </a:p>
        </p:txBody>
      </p:sp>
    </p:spTree>
    <p:extLst>
      <p:ext uri="{BB962C8B-B14F-4D97-AF65-F5344CB8AC3E}">
        <p14:creationId xmlns:p14="http://schemas.microsoft.com/office/powerpoint/2010/main" val="29090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269-9819-6942-0170-4181780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solidFill>
                  <a:schemeClr val="dk1"/>
                </a:solidFill>
                <a:latin typeface="Arial"/>
                <a:cs typeface="Arial"/>
              </a:rPr>
              <a:t>Our Solution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14550-C349-8DB7-311A-4C21AB7B269A}"/>
              </a:ext>
            </a:extLst>
          </p:cNvPr>
          <p:cNvSpPr txBox="1"/>
          <p:nvPr/>
        </p:nvSpPr>
        <p:spPr>
          <a:xfrm>
            <a:off x="716124" y="1468405"/>
            <a:ext cx="141358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183028"/>
                </a:solidFill>
              </a:rPr>
              <a:t>How does</a:t>
            </a:r>
            <a:endParaRPr lang="en-US" sz="2000" err="1"/>
          </a:p>
          <a:p>
            <a:endParaRPr lang="en-US" sz="2000" b="1">
              <a:solidFill>
                <a:srgbClr val="183028"/>
              </a:solidFill>
            </a:endParaRPr>
          </a:p>
          <a:p>
            <a:r>
              <a:rPr lang="en-US" sz="2000" b="1">
                <a:solidFill>
                  <a:srgbClr val="183028"/>
                </a:solidFill>
              </a:rPr>
              <a:t>XGBoost </a:t>
            </a:r>
            <a:endParaRPr lang="en-US" sz="2000"/>
          </a:p>
          <a:p>
            <a:endParaRPr lang="en-US" sz="2000" b="1">
              <a:solidFill>
                <a:srgbClr val="183028"/>
              </a:solidFill>
            </a:endParaRPr>
          </a:p>
          <a:p>
            <a:r>
              <a:rPr lang="en-US" sz="2000" b="1">
                <a:solidFill>
                  <a:srgbClr val="183028"/>
                </a:solidFill>
              </a:rPr>
              <a:t>work?</a:t>
            </a:r>
            <a:endParaRPr lang="en-US" sz="200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0B6F602-7421-6A04-F4BD-89CDDABC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63" y="1220249"/>
            <a:ext cx="4878643" cy="26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Solution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47800" y="3515025"/>
            <a:ext cx="83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82704" y="1229231"/>
            <a:ext cx="7893000" cy="32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" b="1">
                <a:latin typeface="Arial"/>
                <a:ea typeface="Arial"/>
                <a:cs typeface="Arial"/>
              </a:rPr>
              <a:t>Flow chart </a:t>
            </a: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  <a:p>
            <a:pPr marL="0" indent="0"/>
            <a:endParaRPr lang="en" b="1">
              <a:latin typeface="Arial"/>
              <a:ea typeface="Arial"/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C4AF7B-3D43-5698-A7D5-3301C01A538A}"/>
              </a:ext>
            </a:extLst>
          </p:cNvPr>
          <p:cNvSpPr/>
          <p:nvPr/>
        </p:nvSpPr>
        <p:spPr>
          <a:xfrm>
            <a:off x="1150883" y="1740118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Data preparation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23257B-EB98-39D1-D404-F43E8CE6D37A}"/>
              </a:ext>
            </a:extLst>
          </p:cNvPr>
          <p:cNvSpPr/>
          <p:nvPr/>
        </p:nvSpPr>
        <p:spPr>
          <a:xfrm>
            <a:off x="3560994" y="1740986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Explore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15AF19-20BE-F8BC-C241-194B3BFEECD4}"/>
              </a:ext>
            </a:extLst>
          </p:cNvPr>
          <p:cNvSpPr/>
          <p:nvPr/>
        </p:nvSpPr>
        <p:spPr>
          <a:xfrm>
            <a:off x="6076039" y="1740986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Feature engineering</a:t>
            </a:r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4157CD-F088-68B8-35AA-664963EE8DA8}"/>
              </a:ext>
            </a:extLst>
          </p:cNvPr>
          <p:cNvSpPr/>
          <p:nvPr/>
        </p:nvSpPr>
        <p:spPr>
          <a:xfrm>
            <a:off x="6076038" y="3233497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Modeling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4ADDAB-A342-11FC-83C6-2DD52C61D8E7}"/>
              </a:ext>
            </a:extLst>
          </p:cNvPr>
          <p:cNvSpPr/>
          <p:nvPr/>
        </p:nvSpPr>
        <p:spPr>
          <a:xfrm>
            <a:off x="1151229" y="3237136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Make predictions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52611-D476-4289-ADB2-0DE9078B2D18}"/>
              </a:ext>
            </a:extLst>
          </p:cNvPr>
          <p:cNvSpPr/>
          <p:nvPr/>
        </p:nvSpPr>
        <p:spPr>
          <a:xfrm>
            <a:off x="3560646" y="3273539"/>
            <a:ext cx="1651438" cy="4256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Evaluation using RMSE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06747E-10C1-2AB6-67E9-C67CFE3D29EC}"/>
              </a:ext>
            </a:extLst>
          </p:cNvPr>
          <p:cNvCxnSpPr/>
          <p:nvPr/>
        </p:nvCxnSpPr>
        <p:spPr>
          <a:xfrm>
            <a:off x="2829974" y="1953821"/>
            <a:ext cx="67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245A2E-F69E-B623-8F56-F2F0AE010B53}"/>
              </a:ext>
            </a:extLst>
          </p:cNvPr>
          <p:cNvCxnSpPr>
            <a:cxnSpLocks/>
          </p:cNvCxnSpPr>
          <p:nvPr/>
        </p:nvCxnSpPr>
        <p:spPr>
          <a:xfrm>
            <a:off x="5304609" y="1953820"/>
            <a:ext cx="67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DDE63-54C1-159D-D32C-3F06FD8A6BF4}"/>
              </a:ext>
            </a:extLst>
          </p:cNvPr>
          <p:cNvCxnSpPr>
            <a:cxnSpLocks/>
          </p:cNvCxnSpPr>
          <p:nvPr/>
        </p:nvCxnSpPr>
        <p:spPr>
          <a:xfrm flipH="1">
            <a:off x="5305879" y="3446736"/>
            <a:ext cx="642447" cy="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C83BF-5855-7CEA-7A9D-0CC1B29590BF}"/>
              </a:ext>
            </a:extLst>
          </p:cNvPr>
          <p:cNvCxnSpPr>
            <a:cxnSpLocks/>
          </p:cNvCxnSpPr>
          <p:nvPr/>
        </p:nvCxnSpPr>
        <p:spPr>
          <a:xfrm>
            <a:off x="6932941" y="2209317"/>
            <a:ext cx="11823" cy="98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2F494-52A3-6A7B-F22D-0CE480A28525}"/>
              </a:ext>
            </a:extLst>
          </p:cNvPr>
          <p:cNvCxnSpPr>
            <a:cxnSpLocks/>
          </p:cNvCxnSpPr>
          <p:nvPr/>
        </p:nvCxnSpPr>
        <p:spPr>
          <a:xfrm flipH="1">
            <a:off x="2829379" y="3446736"/>
            <a:ext cx="642447" cy="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rgbClr val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Future Sales</vt:lpstr>
      <vt:lpstr>Agenda</vt:lpstr>
      <vt:lpstr>Overview</vt:lpstr>
      <vt:lpstr>Overview</vt:lpstr>
      <vt:lpstr>Critique of Other Competition Submissions</vt:lpstr>
      <vt:lpstr>Critique of Other Competition Submissions</vt:lpstr>
      <vt:lpstr>Our Solution</vt:lpstr>
      <vt:lpstr>Our Solution</vt:lpstr>
      <vt:lpstr>Our Solution</vt:lpstr>
      <vt:lpstr>Final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Sales</dc:title>
  <cp:revision>1</cp:revision>
  <dcterms:modified xsi:type="dcterms:W3CDTF">2022-04-21T02:04:10Z</dcterms:modified>
</cp:coreProperties>
</file>