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D0EF774-3E30-4A94-A149-98CB83EB11D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9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D0EF774-3E30-4A94-A149-98CB83EB11D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74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D0EF774-3E30-4A94-A149-98CB83EB11D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49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D0EF774-3E30-4A94-A149-98CB83EB11D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08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94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12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D0EF774-3E30-4A94-A149-98CB83EB11D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D0EF774-3E30-4A94-A149-98CB83EB11D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0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4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2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3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774-3E30-4A94-A149-98CB83EB11D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8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F774-3E30-4A94-A149-98CB83EB11D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D5E1-90ED-43DC-858E-79201FDE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15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590800"/>
            <a:ext cx="6705600" cy="2057400"/>
          </a:xfrm>
        </p:spPr>
        <p:txBody>
          <a:bodyPr>
            <a:normAutofit/>
          </a:bodyPr>
          <a:lstStyle/>
          <a:p>
            <a:r>
              <a:rPr lang="en-US" sz="9800" dirty="0">
                <a:ln>
                  <a:solidFill>
                    <a:srgbClr val="FF0000"/>
                  </a:solidFill>
                </a:ln>
                <a:effectLst>
                  <a:outerShdw blurRad="60007" dist="1917700" dir="9300000" sy="-30000" kx="-800400" algn="bl" rotWithShape="0">
                    <a:prstClr val="black">
                      <a:alpha val="20000"/>
                    </a:prstClr>
                  </a:outerShdw>
                </a:effectLst>
                <a:latin typeface="Eras Bold ITC" pitchFamily="34" charset="0"/>
              </a:rPr>
              <a:t>The DOM</a:t>
            </a:r>
            <a:br>
              <a:rPr lang="en-US" sz="9800" dirty="0">
                <a:ln>
                  <a:solidFill>
                    <a:srgbClr val="FF0000"/>
                  </a:solidFill>
                </a:ln>
                <a:effectLst>
                  <a:outerShdw blurRad="60007" dist="1917700" dir="9300000" sy="-30000" kx="-800400" algn="bl" rotWithShape="0">
                    <a:prstClr val="black">
                      <a:alpha val="20000"/>
                    </a:prstClr>
                  </a:outerShdw>
                </a:effectLst>
                <a:latin typeface="Eras Bold ITC" pitchFamily="34" charset="0"/>
              </a:rPr>
            </a:br>
            <a:endParaRPr lang="en-US" sz="32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60007" dist="1917700" dir="9300000" sy="-30000" kx="-800400" algn="bl" rotWithShape="0">
                  <a:prstClr val="black">
                    <a:alpha val="20000"/>
                  </a:prstClr>
                </a:outerShdw>
              </a:effectLst>
              <a:latin typeface="Eras Bold ITC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09800" y="3881535"/>
            <a:ext cx="6705600" cy="10287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n>
                  <a:solidFill>
                    <a:srgbClr val="FF000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60007" dist="1917700" dir="9300000" sy="-30000" kx="-800400" algn="bl" rotWithShape="0">
                    <a:prstClr val="black">
                      <a:alpha val="20000"/>
                    </a:prstClr>
                  </a:outerShdw>
                </a:effectLst>
                <a:latin typeface="Eras Bold ITC" pitchFamily="34" charset="0"/>
              </a:rPr>
              <a:t>The </a:t>
            </a:r>
            <a:r>
              <a:rPr lang="en-US" sz="3200">
                <a:ln>
                  <a:solidFill>
                    <a:srgbClr val="FF000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60007" dist="1917700" dir="9300000" sy="-30000" kx="-800400" algn="bl" rotWithShape="0">
                    <a:prstClr val="black">
                      <a:alpha val="20000"/>
                    </a:prstClr>
                  </a:outerShdw>
                </a:effectLst>
                <a:latin typeface="Eras Bold ITC" pitchFamily="34" charset="0"/>
              </a:rPr>
              <a:t>Document Object </a:t>
            </a:r>
            <a:r>
              <a:rPr lang="en-US" sz="3200" dirty="0">
                <a:ln>
                  <a:solidFill>
                    <a:srgbClr val="FF000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60007" dist="1917700" dir="9300000" sy="-30000" kx="-800400" algn="bl" rotWithShape="0">
                    <a:prstClr val="black">
                      <a:alpha val="20000"/>
                    </a:prstClr>
                  </a:outerShdw>
                </a:effectLst>
                <a:latin typeface="Eras Bold ITC" pitchFamily="34" charset="0"/>
              </a:rPr>
              <a:t>Model</a:t>
            </a:r>
            <a:br>
              <a:rPr lang="en-US" sz="3200" dirty="0">
                <a:ln>
                  <a:solidFill>
                    <a:srgbClr val="FF000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60007" dist="1917700" dir="9300000" sy="-30000" kx="-800400" algn="bl" rotWithShape="0">
                    <a:prstClr val="black">
                      <a:alpha val="20000"/>
                    </a:prstClr>
                  </a:outerShdw>
                </a:effectLst>
                <a:latin typeface="Eras Bold ITC" pitchFamily="34" charset="0"/>
              </a:rPr>
            </a:br>
            <a:endParaRPr lang="en-US" sz="3200" dirty="0">
              <a:ln>
                <a:solidFill>
                  <a:srgbClr val="FF0000"/>
                </a:solidFill>
              </a:ln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60007" dist="1917700" dir="9300000" sy="-30000" kx="-800400" algn="bl" rotWithShape="0">
                  <a:prstClr val="black">
                    <a:alpha val="20000"/>
                  </a:prstClr>
                </a:outerShdw>
              </a:effectLst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8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FED5-51C7-4DE2-A769-B4F476B7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B917-D1AC-4546-8874-1D6BF7D2E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691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Other nodes can be much more complicated, having pointers that point to multiple children, parents, siblings, or any combination of them.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A0CD60C-86F0-4DE0-81E0-AC908D4458E7}"/>
              </a:ext>
            </a:extLst>
          </p:cNvPr>
          <p:cNvGrpSpPr/>
          <p:nvPr/>
        </p:nvGrpSpPr>
        <p:grpSpPr>
          <a:xfrm>
            <a:off x="2895600" y="4572000"/>
            <a:ext cx="5132363" cy="1828800"/>
            <a:chOff x="3048000" y="3962400"/>
            <a:chExt cx="5132363" cy="18288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D06EB1A-61BE-47F0-A783-424E540CC907}"/>
                </a:ext>
              </a:extLst>
            </p:cNvPr>
            <p:cNvSpPr/>
            <p:nvPr/>
          </p:nvSpPr>
          <p:spPr>
            <a:xfrm>
              <a:off x="3048000" y="3962400"/>
              <a:ext cx="3505200" cy="18288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4E8DED-E50A-4E12-817C-038C07C84B98}"/>
                </a:ext>
              </a:extLst>
            </p:cNvPr>
            <p:cNvCxnSpPr/>
            <p:nvPr/>
          </p:nvCxnSpPr>
          <p:spPr>
            <a:xfrm>
              <a:off x="5943600" y="3962400"/>
              <a:ext cx="0" cy="182880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3D5BBA-96F2-4B6D-A3F7-573EA3CFAFA4}"/>
                </a:ext>
              </a:extLst>
            </p:cNvPr>
            <p:cNvCxnSpPr>
              <a:cxnSpLocks/>
            </p:cNvCxnSpPr>
            <p:nvPr/>
          </p:nvCxnSpPr>
          <p:spPr>
            <a:xfrm>
              <a:off x="6046763" y="4876800"/>
              <a:ext cx="2133600" cy="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6A7722-F5ED-41B5-9710-A2603C1ED8DE}"/>
                </a:ext>
              </a:extLst>
            </p:cNvPr>
            <p:cNvSpPr txBox="1"/>
            <p:nvPr/>
          </p:nvSpPr>
          <p:spPr>
            <a:xfrm>
              <a:off x="3898511" y="4461301"/>
              <a:ext cx="17525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NODE</a:t>
              </a:r>
            </a:p>
            <a:p>
              <a:pPr algn="ctr"/>
              <a:r>
                <a:rPr lang="en-US" sz="2400" b="1" dirty="0"/>
                <a:t>DATA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2392E9-3D2F-4D5D-9CD2-A2C48B8A4DF5}"/>
              </a:ext>
            </a:extLst>
          </p:cNvPr>
          <p:cNvCxnSpPr/>
          <p:nvPr/>
        </p:nvCxnSpPr>
        <p:spPr>
          <a:xfrm>
            <a:off x="3505200" y="4571999"/>
            <a:ext cx="0" cy="18288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28BE91-9829-42E9-A461-20784EA20E94}"/>
              </a:ext>
            </a:extLst>
          </p:cNvPr>
          <p:cNvCxnSpPr>
            <a:cxnSpLocks/>
          </p:cNvCxnSpPr>
          <p:nvPr/>
        </p:nvCxnSpPr>
        <p:spPr>
          <a:xfrm flipH="1">
            <a:off x="990600" y="5458263"/>
            <a:ext cx="2362200" cy="0"/>
          </a:xfrm>
          <a:prstGeom prst="straightConnector1">
            <a:avLst/>
          </a:prstGeom>
          <a:ln w="762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83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9707-EE18-424C-B985-5CE2B1F0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Nodes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D4D6A2A-FDDD-4FE9-8C9B-52AF3A22A5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33" y="2362200"/>
            <a:ext cx="5915025" cy="416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49886A-EC33-4D18-BC60-1FE72F862EA9}"/>
              </a:ext>
            </a:extLst>
          </p:cNvPr>
          <p:cNvSpPr txBox="1"/>
          <p:nvPr/>
        </p:nvSpPr>
        <p:spPr>
          <a:xfrm>
            <a:off x="569742" y="3124200"/>
            <a:ext cx="190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DOM makes use of these complicated types of nodes.</a:t>
            </a:r>
          </a:p>
          <a:p>
            <a:endParaRPr lang="en-US"/>
          </a:p>
          <a:p>
            <a:r>
              <a:rPr lang="en-US"/>
              <a:t>Every HTML Element is a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5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3779-5CE4-4AEB-8789-4BF890DE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9DDB3-B71E-459C-8D8D-9AC60A6E3B4E}"/>
              </a:ext>
            </a:extLst>
          </p:cNvPr>
          <p:cNvSpPr txBox="1"/>
          <p:nvPr/>
        </p:nvSpPr>
        <p:spPr>
          <a:xfrm>
            <a:off x="594360" y="2057401"/>
            <a:ext cx="795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can access vital information through the use of the node properties.  All nodes share these properties and are accessible through the dot (.) operator.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5FAFB-69F5-4939-83B1-FD56B7ADDE23}"/>
              </a:ext>
            </a:extLst>
          </p:cNvPr>
          <p:cNvSpPr txBox="1"/>
          <p:nvPr/>
        </p:nvSpPr>
        <p:spPr>
          <a:xfrm>
            <a:off x="1447800" y="3429000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parentNode</a:t>
            </a:r>
            <a:r>
              <a:rPr lang="en-US" dirty="0"/>
              <a:t> - the parent node of the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childNodes</a:t>
            </a:r>
            <a:r>
              <a:rPr lang="en-US" dirty="0"/>
              <a:t> – a list of the child nodes of the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firstChild</a:t>
            </a:r>
            <a:r>
              <a:rPr lang="en-US" dirty="0"/>
              <a:t> – the first child node of the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lastChild</a:t>
            </a:r>
            <a:r>
              <a:rPr lang="en-US" dirty="0"/>
              <a:t> – the last child node of the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nextSibling</a:t>
            </a:r>
            <a:r>
              <a:rPr lang="en-US" dirty="0"/>
              <a:t> – the next sibling of the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previousSibling</a:t>
            </a:r>
            <a:r>
              <a:rPr lang="en-US" dirty="0"/>
              <a:t> – the previous sibling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attributes</a:t>
            </a:r>
            <a:r>
              <a:rPr lang="en-US" dirty="0"/>
              <a:t> – a list of the attributes nodes of the element</a:t>
            </a:r>
          </a:p>
        </p:txBody>
      </p:sp>
    </p:spTree>
    <p:extLst>
      <p:ext uri="{BB962C8B-B14F-4D97-AF65-F5344CB8AC3E}">
        <p14:creationId xmlns:p14="http://schemas.microsoft.com/office/powerpoint/2010/main" val="236171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6BF8-82FE-486C-8DD3-9B0E91BD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E7E2AE2-723D-4081-8FCC-C93AAE5EC9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301" y="3048000"/>
            <a:ext cx="46291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D27DDE-EB32-43A5-9C02-301375BD0F2A}"/>
              </a:ext>
            </a:extLst>
          </p:cNvPr>
          <p:cNvSpPr/>
          <p:nvPr/>
        </p:nvSpPr>
        <p:spPr>
          <a:xfrm>
            <a:off x="914400" y="2057401"/>
            <a:ext cx="7829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DOM (document object model) represents the structure through which a web page is designed.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2116A0-152C-4238-A5D1-FB6824A6D316}"/>
              </a:ext>
            </a:extLst>
          </p:cNvPr>
          <p:cNvSpPr/>
          <p:nvPr/>
        </p:nvSpPr>
        <p:spPr>
          <a:xfrm>
            <a:off x="924464" y="3576161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a hierarchical structure through which HTML elements share </a:t>
            </a:r>
          </a:p>
          <a:p>
            <a:r>
              <a:rPr lang="en-US" dirty="0"/>
              <a:t>a parent/child </a:t>
            </a:r>
          </a:p>
          <a:p>
            <a:r>
              <a:rPr lang="en-US" dirty="0"/>
              <a:t>relationship.</a:t>
            </a:r>
          </a:p>
        </p:txBody>
      </p:sp>
    </p:spTree>
    <p:extLst>
      <p:ext uri="{BB962C8B-B14F-4D97-AF65-F5344CB8AC3E}">
        <p14:creationId xmlns:p14="http://schemas.microsoft.com/office/powerpoint/2010/main" val="467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C716-E479-4526-BA61-5F23DAAA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97E6DE2-A7AA-4A32-896E-237A1A6062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2335568"/>
            <a:ext cx="7620000" cy="4170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34ECB6-9E4D-4E64-955C-E9983FCC7743}"/>
              </a:ext>
            </a:extLst>
          </p:cNvPr>
          <p:cNvSpPr txBox="1"/>
          <p:nvPr/>
        </p:nvSpPr>
        <p:spPr>
          <a:xfrm>
            <a:off x="929640" y="2019050"/>
            <a:ext cx="280416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document itself (&lt;html&gt;), is the root element.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06D3A-CB35-439D-A93D-7A523787A1BB}"/>
              </a:ext>
            </a:extLst>
          </p:cNvPr>
          <p:cNvSpPr txBox="1"/>
          <p:nvPr/>
        </p:nvSpPr>
        <p:spPr>
          <a:xfrm>
            <a:off x="5871501" y="2010008"/>
            <a:ext cx="280416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javascript</a:t>
            </a:r>
            <a:r>
              <a:rPr lang="en-US" dirty="0"/>
              <a:t>, it can be accessed directly.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466625-1375-44D5-84C3-B37D6D5D0CB0}"/>
              </a:ext>
            </a:extLst>
          </p:cNvPr>
          <p:cNvSpPr/>
          <p:nvPr/>
        </p:nvSpPr>
        <p:spPr>
          <a:xfrm>
            <a:off x="3589602" y="2019050"/>
            <a:ext cx="2407920" cy="2401827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C716-E479-4526-BA61-5F23DAAA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97E6DE2-A7AA-4A32-896E-237A1A6062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2335568"/>
            <a:ext cx="7620000" cy="4170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34ECB6-9E4D-4E64-955C-E9983FCC7743}"/>
              </a:ext>
            </a:extLst>
          </p:cNvPr>
          <p:cNvSpPr txBox="1"/>
          <p:nvPr/>
        </p:nvSpPr>
        <p:spPr>
          <a:xfrm>
            <a:off x="929640" y="2019050"/>
            <a:ext cx="28041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&lt;head&gt; is a direct child of the document.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06D3A-CB35-439D-A93D-7A523787A1BB}"/>
              </a:ext>
            </a:extLst>
          </p:cNvPr>
          <p:cNvSpPr txBox="1"/>
          <p:nvPr/>
        </p:nvSpPr>
        <p:spPr>
          <a:xfrm>
            <a:off x="5871501" y="2010008"/>
            <a:ext cx="28041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&lt;body&gt; is a direct child of the document.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D28F6A-8B90-48FB-82C8-2237C8A19581}"/>
              </a:ext>
            </a:extLst>
          </p:cNvPr>
          <p:cNvSpPr/>
          <p:nvPr/>
        </p:nvSpPr>
        <p:spPr>
          <a:xfrm>
            <a:off x="777828" y="3895692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9255A-BEAA-4B19-B3D0-45B93DD7D70E}"/>
              </a:ext>
            </a:extLst>
          </p:cNvPr>
          <p:cNvSpPr/>
          <p:nvPr/>
        </p:nvSpPr>
        <p:spPr>
          <a:xfrm>
            <a:off x="5486400" y="3910372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04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C716-E479-4526-BA61-5F23DAAA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97E6DE2-A7AA-4A32-896E-237A1A6062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2335568"/>
            <a:ext cx="7620000" cy="4170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34ECB6-9E4D-4E64-955C-E9983FCC7743}"/>
              </a:ext>
            </a:extLst>
          </p:cNvPr>
          <p:cNvSpPr txBox="1"/>
          <p:nvPr/>
        </p:nvSpPr>
        <p:spPr>
          <a:xfrm>
            <a:off x="929640" y="2019050"/>
            <a:ext cx="280416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Each of the other elements is a child of the &lt;body&gt; or &lt;head&gt;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06D3A-CB35-439D-A93D-7A523787A1BB}"/>
              </a:ext>
            </a:extLst>
          </p:cNvPr>
          <p:cNvSpPr txBox="1"/>
          <p:nvPr/>
        </p:nvSpPr>
        <p:spPr>
          <a:xfrm>
            <a:off x="5871501" y="2010008"/>
            <a:ext cx="280416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Any element on the page can be a parent as well.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D28F6A-8B90-48FB-82C8-2237C8A19581}"/>
              </a:ext>
            </a:extLst>
          </p:cNvPr>
          <p:cNvSpPr/>
          <p:nvPr/>
        </p:nvSpPr>
        <p:spPr>
          <a:xfrm>
            <a:off x="777828" y="3895692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9255A-BEAA-4B19-B3D0-45B93DD7D70E}"/>
              </a:ext>
            </a:extLst>
          </p:cNvPr>
          <p:cNvSpPr/>
          <p:nvPr/>
        </p:nvSpPr>
        <p:spPr>
          <a:xfrm>
            <a:off x="5486400" y="3910372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D4F522-0165-49DA-8D4E-3740C154A890}"/>
              </a:ext>
            </a:extLst>
          </p:cNvPr>
          <p:cNvSpPr/>
          <p:nvPr/>
        </p:nvSpPr>
        <p:spPr>
          <a:xfrm>
            <a:off x="712765" y="4705638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CCA9E8-E066-4325-B288-E24E6FC968C2}"/>
              </a:ext>
            </a:extLst>
          </p:cNvPr>
          <p:cNvSpPr/>
          <p:nvPr/>
        </p:nvSpPr>
        <p:spPr>
          <a:xfrm>
            <a:off x="4631202" y="4722190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839CAD-07A0-4EDE-B415-A082A52E8778}"/>
              </a:ext>
            </a:extLst>
          </p:cNvPr>
          <p:cNvSpPr/>
          <p:nvPr/>
        </p:nvSpPr>
        <p:spPr>
          <a:xfrm>
            <a:off x="6401093" y="4736841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C716-E479-4526-BA61-5F23DAAA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97E6DE2-A7AA-4A32-896E-237A1A6062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2335568"/>
            <a:ext cx="7620000" cy="4170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34ECB6-9E4D-4E64-955C-E9983FCC7743}"/>
              </a:ext>
            </a:extLst>
          </p:cNvPr>
          <p:cNvSpPr txBox="1"/>
          <p:nvPr/>
        </p:nvSpPr>
        <p:spPr>
          <a:xfrm>
            <a:off x="929640" y="2019050"/>
            <a:ext cx="280416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Other objects on the page are also part of the structure.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06D3A-CB35-439D-A93D-7A523787A1BB}"/>
              </a:ext>
            </a:extLst>
          </p:cNvPr>
          <p:cNvSpPr txBox="1"/>
          <p:nvPr/>
        </p:nvSpPr>
        <p:spPr>
          <a:xfrm>
            <a:off x="5871501" y="2010008"/>
            <a:ext cx="280416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may include attributes or even simple text.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9255A-BEAA-4B19-B3D0-45B93DD7D70E}"/>
              </a:ext>
            </a:extLst>
          </p:cNvPr>
          <p:cNvSpPr/>
          <p:nvPr/>
        </p:nvSpPr>
        <p:spPr>
          <a:xfrm>
            <a:off x="2696308" y="4772653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D4F522-0165-49DA-8D4E-3740C154A890}"/>
              </a:ext>
            </a:extLst>
          </p:cNvPr>
          <p:cNvSpPr/>
          <p:nvPr/>
        </p:nvSpPr>
        <p:spPr>
          <a:xfrm>
            <a:off x="712764" y="5598327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CCA9E8-E066-4325-B288-E24E6FC968C2}"/>
              </a:ext>
            </a:extLst>
          </p:cNvPr>
          <p:cNvSpPr/>
          <p:nvPr/>
        </p:nvSpPr>
        <p:spPr>
          <a:xfrm>
            <a:off x="4572000" y="5621513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839CAD-07A0-4EDE-B415-A082A52E8778}"/>
              </a:ext>
            </a:extLst>
          </p:cNvPr>
          <p:cNvSpPr/>
          <p:nvPr/>
        </p:nvSpPr>
        <p:spPr>
          <a:xfrm>
            <a:off x="6556716" y="5598327"/>
            <a:ext cx="22098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7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29D5-0A47-41C7-96DF-D45453CC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CB32-8B04-4D09-9FF6-5F11BBD7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order to accomplish this, the designers of the DOM had to use some sophisticated data structures.  The individual elements of the structure are called </a:t>
            </a:r>
            <a:r>
              <a:rPr lang="en-US" b="1" i="1" dirty="0"/>
              <a:t>NODES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A node is a construct that holds a piece of data (which can be simple, like a number, or complex, like an object).  A node also has one or more pointers to its most immediate family members.</a:t>
            </a:r>
          </a:p>
        </p:txBody>
      </p:sp>
    </p:spTree>
    <p:extLst>
      <p:ext uri="{BB962C8B-B14F-4D97-AF65-F5344CB8AC3E}">
        <p14:creationId xmlns:p14="http://schemas.microsoft.com/office/powerpoint/2010/main" val="208149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FED5-51C7-4DE2-A769-B4F476B7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B917-D1AC-4546-8874-1D6BF7D2E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23444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This diagram represents a node with a  single pointer.  The pointer is an object that corresponds to the node’s child.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1B36F1-A235-4194-9465-1CA95C0C5E75}"/>
              </a:ext>
            </a:extLst>
          </p:cNvPr>
          <p:cNvGrpSpPr/>
          <p:nvPr/>
        </p:nvGrpSpPr>
        <p:grpSpPr>
          <a:xfrm>
            <a:off x="2590800" y="3810000"/>
            <a:ext cx="5132363" cy="1828800"/>
            <a:chOff x="3048000" y="3962400"/>
            <a:chExt cx="5132363" cy="18288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0C8FE21-CE5C-48F1-BF56-5F5486227778}"/>
                </a:ext>
              </a:extLst>
            </p:cNvPr>
            <p:cNvSpPr/>
            <p:nvPr/>
          </p:nvSpPr>
          <p:spPr>
            <a:xfrm>
              <a:off x="3048000" y="3962400"/>
              <a:ext cx="3505200" cy="18288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A60723-BEC7-46C3-8963-4C365F6E0DCF}"/>
                </a:ext>
              </a:extLst>
            </p:cNvPr>
            <p:cNvCxnSpPr/>
            <p:nvPr/>
          </p:nvCxnSpPr>
          <p:spPr>
            <a:xfrm>
              <a:off x="5410200" y="3962400"/>
              <a:ext cx="0" cy="182880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176447-6281-4E80-9FE1-1AF96613F1C8}"/>
                </a:ext>
              </a:extLst>
            </p:cNvPr>
            <p:cNvCxnSpPr>
              <a:cxnSpLocks/>
            </p:cNvCxnSpPr>
            <p:nvPr/>
          </p:nvCxnSpPr>
          <p:spPr>
            <a:xfrm>
              <a:off x="6046763" y="4876800"/>
              <a:ext cx="2133600" cy="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B2FC32-6531-46FB-833F-99DA2F6E7EDF}"/>
                </a:ext>
              </a:extLst>
            </p:cNvPr>
            <p:cNvSpPr txBox="1"/>
            <p:nvPr/>
          </p:nvSpPr>
          <p:spPr>
            <a:xfrm>
              <a:off x="3390902" y="4461301"/>
              <a:ext cx="17525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NODE</a:t>
              </a:r>
            </a:p>
            <a:p>
              <a:pPr algn="ctr"/>
              <a:r>
                <a:rPr lang="en-US" sz="2400" b="1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76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FED5-51C7-4DE2-A769-B4F476B7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B917-D1AC-4546-8874-1D6BF7D2E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94559"/>
            <a:ext cx="7955280" cy="26060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This diagram represents a chain of nodes or a Linear Linked List.  Each single node in the list knows only who its child is.  It knows nothing about its parent.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end of the list is indicated by a null, showing that the final node has no child.</a:t>
            </a:r>
          </a:p>
          <a:p>
            <a:pPr marL="0" indent="0" algn="just">
              <a:buNone/>
            </a:pP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1B36F1-A235-4194-9465-1CA95C0C5E75}"/>
              </a:ext>
            </a:extLst>
          </p:cNvPr>
          <p:cNvGrpSpPr/>
          <p:nvPr/>
        </p:nvGrpSpPr>
        <p:grpSpPr>
          <a:xfrm>
            <a:off x="3352800" y="5105400"/>
            <a:ext cx="1981199" cy="838200"/>
            <a:chOff x="3048000" y="3962400"/>
            <a:chExt cx="5132363" cy="18288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0C8FE21-CE5C-48F1-BF56-5F5486227778}"/>
                </a:ext>
              </a:extLst>
            </p:cNvPr>
            <p:cNvSpPr/>
            <p:nvPr/>
          </p:nvSpPr>
          <p:spPr>
            <a:xfrm>
              <a:off x="3048000" y="3962400"/>
              <a:ext cx="3505200" cy="18288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A60723-BEC7-46C3-8963-4C365F6E0DCF}"/>
                </a:ext>
              </a:extLst>
            </p:cNvPr>
            <p:cNvCxnSpPr/>
            <p:nvPr/>
          </p:nvCxnSpPr>
          <p:spPr>
            <a:xfrm>
              <a:off x="5410200" y="3962400"/>
              <a:ext cx="0" cy="182880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176447-6281-4E80-9FE1-1AF96613F1C8}"/>
                </a:ext>
              </a:extLst>
            </p:cNvPr>
            <p:cNvCxnSpPr>
              <a:cxnSpLocks/>
            </p:cNvCxnSpPr>
            <p:nvPr/>
          </p:nvCxnSpPr>
          <p:spPr>
            <a:xfrm>
              <a:off x="6046763" y="4876800"/>
              <a:ext cx="2133600" cy="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B2FC32-6531-46FB-833F-99DA2F6E7EDF}"/>
                </a:ext>
              </a:extLst>
            </p:cNvPr>
            <p:cNvSpPr txBox="1"/>
            <p:nvPr/>
          </p:nvSpPr>
          <p:spPr>
            <a:xfrm>
              <a:off x="3390902" y="4461301"/>
              <a:ext cx="1752598" cy="638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NODE</a:t>
              </a:r>
            </a:p>
            <a:p>
              <a:pPr algn="ctr"/>
              <a:r>
                <a:rPr lang="en-US" sz="1100" b="1" dirty="0"/>
                <a:t>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750446-148E-4673-A573-006D50509E82}"/>
              </a:ext>
            </a:extLst>
          </p:cNvPr>
          <p:cNvGrpSpPr/>
          <p:nvPr/>
        </p:nvGrpSpPr>
        <p:grpSpPr>
          <a:xfrm>
            <a:off x="5412741" y="5105400"/>
            <a:ext cx="1981199" cy="838200"/>
            <a:chOff x="3048000" y="3962400"/>
            <a:chExt cx="5132363" cy="18288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8345312-D82E-403F-AA83-39CCC1E02097}"/>
                </a:ext>
              </a:extLst>
            </p:cNvPr>
            <p:cNvSpPr/>
            <p:nvPr/>
          </p:nvSpPr>
          <p:spPr>
            <a:xfrm>
              <a:off x="3048000" y="3962400"/>
              <a:ext cx="3505200" cy="18288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AC88451-CE3D-481E-8006-0F655308294D}"/>
                </a:ext>
              </a:extLst>
            </p:cNvPr>
            <p:cNvCxnSpPr/>
            <p:nvPr/>
          </p:nvCxnSpPr>
          <p:spPr>
            <a:xfrm>
              <a:off x="5410200" y="3962400"/>
              <a:ext cx="0" cy="182880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953124-B720-47DC-86BF-52C1C700163B}"/>
                </a:ext>
              </a:extLst>
            </p:cNvPr>
            <p:cNvCxnSpPr>
              <a:cxnSpLocks/>
            </p:cNvCxnSpPr>
            <p:nvPr/>
          </p:nvCxnSpPr>
          <p:spPr>
            <a:xfrm>
              <a:off x="6046763" y="4876800"/>
              <a:ext cx="2133600" cy="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2DABA9-7EB9-4357-9F24-B86913F55092}"/>
                </a:ext>
              </a:extLst>
            </p:cNvPr>
            <p:cNvSpPr txBox="1"/>
            <p:nvPr/>
          </p:nvSpPr>
          <p:spPr>
            <a:xfrm>
              <a:off x="3390902" y="4461301"/>
              <a:ext cx="1752598" cy="638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NODE</a:t>
              </a:r>
            </a:p>
            <a:p>
              <a:pPr algn="ctr"/>
              <a:r>
                <a:rPr lang="en-US" sz="1100" b="1" dirty="0"/>
                <a:t>DATA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630166-FC11-45FC-B152-341663279676}"/>
              </a:ext>
            </a:extLst>
          </p:cNvPr>
          <p:cNvGrpSpPr/>
          <p:nvPr/>
        </p:nvGrpSpPr>
        <p:grpSpPr>
          <a:xfrm>
            <a:off x="1282455" y="5103055"/>
            <a:ext cx="1981199" cy="838200"/>
            <a:chOff x="3048000" y="3962400"/>
            <a:chExt cx="5132363" cy="18288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B95858C-2A77-4039-948E-F1A0F65A6B9F}"/>
                </a:ext>
              </a:extLst>
            </p:cNvPr>
            <p:cNvSpPr/>
            <p:nvPr/>
          </p:nvSpPr>
          <p:spPr>
            <a:xfrm>
              <a:off x="3048000" y="3962400"/>
              <a:ext cx="3505200" cy="18288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6489B3-E29D-43CF-85CF-08370D386FBE}"/>
                </a:ext>
              </a:extLst>
            </p:cNvPr>
            <p:cNvCxnSpPr/>
            <p:nvPr/>
          </p:nvCxnSpPr>
          <p:spPr>
            <a:xfrm>
              <a:off x="5410200" y="3962400"/>
              <a:ext cx="0" cy="182880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42F2292-333E-40C4-AA97-E0A27DDAE08A}"/>
                </a:ext>
              </a:extLst>
            </p:cNvPr>
            <p:cNvCxnSpPr>
              <a:cxnSpLocks/>
            </p:cNvCxnSpPr>
            <p:nvPr/>
          </p:nvCxnSpPr>
          <p:spPr>
            <a:xfrm>
              <a:off x="6046763" y="4876800"/>
              <a:ext cx="2133600" cy="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3DA2C5-86BA-41B1-B51D-38553E20C2AF}"/>
                </a:ext>
              </a:extLst>
            </p:cNvPr>
            <p:cNvSpPr txBox="1"/>
            <p:nvPr/>
          </p:nvSpPr>
          <p:spPr>
            <a:xfrm>
              <a:off x="3390902" y="4461301"/>
              <a:ext cx="1752598" cy="638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NODE</a:t>
              </a:r>
            </a:p>
            <a:p>
              <a:pPr algn="ctr"/>
              <a:r>
                <a:rPr lang="en-US" sz="1100" b="1" dirty="0"/>
                <a:t>DATA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29EFA49-ACBB-4267-90A6-381B61C6E7DE}"/>
              </a:ext>
            </a:extLst>
          </p:cNvPr>
          <p:cNvSpPr txBox="1"/>
          <p:nvPr/>
        </p:nvSpPr>
        <p:spPr>
          <a:xfrm>
            <a:off x="7579035" y="5378211"/>
            <a:ext cx="676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null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4549349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444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Eras Bold ITC</vt:lpstr>
      <vt:lpstr>Vapor Trail</vt:lpstr>
      <vt:lpstr>The DOM </vt:lpstr>
      <vt:lpstr>The Dom</vt:lpstr>
      <vt:lpstr>The Dom</vt:lpstr>
      <vt:lpstr>The Dom</vt:lpstr>
      <vt:lpstr>The Dom</vt:lpstr>
      <vt:lpstr>The Dom</vt:lpstr>
      <vt:lpstr>Nodes</vt:lpstr>
      <vt:lpstr>Nodes</vt:lpstr>
      <vt:lpstr>Nodes</vt:lpstr>
      <vt:lpstr>Nodes</vt:lpstr>
      <vt:lpstr>DOM Nodes</vt:lpstr>
      <vt:lpstr>Dom nodes</vt:lpstr>
    </vt:vector>
  </TitlesOfParts>
  <Company>NYCDOE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Turner Ivan  (13K430)</dc:creator>
  <cp:lastModifiedBy>Turner Ivan</cp:lastModifiedBy>
  <cp:revision>72</cp:revision>
  <dcterms:created xsi:type="dcterms:W3CDTF">2013-02-28T14:23:57Z</dcterms:created>
  <dcterms:modified xsi:type="dcterms:W3CDTF">2019-12-23T15:05:36Z</dcterms:modified>
</cp:coreProperties>
</file>