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34D8DEE8-7A87-4E01-8ADE-4C49CDD43F74}" type="datetime1">
              <a:rPr lang="en-US" smtClean="0"/>
              <a:pPr/>
              <a:t>12/1/2015</a:t>
            </a:fld>
            <a:endParaRPr lang="en-US" dirty="0"/>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lgn="r"/>
            <a:fld id="{F7886C9C-DC18-4195-8FD5-A50AA931D419}" type="slidenum">
              <a:rPr lang="en-US" smtClean="0"/>
              <a:pPr algn="r"/>
              <a:t>‹#›</a:t>
            </a:fld>
            <a:endParaRPr lang="en-US" dirty="0"/>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8F9461-E3EB-40CD-B93F-E5CBBBD8E0BA}" type="datetimeFigureOut">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A7543-9AAE-4E9F-B28C-4FCCFD07D4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578FA3-38AD-400D-A4D2-18E8EF129E5F}"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7886C9C-DC18-4195-8FD5-A50AA931D41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EFF424-F111-43CB-9C75-D52325012943}" type="datetime1">
              <a:rPr lang="en-US" smtClean="0"/>
              <a:pPr/>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6C9C-DC18-4195-8FD5-A50AA931D419}"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4A8BBF0-342D-409A-9C0A-B1B451E92883}" type="datetime1">
              <a:rPr lang="en-US" smtClean="0"/>
              <a:pPr/>
              <a:t>12/1/2015</a:t>
            </a:fld>
            <a:endParaRPr lang="en-US" dirty="0"/>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lgn="r"/>
            <a:fld id="{F7886C9C-DC18-4195-8FD5-A50AA931D419}" type="slidenum">
              <a:rPr lang="en-US" smtClean="0"/>
              <a:pPr algn="r"/>
              <a:t>‹#›</a:t>
            </a:fld>
            <a:endParaRPr lang="en-US" dirty="0"/>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dirty="0"/>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DA190-4BDC-4D39-B5BB-A14B3E8B1B3D}"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81D52F2-9B11-4FC0-9217-7D20B3AC9849}" type="datetime1">
              <a:rPr lang="en-US" smtClean="0"/>
              <a:pPr/>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F13737-8506-438E-ABC0-0BE7E06DCCA6}" type="datetime1">
              <a:rPr lang="en-US" smtClean="0"/>
              <a:pPr/>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86C9C-DC18-4195-8FD5-A50AA931D419}" type="slidenum">
              <a:rPr lang="en-US" smtClean="0"/>
              <a:pPr/>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41D58AA-1C84-40C9-BFEE-631CCB17636C}" type="datetime1">
              <a:rPr lang="en-US" smtClean="0"/>
              <a:pPr/>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6C9C-DC18-4195-8FD5-A50AA931D41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542C1-4E96-413B-B72E-6C4B39D85C9D}" type="datetime1">
              <a:rPr lang="en-US" smtClean="0"/>
              <a:pPr/>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7886C9C-DC18-4195-8FD5-A50AA931D419}" type="slidenum">
              <a:rPr lang="en-US" smtClean="0"/>
              <a:pPr/>
              <a:t>‹#›</a:t>
            </a:fld>
            <a:endParaRPr lang="en-US" dirty="0"/>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42AA2-D442-471A-9D69-80392E1E581D}" type="datetime1">
              <a:rPr lang="en-US" smtClean="0"/>
              <a:pPr/>
              <a:t>12/1/2015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9C-DC18-4195-8FD5-A50AA931D419}" type="slidenum">
              <a:rPr lang="en-US" smtClean="0"/>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EC43563C-D9B3-4432-B336-144C997D6215}" type="datetime1">
              <a:rPr lang="en-US" smtClean="0"/>
              <a:pPr/>
              <a:t>12/1/2015</a:t>
            </a:fld>
            <a:endParaRPr lang="en-US" dirty="0"/>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dirty="0"/>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lgn="r"/>
            <a:fld id="{F7886C9C-DC18-4195-8FD5-A50AA931D419}" type="slidenum">
              <a:rPr lang="en-US" smtClean="0"/>
              <a:pPr algn="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The Box Model</a:t>
            </a:r>
          </a:p>
        </p:txBody>
      </p:sp>
      <p:sp>
        <p:nvSpPr>
          <p:cNvPr id="4" name="Slide Number Placeholder 3"/>
          <p:cNvSpPr>
            <a:spLocks noGrp="1"/>
          </p:cNvSpPr>
          <p:nvPr>
            <p:ph type="sldNum" sz="quarter" idx="11"/>
          </p:nvPr>
        </p:nvSpPr>
        <p:spPr/>
        <p:txBody>
          <a:bodyPr/>
          <a:lstStyle/>
          <a:p>
            <a:pPr algn="r"/>
            <a:fld id="{F7886C9C-DC18-4195-8FD5-A50AA931D419}" type="slidenum">
              <a:rPr lang="en-US" smtClean="0"/>
              <a:pPr algn="r"/>
              <a:t>1</a:t>
            </a:fld>
            <a:endParaRPr lang="en-US" dirty="0"/>
          </a:p>
        </p:txBody>
      </p:sp>
      <p:sp>
        <p:nvSpPr>
          <p:cNvPr id="6" name="Title 5"/>
          <p:cNvSpPr>
            <a:spLocks noGrp="1"/>
          </p:cNvSpPr>
          <p:nvPr>
            <p:ph type="title"/>
          </p:nvPr>
        </p:nvSpPr>
        <p:spPr/>
        <p:txBody>
          <a:bodyPr/>
          <a:lstStyle/>
          <a:p>
            <a:r>
              <a:rPr lang="en-US" sz="6600" dirty="0" smtClean="0"/>
              <a:t>CSS</a:t>
            </a:r>
            <a:endParaRPr lang="en-US" sz="2800"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2581"/>
          <a:stretch/>
        </p:blipFill>
        <p:spPr bwMode="auto">
          <a:xfrm>
            <a:off x="228599" y="228600"/>
            <a:ext cx="3897261"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795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2</a:t>
            </a:fld>
            <a:endParaRPr lang="en-US"/>
          </a:p>
        </p:txBody>
      </p:sp>
      <p:sp>
        <p:nvSpPr>
          <p:cNvPr id="6" name="Title 5"/>
          <p:cNvSpPr>
            <a:spLocks noGrp="1"/>
          </p:cNvSpPr>
          <p:nvPr>
            <p:ph type="title"/>
          </p:nvPr>
        </p:nvSpPr>
        <p:spPr/>
        <p:txBody>
          <a:bodyPr/>
          <a:lstStyle/>
          <a:p>
            <a:r>
              <a:rPr lang="en-US" dirty="0" smtClean="0"/>
              <a:t>The Box Model</a:t>
            </a:r>
            <a:endParaRPr lang="en-US" dirty="0"/>
          </a:p>
        </p:txBody>
      </p:sp>
      <p:sp>
        <p:nvSpPr>
          <p:cNvPr id="10" name="TextBox 9"/>
          <p:cNvSpPr txBox="1"/>
          <p:nvPr/>
        </p:nvSpPr>
        <p:spPr>
          <a:xfrm>
            <a:off x="533400" y="1828800"/>
            <a:ext cx="8077200" cy="1015663"/>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HTML elements are laid out on screen in a layered model called the </a:t>
            </a:r>
            <a:r>
              <a:rPr lang="en-US" sz="2000" b="1" i="1" spc="150" dirty="0" smtClean="0">
                <a:solidFill>
                  <a:schemeClr val="tx2"/>
                </a:solidFill>
              </a:rPr>
              <a:t>Box Model.  </a:t>
            </a:r>
            <a:r>
              <a:rPr lang="en-US" sz="2000" spc="150" dirty="0" smtClean="0">
                <a:solidFill>
                  <a:schemeClr val="tx2"/>
                </a:solidFill>
              </a:rPr>
              <a:t>Each graphical piece added to the element has its place in the model.</a:t>
            </a:r>
            <a:endParaRPr lang="en-US" sz="2000" b="1" i="1" spc="150" dirty="0">
              <a:solidFill>
                <a:schemeClr val="tx2"/>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44463"/>
            <a:ext cx="4486275"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334000" y="2869328"/>
            <a:ext cx="3505200" cy="3477875"/>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As indicated by the diagram, the content of the element is the focal point.  It is surrounded by padding, border, and margin, all adjustable with CSS.  Behind it you find the background image and the background color, also adjustable with CSS.</a:t>
            </a:r>
            <a:endParaRPr lang="en-US" sz="2000" b="1" i="1" spc="150" dirty="0">
              <a:solidFill>
                <a:schemeClr val="tx2"/>
              </a:solidFill>
            </a:endParaRPr>
          </a:p>
        </p:txBody>
      </p:sp>
    </p:spTree>
    <p:extLst>
      <p:ext uri="{BB962C8B-B14F-4D97-AF65-F5344CB8AC3E}">
        <p14:creationId xmlns:p14="http://schemas.microsoft.com/office/powerpoint/2010/main" val="136574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3</a:t>
            </a:fld>
            <a:endParaRPr lang="en-US"/>
          </a:p>
        </p:txBody>
      </p:sp>
      <p:sp>
        <p:nvSpPr>
          <p:cNvPr id="6" name="Title 5"/>
          <p:cNvSpPr>
            <a:spLocks noGrp="1"/>
          </p:cNvSpPr>
          <p:nvPr>
            <p:ph type="title"/>
          </p:nvPr>
        </p:nvSpPr>
        <p:spPr/>
        <p:txBody>
          <a:bodyPr/>
          <a:lstStyle/>
          <a:p>
            <a:r>
              <a:rPr lang="en-US" dirty="0" smtClean="0"/>
              <a:t>Width</a:t>
            </a:r>
            <a:endParaRPr lang="en-US" dirty="0"/>
          </a:p>
        </p:txBody>
      </p:sp>
      <p:sp>
        <p:nvSpPr>
          <p:cNvPr id="10" name="TextBox 9"/>
          <p:cNvSpPr txBox="1"/>
          <p:nvPr/>
        </p:nvSpPr>
        <p:spPr>
          <a:xfrm>
            <a:off x="533400" y="1828800"/>
            <a:ext cx="8077200" cy="1323439"/>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The width of an element is more than just the width of the content.  When you set the width using CSS, you must keep in mind the fact that both the border and the padding take up space.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3276600"/>
            <a:ext cx="4676775"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25379" y="3577202"/>
            <a:ext cx="3124200" cy="2246769"/>
          </a:xfrm>
          <a:prstGeom prst="rect">
            <a:avLst/>
          </a:prstGeom>
          <a:noFill/>
        </p:spPr>
        <p:txBody>
          <a:bodyPr wrap="square" rtlCol="0">
            <a:spAutoFit/>
          </a:bodyPr>
          <a:lstStyle/>
          <a:p>
            <a:pPr marL="45720" indent="0">
              <a:spcBef>
                <a:spcPts val="0"/>
              </a:spcBef>
              <a:spcAft>
                <a:spcPts val="1200"/>
              </a:spcAft>
              <a:buNone/>
            </a:pPr>
            <a:r>
              <a:rPr lang="en-US" sz="2000" i="1" spc="150" dirty="0" smtClean="0">
                <a:solidFill>
                  <a:schemeClr val="tx2"/>
                </a:solidFill>
              </a:rPr>
              <a:t>Some older versions of Internet Explorer do not take the padding and the border into account when calculating width.  This is incorrect.</a:t>
            </a:r>
          </a:p>
        </p:txBody>
      </p:sp>
    </p:spTree>
    <p:extLst>
      <p:ext uri="{BB962C8B-B14F-4D97-AF65-F5344CB8AC3E}">
        <p14:creationId xmlns:p14="http://schemas.microsoft.com/office/powerpoint/2010/main" val="262116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4</a:t>
            </a:fld>
            <a:endParaRPr lang="en-US"/>
          </a:p>
        </p:txBody>
      </p:sp>
      <p:sp>
        <p:nvSpPr>
          <p:cNvPr id="6" name="Title 5"/>
          <p:cNvSpPr>
            <a:spLocks noGrp="1"/>
          </p:cNvSpPr>
          <p:nvPr>
            <p:ph type="title"/>
          </p:nvPr>
        </p:nvSpPr>
        <p:spPr/>
        <p:txBody>
          <a:bodyPr/>
          <a:lstStyle/>
          <a:p>
            <a:r>
              <a:rPr lang="en-US" dirty="0" smtClean="0"/>
              <a:t>Padding</a:t>
            </a:r>
            <a:endParaRPr lang="en-US" dirty="0"/>
          </a:p>
        </p:txBody>
      </p:sp>
      <p:sp>
        <p:nvSpPr>
          <p:cNvPr id="10" name="TextBox 9"/>
          <p:cNvSpPr txBox="1"/>
          <p:nvPr/>
        </p:nvSpPr>
        <p:spPr>
          <a:xfrm>
            <a:off x="533400" y="1828800"/>
            <a:ext cx="8077200" cy="923330"/>
          </a:xfrm>
          <a:prstGeom prst="rect">
            <a:avLst/>
          </a:prstGeom>
          <a:noFill/>
        </p:spPr>
        <p:txBody>
          <a:bodyPr wrap="square" rtlCol="0">
            <a:spAutoFit/>
          </a:bodyPr>
          <a:lstStyle/>
          <a:p>
            <a:pPr marL="45720" indent="0" algn="just">
              <a:spcBef>
                <a:spcPts val="0"/>
              </a:spcBef>
              <a:spcAft>
                <a:spcPts val="1200"/>
              </a:spcAft>
              <a:buNone/>
            </a:pPr>
            <a:r>
              <a:rPr lang="en-US" spc="150" dirty="0" smtClean="0">
                <a:solidFill>
                  <a:schemeClr val="tx2"/>
                </a:solidFill>
              </a:rPr>
              <a:t>Padding is great way to space out your elements so that clients can more easily view your content.  As you can see from the diagram, padding will push your borders away from the content.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817545"/>
            <a:ext cx="4114801" cy="250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1119739" y="3962400"/>
            <a:ext cx="3048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114800" y="3962400"/>
            <a:ext cx="3048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029200" y="2916260"/>
            <a:ext cx="3388895" cy="2308324"/>
          </a:xfrm>
          <a:prstGeom prst="rect">
            <a:avLst/>
          </a:prstGeom>
          <a:noFill/>
        </p:spPr>
        <p:txBody>
          <a:bodyPr wrap="square" rtlCol="0">
            <a:spAutoFit/>
          </a:bodyPr>
          <a:lstStyle/>
          <a:p>
            <a:pPr marL="45720" indent="0" algn="just">
              <a:spcBef>
                <a:spcPts val="0"/>
              </a:spcBef>
              <a:spcAft>
                <a:spcPts val="1200"/>
              </a:spcAft>
              <a:buNone/>
            </a:pPr>
            <a:r>
              <a:rPr lang="en-US" spc="150" dirty="0" smtClean="0">
                <a:solidFill>
                  <a:schemeClr val="tx2"/>
                </a:solidFill>
              </a:rPr>
              <a:t>Padding is defined using a measurement.  In addition to the </a:t>
            </a:r>
            <a:r>
              <a:rPr lang="en-US" b="1" i="1" spc="150" dirty="0" smtClean="0">
                <a:solidFill>
                  <a:schemeClr val="tx2"/>
                </a:solidFill>
              </a:rPr>
              <a:t>padding</a:t>
            </a:r>
            <a:r>
              <a:rPr lang="en-US" spc="150" dirty="0" smtClean="0">
                <a:solidFill>
                  <a:schemeClr val="tx2"/>
                </a:solidFill>
              </a:rPr>
              <a:t> shorthand CSS property, the four sides are also available (</a:t>
            </a:r>
            <a:r>
              <a:rPr lang="en-US" b="1" i="1" spc="150" dirty="0" smtClean="0">
                <a:solidFill>
                  <a:schemeClr val="tx2"/>
                </a:solidFill>
              </a:rPr>
              <a:t>padding-left, padding-top, padding-right, padding-bottom</a:t>
            </a:r>
            <a:r>
              <a:rPr lang="en-US" spc="150" dirty="0" smtClean="0">
                <a:solidFill>
                  <a:schemeClr val="tx2"/>
                </a:solidFill>
              </a:rPr>
              <a:t>).</a:t>
            </a:r>
          </a:p>
        </p:txBody>
      </p:sp>
      <p:sp>
        <p:nvSpPr>
          <p:cNvPr id="13" name="TextBox 12"/>
          <p:cNvSpPr txBox="1"/>
          <p:nvPr/>
        </p:nvSpPr>
        <p:spPr>
          <a:xfrm>
            <a:off x="547838" y="5410200"/>
            <a:ext cx="8077200" cy="1200329"/>
          </a:xfrm>
          <a:prstGeom prst="rect">
            <a:avLst/>
          </a:prstGeom>
          <a:noFill/>
        </p:spPr>
        <p:txBody>
          <a:bodyPr wrap="square" rtlCol="0">
            <a:spAutoFit/>
          </a:bodyPr>
          <a:lstStyle/>
          <a:p>
            <a:pPr marL="45720" indent="0" algn="just">
              <a:spcBef>
                <a:spcPts val="0"/>
              </a:spcBef>
              <a:spcAft>
                <a:spcPts val="1200"/>
              </a:spcAft>
              <a:buNone/>
            </a:pPr>
            <a:r>
              <a:rPr lang="en-US" spc="150" dirty="0" smtClean="0">
                <a:solidFill>
                  <a:schemeClr val="tx2"/>
                </a:solidFill>
              </a:rPr>
              <a:t>When you set a measurement for padding (and/or border), that measurement is fixed.  Changing the width of your element, will adjust the width of the content so that it and the padding (and/or border) will fit the </a:t>
            </a:r>
            <a:r>
              <a:rPr lang="en-US" spc="150" smtClean="0">
                <a:solidFill>
                  <a:schemeClr val="tx2"/>
                </a:solidFill>
              </a:rPr>
              <a:t>specified measurement.</a:t>
            </a:r>
            <a:endParaRPr lang="en-US" spc="150" dirty="0" smtClean="0">
              <a:solidFill>
                <a:schemeClr val="tx2"/>
              </a:solidFill>
            </a:endParaRPr>
          </a:p>
        </p:txBody>
      </p:sp>
    </p:spTree>
    <p:extLst>
      <p:ext uri="{BB962C8B-B14F-4D97-AF65-F5344CB8AC3E}">
        <p14:creationId xmlns:p14="http://schemas.microsoft.com/office/powerpoint/2010/main" val="412154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5</a:t>
            </a:fld>
            <a:endParaRPr lang="en-US"/>
          </a:p>
        </p:txBody>
      </p:sp>
      <p:sp>
        <p:nvSpPr>
          <p:cNvPr id="6" name="Title 5"/>
          <p:cNvSpPr>
            <a:spLocks noGrp="1"/>
          </p:cNvSpPr>
          <p:nvPr>
            <p:ph type="title"/>
          </p:nvPr>
        </p:nvSpPr>
        <p:spPr/>
        <p:txBody>
          <a:bodyPr/>
          <a:lstStyle/>
          <a:p>
            <a:r>
              <a:rPr lang="en-US" dirty="0" smtClean="0"/>
              <a:t>Position</a:t>
            </a:r>
            <a:endParaRPr lang="en-US" dirty="0"/>
          </a:p>
        </p:txBody>
      </p:sp>
      <p:sp>
        <p:nvSpPr>
          <p:cNvPr id="10" name="TextBox 9"/>
          <p:cNvSpPr txBox="1"/>
          <p:nvPr/>
        </p:nvSpPr>
        <p:spPr>
          <a:xfrm>
            <a:off x="533400" y="1828800"/>
            <a:ext cx="8077200" cy="4401205"/>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With an understanding of the box model, you can begin to position your elements in ways so they won’t look awkward at certain resolutions and they won’t get in the way of other elements.</a:t>
            </a:r>
          </a:p>
          <a:p>
            <a:pPr marL="45720" indent="0" algn="just">
              <a:spcBef>
                <a:spcPts val="0"/>
              </a:spcBef>
              <a:spcAft>
                <a:spcPts val="1200"/>
              </a:spcAft>
              <a:buNone/>
            </a:pPr>
            <a:r>
              <a:rPr lang="en-US" sz="2000" spc="150" dirty="0" smtClean="0">
                <a:solidFill>
                  <a:schemeClr val="tx2"/>
                </a:solidFill>
              </a:rPr>
              <a:t>The </a:t>
            </a:r>
            <a:r>
              <a:rPr lang="en-US" sz="2000" b="1" i="1" spc="150" dirty="0" smtClean="0">
                <a:solidFill>
                  <a:schemeClr val="tx2"/>
                </a:solidFill>
              </a:rPr>
              <a:t>position</a:t>
            </a:r>
            <a:r>
              <a:rPr lang="en-US" sz="2000" spc="150" dirty="0" smtClean="0">
                <a:solidFill>
                  <a:schemeClr val="tx2"/>
                </a:solidFill>
              </a:rPr>
              <a:t> CSS property has 4 values, none of which actually place the element anywhere.  Instead, they </a:t>
            </a:r>
            <a:r>
              <a:rPr lang="en-US" sz="2000" b="1" i="1" spc="150" dirty="0" smtClean="0">
                <a:solidFill>
                  <a:schemeClr val="tx2"/>
                </a:solidFill>
              </a:rPr>
              <a:t>define</a:t>
            </a:r>
            <a:r>
              <a:rPr lang="en-US" sz="2000" spc="150" dirty="0" smtClean="0">
                <a:solidFill>
                  <a:schemeClr val="tx2"/>
                </a:solidFill>
              </a:rPr>
              <a:t> how the element will be placed on screen and whether or not that placement can be manipulated by other CSS properties.</a:t>
            </a:r>
          </a:p>
          <a:p>
            <a:pPr marL="45720" indent="0" algn="just">
              <a:spcBef>
                <a:spcPts val="0"/>
              </a:spcBef>
              <a:spcAft>
                <a:spcPts val="1200"/>
              </a:spcAft>
              <a:buNone/>
            </a:pPr>
            <a:r>
              <a:rPr lang="en-US" sz="2000" spc="150" dirty="0" smtClean="0">
                <a:solidFill>
                  <a:schemeClr val="tx2"/>
                </a:solidFill>
              </a:rPr>
              <a:t>When you set the position property to something other than </a:t>
            </a:r>
            <a:r>
              <a:rPr lang="en-US" sz="2000" b="1" i="1" spc="150" dirty="0" smtClean="0">
                <a:solidFill>
                  <a:schemeClr val="tx2"/>
                </a:solidFill>
              </a:rPr>
              <a:t>static</a:t>
            </a:r>
            <a:r>
              <a:rPr lang="en-US" sz="2000" spc="150" dirty="0" smtClean="0">
                <a:solidFill>
                  <a:schemeClr val="tx2"/>
                </a:solidFill>
              </a:rPr>
              <a:t>, you change alter its position with </a:t>
            </a:r>
            <a:r>
              <a:rPr lang="en-US" sz="2000" b="1" i="1" spc="150" dirty="0" smtClean="0">
                <a:solidFill>
                  <a:schemeClr val="tx2"/>
                </a:solidFill>
              </a:rPr>
              <a:t>left, top, right, </a:t>
            </a:r>
            <a:r>
              <a:rPr lang="en-US" sz="2000" spc="150" dirty="0" smtClean="0">
                <a:solidFill>
                  <a:schemeClr val="tx2"/>
                </a:solidFill>
              </a:rPr>
              <a:t>and </a:t>
            </a:r>
            <a:r>
              <a:rPr lang="en-US" sz="2000" b="1" i="1" spc="150" dirty="0" smtClean="0">
                <a:solidFill>
                  <a:schemeClr val="tx2"/>
                </a:solidFill>
              </a:rPr>
              <a:t>bottom.  </a:t>
            </a:r>
            <a:r>
              <a:rPr lang="en-US" sz="2000" spc="150" dirty="0" smtClean="0">
                <a:solidFill>
                  <a:schemeClr val="tx2"/>
                </a:solidFill>
              </a:rPr>
              <a:t>These properties require measurement values.  Top and left are the most commonly used.  Right and bottom are usually set by the size of the element.</a:t>
            </a:r>
          </a:p>
        </p:txBody>
      </p:sp>
    </p:spTree>
    <p:extLst>
      <p:ext uri="{BB962C8B-B14F-4D97-AF65-F5344CB8AC3E}">
        <p14:creationId xmlns:p14="http://schemas.microsoft.com/office/powerpoint/2010/main" val="1436093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6</a:t>
            </a:fld>
            <a:endParaRPr lang="en-US"/>
          </a:p>
        </p:txBody>
      </p:sp>
      <p:sp>
        <p:nvSpPr>
          <p:cNvPr id="6" name="Title 5"/>
          <p:cNvSpPr>
            <a:spLocks noGrp="1"/>
          </p:cNvSpPr>
          <p:nvPr>
            <p:ph type="title"/>
          </p:nvPr>
        </p:nvSpPr>
        <p:spPr/>
        <p:txBody>
          <a:bodyPr/>
          <a:lstStyle/>
          <a:p>
            <a:r>
              <a:rPr lang="en-US" dirty="0" smtClean="0"/>
              <a:t>Static</a:t>
            </a:r>
            <a:endParaRPr lang="en-US" dirty="0"/>
          </a:p>
        </p:txBody>
      </p:sp>
      <p:sp>
        <p:nvSpPr>
          <p:cNvPr id="10" name="TextBox 9"/>
          <p:cNvSpPr txBox="1"/>
          <p:nvPr/>
        </p:nvSpPr>
        <p:spPr>
          <a:xfrm>
            <a:off x="533400" y="1828800"/>
            <a:ext cx="8077200" cy="4616648"/>
          </a:xfrm>
          <a:prstGeom prst="rect">
            <a:avLst/>
          </a:prstGeom>
          <a:noFill/>
        </p:spPr>
        <p:txBody>
          <a:bodyPr wrap="square" rtlCol="0">
            <a:spAutoFit/>
          </a:bodyPr>
          <a:lstStyle/>
          <a:p>
            <a:pPr marL="45720" indent="0" algn="just">
              <a:spcBef>
                <a:spcPts val="0"/>
              </a:spcBef>
              <a:spcAft>
                <a:spcPts val="1200"/>
              </a:spcAft>
              <a:buNone/>
            </a:pPr>
            <a:r>
              <a:rPr lang="en-US" sz="2400" spc="150" dirty="0" smtClean="0">
                <a:solidFill>
                  <a:schemeClr val="tx2"/>
                </a:solidFill>
              </a:rPr>
              <a:t>Static is the default positioning for all elements.  An element with static positioning is placed on screen in the next available space as determined by its position in the code.</a:t>
            </a:r>
          </a:p>
          <a:p>
            <a:pPr marL="45720" indent="0" algn="just">
              <a:spcBef>
                <a:spcPts val="0"/>
              </a:spcBef>
              <a:spcAft>
                <a:spcPts val="1200"/>
              </a:spcAft>
              <a:buNone/>
            </a:pPr>
            <a:r>
              <a:rPr lang="en-US" sz="2400" spc="150" dirty="0" smtClean="0">
                <a:solidFill>
                  <a:schemeClr val="tx2"/>
                </a:solidFill>
              </a:rPr>
              <a:t>This is a lot less confusing than it sounds.  It’s exactly what you’ve been seeing all along.</a:t>
            </a:r>
          </a:p>
          <a:p>
            <a:pPr marL="45720" indent="0" algn="just">
              <a:spcBef>
                <a:spcPts val="0"/>
              </a:spcBef>
              <a:spcAft>
                <a:spcPts val="1200"/>
              </a:spcAft>
              <a:buNone/>
            </a:pPr>
            <a:r>
              <a:rPr lang="en-US" sz="2400" spc="150" dirty="0" smtClean="0">
                <a:solidFill>
                  <a:schemeClr val="tx2"/>
                </a:solidFill>
              </a:rPr>
              <a:t>Certain CSS properties, like margin, have to take the positioning of an element into account.</a:t>
            </a:r>
          </a:p>
          <a:p>
            <a:pPr marL="45720" indent="0" algn="just">
              <a:spcBef>
                <a:spcPts val="0"/>
              </a:spcBef>
              <a:spcAft>
                <a:spcPts val="1200"/>
              </a:spcAft>
              <a:buNone/>
            </a:pPr>
            <a:r>
              <a:rPr lang="en-US" sz="2400" spc="150" dirty="0" smtClean="0">
                <a:solidFill>
                  <a:schemeClr val="tx2"/>
                </a:solidFill>
              </a:rPr>
              <a:t>An understanding of the static position is essential in order to build an understanding of the other positioning elements.</a:t>
            </a:r>
          </a:p>
        </p:txBody>
      </p:sp>
    </p:spTree>
    <p:extLst>
      <p:ext uri="{BB962C8B-B14F-4D97-AF65-F5344CB8AC3E}">
        <p14:creationId xmlns:p14="http://schemas.microsoft.com/office/powerpoint/2010/main" val="206621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7</a:t>
            </a:fld>
            <a:endParaRPr lang="en-US"/>
          </a:p>
        </p:txBody>
      </p:sp>
      <p:sp>
        <p:nvSpPr>
          <p:cNvPr id="6" name="Title 5"/>
          <p:cNvSpPr>
            <a:spLocks noGrp="1"/>
          </p:cNvSpPr>
          <p:nvPr>
            <p:ph type="title"/>
          </p:nvPr>
        </p:nvSpPr>
        <p:spPr/>
        <p:txBody>
          <a:bodyPr/>
          <a:lstStyle/>
          <a:p>
            <a:r>
              <a:rPr lang="en-US" dirty="0" smtClean="0"/>
              <a:t>Relative</a:t>
            </a:r>
            <a:endParaRPr lang="en-US" dirty="0"/>
          </a:p>
        </p:txBody>
      </p:sp>
      <p:sp>
        <p:nvSpPr>
          <p:cNvPr id="10" name="TextBox 9"/>
          <p:cNvSpPr txBox="1"/>
          <p:nvPr/>
        </p:nvSpPr>
        <p:spPr>
          <a:xfrm>
            <a:off x="533400" y="1828800"/>
            <a:ext cx="8077200" cy="1631216"/>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Relative positioning means that you can adjust the position of the element using left, top, right, and bottom.  These values, however, are not specific to places on the screen.  Instead, they place an element relative to where it would be if its positioning were static.</a:t>
            </a:r>
          </a:p>
        </p:txBody>
      </p:sp>
      <p:sp>
        <p:nvSpPr>
          <p:cNvPr id="8" name="TextBox 7"/>
          <p:cNvSpPr txBox="1"/>
          <p:nvPr/>
        </p:nvSpPr>
        <p:spPr>
          <a:xfrm>
            <a:off x="676175" y="4941895"/>
            <a:ext cx="2667000" cy="707886"/>
          </a:xfrm>
          <a:prstGeom prst="rect">
            <a:avLst/>
          </a:prstGeom>
          <a:solidFill>
            <a:schemeClr val="bg1"/>
          </a:solidFill>
        </p:spPr>
        <p:txBody>
          <a:bodyPr wrap="square" rtlCol="0">
            <a:spAutoFit/>
          </a:bodyPr>
          <a:lstStyle/>
          <a:p>
            <a:r>
              <a:rPr lang="en-US" sz="2000" b="1" dirty="0" smtClean="0">
                <a:solidFill>
                  <a:srgbClr val="0070C0"/>
                </a:solidFill>
                <a:latin typeface="Courier New" pitchFamily="49" charset="0"/>
                <a:cs typeface="Courier New" pitchFamily="49" charset="0"/>
              </a:rPr>
              <a:t>&lt;h1&gt;</a:t>
            </a:r>
            <a:r>
              <a:rPr lang="en-US" sz="2000" b="1" dirty="0" smtClean="0">
                <a:latin typeface="Courier New" pitchFamily="49" charset="0"/>
                <a:cs typeface="Courier New" pitchFamily="49" charset="0"/>
              </a:rPr>
              <a:t>Header</a:t>
            </a:r>
            <a:r>
              <a:rPr lang="en-US" sz="2000" b="1" dirty="0" smtClean="0">
                <a:solidFill>
                  <a:srgbClr val="0070C0"/>
                </a:solidFill>
                <a:latin typeface="Courier New" pitchFamily="49" charset="0"/>
                <a:cs typeface="Courier New" pitchFamily="49" charset="0"/>
              </a:rPr>
              <a:t>&lt;/h1&gt;</a:t>
            </a:r>
          </a:p>
          <a:p>
            <a:r>
              <a:rPr lang="en-US" sz="2000" b="1" dirty="0" smtClean="0">
                <a:solidFill>
                  <a:srgbClr val="0070C0"/>
                </a:solidFill>
                <a:latin typeface="Courier New" pitchFamily="49" charset="0"/>
                <a:cs typeface="Courier New" pitchFamily="49" charset="0"/>
              </a:rPr>
              <a:t>&lt;div&gt;</a:t>
            </a:r>
            <a:r>
              <a:rPr lang="en-US" sz="2000" b="1" dirty="0" smtClean="0">
                <a:latin typeface="Courier New" pitchFamily="49" charset="0"/>
                <a:cs typeface="Courier New" pitchFamily="49" charset="0"/>
              </a:rPr>
              <a:t>Text</a:t>
            </a:r>
            <a:r>
              <a:rPr lang="en-US" sz="2000" b="1" dirty="0" smtClean="0">
                <a:solidFill>
                  <a:srgbClr val="0070C0"/>
                </a:solidFill>
                <a:latin typeface="Courier New" pitchFamily="49" charset="0"/>
                <a:cs typeface="Courier New" pitchFamily="49" charset="0"/>
              </a:rPr>
              <a:t>&lt;/div&gt;</a:t>
            </a:r>
          </a:p>
        </p:txBody>
      </p:sp>
      <p:sp>
        <p:nvSpPr>
          <p:cNvPr id="9" name="TextBox 8"/>
          <p:cNvSpPr txBox="1"/>
          <p:nvPr/>
        </p:nvSpPr>
        <p:spPr>
          <a:xfrm>
            <a:off x="685800" y="3460016"/>
            <a:ext cx="7924800" cy="1015663"/>
          </a:xfrm>
          <a:prstGeom prst="rect">
            <a:avLst/>
          </a:prstGeom>
          <a:solidFill>
            <a:schemeClr val="bg1"/>
          </a:solidFill>
        </p:spPr>
        <p:txBody>
          <a:bodyPr wrap="square" rtlCol="0">
            <a:spAutoFit/>
          </a:bodyPr>
          <a:lstStyle/>
          <a:p>
            <a:r>
              <a:rPr lang="en-US" sz="2000" b="1" dirty="0" smtClean="0">
                <a:solidFill>
                  <a:srgbClr val="0070C0"/>
                </a:solidFill>
                <a:latin typeface="Courier New" pitchFamily="49" charset="0"/>
                <a:cs typeface="Courier New" pitchFamily="49" charset="0"/>
              </a:rPr>
              <a:t>&lt;style&gt;</a:t>
            </a:r>
          </a:p>
          <a:p>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div </a:t>
            </a:r>
            <a:r>
              <a:rPr lang="en-US" sz="2000" b="1" dirty="0" smtClean="0">
                <a:solidFill>
                  <a:schemeClr val="accent6">
                    <a:lumMod val="75000"/>
                  </a:schemeClr>
                </a:solidFill>
                <a:latin typeface="Courier New" pitchFamily="49" charset="0"/>
                <a:cs typeface="Courier New" pitchFamily="49" charset="0"/>
              </a:rPr>
              <a:t>{</a:t>
            </a:r>
            <a:r>
              <a:rPr lang="en-US" sz="2000" b="1" dirty="0" err="1" smtClean="0">
                <a:solidFill>
                  <a:schemeClr val="accent6">
                    <a:lumMod val="75000"/>
                  </a:schemeClr>
                </a:solidFill>
                <a:latin typeface="Courier New" pitchFamily="49" charset="0"/>
                <a:cs typeface="Courier New" pitchFamily="49" charset="0"/>
              </a:rPr>
              <a:t>position</a:t>
            </a:r>
            <a:r>
              <a:rPr lang="en-US" sz="2000" b="1" dirty="0" err="1" smtClean="0">
                <a:latin typeface="Courier New" pitchFamily="49" charset="0"/>
                <a:cs typeface="Courier New" pitchFamily="49" charset="0"/>
              </a:rPr>
              <a:t>:relative</a:t>
            </a:r>
            <a:r>
              <a:rPr lang="en-US" sz="2000" b="1" dirty="0" smtClean="0">
                <a:latin typeface="Courier New" pitchFamily="49" charset="0"/>
                <a:cs typeface="Courier New" pitchFamily="49" charset="0"/>
              </a:rPr>
              <a:t>; </a:t>
            </a:r>
            <a:r>
              <a:rPr lang="en-US" sz="2000" b="1" dirty="0" smtClean="0">
                <a:solidFill>
                  <a:schemeClr val="accent6">
                    <a:lumMod val="75000"/>
                  </a:schemeClr>
                </a:solidFill>
                <a:latin typeface="Courier New" pitchFamily="49" charset="0"/>
                <a:cs typeface="Courier New" pitchFamily="49" charset="0"/>
              </a:rPr>
              <a:t>top</a:t>
            </a:r>
            <a:r>
              <a:rPr lang="en-US" sz="2000" b="1" dirty="0" smtClean="0">
                <a:latin typeface="Courier New" pitchFamily="49" charset="0"/>
                <a:cs typeface="Courier New" pitchFamily="49" charset="0"/>
              </a:rPr>
              <a:t>:100px;}</a:t>
            </a:r>
          </a:p>
          <a:p>
            <a:r>
              <a:rPr lang="en-US" sz="2000" b="1" dirty="0" smtClean="0">
                <a:solidFill>
                  <a:srgbClr val="0070C0"/>
                </a:solidFill>
                <a:latin typeface="Courier New" pitchFamily="49" charset="0"/>
                <a:cs typeface="Courier New" pitchFamily="49" charset="0"/>
              </a:rPr>
              <a:t>&lt;/style&gt;</a:t>
            </a:r>
          </a:p>
        </p:txBody>
      </p:sp>
      <p:sp>
        <p:nvSpPr>
          <p:cNvPr id="11" name="TextBox 10"/>
          <p:cNvSpPr txBox="1"/>
          <p:nvPr/>
        </p:nvSpPr>
        <p:spPr>
          <a:xfrm>
            <a:off x="3468304" y="4634119"/>
            <a:ext cx="5115827" cy="1323439"/>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In this case, the </a:t>
            </a:r>
            <a:r>
              <a:rPr lang="en-US" sz="2000" i="1" spc="150" dirty="0" smtClean="0">
                <a:solidFill>
                  <a:schemeClr val="tx2"/>
                </a:solidFill>
              </a:rPr>
              <a:t>top</a:t>
            </a:r>
            <a:r>
              <a:rPr lang="en-US" sz="2000" spc="150" dirty="0" smtClean="0">
                <a:solidFill>
                  <a:schemeClr val="tx2"/>
                </a:solidFill>
              </a:rPr>
              <a:t> of the div would be placed 100 pixels from its static position, which is just under the header.</a:t>
            </a:r>
          </a:p>
        </p:txBody>
      </p:sp>
    </p:spTree>
    <p:extLst>
      <p:ext uri="{BB962C8B-B14F-4D97-AF65-F5344CB8AC3E}">
        <p14:creationId xmlns:p14="http://schemas.microsoft.com/office/powerpoint/2010/main" val="16147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8</a:t>
            </a:fld>
            <a:endParaRPr lang="en-US"/>
          </a:p>
        </p:txBody>
      </p:sp>
      <p:sp>
        <p:nvSpPr>
          <p:cNvPr id="6" name="Title 5"/>
          <p:cNvSpPr>
            <a:spLocks noGrp="1"/>
          </p:cNvSpPr>
          <p:nvPr>
            <p:ph type="title"/>
          </p:nvPr>
        </p:nvSpPr>
        <p:spPr/>
        <p:txBody>
          <a:bodyPr/>
          <a:lstStyle/>
          <a:p>
            <a:r>
              <a:rPr lang="en-US" dirty="0" smtClean="0"/>
              <a:t>Fixed</a:t>
            </a:r>
            <a:endParaRPr lang="en-US" dirty="0"/>
          </a:p>
        </p:txBody>
      </p:sp>
      <p:sp>
        <p:nvSpPr>
          <p:cNvPr id="10" name="TextBox 9"/>
          <p:cNvSpPr txBox="1"/>
          <p:nvPr/>
        </p:nvSpPr>
        <p:spPr>
          <a:xfrm>
            <a:off x="533400" y="1828800"/>
            <a:ext cx="8077200" cy="1323439"/>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Fixed positioning allows you to set a left, top, right, and/or bottom position for the element based on the window.  This is very different from relative wherein the measurement values provided are exact positions on the screen.</a:t>
            </a:r>
          </a:p>
        </p:txBody>
      </p:sp>
      <p:sp>
        <p:nvSpPr>
          <p:cNvPr id="9" name="TextBox 8"/>
          <p:cNvSpPr txBox="1"/>
          <p:nvPr/>
        </p:nvSpPr>
        <p:spPr>
          <a:xfrm>
            <a:off x="685800" y="3195287"/>
            <a:ext cx="7924800" cy="1015663"/>
          </a:xfrm>
          <a:prstGeom prst="rect">
            <a:avLst/>
          </a:prstGeom>
          <a:solidFill>
            <a:schemeClr val="bg1"/>
          </a:solidFill>
        </p:spPr>
        <p:txBody>
          <a:bodyPr wrap="square" rtlCol="0">
            <a:spAutoFit/>
          </a:bodyPr>
          <a:lstStyle/>
          <a:p>
            <a:r>
              <a:rPr lang="en-US" sz="2000" b="1" dirty="0" smtClean="0">
                <a:solidFill>
                  <a:srgbClr val="0070C0"/>
                </a:solidFill>
                <a:latin typeface="Courier New" pitchFamily="49" charset="0"/>
                <a:cs typeface="Courier New" pitchFamily="49" charset="0"/>
              </a:rPr>
              <a:t>&lt;style&gt;</a:t>
            </a:r>
          </a:p>
          <a:p>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div </a:t>
            </a:r>
            <a:r>
              <a:rPr lang="en-US" sz="2000" b="1" dirty="0" smtClean="0">
                <a:solidFill>
                  <a:schemeClr val="accent6">
                    <a:lumMod val="75000"/>
                  </a:schemeClr>
                </a:solidFill>
                <a:latin typeface="Courier New" pitchFamily="49" charset="0"/>
                <a:cs typeface="Courier New" pitchFamily="49" charset="0"/>
              </a:rPr>
              <a:t>{</a:t>
            </a:r>
            <a:r>
              <a:rPr lang="en-US" sz="2000" b="1" dirty="0" err="1" smtClean="0">
                <a:solidFill>
                  <a:schemeClr val="accent6">
                    <a:lumMod val="75000"/>
                  </a:schemeClr>
                </a:solidFill>
                <a:latin typeface="Courier New" pitchFamily="49" charset="0"/>
                <a:cs typeface="Courier New" pitchFamily="49" charset="0"/>
              </a:rPr>
              <a:t>position</a:t>
            </a:r>
            <a:r>
              <a:rPr lang="en-US" sz="2000" b="1" dirty="0" err="1" smtClean="0">
                <a:latin typeface="Courier New" pitchFamily="49" charset="0"/>
                <a:cs typeface="Courier New" pitchFamily="49" charset="0"/>
              </a:rPr>
              <a:t>:fixed</a:t>
            </a:r>
            <a:r>
              <a:rPr lang="en-US" sz="2000" b="1" dirty="0" smtClean="0">
                <a:latin typeface="Courier New" pitchFamily="49" charset="0"/>
                <a:cs typeface="Courier New" pitchFamily="49" charset="0"/>
              </a:rPr>
              <a:t>; </a:t>
            </a:r>
            <a:r>
              <a:rPr lang="en-US" sz="2000" b="1" dirty="0" smtClean="0">
                <a:solidFill>
                  <a:schemeClr val="accent6">
                    <a:lumMod val="75000"/>
                  </a:schemeClr>
                </a:solidFill>
                <a:latin typeface="Courier New" pitchFamily="49" charset="0"/>
                <a:cs typeface="Courier New" pitchFamily="49" charset="0"/>
              </a:rPr>
              <a:t>top</a:t>
            </a:r>
            <a:r>
              <a:rPr lang="en-US" sz="2000" b="1" dirty="0" smtClean="0">
                <a:latin typeface="Courier New" pitchFamily="49" charset="0"/>
                <a:cs typeface="Courier New" pitchFamily="49" charset="0"/>
              </a:rPr>
              <a:t>:100px;}</a:t>
            </a:r>
          </a:p>
          <a:p>
            <a:r>
              <a:rPr lang="en-US" sz="2000" b="1" dirty="0" smtClean="0">
                <a:solidFill>
                  <a:srgbClr val="0070C0"/>
                </a:solidFill>
                <a:latin typeface="Courier New" pitchFamily="49" charset="0"/>
                <a:cs typeface="Courier New" pitchFamily="49" charset="0"/>
              </a:rPr>
              <a:t>&lt;/style&gt;</a:t>
            </a:r>
          </a:p>
        </p:txBody>
      </p:sp>
      <p:sp>
        <p:nvSpPr>
          <p:cNvPr id="11" name="TextBox 10"/>
          <p:cNvSpPr txBox="1"/>
          <p:nvPr/>
        </p:nvSpPr>
        <p:spPr>
          <a:xfrm>
            <a:off x="533400" y="4343399"/>
            <a:ext cx="8077200" cy="2092881"/>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In this case, the </a:t>
            </a:r>
            <a:r>
              <a:rPr lang="en-US" sz="2000" i="1" spc="150" dirty="0" smtClean="0">
                <a:solidFill>
                  <a:schemeClr val="tx2"/>
                </a:solidFill>
              </a:rPr>
              <a:t>top</a:t>
            </a:r>
            <a:r>
              <a:rPr lang="en-US" sz="2000" spc="150" dirty="0" smtClean="0">
                <a:solidFill>
                  <a:schemeClr val="tx2"/>
                </a:solidFill>
              </a:rPr>
              <a:t> of the div would be placed at the exact vertical position of 100 pixels on screen.  Without the left being set, it would use its static left position.</a:t>
            </a:r>
          </a:p>
          <a:p>
            <a:pPr marL="45720" indent="0" algn="just">
              <a:spcBef>
                <a:spcPts val="0"/>
              </a:spcBef>
              <a:spcAft>
                <a:spcPts val="1200"/>
              </a:spcAft>
              <a:buNone/>
            </a:pPr>
            <a:r>
              <a:rPr lang="en-US" sz="2000" spc="150" dirty="0" smtClean="0">
                <a:solidFill>
                  <a:schemeClr val="tx2"/>
                </a:solidFill>
              </a:rPr>
              <a:t>Be aware that giving an element a fixed positioning removes it from its static context.  Other elements cannot use it as a point of reference and therefore may overlap.</a:t>
            </a:r>
          </a:p>
        </p:txBody>
      </p:sp>
    </p:spTree>
    <p:extLst>
      <p:ext uri="{BB962C8B-B14F-4D97-AF65-F5344CB8AC3E}">
        <p14:creationId xmlns:p14="http://schemas.microsoft.com/office/powerpoint/2010/main" val="20878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7886C9C-DC18-4195-8FD5-A50AA931D419}" type="slidenum">
              <a:rPr lang="en-US" smtClean="0"/>
              <a:pPr/>
              <a:t>9</a:t>
            </a:fld>
            <a:endParaRPr lang="en-US"/>
          </a:p>
        </p:txBody>
      </p:sp>
      <p:sp>
        <p:nvSpPr>
          <p:cNvPr id="6" name="Title 5"/>
          <p:cNvSpPr>
            <a:spLocks noGrp="1"/>
          </p:cNvSpPr>
          <p:nvPr>
            <p:ph type="title"/>
          </p:nvPr>
        </p:nvSpPr>
        <p:spPr/>
        <p:txBody>
          <a:bodyPr/>
          <a:lstStyle/>
          <a:p>
            <a:r>
              <a:rPr lang="en-US" dirty="0" smtClean="0"/>
              <a:t>Absolute</a:t>
            </a:r>
            <a:endParaRPr lang="en-US" dirty="0"/>
          </a:p>
        </p:txBody>
      </p:sp>
      <p:sp>
        <p:nvSpPr>
          <p:cNvPr id="10" name="TextBox 9"/>
          <p:cNvSpPr txBox="1"/>
          <p:nvPr/>
        </p:nvSpPr>
        <p:spPr>
          <a:xfrm>
            <a:off x="533400" y="1828800"/>
            <a:ext cx="8077200" cy="2246769"/>
          </a:xfrm>
          <a:prstGeom prst="rect">
            <a:avLst/>
          </a:prstGeom>
          <a:noFill/>
        </p:spPr>
        <p:txBody>
          <a:bodyPr wrap="square" rtlCol="0">
            <a:spAutoFit/>
          </a:bodyPr>
          <a:lstStyle/>
          <a:p>
            <a:pPr marL="45720" indent="0" algn="just">
              <a:spcBef>
                <a:spcPts val="0"/>
              </a:spcBef>
              <a:spcAft>
                <a:spcPts val="1200"/>
              </a:spcAft>
              <a:buNone/>
            </a:pPr>
            <a:r>
              <a:rPr lang="en-US" sz="2000" spc="150" dirty="0" smtClean="0">
                <a:solidFill>
                  <a:schemeClr val="tx2"/>
                </a:solidFill>
              </a:rPr>
              <a:t>Absolute positioning allows you to set a left, top, right, and/or bottom position for the element based on the first ancestor that does have static positioning.  This differs from fixed in that the browser will check the parent elements of an absolute element.  If there are no parent elements without static positioning, the absolute element will be positioned based on the screen as if it were fixed.</a:t>
            </a:r>
          </a:p>
        </p:txBody>
      </p:sp>
      <p:sp>
        <p:nvSpPr>
          <p:cNvPr id="9" name="TextBox 8"/>
          <p:cNvSpPr txBox="1"/>
          <p:nvPr/>
        </p:nvSpPr>
        <p:spPr>
          <a:xfrm>
            <a:off x="609600" y="4114800"/>
            <a:ext cx="7924800" cy="1323439"/>
          </a:xfrm>
          <a:prstGeom prst="rect">
            <a:avLst/>
          </a:prstGeom>
          <a:solidFill>
            <a:schemeClr val="bg1"/>
          </a:solidFill>
        </p:spPr>
        <p:txBody>
          <a:bodyPr wrap="square" rtlCol="0">
            <a:spAutoFit/>
          </a:bodyPr>
          <a:lstStyle/>
          <a:p>
            <a:r>
              <a:rPr lang="en-US" sz="2000" b="1" dirty="0" smtClean="0">
                <a:solidFill>
                  <a:srgbClr val="0070C0"/>
                </a:solidFill>
                <a:latin typeface="Courier New" pitchFamily="49" charset="0"/>
                <a:cs typeface="Courier New" pitchFamily="49" charset="0"/>
              </a:rPr>
              <a:t>&lt;style&gt;</a:t>
            </a:r>
          </a:p>
          <a:p>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div </a:t>
            </a:r>
            <a:r>
              <a:rPr lang="en-US" sz="2000" b="1" dirty="0">
                <a:solidFill>
                  <a:schemeClr val="accent6">
                    <a:lumMod val="75000"/>
                  </a:schemeClr>
                </a:solidFill>
                <a:latin typeface="Courier New" pitchFamily="49" charset="0"/>
                <a:cs typeface="Courier New" pitchFamily="49" charset="0"/>
              </a:rPr>
              <a:t>{</a:t>
            </a:r>
            <a:r>
              <a:rPr lang="en-US" sz="2000" b="1" dirty="0" err="1" smtClean="0">
                <a:solidFill>
                  <a:schemeClr val="accent6">
                    <a:lumMod val="75000"/>
                  </a:schemeClr>
                </a:solidFill>
                <a:latin typeface="Courier New" pitchFamily="49" charset="0"/>
                <a:cs typeface="Courier New" pitchFamily="49" charset="0"/>
              </a:rPr>
              <a:t>position</a:t>
            </a:r>
            <a:r>
              <a:rPr lang="en-US" sz="2000" b="1" dirty="0" err="1" smtClean="0">
                <a:latin typeface="Courier New" pitchFamily="49" charset="0"/>
                <a:cs typeface="Courier New" pitchFamily="49" charset="0"/>
              </a:rPr>
              <a:t>:relative</a:t>
            </a:r>
            <a:r>
              <a:rPr lang="en-US" sz="2000" b="1" dirty="0" smtClean="0">
                <a:latin typeface="Courier New" pitchFamily="49" charset="0"/>
                <a:cs typeface="Courier New" pitchFamily="49" charset="0"/>
              </a:rPr>
              <a:t>;}</a:t>
            </a:r>
            <a:endParaRPr lang="en-US" sz="2000" b="1" dirty="0" smtClean="0">
              <a:solidFill>
                <a:srgbClr val="0070C0"/>
              </a:solidFill>
              <a:latin typeface="Courier New" pitchFamily="49" charset="0"/>
              <a:cs typeface="Courier New" pitchFamily="49" charset="0"/>
            </a:endParaRPr>
          </a:p>
          <a:p>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span </a:t>
            </a:r>
            <a:r>
              <a:rPr lang="en-US" sz="2000" b="1" dirty="0" smtClean="0">
                <a:solidFill>
                  <a:schemeClr val="accent6">
                    <a:lumMod val="75000"/>
                  </a:schemeClr>
                </a:solidFill>
                <a:latin typeface="Courier New" pitchFamily="49" charset="0"/>
                <a:cs typeface="Courier New" pitchFamily="49" charset="0"/>
              </a:rPr>
              <a:t>{</a:t>
            </a:r>
            <a:r>
              <a:rPr lang="en-US" sz="2000" b="1" smtClean="0">
                <a:solidFill>
                  <a:schemeClr val="accent6">
                    <a:lumMod val="75000"/>
                  </a:schemeClr>
                </a:solidFill>
                <a:latin typeface="Courier New" pitchFamily="49" charset="0"/>
                <a:cs typeface="Courier New" pitchFamily="49" charset="0"/>
              </a:rPr>
              <a:t>position</a:t>
            </a:r>
            <a:r>
              <a:rPr lang="en-US" sz="2000" b="1" smtClean="0">
                <a:latin typeface="Courier New" pitchFamily="49" charset="0"/>
                <a:cs typeface="Courier New" pitchFamily="49" charset="0"/>
              </a:rPr>
              <a:t>:absolute; </a:t>
            </a:r>
            <a:r>
              <a:rPr lang="en-US" sz="2000" b="1" dirty="0" smtClean="0">
                <a:solidFill>
                  <a:schemeClr val="accent6">
                    <a:lumMod val="75000"/>
                  </a:schemeClr>
                </a:solidFill>
                <a:latin typeface="Courier New" pitchFamily="49" charset="0"/>
                <a:cs typeface="Courier New" pitchFamily="49" charset="0"/>
              </a:rPr>
              <a:t>top</a:t>
            </a:r>
            <a:r>
              <a:rPr lang="en-US" sz="2000" b="1" dirty="0" smtClean="0">
                <a:latin typeface="Courier New" pitchFamily="49" charset="0"/>
                <a:cs typeface="Courier New" pitchFamily="49" charset="0"/>
              </a:rPr>
              <a:t>:100px;}</a:t>
            </a:r>
          </a:p>
          <a:p>
            <a:r>
              <a:rPr lang="en-US" sz="2000" b="1" dirty="0" smtClean="0">
                <a:solidFill>
                  <a:srgbClr val="0070C0"/>
                </a:solidFill>
                <a:latin typeface="Courier New" pitchFamily="49" charset="0"/>
                <a:cs typeface="Courier New" pitchFamily="49" charset="0"/>
              </a:rPr>
              <a:t>&lt;/style&gt;</a:t>
            </a:r>
          </a:p>
        </p:txBody>
      </p:sp>
      <p:sp>
        <p:nvSpPr>
          <p:cNvPr id="7" name="TextBox 6"/>
          <p:cNvSpPr txBox="1"/>
          <p:nvPr/>
        </p:nvSpPr>
        <p:spPr>
          <a:xfrm>
            <a:off x="583933" y="5486400"/>
            <a:ext cx="3835667" cy="1015663"/>
          </a:xfrm>
          <a:prstGeom prst="rect">
            <a:avLst/>
          </a:prstGeom>
          <a:solidFill>
            <a:schemeClr val="bg1"/>
          </a:solidFill>
        </p:spPr>
        <p:txBody>
          <a:bodyPr wrap="square" rtlCol="0">
            <a:spAutoFit/>
          </a:bodyPr>
          <a:lstStyle/>
          <a:p>
            <a:r>
              <a:rPr lang="en-US" sz="2000" b="1" dirty="0" smtClean="0">
                <a:solidFill>
                  <a:srgbClr val="0070C0"/>
                </a:solidFill>
                <a:latin typeface="Courier New" pitchFamily="49" charset="0"/>
                <a:cs typeface="Courier New" pitchFamily="49" charset="0"/>
              </a:rPr>
              <a:t>&lt;div&gt;</a:t>
            </a:r>
          </a:p>
          <a:p>
            <a:r>
              <a:rPr lang="en-US" sz="2000" b="1" dirty="0">
                <a:solidFill>
                  <a:srgbClr val="0070C0"/>
                </a:solidFill>
                <a:latin typeface="Courier New" pitchFamily="49" charset="0"/>
                <a:cs typeface="Courier New" pitchFamily="49" charset="0"/>
              </a:rPr>
              <a:t>	</a:t>
            </a:r>
            <a:r>
              <a:rPr lang="en-US" sz="2000" b="1" dirty="0" smtClean="0">
                <a:solidFill>
                  <a:srgbClr val="0070C0"/>
                </a:solidFill>
                <a:latin typeface="Courier New" pitchFamily="49" charset="0"/>
                <a:cs typeface="Courier New" pitchFamily="49" charset="0"/>
              </a:rPr>
              <a:t>&lt;span&gt;</a:t>
            </a:r>
            <a:r>
              <a:rPr lang="en-US" sz="2000" b="1" dirty="0" smtClean="0">
                <a:latin typeface="Courier New" pitchFamily="49" charset="0"/>
                <a:cs typeface="Courier New" pitchFamily="49" charset="0"/>
              </a:rPr>
              <a:t>Text</a:t>
            </a:r>
            <a:r>
              <a:rPr lang="en-US" sz="2000" b="1" dirty="0" smtClean="0">
                <a:solidFill>
                  <a:srgbClr val="0070C0"/>
                </a:solidFill>
                <a:latin typeface="Courier New" pitchFamily="49" charset="0"/>
                <a:cs typeface="Courier New" pitchFamily="49" charset="0"/>
              </a:rPr>
              <a:t>&lt;/span&gt;</a:t>
            </a:r>
          </a:p>
          <a:p>
            <a:r>
              <a:rPr lang="en-US" sz="2000" b="1" dirty="0" smtClean="0">
                <a:solidFill>
                  <a:srgbClr val="0070C0"/>
                </a:solidFill>
                <a:latin typeface="Courier New" pitchFamily="49" charset="0"/>
                <a:cs typeface="Courier New" pitchFamily="49" charset="0"/>
              </a:rPr>
              <a:t>&lt;/div&gt;</a:t>
            </a:r>
          </a:p>
        </p:txBody>
      </p:sp>
      <p:sp>
        <p:nvSpPr>
          <p:cNvPr id="2" name="TextBox 1"/>
          <p:cNvSpPr txBox="1"/>
          <p:nvPr/>
        </p:nvSpPr>
        <p:spPr>
          <a:xfrm>
            <a:off x="4495800" y="5486400"/>
            <a:ext cx="4038600" cy="923330"/>
          </a:xfrm>
          <a:prstGeom prst="rect">
            <a:avLst/>
          </a:prstGeom>
          <a:noFill/>
        </p:spPr>
        <p:txBody>
          <a:bodyPr wrap="square" rtlCol="0">
            <a:spAutoFit/>
          </a:bodyPr>
          <a:lstStyle/>
          <a:p>
            <a:r>
              <a:rPr lang="en-US" spc="150" dirty="0">
                <a:solidFill>
                  <a:schemeClr val="tx2"/>
                </a:solidFill>
              </a:rPr>
              <a:t>The</a:t>
            </a:r>
            <a:r>
              <a:rPr lang="en-US" sz="1600" dirty="0" smtClean="0"/>
              <a:t> </a:t>
            </a:r>
            <a:r>
              <a:rPr lang="en-US" spc="150" dirty="0" smtClean="0">
                <a:solidFill>
                  <a:schemeClr val="tx2"/>
                </a:solidFill>
              </a:rPr>
              <a:t>span will be given an exact position based on the size and position of the parent div.</a:t>
            </a:r>
            <a:endParaRPr lang="en-US" spc="150" dirty="0">
              <a:solidFill>
                <a:schemeClr val="tx2"/>
              </a:solidFill>
            </a:endParaRPr>
          </a:p>
        </p:txBody>
      </p:sp>
    </p:spTree>
    <p:extLst>
      <p:ext uri="{BB962C8B-B14F-4D97-AF65-F5344CB8AC3E}">
        <p14:creationId xmlns:p14="http://schemas.microsoft.com/office/powerpoint/2010/main" val="188145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525</TotalTime>
  <Words>809</Words>
  <Application>Microsoft Office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Grid</vt:lpstr>
      <vt:lpstr>CSS</vt:lpstr>
      <vt:lpstr>The Box Model</vt:lpstr>
      <vt:lpstr>Width</vt:lpstr>
      <vt:lpstr>Padding</vt:lpstr>
      <vt:lpstr>Position</vt:lpstr>
      <vt:lpstr>Static</vt:lpstr>
      <vt:lpstr>Relative</vt:lpstr>
      <vt:lpstr>Fixed</vt:lpstr>
      <vt:lpstr>Absolute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 Squad</dc:creator>
  <cp:lastModifiedBy>Turner Ivan  (13K430)</cp:lastModifiedBy>
  <cp:revision>71</cp:revision>
  <dcterms:created xsi:type="dcterms:W3CDTF">2013-10-01T12:08:33Z</dcterms:created>
  <dcterms:modified xsi:type="dcterms:W3CDTF">2015-12-01T15:47:04Z</dcterms:modified>
</cp:coreProperties>
</file>