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3" r:id="rId4"/>
    <p:sldId id="275" r:id="rId5"/>
    <p:sldId id="298" r:id="rId6"/>
    <p:sldId id="299" r:id="rId7"/>
    <p:sldId id="268" r:id="rId8"/>
    <p:sldId id="276" r:id="rId9"/>
    <p:sldId id="279" r:id="rId10"/>
    <p:sldId id="281" r:id="rId11"/>
    <p:sldId id="282" r:id="rId12"/>
    <p:sldId id="280" r:id="rId13"/>
    <p:sldId id="278" r:id="rId14"/>
    <p:sldId id="283" r:id="rId15"/>
    <p:sldId id="286" r:id="rId16"/>
    <p:sldId id="300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D104-6A6E-0D43-93DB-B6CEC5F3F7A0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496E2-A0F8-644A-B800-0121DFC6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7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8DFA7-9784-D545-B1AB-01FA408CC774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22A78-B44F-4742-B90A-240389EB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66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8FF0-AEFE-694C-BAEE-7859B8DBA096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7624-7BE8-AF49-9529-0D9DA3DAF3EA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887C-F858-CF49-8234-90824C7A69E5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1F42-4A0C-3940-8244-9230A7631A18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CB25-F632-8A4F-B6C8-D4DA1F219A9C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0FE7-DDB9-2141-8B2D-C5B68F220A21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E44-3548-FE42-A493-89B339162EC0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CEBD-A625-FF4A-B75E-DF0456474EB6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C57C-3370-C245-A223-9441A94CACC1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E2B1-CBD6-3F44-8479-22C6BB7AFAA8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24B5-A86E-B047-A394-474ADD93B3D9}" type="datetime2">
              <a:rPr lang="en-US" smtClean="0"/>
              <a:t>2014年5月8日星期四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AFFF7C-B284-DF43-89D7-FDABAF65DA95}" type="datetime2">
              <a:rPr lang="en-US" smtClean="0"/>
              <a:t>2014年5月8日星期四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rthwestern.edu/~ago820/cs395/Papers/W03_NPR/Decarlo_2003.pd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rthwestern.edu/~ago820/cs395/Papers/W03_NPR/Decarlo_2003.pd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rthwestern.edu/~ago820/cs395/Papers/W03_NPR/Decarlo_2003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rthwestern.edu/~ago820/cs395/Papers/W03_NPR/Decarlo_2003.pdf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rthwestern.edu/~ago820/cs395/Papers/W03_NPR/Decarlo_2003.pdf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cs.northwestern.edu/~ago820/cs395/Papers/W03_NPR/Decarlo_2003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northwestern.edu/~ago820/cs395/Papers/W03_NPR/Decarlo_2003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cs.northwestern.edu/~ago820/cs395/Papers/W03_NPR/Decarlo_2003.pdf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://www.cs.northwestern.edu/~ago820/cs395/Papers/W03_NPR/Decarlo_2003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cs.northwestern.edu/~ago820/cs395/Papers/W03_NPR/Decarlo_200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Artistic Rendering Line drawing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Yuefeng</a:t>
            </a:r>
            <a:r>
              <a:rPr lang="en-US" altLang="zh-CN" dirty="0"/>
              <a:t> </a:t>
            </a:r>
            <a:r>
              <a:rPr lang="en-US" altLang="zh-CN" dirty="0" smtClean="0"/>
              <a:t>Wu</a:t>
            </a:r>
            <a:endParaRPr lang="en-US" dirty="0" smtClean="0"/>
          </a:p>
          <a:p>
            <a:r>
              <a:rPr lang="en-US" dirty="0" smtClean="0"/>
              <a:t>Jason </a:t>
            </a:r>
            <a:r>
              <a:rPr lang="en-US" dirty="0" err="1" smtClean="0"/>
              <a:t>Narine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683114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Detect</a:t>
            </a:r>
          </a:p>
          <a:p>
            <a:endParaRPr lang="en-US" dirty="0"/>
          </a:p>
        </p:txBody>
      </p:sp>
      <p:pic>
        <p:nvPicPr>
          <p:cNvPr id="1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89" y="2451214"/>
            <a:ext cx="420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3"/>
              </a:rPr>
              <a:t>http</a:t>
            </a:r>
            <a:r>
              <a:rPr kumimoji="0" lang="en-US" altLang="zh-CN" sz="1400" dirty="0">
                <a:hlinkClick r:id="rId3"/>
              </a:rPr>
              <a:t>://www.cs.northwestern.edu/~ago820/cs395/Papers/W03_NPR/Decarlo_2003.pdf</a:t>
            </a:r>
            <a:endParaRPr lang="zh-CN" altLang="en-US" sz="1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62000" y="3140223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Step 1</a:t>
            </a:r>
          </a:p>
          <a:p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507" y="3386106"/>
            <a:ext cx="1981200" cy="635000"/>
          </a:xfrm>
          <a:prstGeom prst="rect">
            <a:avLst/>
          </a:prstGeom>
        </p:spPr>
      </p:pic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1389063" y="6255202"/>
            <a:ext cx="69444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http://</a:t>
            </a:r>
            <a:r>
              <a:rPr lang="en-US" altLang="zh-CN" sz="1600" dirty="0" err="1">
                <a:solidFill>
                  <a:srgbClr val="0000FF"/>
                </a:solidFill>
              </a:rPr>
              <a:t>gfx.cs.princeton.edu</a:t>
            </a:r>
            <a:r>
              <a:rPr lang="en-US" altLang="zh-CN" sz="1600" dirty="0">
                <a:solidFill>
                  <a:srgbClr val="0000FF"/>
                </a:solidFill>
              </a:rPr>
              <a:t>/pubs/_2004_ECA/</a:t>
            </a:r>
            <a:r>
              <a:rPr lang="en-US" altLang="zh-CN" sz="1600" dirty="0" err="1">
                <a:solidFill>
                  <a:srgbClr val="0000FF"/>
                </a:solidFill>
              </a:rPr>
              <a:t>curvpaper.pdf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642" y="3237998"/>
            <a:ext cx="2400920" cy="27818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324" y="4497349"/>
            <a:ext cx="3238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8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683114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Detect</a:t>
            </a:r>
          </a:p>
          <a:p>
            <a:endParaRPr lang="en-US" dirty="0"/>
          </a:p>
        </p:txBody>
      </p:sp>
      <p:pic>
        <p:nvPicPr>
          <p:cNvPr id="1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89" y="2451214"/>
            <a:ext cx="420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3"/>
              </a:rPr>
              <a:t>http</a:t>
            </a:r>
            <a:r>
              <a:rPr kumimoji="0" lang="en-US" altLang="zh-CN" sz="1400" dirty="0">
                <a:hlinkClick r:id="rId3"/>
              </a:rPr>
              <a:t>://www.cs.northwestern.edu/~ago820/cs395/Papers/W03_NPR/Decarlo_2003.pdf</a:t>
            </a:r>
            <a:endParaRPr lang="zh-CN" altLang="en-US" sz="1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62000" y="3140223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Step 2</a:t>
            </a:r>
          </a:p>
          <a:p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507" y="3386106"/>
            <a:ext cx="1981200" cy="635000"/>
          </a:xfrm>
          <a:prstGeom prst="rect">
            <a:avLst/>
          </a:prstGeom>
        </p:spPr>
      </p:pic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1389063" y="6255202"/>
            <a:ext cx="69444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http://</a:t>
            </a:r>
            <a:r>
              <a:rPr lang="en-US" altLang="zh-CN" sz="1600" dirty="0" err="1">
                <a:solidFill>
                  <a:srgbClr val="0000FF"/>
                </a:solidFill>
              </a:rPr>
              <a:t>gfx.cs.princeton.edu</a:t>
            </a:r>
            <a:r>
              <a:rPr lang="en-US" altLang="zh-CN" sz="1600" dirty="0">
                <a:solidFill>
                  <a:srgbClr val="0000FF"/>
                </a:solidFill>
              </a:rPr>
              <a:t>/pubs/_2004_ECA/</a:t>
            </a:r>
            <a:r>
              <a:rPr lang="en-US" altLang="zh-CN" sz="1600" dirty="0" err="1">
                <a:solidFill>
                  <a:srgbClr val="0000FF"/>
                </a:solidFill>
              </a:rPr>
              <a:t>curvpaper.pdf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642" y="3237998"/>
            <a:ext cx="2400920" cy="27818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117286"/>
            <a:ext cx="4445507" cy="21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683114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Estimate</a:t>
            </a:r>
          </a:p>
          <a:p>
            <a:endParaRPr lang="en-US" dirty="0"/>
          </a:p>
        </p:txBody>
      </p:sp>
      <p:pic>
        <p:nvPicPr>
          <p:cNvPr id="1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89" y="2451214"/>
            <a:ext cx="420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3"/>
              </a:rPr>
              <a:t>http</a:t>
            </a:r>
            <a:r>
              <a:rPr kumimoji="0" lang="en-US" altLang="zh-CN" sz="1400" dirty="0">
                <a:hlinkClick r:id="rId3"/>
              </a:rPr>
              <a:t>://www.cs.northwestern.edu/~ago820/cs395/Papers/W03_NPR/Decarlo_2003.pdf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03572" y="3483265"/>
            <a:ext cx="6852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φ</a:t>
            </a:r>
            <a:r>
              <a:rPr lang="en-US" altLang="zh-CN" dirty="0"/>
              <a:t> as the angle between </a:t>
            </a:r>
            <a:r>
              <a:rPr lang="en-US" altLang="zh-CN" b="1" dirty="0"/>
              <a:t>w</a:t>
            </a:r>
            <a:r>
              <a:rPr lang="en-US" altLang="zh-CN" dirty="0"/>
              <a:t>(</a:t>
            </a:r>
            <a:r>
              <a:rPr lang="en-US" altLang="zh-CN" b="1" dirty="0"/>
              <a:t>p</a:t>
            </a:r>
            <a:r>
              <a:rPr lang="en-US" altLang="zh-CN" dirty="0"/>
              <a:t>) and the principal </a:t>
            </a:r>
            <a:r>
              <a:rPr lang="en-US" altLang="zh-CN" dirty="0" smtClean="0"/>
              <a:t>curvature </a:t>
            </a:r>
            <a:r>
              <a:rPr lang="en-US" altLang="zh-CN" dirty="0"/>
              <a:t>direction </a:t>
            </a:r>
            <a:endParaRPr lang="en-US" altLang="zh-CN" dirty="0" smtClean="0"/>
          </a:p>
          <a:p>
            <a:r>
              <a:rPr lang="en-US" altLang="zh-CN" dirty="0" smtClean="0"/>
              <a:t>corresponding </a:t>
            </a:r>
            <a:r>
              <a:rPr lang="en-US" altLang="zh-CN" dirty="0"/>
              <a:t>to κ1. </a:t>
            </a:r>
          </a:p>
          <a:p>
            <a:endParaRPr kumimoji="1" lang="zh-CN" alt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03572" y="3023920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How to calculate </a:t>
            </a:r>
            <a:r>
              <a:rPr lang="en-US" altLang="zh-CN" sz="2000" dirty="0" err="1" smtClean="0"/>
              <a:t>φ</a:t>
            </a:r>
            <a:r>
              <a:rPr lang="en-US" altLang="zh-CN" sz="2000" i="1" dirty="0"/>
              <a:t> </a:t>
            </a:r>
            <a:r>
              <a:rPr lang="en-US" sz="2000" i="1" dirty="0" smtClean="0"/>
              <a:t>?</a:t>
            </a:r>
          </a:p>
          <a:p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239" y="4406595"/>
            <a:ext cx="1676400" cy="254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165" y="4164857"/>
            <a:ext cx="1733647" cy="20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3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1553359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Threshold</a:t>
            </a:r>
          </a:p>
          <a:p>
            <a:endParaRPr 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09600" y="2442722"/>
            <a:ext cx="1909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baseline="30000" dirty="0"/>
              <a:t>n</a:t>
            </a:r>
            <a:r>
              <a:rPr lang="en-US" altLang="zh-CN" sz="3200" baseline="30000" dirty="0"/>
              <a:t>(</a:t>
            </a:r>
            <a:r>
              <a:rPr lang="en-US" altLang="zh-CN" sz="3200" b="1" baseline="30000" dirty="0"/>
              <a:t>p</a:t>
            </a:r>
            <a:r>
              <a:rPr lang="en-US" altLang="zh-CN" sz="3200" baseline="30000" dirty="0"/>
              <a:t>) · </a:t>
            </a:r>
            <a:r>
              <a:rPr lang="en-US" altLang="zh-CN" sz="3200" b="1" baseline="30000" dirty="0"/>
              <a:t>v</a:t>
            </a:r>
            <a:r>
              <a:rPr lang="en-US" altLang="zh-CN" sz="3200" baseline="30000" dirty="0"/>
              <a:t>(</a:t>
            </a:r>
            <a:r>
              <a:rPr lang="en-US" altLang="zh-CN" sz="3200" b="1" baseline="30000" dirty="0"/>
              <a:t>p</a:t>
            </a:r>
            <a:r>
              <a:rPr lang="en-US" altLang="zh-CN" sz="3200" baseline="30000" dirty="0"/>
              <a:t>) = 0</a:t>
            </a:r>
            <a:endParaRPr lang="zh-CN" altLang="en-US" sz="3200" dirty="0"/>
          </a:p>
        </p:txBody>
      </p:sp>
      <p:pic>
        <p:nvPicPr>
          <p:cNvPr id="1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15" y="2311012"/>
            <a:ext cx="420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3"/>
              </a:rPr>
              <a:t>http</a:t>
            </a:r>
            <a:r>
              <a:rPr kumimoji="0" lang="en-US" altLang="zh-CN" sz="1400" dirty="0">
                <a:hlinkClick r:id="rId3"/>
              </a:rPr>
              <a:t>://www.cs.northwestern.edu/~ago820/cs395/Papers/W03_NPR/Decarlo_2003.pdf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4" y="3302000"/>
            <a:ext cx="6045200" cy="241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0" y="4085082"/>
            <a:ext cx="43942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1553359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Threshold</a:t>
            </a:r>
          </a:p>
          <a:p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53122"/>
              </p:ext>
            </p:extLst>
          </p:nvPr>
        </p:nvGraphicFramePr>
        <p:xfrm>
          <a:off x="1262007" y="307125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Threshold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Dragon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Sphere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S_contours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587731" y="52175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42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</a:t>
            </a:r>
            <a:r>
              <a:rPr lang="en-US" altLang="zh-CN" dirty="0" err="1" smtClean="0"/>
              <a:t>didnʹt</a:t>
            </a:r>
            <a:r>
              <a:rPr lang="en-US" altLang="zh-CN" dirty="0" smtClean="0"/>
              <a:t> </a:t>
            </a:r>
            <a:r>
              <a:rPr lang="en-US" altLang="zh-CN" dirty="0"/>
              <a:t>we implement? Why not? </a:t>
            </a:r>
            <a:endParaRPr lang="en-US" altLang="zh-CN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7" y="2493517"/>
            <a:ext cx="4279900" cy="3937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83114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Derivative of Kr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9031" y="3231428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</a:t>
            </a:r>
            <a:r>
              <a:rPr lang="en-US" dirty="0" err="1" smtClean="0"/>
              <a:t>Line_Strip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3"/>
              </a:rPr>
              <a:t>http</a:t>
            </a:r>
            <a:r>
              <a:rPr kumimoji="0" lang="en-US" altLang="zh-CN" sz="1400" dirty="0">
                <a:hlinkClick r:id="rId3"/>
              </a:rPr>
              <a:t>://www.cs.northwestern.edu/~ago820/cs395/Papers/W03_NPR/Decarlo_2003.pdf</a:t>
            </a:r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63" y="4378375"/>
            <a:ext cx="2438400" cy="1841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463" y="4261010"/>
            <a:ext cx="2791553" cy="19588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6614" y="3877215"/>
            <a:ext cx="377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glEnable</a:t>
            </a:r>
            <a:r>
              <a:rPr lang="en-US" altLang="zh-CN" dirty="0"/>
              <a:t>( GL_POINT_SMOOTH 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95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3964"/>
            <a:ext cx="3940339" cy="27649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53" y="2173964"/>
            <a:ext cx="3792656" cy="27582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1446" y="5492121"/>
            <a:ext cx="166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Only Contours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33360" y="5469237"/>
            <a:ext cx="431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Both Contours and Suggestive Contours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57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361446" y="5492121"/>
            <a:ext cx="166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Only Contours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33360" y="5469237"/>
            <a:ext cx="431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Both Contours and Suggestive Contours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5687"/>
            <a:ext cx="3863551" cy="23821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21" y="2425688"/>
            <a:ext cx="3915219" cy="23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361446" y="5492121"/>
            <a:ext cx="166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Only Contours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33360" y="5469237"/>
            <a:ext cx="431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Both Contours and Suggestive Contours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4" y="2392354"/>
            <a:ext cx="3996732" cy="28251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71" y="2392354"/>
            <a:ext cx="3992526" cy="28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non-photorealistic rendering system that conveys shape using lines</a:t>
            </a:r>
          </a:p>
          <a:p>
            <a:endParaRPr lang="en-US" dirty="0"/>
          </a:p>
        </p:txBody>
      </p:sp>
      <p:pic>
        <p:nvPicPr>
          <p:cNvPr id="4" name="Picture 3" descr="Screen Shot 2014-04-01 at 11.3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75" y="2872790"/>
            <a:ext cx="5130800" cy="2476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9575" y="5663771"/>
            <a:ext cx="2546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 Contours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18459" y="5663771"/>
            <a:ext cx="2241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Suggestive Contours</a:t>
            </a:r>
            <a:endParaRPr lang="en-US" sz="28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文本框 17"/>
          <p:cNvSpPr txBox="1">
            <a:spLocks noChangeArrowheads="1"/>
          </p:cNvSpPr>
          <p:nvPr/>
        </p:nvSpPr>
        <p:spPr bwMode="auto">
          <a:xfrm>
            <a:off x="1240334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3"/>
              </a:rPr>
              <a:t>http</a:t>
            </a:r>
            <a:r>
              <a:rPr kumimoji="0" lang="en-US" altLang="zh-CN" sz="1400" dirty="0">
                <a:hlinkClick r:id="rId3"/>
              </a:rPr>
              <a:t>://www.cs.northwestern.edu/~ago820/cs395/Papers/W03_NPR/Decarlo_2003.pdf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4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361446" y="5492121"/>
            <a:ext cx="166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Only Contours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33360" y="5469237"/>
            <a:ext cx="431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Both Contours and Suggestive Contours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174"/>
            <a:ext cx="3466540" cy="32486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19" y="1847173"/>
            <a:ext cx="3385909" cy="32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drawing is easier said than done</a:t>
            </a:r>
          </a:p>
          <a:p>
            <a:r>
              <a:rPr lang="en-US" dirty="0" err="1" smtClean="0"/>
              <a:t>DeCarlo</a:t>
            </a:r>
            <a:r>
              <a:rPr lang="en-US" dirty="0" smtClean="0"/>
              <a:t> and co. have too much free time</a:t>
            </a:r>
          </a:p>
          <a:p>
            <a:r>
              <a:rPr lang="en-US" dirty="0" smtClean="0"/>
              <a:t>Leave it to the experts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is promising</a:t>
            </a:r>
          </a:p>
          <a:p>
            <a:pPr lvl="1"/>
            <a:r>
              <a:rPr lang="en-US" dirty="0" smtClean="0"/>
              <a:t>Done without TriMesh library</a:t>
            </a:r>
          </a:p>
          <a:p>
            <a:pPr lvl="1"/>
            <a:r>
              <a:rPr lang="en-US" dirty="0" smtClean="0"/>
              <a:t>Done without several months-to-year timeframe</a:t>
            </a:r>
          </a:p>
          <a:p>
            <a:pPr lvl="1"/>
            <a:r>
              <a:rPr lang="en-US" dirty="0" smtClean="0"/>
              <a:t>Better understanding of mathematical concepts will improve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Jesus Do? (Better Approach)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Correctly</a:t>
            </a:r>
            <a:r>
              <a:rPr lang="en-US" dirty="0" smtClean="0"/>
              <a:t> utilize TriMesh library</a:t>
            </a:r>
          </a:p>
          <a:p>
            <a:r>
              <a:rPr lang="en-US" dirty="0" smtClean="0"/>
              <a:t>Have better understanding of mathematical concepts in </a:t>
            </a:r>
            <a:r>
              <a:rPr lang="en-US" i="1" dirty="0"/>
              <a:t>Suggestive Contours for Conveying Shape</a:t>
            </a:r>
            <a:r>
              <a:rPr lang="en-US" dirty="0"/>
              <a:t> </a:t>
            </a:r>
            <a:r>
              <a:rPr lang="en-US" dirty="0" smtClean="0"/>
              <a:t>paper and implement those formulas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2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 Re: Indications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drawing is easier said than done</a:t>
            </a:r>
          </a:p>
          <a:p>
            <a:r>
              <a:rPr lang="en-US" dirty="0" err="1" smtClean="0"/>
              <a:t>DeCarlo</a:t>
            </a:r>
            <a:r>
              <a:rPr lang="en-US" dirty="0" smtClean="0"/>
              <a:t> and co. have too much free time</a:t>
            </a:r>
          </a:p>
          <a:p>
            <a:r>
              <a:rPr lang="en-US" dirty="0" smtClean="0"/>
              <a:t>Leave it to the experts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We Do Differently?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different project</a:t>
            </a:r>
          </a:p>
          <a:p>
            <a:r>
              <a:rPr lang="en-US" dirty="0" smtClean="0"/>
              <a:t>Start earlier</a:t>
            </a:r>
          </a:p>
          <a:p>
            <a:r>
              <a:rPr lang="en-US" dirty="0" smtClean="0"/>
              <a:t>Spend more time learning derivatives, radial curves, normal curves,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5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drawing is easier said than done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3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7200" y="1928812"/>
            <a:ext cx="761047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aseline="30000" dirty="0"/>
              <a:t>The contour generator is the set of points on the surface whose normal vector is perpendicular to the viewing direction.</a:t>
            </a:r>
            <a:endParaRPr lang="zh-CN" altLang="en-US" sz="2800" dirty="0"/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90312" y="2579917"/>
            <a:ext cx="6829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600" i="1" dirty="0"/>
              <a:t>When projected into the image, its visible portions are called the contour</a:t>
            </a:r>
            <a:r>
              <a:rPr kumimoji="0" lang="en-US" altLang="zh-CN" sz="1600" i="1" dirty="0" smtClean="0"/>
              <a:t>.</a:t>
            </a:r>
            <a:endParaRPr kumimoji="0" lang="en-US" altLang="zh-CN" sz="1600" i="1" dirty="0"/>
          </a:p>
        </p:txBody>
      </p:sp>
      <p:pic>
        <p:nvPicPr>
          <p:cNvPr id="8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921370"/>
            <a:ext cx="58324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779217" y="5154456"/>
            <a:ext cx="1909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baseline="30000" dirty="0"/>
              <a:t>n</a:t>
            </a:r>
            <a:r>
              <a:rPr lang="en-US" altLang="zh-CN" sz="3200" baseline="30000" dirty="0"/>
              <a:t>(</a:t>
            </a:r>
            <a:r>
              <a:rPr lang="en-US" altLang="zh-CN" sz="3200" b="1" baseline="30000" dirty="0"/>
              <a:t>p</a:t>
            </a:r>
            <a:r>
              <a:rPr lang="en-US" altLang="zh-CN" sz="3200" baseline="30000" dirty="0"/>
              <a:t>) · </a:t>
            </a:r>
            <a:r>
              <a:rPr lang="en-US" altLang="zh-CN" sz="3200" b="1" baseline="30000" dirty="0"/>
              <a:t>v</a:t>
            </a:r>
            <a:r>
              <a:rPr lang="en-US" altLang="zh-CN" sz="3200" baseline="30000" dirty="0"/>
              <a:t>(</a:t>
            </a:r>
            <a:r>
              <a:rPr lang="en-US" altLang="zh-CN" sz="3200" b="1" baseline="30000" dirty="0"/>
              <a:t>p</a:t>
            </a:r>
            <a:r>
              <a:rPr lang="en-US" altLang="zh-CN" sz="3200" baseline="30000" dirty="0"/>
              <a:t>) = 0</a:t>
            </a:r>
            <a:endParaRPr lang="zh-CN" altLang="en-US" sz="3200" dirty="0"/>
          </a:p>
        </p:txBody>
      </p:sp>
      <p:sp>
        <p:nvSpPr>
          <p:cNvPr id="10" name="文本框 10"/>
          <p:cNvSpPr txBox="1">
            <a:spLocks noChangeArrowheads="1"/>
          </p:cNvSpPr>
          <p:nvPr/>
        </p:nvSpPr>
        <p:spPr bwMode="auto">
          <a:xfrm>
            <a:off x="3045544" y="5574746"/>
            <a:ext cx="3048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b="1" dirty="0"/>
              <a:t>p </a:t>
            </a:r>
            <a:r>
              <a:rPr kumimoji="0" lang="en-US" altLang="zh-CN" sz="1400" dirty="0"/>
              <a:t>∈ </a:t>
            </a:r>
            <a:r>
              <a:rPr kumimoji="0" lang="en-US" altLang="zh-CN" sz="1400" i="1" dirty="0"/>
              <a:t>S </a:t>
            </a:r>
            <a:r>
              <a:rPr kumimoji="0" lang="en-US" altLang="zh-CN" sz="1400" dirty="0"/>
              <a:t>is a point on the surface </a:t>
            </a:r>
          </a:p>
          <a:p>
            <a:r>
              <a:rPr kumimoji="0" lang="en-US" altLang="zh-CN" sz="1400" b="1" dirty="0"/>
              <a:t>n</a:t>
            </a:r>
            <a:r>
              <a:rPr kumimoji="0" lang="en-US" altLang="zh-CN" sz="1400" dirty="0"/>
              <a:t>(</a:t>
            </a:r>
            <a:r>
              <a:rPr kumimoji="0" lang="en-US" altLang="zh-CN" sz="1400" b="1" dirty="0"/>
              <a:t>p</a:t>
            </a:r>
            <a:r>
              <a:rPr kumimoji="0" lang="en-US" altLang="zh-CN" sz="1400" dirty="0"/>
              <a:t>) is the unit surface normal at </a:t>
            </a:r>
            <a:r>
              <a:rPr kumimoji="0" lang="en-US" altLang="zh-CN" sz="1400" b="1" dirty="0"/>
              <a:t>p</a:t>
            </a:r>
            <a:endParaRPr kumimoji="0" lang="en-US" altLang="zh-CN" sz="1400" dirty="0"/>
          </a:p>
          <a:p>
            <a:r>
              <a:rPr kumimoji="0" lang="en-US" altLang="zh-CN" sz="1400" b="1" dirty="0"/>
              <a:t>v </a:t>
            </a:r>
            <a:r>
              <a:rPr kumimoji="0" lang="en-US" altLang="zh-CN" sz="1400" dirty="0"/>
              <a:t>is the view vector: </a:t>
            </a:r>
            <a:r>
              <a:rPr kumimoji="0" lang="en-US" altLang="zh-CN" sz="1400" b="1" dirty="0"/>
              <a:t>v</a:t>
            </a:r>
            <a:r>
              <a:rPr kumimoji="0" lang="en-US" altLang="zh-CN" sz="1400" dirty="0"/>
              <a:t>(</a:t>
            </a:r>
            <a:r>
              <a:rPr kumimoji="0" lang="en-US" altLang="zh-CN" sz="1400" b="1" dirty="0"/>
              <a:t>p</a:t>
            </a:r>
            <a:r>
              <a:rPr kumimoji="0" lang="en-US" altLang="zh-CN" sz="1400" dirty="0"/>
              <a:t>) = </a:t>
            </a:r>
            <a:r>
              <a:rPr kumimoji="0" lang="en-US" altLang="zh-CN" sz="1400" b="1" dirty="0"/>
              <a:t>c </a:t>
            </a:r>
            <a:r>
              <a:rPr kumimoji="0" lang="en-US" altLang="zh-CN" sz="1400" dirty="0"/>
              <a:t>− </a:t>
            </a:r>
            <a:r>
              <a:rPr kumimoji="0" lang="en-US" altLang="zh-CN" sz="1400" b="1" dirty="0"/>
              <a:t>p</a:t>
            </a:r>
            <a:endParaRPr kumimoji="0" lang="en-US" altLang="zh-CN" sz="1400" dirty="0"/>
          </a:p>
          <a:p>
            <a:endParaRPr lang="zh-CN" altLang="en-US" sz="1400" dirty="0"/>
          </a:p>
        </p:txBody>
      </p:sp>
      <p:sp>
        <p:nvSpPr>
          <p:cNvPr id="11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3"/>
              </a:rPr>
              <a:t>http</a:t>
            </a:r>
            <a:r>
              <a:rPr kumimoji="0" lang="en-US" altLang="zh-CN" sz="1400" dirty="0">
                <a:hlinkClick r:id="rId3"/>
              </a:rPr>
              <a:t>://www.cs.northwestern.edu/~ago820/cs395/Papers/W03_NPR/Decarlo_2003.pdf</a:t>
            </a:r>
            <a:endParaRPr lang="zh-CN" altLang="en-US" sz="1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76223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Approach 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0527"/>
            <a:ext cx="8229600" cy="459345"/>
          </a:xfrm>
        </p:spPr>
        <p:txBody>
          <a:bodyPr/>
          <a:lstStyle/>
          <a:p>
            <a:r>
              <a:rPr lang="en-US" dirty="0" smtClean="0"/>
              <a:t>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0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1114424" y="2344851"/>
            <a:ext cx="67357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800" dirty="0"/>
              <a:t>Finding the solution to K</a:t>
            </a:r>
            <a:r>
              <a:rPr kumimoji="0" lang="en-US" altLang="zh-CN" sz="1800" i="1" dirty="0"/>
              <a:t>r </a:t>
            </a:r>
            <a:r>
              <a:rPr kumimoji="0" lang="en-US" altLang="zh-CN" sz="1800" dirty="0" smtClean="0"/>
              <a:t>= </a:t>
            </a:r>
            <a:r>
              <a:rPr kumimoji="0" lang="en-US" altLang="zh-CN" sz="1800" dirty="0"/>
              <a:t>0 by searching over the entire mesh. </a:t>
            </a:r>
          </a:p>
          <a:p>
            <a:endParaRPr lang="zh-CN" altLang="en-US" sz="1800" dirty="0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781724"/>
            <a:ext cx="43815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873924"/>
            <a:ext cx="420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76223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Approach 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72745"/>
            <a:ext cx="8229600" cy="459345"/>
          </a:xfrm>
        </p:spPr>
        <p:txBody>
          <a:bodyPr/>
          <a:lstStyle/>
          <a:p>
            <a:r>
              <a:rPr lang="en-US" dirty="0" smtClean="0"/>
              <a:t>Suggestive Contours</a:t>
            </a:r>
          </a:p>
          <a:p>
            <a:endParaRPr lang="en-US" dirty="0"/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4"/>
              </a:rPr>
              <a:t>http</a:t>
            </a:r>
            <a:r>
              <a:rPr kumimoji="0" lang="en-US" altLang="zh-CN" sz="1400" dirty="0">
                <a:hlinkClick r:id="rId4"/>
              </a:rPr>
              <a:t>://www.cs.northwestern.edu/~ago820/cs395/Papers/W03_NPR/Decarlo_2003.pdf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085" y="4388983"/>
            <a:ext cx="1676400" cy="25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085" y="4850671"/>
            <a:ext cx="1981200" cy="635000"/>
          </a:xfrm>
          <a:prstGeom prst="rect">
            <a:avLst/>
          </a:prstGeom>
        </p:spPr>
      </p:pic>
      <p:sp>
        <p:nvSpPr>
          <p:cNvPr id="16" name="文本框 17"/>
          <p:cNvSpPr txBox="1">
            <a:spLocks noChangeArrowheads="1"/>
          </p:cNvSpPr>
          <p:nvPr/>
        </p:nvSpPr>
        <p:spPr bwMode="auto">
          <a:xfrm>
            <a:off x="1389063" y="6255202"/>
            <a:ext cx="69444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http://</a:t>
            </a:r>
            <a:r>
              <a:rPr lang="en-US" altLang="zh-CN" sz="1600" dirty="0" err="1">
                <a:solidFill>
                  <a:srgbClr val="0000FF"/>
                </a:solidFill>
              </a:rPr>
              <a:t>gfx.cs.princeton.edu</a:t>
            </a:r>
            <a:r>
              <a:rPr lang="en-US" altLang="zh-CN" sz="1600" dirty="0">
                <a:solidFill>
                  <a:srgbClr val="0000FF"/>
                </a:solidFill>
              </a:rPr>
              <a:t>/pubs/_2004_ECA/</a:t>
            </a:r>
            <a:r>
              <a:rPr lang="en-US" altLang="zh-CN" sz="1600" dirty="0" err="1">
                <a:solidFill>
                  <a:srgbClr val="0000FF"/>
                </a:solidFill>
              </a:rPr>
              <a:t>curvpaper.pdf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8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>
                <a:solidFill>
                  <a:srgbClr val="0000FF"/>
                </a:solidFill>
              </a:rPr>
              <a:t>http://</a:t>
            </a:r>
            <a:r>
              <a:rPr kumimoji="0" lang="en-US" altLang="zh-CN" sz="1400" dirty="0" err="1">
                <a:solidFill>
                  <a:srgbClr val="0000FF"/>
                </a:solidFill>
              </a:rPr>
              <a:t>www.hao-li.com</a:t>
            </a:r>
            <a:r>
              <a:rPr kumimoji="0" lang="en-US" altLang="zh-CN" sz="1400" dirty="0">
                <a:solidFill>
                  <a:srgbClr val="0000FF"/>
                </a:solidFill>
              </a:rPr>
              <a:t>/cs599/slides/Lecture03.2.pdf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78" y="1765066"/>
            <a:ext cx="6097907" cy="40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4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>
                <a:solidFill>
                  <a:srgbClr val="0000FF"/>
                </a:solidFill>
              </a:rPr>
              <a:t>http://</a:t>
            </a:r>
            <a:r>
              <a:rPr kumimoji="0" lang="en-US" altLang="zh-CN" sz="1400" dirty="0" err="1">
                <a:solidFill>
                  <a:srgbClr val="0000FF"/>
                </a:solidFill>
              </a:rPr>
              <a:t>www.hao-li.com</a:t>
            </a:r>
            <a:r>
              <a:rPr kumimoji="0" lang="en-US" altLang="zh-CN" sz="1400" dirty="0">
                <a:solidFill>
                  <a:srgbClr val="0000FF"/>
                </a:solidFill>
              </a:rPr>
              <a:t>/cs599/slides/Lecture03.2.pdf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1" y="2396501"/>
            <a:ext cx="6292399" cy="887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3" y="4338471"/>
            <a:ext cx="6570969" cy="8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0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46183" y="1945126"/>
            <a:ext cx="568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Three Key Words about our approach</a:t>
            </a:r>
            <a:endParaRPr kumimoji="1" lang="zh-CN" altLang="en-US" sz="24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3544492"/>
            <a:ext cx="8229600" cy="459345"/>
          </a:xfrm>
        </p:spPr>
        <p:txBody>
          <a:bodyPr/>
          <a:lstStyle/>
          <a:p>
            <a:r>
              <a:rPr lang="en-US" dirty="0" smtClean="0"/>
              <a:t>Detect</a:t>
            </a:r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2724329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Estimate</a:t>
            </a:r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4387062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683114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Estimate</a:t>
            </a:r>
          </a:p>
          <a:p>
            <a:endParaRPr 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09600" y="3552588"/>
            <a:ext cx="1909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baseline="30000" dirty="0"/>
              <a:t>n</a:t>
            </a:r>
            <a:r>
              <a:rPr lang="en-US" altLang="zh-CN" sz="3200" baseline="30000" dirty="0"/>
              <a:t>(</a:t>
            </a:r>
            <a:r>
              <a:rPr lang="en-US" altLang="zh-CN" sz="3200" b="1" baseline="30000" dirty="0"/>
              <a:t>p</a:t>
            </a:r>
            <a:r>
              <a:rPr lang="en-US" altLang="zh-CN" sz="3200" baseline="30000" dirty="0"/>
              <a:t>) · </a:t>
            </a:r>
            <a:r>
              <a:rPr lang="en-US" altLang="zh-CN" sz="3200" b="1" baseline="30000" dirty="0"/>
              <a:t>v</a:t>
            </a:r>
            <a:r>
              <a:rPr lang="en-US" altLang="zh-CN" sz="3200" baseline="30000" dirty="0"/>
              <a:t>(</a:t>
            </a:r>
            <a:r>
              <a:rPr lang="en-US" altLang="zh-CN" sz="3200" b="1" baseline="30000" dirty="0"/>
              <a:t>p</a:t>
            </a:r>
            <a:r>
              <a:rPr lang="en-US" altLang="zh-CN" sz="3200" baseline="30000" dirty="0"/>
              <a:t>) = 0</a:t>
            </a:r>
            <a:endParaRPr lang="zh-CN" altLang="en-US" sz="3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485" y="3298588"/>
            <a:ext cx="1676400" cy="254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98" y="3973276"/>
            <a:ext cx="1981200" cy="635000"/>
          </a:xfrm>
          <a:prstGeom prst="rect">
            <a:avLst/>
          </a:prstGeom>
        </p:spPr>
      </p:pic>
      <p:pic>
        <p:nvPicPr>
          <p:cNvPr id="16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77" y="2386475"/>
            <a:ext cx="420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5"/>
              </a:rPr>
              <a:t>http</a:t>
            </a:r>
            <a:r>
              <a:rPr kumimoji="0" lang="en-US" altLang="zh-CN" sz="1400" dirty="0">
                <a:hlinkClick r:id="rId5"/>
              </a:rPr>
              <a:t>://www.cs.northwestern.edu/~ago820/cs395/Papers/W03_NPR/Decarlo_2003.pdf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777969" y="5148863"/>
            <a:ext cx="11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Contours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22055" y="5137421"/>
            <a:ext cx="232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Suggestive Contours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050" y="4248406"/>
            <a:ext cx="349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 </a:t>
            </a:r>
            <a:r>
              <a:rPr lang="en-US" altLang="zh-CN" dirty="0"/>
              <a:t>is the view vector: </a:t>
            </a:r>
            <a:r>
              <a:rPr lang="en-US" altLang="zh-CN" b="1" dirty="0"/>
              <a:t>v</a:t>
            </a:r>
            <a:r>
              <a:rPr lang="en-US" altLang="zh-CN" dirty="0"/>
              <a:t>(</a:t>
            </a:r>
            <a:r>
              <a:rPr lang="en-US" altLang="zh-CN" b="1" dirty="0"/>
              <a:t>p</a:t>
            </a:r>
            <a:r>
              <a:rPr lang="en-US" altLang="zh-CN" dirty="0"/>
              <a:t>) = </a:t>
            </a:r>
            <a:r>
              <a:rPr lang="en-US" altLang="zh-CN" b="1" dirty="0"/>
              <a:t>c </a:t>
            </a:r>
            <a:r>
              <a:rPr lang="en-US" altLang="zh-CN" dirty="0"/>
              <a:t>− </a:t>
            </a:r>
            <a:r>
              <a:rPr lang="en-US" altLang="zh-CN" b="1" dirty="0"/>
              <a:t>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6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683114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Estimate</a:t>
            </a:r>
          </a:p>
          <a:p>
            <a:endParaRPr lang="en-US" dirty="0"/>
          </a:p>
        </p:txBody>
      </p:sp>
      <p:pic>
        <p:nvPicPr>
          <p:cNvPr id="1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89" y="2451214"/>
            <a:ext cx="420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7"/>
          <p:cNvSpPr txBox="1">
            <a:spLocks noChangeArrowheads="1"/>
          </p:cNvSpPr>
          <p:nvPr/>
        </p:nvSpPr>
        <p:spPr bwMode="auto">
          <a:xfrm>
            <a:off x="1389063" y="6550223"/>
            <a:ext cx="6944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0" lang="en-US" altLang="zh-CN" sz="1400" dirty="0" smtClean="0">
                <a:hlinkClick r:id="rId3"/>
              </a:rPr>
              <a:t>http</a:t>
            </a:r>
            <a:r>
              <a:rPr kumimoji="0" lang="en-US" altLang="zh-CN" sz="1400" dirty="0">
                <a:hlinkClick r:id="rId3"/>
              </a:rPr>
              <a:t>://www.cs.northwestern.edu/~ago820/cs395/Papers/W03_NPR/Decarlo_2003.pdf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903572" y="3599568"/>
            <a:ext cx="75747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The maximum and minimum of the normal curvature at a given point on a surface </a:t>
            </a:r>
          </a:p>
          <a:p>
            <a:r>
              <a:rPr kumimoji="1" lang="en-US" altLang="zh-CN" sz="1600" dirty="0" smtClean="0"/>
              <a:t>are called the principal curvatures.</a:t>
            </a:r>
            <a:endParaRPr kumimoji="1" lang="zh-CN" altLang="en-US" sz="16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62000" y="3140223"/>
            <a:ext cx="8229600" cy="45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How to calculate K1,K2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8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852</TotalTime>
  <Words>723</Words>
  <Application>Microsoft Macintosh PowerPoint</Application>
  <PresentationFormat>全屏显示(4:3)</PresentationFormat>
  <Paragraphs>148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Clarity</vt:lpstr>
      <vt:lpstr>Artistic Rendering Line drawing</vt:lpstr>
      <vt:lpstr>Goal</vt:lpstr>
      <vt:lpstr>PowerPoint 演示文稿</vt:lpstr>
      <vt:lpstr>PowerPoint 演示文稿</vt:lpstr>
      <vt:lpstr>Another Approach</vt:lpstr>
      <vt:lpstr>Another Approach</vt:lpstr>
      <vt:lpstr>Methodology </vt:lpstr>
      <vt:lpstr>Methodology </vt:lpstr>
      <vt:lpstr>Methodology </vt:lpstr>
      <vt:lpstr>Methodology </vt:lpstr>
      <vt:lpstr>Methodology </vt:lpstr>
      <vt:lpstr>Methodology </vt:lpstr>
      <vt:lpstr>Methodology </vt:lpstr>
      <vt:lpstr>Methodology </vt:lpstr>
      <vt:lpstr>What didnʹt we implement? Why not? </vt:lpstr>
      <vt:lpstr>Demo</vt:lpstr>
      <vt:lpstr>Results</vt:lpstr>
      <vt:lpstr>Results</vt:lpstr>
      <vt:lpstr>Results</vt:lpstr>
      <vt:lpstr>Results</vt:lpstr>
      <vt:lpstr>Indications</vt:lpstr>
      <vt:lpstr>Promising?</vt:lpstr>
      <vt:lpstr>What Would Jesus Do? (Better Approach)</vt:lpstr>
      <vt:lpstr>What did we learn? Re: Indications</vt:lpstr>
      <vt:lpstr>What Would We Do Differently?</vt:lpstr>
      <vt:lpstr>Conclusion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 Rendering Line drawing</dc:title>
  <dc:creator>Jason Narine</dc:creator>
  <cp:lastModifiedBy>吴 岳峰</cp:lastModifiedBy>
  <cp:revision>32</cp:revision>
  <dcterms:created xsi:type="dcterms:W3CDTF">2014-04-01T18:25:19Z</dcterms:created>
  <dcterms:modified xsi:type="dcterms:W3CDTF">2014-05-09T08:04:03Z</dcterms:modified>
</cp:coreProperties>
</file>