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7" r:id="rId10"/>
    <p:sldId id="265" r:id="rId11"/>
    <p:sldId id="266" r:id="rId12"/>
    <p:sldId id="261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EF85-14DD-4326-895B-F5787306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9A45-2C35-45A6-A6EC-1EAAA127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581D7-B034-C2D2-A5DF-D7E252FB8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Kaggle Competition: GoDaddy - Microbusiness Density Forecasting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B337E3-800A-3C80-183F-6507A36C9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Yu Wu</a:t>
            </a:r>
          </a:p>
        </p:txBody>
      </p:sp>
    </p:spTree>
    <p:extLst>
      <p:ext uri="{BB962C8B-B14F-4D97-AF65-F5344CB8AC3E}">
        <p14:creationId xmlns:p14="http://schemas.microsoft.com/office/powerpoint/2010/main" val="152000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35E-B8A1-5AC8-27AA-0FB6BB8C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F840-B290-47A6-0D6F-2741A331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Processed data: 147345 data points with 128 features</a:t>
            </a:r>
          </a:p>
          <a:p>
            <a:pPr lvl="1"/>
            <a:r>
              <a:rPr lang="en-US" dirty="0"/>
              <a:t>The “128” features depends on the range lag and window size we choose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4D6EC-CA47-36A0-E02F-1D24DAF1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4" y="2984666"/>
            <a:ext cx="8991600" cy="37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9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35E-B8A1-5AC8-27AA-0FB6BB8C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F840-B290-47A6-0D6F-2741A331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CatBoost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10D4A-701E-6DD9-3A31-81AEC73B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6" y="3457575"/>
            <a:ext cx="4413477" cy="3314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14237-B499-0D28-DADB-BA3B8A67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63" y="3457575"/>
            <a:ext cx="3867349" cy="2692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75B75-5821-234E-189E-410455FA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57" y="3457575"/>
            <a:ext cx="3753043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1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A51C-BEFB-6904-D0A5-4D43C961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freezing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F1E2-B473-ED2B-EC0E-E510015E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Freeze on region with low active (low raw count of microbusinesses)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F0359-AEDE-52AC-F0CB-C7C4797A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66" y="2837157"/>
            <a:ext cx="5512034" cy="38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D37B-9A1F-2B6E-11A6-B31E377D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08A4-8D38-E515-8B82-45AB2DFD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2425" cy="4351338"/>
          </a:xfrm>
        </p:spPr>
        <p:txBody>
          <a:bodyPr/>
          <a:lstStyle/>
          <a:p>
            <a:r>
              <a:rPr lang="en-US" dirty="0"/>
              <a:t>Ensemble:</a:t>
            </a:r>
          </a:p>
          <a:p>
            <a:pPr lvl="1"/>
            <a:r>
              <a:rPr lang="en-US" dirty="0"/>
              <a:t>Train 3 models:</a:t>
            </a:r>
          </a:p>
          <a:p>
            <a:pPr lvl="2"/>
            <a:r>
              <a:rPr lang="en-US" dirty="0" err="1"/>
              <a:t>XGBoost</a:t>
            </a:r>
            <a:endParaRPr lang="en-US" dirty="0"/>
          </a:p>
          <a:p>
            <a:pPr lvl="2"/>
            <a:r>
              <a:rPr lang="en-US" dirty="0" err="1"/>
              <a:t>LightGBM</a:t>
            </a:r>
            <a:endParaRPr lang="en-US" dirty="0"/>
          </a:p>
          <a:p>
            <a:pPr lvl="2"/>
            <a:r>
              <a:rPr lang="en-US" dirty="0" err="1"/>
              <a:t>CatBoost</a:t>
            </a:r>
            <a:endParaRPr lang="en-US" dirty="0"/>
          </a:p>
          <a:p>
            <a:pPr lvl="1"/>
            <a:r>
              <a:rPr lang="en-US" dirty="0"/>
              <a:t>Use an extra model to map the overall output from 3 models to final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D2A99-BAAB-DF7A-E9CC-2FC68344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96" y="2166823"/>
            <a:ext cx="6947257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8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AB0B-CFBC-DBAA-B35D-E199BEA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Adjust by population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3B32-2367-4BFF-6F0B-2BEDD094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9408"/>
          </a:xfrm>
        </p:spPr>
        <p:txBody>
          <a:bodyPr/>
          <a:lstStyle/>
          <a:p>
            <a:r>
              <a:rPr lang="en-US" dirty="0" err="1"/>
              <a:t>microbusiness_density</a:t>
            </a:r>
            <a:r>
              <a:rPr lang="en-US" dirty="0"/>
              <a:t> = 100 * active / </a:t>
            </a:r>
            <a:r>
              <a:rPr lang="en-US" dirty="0" err="1"/>
              <a:t>adult_population</a:t>
            </a:r>
            <a:endParaRPr lang="en-US" dirty="0"/>
          </a:p>
          <a:p>
            <a:pPr lvl="1"/>
            <a:r>
              <a:rPr lang="en-US" dirty="0"/>
              <a:t>Active must be some integer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0A990-2591-22AD-17D8-A723846BD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1813"/>
            <a:ext cx="10471688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3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8240-CBC0-C74F-A363-589E1E5A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Blending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7A9B-47EB-84B7-556B-6230695D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many predictions for test set (submission.csv) whose first month score is revealed via online test</a:t>
            </a:r>
          </a:p>
          <a:p>
            <a:pPr lvl="1"/>
            <a:r>
              <a:rPr lang="en-US" dirty="0"/>
              <a:t>Choose the best 4 submissions</a:t>
            </a:r>
          </a:p>
          <a:p>
            <a:pPr lvl="1"/>
            <a:r>
              <a:rPr lang="en-US" dirty="0"/>
              <a:t>Weighted average according to their scores</a:t>
            </a:r>
          </a:p>
        </p:txBody>
      </p:sp>
    </p:spTree>
    <p:extLst>
      <p:ext uri="{BB962C8B-B14F-4D97-AF65-F5344CB8AC3E}">
        <p14:creationId xmlns:p14="http://schemas.microsoft.com/office/powerpoint/2010/main" val="403406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F1BE-A6CB-0980-B2CC-5083154A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Result: current standing:155/3546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4CB682-90D1-1B24-B01F-5A1A51824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7325"/>
            <a:ext cx="10515600" cy="1141662"/>
          </a:xfrm>
        </p:spPr>
      </p:pic>
    </p:spTree>
    <p:extLst>
      <p:ext uri="{BB962C8B-B14F-4D97-AF65-F5344CB8AC3E}">
        <p14:creationId xmlns:p14="http://schemas.microsoft.com/office/powerpoint/2010/main" val="318509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5F58-2624-A1C4-EB13-ED590A80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Outline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01DA5-2825-6629-AE41-7A2E9543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6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Palatino Linotype" panose="02040502050505030304" pitchFamily="18" charset="0"/>
              </a:rPr>
              <a:t>Problem Statement</a:t>
            </a:r>
          </a:p>
          <a:p>
            <a:r>
              <a:rPr lang="en-US" sz="3600" dirty="0">
                <a:latin typeface="Palatino Linotype" panose="02040502050505030304" pitchFamily="18" charset="0"/>
              </a:rPr>
              <a:t>Methodology</a:t>
            </a:r>
          </a:p>
          <a:p>
            <a:pPr lvl="1"/>
            <a:r>
              <a:rPr lang="en-US" sz="3200" dirty="0">
                <a:latin typeface="Palatino Linotype" panose="02040502050505030304" pitchFamily="18" charset="0"/>
              </a:rPr>
              <a:t>Data Pre-processing</a:t>
            </a:r>
          </a:p>
          <a:p>
            <a:pPr lvl="2"/>
            <a:r>
              <a:rPr lang="en-US" sz="2800" dirty="0">
                <a:latin typeface="Palatino Linotype" panose="02040502050505030304" pitchFamily="18" charset="0"/>
              </a:rPr>
              <a:t>Outlier detection</a:t>
            </a:r>
          </a:p>
          <a:p>
            <a:pPr lvl="2"/>
            <a:r>
              <a:rPr lang="en-US" sz="2800" dirty="0">
                <a:latin typeface="Palatino Linotype" panose="02040502050505030304" pitchFamily="18" charset="0"/>
              </a:rPr>
              <a:t>Feature engineering</a:t>
            </a:r>
          </a:p>
          <a:p>
            <a:pPr lvl="1"/>
            <a:r>
              <a:rPr lang="en-US" sz="3200" dirty="0">
                <a:latin typeface="Palatino Linotype" panose="02040502050505030304" pitchFamily="18" charset="0"/>
              </a:rPr>
              <a:t>Models</a:t>
            </a:r>
          </a:p>
          <a:p>
            <a:pPr lvl="1"/>
            <a:r>
              <a:rPr lang="en-US" sz="3200" dirty="0">
                <a:latin typeface="Palatino Linotype" panose="02040502050505030304" pitchFamily="18" charset="0"/>
              </a:rPr>
              <a:t>Post-processing</a:t>
            </a:r>
          </a:p>
          <a:p>
            <a:pPr lvl="2"/>
            <a:r>
              <a:rPr lang="en-US" sz="2800" dirty="0">
                <a:latin typeface="Palatino Linotype" panose="02040502050505030304" pitchFamily="18" charset="0"/>
              </a:rPr>
              <a:t>Round to real-world numbers</a:t>
            </a:r>
          </a:p>
          <a:p>
            <a:pPr lvl="2"/>
            <a:r>
              <a:rPr lang="en-US" sz="2800" dirty="0">
                <a:latin typeface="Palatino Linotype" panose="02040502050505030304" pitchFamily="18" charset="0"/>
              </a:rPr>
              <a:t>Blending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764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AC6BA-1C86-E19A-8290-F587E126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76" y="3429000"/>
            <a:ext cx="5029349" cy="3475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84A5C-8DD2-1B16-510B-D0FC2D83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096B-36D5-F92A-D5AD-3B44EA8D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future microbusiness density (Microbusinesses are generally defined as businesses with an online presence and ten or fewer employees) :</a:t>
            </a:r>
          </a:p>
          <a:p>
            <a:pPr lvl="1"/>
            <a:r>
              <a:rPr lang="en-US" dirty="0"/>
              <a:t>39 months in training set, 8 months in testing set</a:t>
            </a:r>
          </a:p>
        </p:txBody>
      </p:sp>
    </p:spTree>
    <p:extLst>
      <p:ext uri="{BB962C8B-B14F-4D97-AF65-F5344CB8AC3E}">
        <p14:creationId xmlns:p14="http://schemas.microsoft.com/office/powerpoint/2010/main" val="92669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BF50-02C8-BAE4-350C-F005F069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537A-7F6D-6794-1163-CA6BE957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20EDD-0370-4FF8-514D-A267D937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1750007" cy="31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35E-B8A1-5AC8-27AA-0FB6BB8C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F840-B290-47A6-0D6F-2741A331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outliers: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6C768-4647-F66A-16E4-62D6588A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61" y="2515402"/>
            <a:ext cx="6454878" cy="41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35E-B8A1-5AC8-27AA-0FB6BB8C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F840-B290-47A6-0D6F-2741A331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9450" cy="4175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Smooth outliers: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CD884-89D2-34AB-FB01-2172BB56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2346190"/>
            <a:ext cx="5284950" cy="4370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41156-5C3B-57BC-F6BF-B0A5BD30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34" y="1690688"/>
            <a:ext cx="3041573" cy="21749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05B15-CC67-5E58-B5FC-1753E7D2E2CB}"/>
              </a:ext>
            </a:extLst>
          </p:cNvPr>
          <p:cNvSpPr txBox="1">
            <a:spLocks/>
          </p:cNvSpPr>
          <p:nvPr/>
        </p:nvSpPr>
        <p:spPr>
          <a:xfrm>
            <a:off x="8447954" y="3865668"/>
            <a:ext cx="3219450" cy="417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48B3C3-FAD9-3516-7908-477D369D301E}"/>
              </a:ext>
            </a:extLst>
          </p:cNvPr>
          <p:cNvSpPr txBox="1">
            <a:spLocks/>
          </p:cNvSpPr>
          <p:nvPr/>
        </p:nvSpPr>
        <p:spPr>
          <a:xfrm>
            <a:off x="8504022" y="6458161"/>
            <a:ext cx="3219450" cy="417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77D25-35A9-E444-5AE8-0FA045AFF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34" y="4282592"/>
            <a:ext cx="3041573" cy="21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35E-B8A1-5AC8-27AA-0FB6BB8C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F840-B290-47A6-0D6F-2741A331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time-series feature:</a:t>
            </a:r>
          </a:p>
          <a:p>
            <a:pPr lvl="1"/>
            <a:r>
              <a:rPr lang="en-US" dirty="0"/>
              <a:t>X[t, </a:t>
            </a:r>
            <a:r>
              <a:rPr lang="en-US" dirty="0" err="1"/>
              <a:t>lag_feature</a:t>
            </a:r>
            <a:r>
              <a:rPr lang="en-US" dirty="0"/>
              <a:t>] </a:t>
            </a:r>
          </a:p>
          <a:p>
            <a:pPr marL="914400" lvl="2" indent="0">
              <a:buNone/>
            </a:pPr>
            <a:r>
              <a:rPr lang="en-US" dirty="0"/>
              <a:t>	= M</a:t>
            </a:r>
            <a:r>
              <a:rPr lang="en-US" altLang="zh-CN" dirty="0"/>
              <a:t>B(Microbusiness Density)_{t}, MB_{t-1}, MB_{t-2},…MB_{t-</a:t>
            </a:r>
            <a:r>
              <a:rPr lang="en-US" altLang="zh-CN" dirty="0" err="1"/>
              <a:t>max_lag</a:t>
            </a:r>
            <a:r>
              <a:rPr lang="en-US" altLang="zh-CN" dirty="0"/>
              <a:t>}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44AFB-DE13-D1D5-9CFD-BFDA13A5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39" y="3633759"/>
            <a:ext cx="10600187" cy="229875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0E8F09-2DB6-2EDC-702D-E1A2A7107658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X[t, </a:t>
            </a:r>
            <a:r>
              <a:rPr lang="en-US" dirty="0" err="1"/>
              <a:t>window_feature</a:t>
            </a:r>
            <a:r>
              <a:rPr lang="en-US" dirty="0"/>
              <a:t>] = mean(X[t-2: t, lag_1]), mean(X[t-4:t, lag_1]), … mean(X[</a:t>
            </a:r>
            <a:r>
              <a:rPr lang="en-US" dirty="0" err="1"/>
              <a:t>t-window_size:t</a:t>
            </a:r>
            <a:r>
              <a:rPr lang="en-US" dirty="0"/>
              <a:t>, lag_1])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20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35E-B8A1-5AC8-27AA-0FB6BB8C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F840-B290-47A6-0D6F-2741A331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extra data (location, statistical data (population, death, birth, etc. )):</a:t>
            </a:r>
          </a:p>
          <a:p>
            <a:pPr lvl="2"/>
            <a:r>
              <a:rPr lang="en-US" sz="2600" dirty="0"/>
              <a:t>We use rotated location features</a:t>
            </a:r>
            <a:r>
              <a:rPr lang="zh-CN" altLang="en-US" sz="2600" dirty="0"/>
              <a:t>：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9AF27-7BC1-C8FF-F6C2-E3C5FE04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63" y="3154208"/>
            <a:ext cx="8249074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35E-B8A1-5AC8-27AA-0FB6BB8C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F840-B290-47A6-0D6F-2741A331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extra data (location, statistical data (population, death, birth, etc. )):</a:t>
            </a:r>
          </a:p>
          <a:p>
            <a:pPr lvl="2"/>
            <a:r>
              <a:rPr lang="en-US" sz="2600" dirty="0"/>
              <a:t>We merge statistical data into our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F7E-1877-D76B-6640-4A14E40F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2" y="3135493"/>
            <a:ext cx="5337341" cy="3722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E9B2F-57CE-8653-6971-84F08AF5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04" y="3121205"/>
            <a:ext cx="4953255" cy="3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alatino Linotype"/>
        <a:ea typeface="等线 Light"/>
        <a:cs typeface=""/>
      </a:majorFont>
      <a:minorFont>
        <a:latin typeface="Palatino Linotype"/>
        <a:ea typeface="等线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3486</TotalTime>
  <Words>370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Palatino Linotype</vt:lpstr>
      <vt:lpstr>Office Theme</vt:lpstr>
      <vt:lpstr>Kaggle Competition: GoDaddy - Microbusiness Density Forecasting</vt:lpstr>
      <vt:lpstr>Outline</vt:lpstr>
      <vt:lpstr>Problem Statement</vt:lpstr>
      <vt:lpstr>Dataset</vt:lpstr>
      <vt:lpstr>Methodology: Data Pre-processing</vt:lpstr>
      <vt:lpstr>Methodology: Data Pre-processing</vt:lpstr>
      <vt:lpstr>Methodology: Data Pre-processing</vt:lpstr>
      <vt:lpstr>Methodology: Data Pre-processing</vt:lpstr>
      <vt:lpstr>Methodology: Data Pre-processing</vt:lpstr>
      <vt:lpstr>Methodology: Data Pre-processing</vt:lpstr>
      <vt:lpstr>Methodology: Models</vt:lpstr>
      <vt:lpstr>Methodology: freezing strategy</vt:lpstr>
      <vt:lpstr>Methodology: Ensemble</vt:lpstr>
      <vt:lpstr>Post-processing: Adjust by population size</vt:lpstr>
      <vt:lpstr>Post-processing: Blending</vt:lpstr>
      <vt:lpstr>Result: current standing:155/3546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Modern Recommender Systems: A Survey</dc:title>
  <dc:creator>Wu Yu</dc:creator>
  <cp:lastModifiedBy>Wu Yu</cp:lastModifiedBy>
  <cp:revision>22</cp:revision>
  <dcterms:created xsi:type="dcterms:W3CDTF">2023-04-01T03:47:04Z</dcterms:created>
  <dcterms:modified xsi:type="dcterms:W3CDTF">2023-04-27T19:48:22Z</dcterms:modified>
</cp:coreProperties>
</file>