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CBCBCB"/>
              </a:solidFill>
              <a:prstDash val="solid"/>
              <a:miter lim="400000"/>
            </a:ln>
          </a:left>
          <a:right>
            <a:ln w="3175" cap="flat">
              <a:solidFill>
                <a:srgbClr val="CBCBCB"/>
              </a:solidFill>
              <a:prstDash val="solid"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solidFill>
                <a:srgbClr val="CBCBCB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CBCBCB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CBCBCB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578099" y="5991225"/>
            <a:ext cx="7848602" cy="4699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578099" y="4302124"/>
            <a:ext cx="7848602" cy="749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Bef>
                <a:spcPts val="2400"/>
              </a:spcBef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825749" y="1695449"/>
            <a:ext cx="7334251" cy="44386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578099" y="7362825"/>
            <a:ext cx="7848602" cy="9144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6664325" y="1790699"/>
            <a:ext cx="4000501" cy="61817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2339974" y="1790699"/>
            <a:ext cx="4000502" cy="3000376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2339974" y="4972050"/>
            <a:ext cx="4000502" cy="300037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33136" indent="-433136" algn="l">
              <a:spcBef>
                <a:spcPts val="4200"/>
              </a:spcBef>
              <a:buSzPct val="75000"/>
              <a:buChar char="•"/>
              <a:defRPr sz="3600"/>
            </a:lvl1pPr>
            <a:lvl2pPr marL="890336" indent="-433136" algn="l">
              <a:spcBef>
                <a:spcPts val="4200"/>
              </a:spcBef>
              <a:buSzPct val="75000"/>
              <a:buChar char="•"/>
              <a:defRPr sz="3600"/>
            </a:lvl2pPr>
            <a:lvl3pPr marL="1347536" indent="-433136" algn="l">
              <a:spcBef>
                <a:spcPts val="4200"/>
              </a:spcBef>
              <a:buSzPct val="75000"/>
              <a:buChar char="•"/>
              <a:defRPr sz="3600"/>
            </a:lvl3pPr>
            <a:lvl4pPr marL="1804736" indent="-433136" algn="l">
              <a:spcBef>
                <a:spcPts val="4200"/>
              </a:spcBef>
              <a:buSzPct val="75000"/>
              <a:buChar char="•"/>
              <a:defRPr sz="3600"/>
            </a:lvl4pPr>
            <a:lvl5pPr marL="2261936" indent="-433136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6664325" y="3162299"/>
            <a:ext cx="4000501" cy="47148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339974" y="1523999"/>
            <a:ext cx="8324852" cy="1590676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53785" indent="-353785" algn="l">
              <a:spcBef>
                <a:spcPts val="3800"/>
              </a:spcBef>
              <a:buSzPct val="75000"/>
              <a:buChar char="•"/>
              <a:defRPr sz="2600"/>
            </a:lvl1pPr>
            <a:lvl2pPr marL="734785" indent="-353785" algn="l">
              <a:spcBef>
                <a:spcPts val="3800"/>
              </a:spcBef>
              <a:buSzPct val="75000"/>
              <a:buChar char="•"/>
              <a:defRPr sz="2600"/>
            </a:lvl2pPr>
            <a:lvl3pPr marL="1115785" indent="-353785" algn="l">
              <a:spcBef>
                <a:spcPts val="3800"/>
              </a:spcBef>
              <a:buSzPct val="75000"/>
              <a:buChar char="•"/>
              <a:defRPr sz="2600"/>
            </a:lvl3pPr>
            <a:lvl4pPr marL="1496785" indent="-353785" algn="l">
              <a:spcBef>
                <a:spcPts val="3800"/>
              </a:spcBef>
              <a:buSzPct val="75000"/>
              <a:buChar char="•"/>
              <a:defRPr sz="2600"/>
            </a:lvl4pPr>
            <a:lvl5pPr marL="1877785" indent="-353785" algn="l">
              <a:spcBef>
                <a:spcPts val="3800"/>
              </a:spcBef>
              <a:buSzPct val="75000"/>
              <a:buChar char="•"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33136" indent="-433136" algn="l">
              <a:spcBef>
                <a:spcPts val="4200"/>
              </a:spcBef>
              <a:buSzPct val="75000"/>
              <a:buChar char="•"/>
              <a:defRPr sz="3600"/>
            </a:lvl1pPr>
            <a:lvl2pPr marL="890336" indent="-433136" algn="l">
              <a:spcBef>
                <a:spcPts val="4200"/>
              </a:spcBef>
              <a:buSzPct val="75000"/>
              <a:buChar char="•"/>
              <a:defRPr sz="3600"/>
            </a:lvl2pPr>
            <a:lvl3pPr marL="1347536" indent="-433136" algn="l">
              <a:spcBef>
                <a:spcPts val="4200"/>
              </a:spcBef>
              <a:buSzPct val="75000"/>
              <a:buChar char="•"/>
              <a:defRPr sz="3600"/>
            </a:lvl3pPr>
            <a:lvl4pPr marL="1804736" indent="-433136" algn="l">
              <a:spcBef>
                <a:spcPts val="4200"/>
              </a:spcBef>
              <a:buSzPct val="75000"/>
              <a:buChar char="•"/>
              <a:defRPr sz="3600"/>
            </a:lvl4pPr>
            <a:lvl5pPr marL="2261936" indent="-433136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64325" y="5038725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325" y="1790699"/>
            <a:ext cx="4000501" cy="29241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2339974" y="1791362"/>
            <a:ext cx="4000502" cy="6172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orjs.org" TargetMode="External"/><Relationship Id="rId3" Type="http://schemas.openxmlformats.org/officeDocument/2006/relationships/hyperlink" Target="http://nodeschool.io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s6.ruanyifeng.com/" TargetMode="External"/><Relationship Id="rId3" Type="http://schemas.openxmlformats.org/officeDocument/2006/relationships/hyperlink" Target="https://babeljs.io/docs/learn-es6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拥抱变化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sz="quarter" idx="4294967295"/>
          </p:nvPr>
        </p:nvSpPr>
        <p:spPr>
          <a:xfrm>
            <a:off x="953860" y="1568532"/>
            <a:ext cx="7499380" cy="1272283"/>
          </a:xfrm>
          <a:prstGeom prst="rect">
            <a:avLst/>
          </a:prstGeom>
        </p:spPr>
        <p:txBody>
          <a:bodyPr anchor="ctr"/>
          <a:lstStyle>
            <a:lvl1pPr marL="433136" indent="-433136" algn="l">
              <a:spcBef>
                <a:spcPts val="4200"/>
              </a:spcBef>
              <a:buSzPct val="75000"/>
              <a:buChar char="•"/>
              <a:defRPr sz="3600"/>
            </a:lvl1pPr>
          </a:lstStyle>
          <a:p>
            <a:pPr/>
            <a:r>
              <a:t>Node</a:t>
            </a:r>
          </a:p>
        </p:txBody>
      </p:sp>
      <p:sp>
        <p:nvSpPr>
          <p:cNvPr id="123" name="Shape 123"/>
          <p:cNvSpPr/>
          <p:nvPr/>
        </p:nvSpPr>
        <p:spPr>
          <a:xfrm>
            <a:off x="953860" y="3126399"/>
            <a:ext cx="7499380" cy="10504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433136" indent="-433136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ES6</a:t>
            </a:r>
          </a:p>
        </p:txBody>
      </p:sp>
      <p:sp>
        <p:nvSpPr>
          <p:cNvPr id="124" name="Shape 124"/>
          <p:cNvSpPr/>
          <p:nvPr/>
        </p:nvSpPr>
        <p:spPr>
          <a:xfrm>
            <a:off x="953860" y="4462462"/>
            <a:ext cx="7499380" cy="10504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433136" indent="-433136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Web components vs MV*</a:t>
            </a:r>
          </a:p>
        </p:txBody>
      </p:sp>
      <p:sp>
        <p:nvSpPr>
          <p:cNvPr id="125" name="Shape 125"/>
          <p:cNvSpPr/>
          <p:nvPr/>
        </p:nvSpPr>
        <p:spPr>
          <a:xfrm>
            <a:off x="953860" y="5798525"/>
            <a:ext cx="7499380" cy="10504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433136" indent="-433136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模块化开发 &amp;&amp; 打包工具</a:t>
            </a:r>
          </a:p>
        </p:txBody>
      </p:sp>
      <p:sp>
        <p:nvSpPr>
          <p:cNvPr id="126" name="Shape 126"/>
          <p:cNvSpPr/>
          <p:nvPr/>
        </p:nvSpPr>
        <p:spPr>
          <a:xfrm>
            <a:off x="953860" y="7001253"/>
            <a:ext cx="7499380" cy="10504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433136" indent="-433136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react-native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  <p:bldP build="whole" bldLvl="1" animBg="1" rev="0" advAuto="0" spid="125" grpId="3"/>
      <p:bldP build="whole" bldLvl="1" animBg="1" rev="0" advAuto="0" spid="12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</a:t>
            </a:r>
          </a:p>
        </p:txBody>
      </p:sp>
      <p:sp>
        <p:nvSpPr>
          <p:cNvPr id="129" name="Shape 129"/>
          <p:cNvSpPr/>
          <p:nvPr>
            <p:ph type="body" sz="half" idx="4294967295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/>
          <a:p>
            <a:pPr marL="433136" indent="-433136" algn="l">
              <a:spcBef>
                <a:spcPts val="4200"/>
              </a:spcBef>
              <a:buSzPct val="75000"/>
              <a:buChar char="•"/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forjs.org</a:t>
            </a:r>
          </a:p>
          <a:p>
            <a:pPr marL="433136" indent="-433136" algn="l">
              <a:spcBef>
                <a:spcPts val="4200"/>
              </a:spcBef>
              <a:buSzPct val="75000"/>
              <a:buChar char="•"/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http://nodeschool.io/zh-cn/</a:t>
            </a:r>
          </a:p>
          <a:p>
            <a:pPr marL="433136" indent="-433136" algn="l">
              <a:spcBef>
                <a:spcPts val="4200"/>
              </a:spcBef>
              <a:buSzPct val="75000"/>
              <a:buChar char="•"/>
              <a:defRPr sz="3600"/>
            </a:pPr>
            <a:r>
              <a:t>npm模块源码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</a:t>
            </a:r>
          </a:p>
        </p:txBody>
      </p:sp>
      <p:sp>
        <p:nvSpPr>
          <p:cNvPr id="132" name="Shape 132"/>
          <p:cNvSpPr/>
          <p:nvPr>
            <p:ph type="body" sz="half" idx="4294967295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/>
          <a:p>
            <a:pPr marL="433136" indent="-433136" algn="l">
              <a:spcBef>
                <a:spcPts val="4200"/>
              </a:spcBef>
              <a:buSzPct val="75000"/>
              <a:buChar char="•"/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es6入门</a:t>
            </a:r>
          </a:p>
          <a:p>
            <a:pPr marL="433136" indent="-433136" algn="l">
              <a:spcBef>
                <a:spcPts val="4200"/>
              </a:spcBef>
              <a:buSzPct val="75000"/>
              <a:buChar char="•"/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babel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js类书籍</a:t>
            </a:r>
          </a:p>
        </p:txBody>
      </p:sp>
      <p:sp>
        <p:nvSpPr>
          <p:cNvPr id="135" name="Shape 135"/>
          <p:cNvSpPr/>
          <p:nvPr>
            <p:ph type="body" sz="quarter" idx="4294967295"/>
          </p:nvPr>
        </p:nvSpPr>
        <p:spPr>
          <a:xfrm>
            <a:off x="716926" y="3300105"/>
            <a:ext cx="5805766" cy="988972"/>
          </a:xfrm>
          <a:prstGeom prst="rect">
            <a:avLst/>
          </a:prstGeom>
        </p:spPr>
        <p:txBody>
          <a:bodyPr anchor="ctr"/>
          <a:lstStyle>
            <a:lvl1pPr marL="407148" indent="-407148" algn="l" defTabSz="549148">
              <a:spcBef>
                <a:spcPts val="3900"/>
              </a:spcBef>
              <a:buSzPct val="75000"/>
              <a:buChar char="•"/>
              <a:defRPr sz="3384"/>
            </a:lvl1pPr>
          </a:lstStyle>
          <a:p>
            <a:pPr/>
            <a:r>
              <a:t>javascript高级语言程序设计</a:t>
            </a:r>
          </a:p>
        </p:txBody>
      </p:sp>
      <p:sp>
        <p:nvSpPr>
          <p:cNvPr id="136" name="Shape 136"/>
          <p:cNvSpPr/>
          <p:nvPr/>
        </p:nvSpPr>
        <p:spPr>
          <a:xfrm>
            <a:off x="716926" y="4382314"/>
            <a:ext cx="8324852" cy="988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359503" indent="-359503" algn="l" defTabSz="484886">
              <a:spcBef>
                <a:spcPts val="3400"/>
              </a:spcBef>
              <a:buSzPct val="75000"/>
              <a:buChar char="•"/>
              <a:defRPr sz="2988"/>
            </a:lvl1pPr>
          </a:lstStyle>
          <a:p>
            <a:pPr/>
            <a:r>
              <a:t>JavaScript异步编程：设计快速响应的网络应用</a:t>
            </a:r>
          </a:p>
        </p:txBody>
      </p:sp>
      <p:sp>
        <p:nvSpPr>
          <p:cNvPr id="137" name="Shape 137"/>
          <p:cNvSpPr/>
          <p:nvPr/>
        </p:nvSpPr>
        <p:spPr>
          <a:xfrm>
            <a:off x="716926" y="5464523"/>
            <a:ext cx="8324852" cy="9889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433136" indent="-433136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你不知道的JavaScript</a:t>
            </a:r>
          </a:p>
        </p:txBody>
      </p:sp>
      <p:sp>
        <p:nvSpPr>
          <p:cNvPr id="138" name="Shape 138"/>
          <p:cNvSpPr/>
          <p:nvPr/>
        </p:nvSpPr>
        <p:spPr>
          <a:xfrm>
            <a:off x="716926" y="6546732"/>
            <a:ext cx="8324852" cy="9889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>
            <a:lvl1pPr marL="320521" indent="-320521" algn="l" defTabSz="432308">
              <a:spcBef>
                <a:spcPts val="3100"/>
              </a:spcBef>
              <a:buSzPct val="75000"/>
              <a:buChar char="•"/>
              <a:defRPr sz="2664"/>
            </a:lvl1pPr>
          </a:lstStyle>
          <a:p>
            <a:pPr/>
            <a:r>
              <a:t>jQuery技术内幕 深入解析jQuery架构设计与实现原理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sx="100000" sy="100000" kx="0" ky="0" algn="b" rotWithShape="0" blurRad="508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508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3175" cap="flat">
          <a:noFill/>
          <a:miter lim="400000"/>
        </a:ln>
        <a:effectLst>
          <a:outerShdw sx="100000" sy="100000" kx="0" ky="0" algn="b" rotWithShape="0" blurRad="508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