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0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9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2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1ADC24-2CDC-4446-8116-992AF7D8152C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F6DA78-26F2-4252-AD26-EFDBE0310A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模拟考试题目解答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2017.12.21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51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Jamie’s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76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个人要分到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组，每个人只能分到特定的几组，问怎么分能使得人数最多的组的人数尽可能少？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“使最大最小”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二分答案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025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Jamie’s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</a:t>
            </a:r>
            <a:r>
              <a:rPr kumimoji="1" lang="zh-CN" altLang="en-US" dirty="0"/>
              <a:t>二分每个组的人数上界</a:t>
            </a:r>
            <a:r>
              <a:rPr kumimoji="1" lang="en-US" altLang="zh-CN" dirty="0" err="1"/>
              <a:t>ans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源点到每个人连一条流量为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的边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每个人向每个他能去组连一条流量为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的边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每个组到汇点连一条流量为</a:t>
            </a:r>
            <a:r>
              <a:rPr kumimoji="1" lang="en-US" altLang="zh-CN" dirty="0" err="1"/>
              <a:t>ans</a:t>
            </a:r>
            <a:r>
              <a:rPr kumimoji="1" lang="zh-CN" altLang="en-US" dirty="0"/>
              <a:t>的边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跑最大流，如果流量</a:t>
            </a:r>
            <a:r>
              <a:rPr kumimoji="1" lang="en-US" altLang="zh-CN" dirty="0"/>
              <a:t>=</a:t>
            </a:r>
            <a:r>
              <a:rPr kumimoji="1" lang="zh-CN" altLang="en-US" dirty="0"/>
              <a:t>人数，则说明这个</a:t>
            </a:r>
            <a:r>
              <a:rPr kumimoji="1" lang="en-US" altLang="zh-CN" dirty="0" err="1" smtClean="0"/>
              <a:t>ans</a:t>
            </a:r>
            <a:r>
              <a:rPr kumimoji="1" lang="zh-CN" altLang="en-US" dirty="0" smtClean="0"/>
              <a:t>可行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调整</a:t>
            </a:r>
            <a:r>
              <a:rPr kumimoji="1" lang="en-US" altLang="zh-CN" dirty="0" err="1" smtClean="0"/>
              <a:t>ans</a:t>
            </a:r>
            <a:r>
              <a:rPr kumimoji="1" lang="zh-CN" altLang="en-US" dirty="0" smtClean="0"/>
              <a:t>，直到</a:t>
            </a:r>
            <a:r>
              <a:rPr kumimoji="1" lang="en-US" altLang="zh-CN" dirty="0" err="1" smtClean="0"/>
              <a:t>ans</a:t>
            </a:r>
            <a:r>
              <a:rPr kumimoji="1" lang="zh-CN" altLang="en-US" dirty="0" smtClean="0"/>
              <a:t>不能再减小为止</a:t>
            </a:r>
            <a:endParaRPr kumimoji="1" lang="zh-CN" altLang="en-US" dirty="0"/>
          </a:p>
          <a:p>
            <a:pPr>
              <a:buFont typeface="Wingdings" charset="2"/>
              <a:buChar char="l"/>
            </a:pP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55318" y="305330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919250" y="3581915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919251" y="2927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919252" y="238141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616316" y="3242513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616315" y="396637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17639" y="2613330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616316" y="202044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435301" y="2964218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4" idx="7"/>
            <a:endCxn id="7" idx="2"/>
          </p:cNvCxnSpPr>
          <p:nvPr/>
        </p:nvCxnSpPr>
        <p:spPr>
          <a:xfrm flipV="1">
            <a:off x="9492858" y="2520564"/>
            <a:ext cx="426394" cy="57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7"/>
            <a:endCxn id="11" idx="2"/>
          </p:cNvCxnSpPr>
          <p:nvPr/>
        </p:nvCxnSpPr>
        <p:spPr>
          <a:xfrm flipV="1">
            <a:off x="10156792" y="2159592"/>
            <a:ext cx="459524" cy="26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6"/>
            <a:endCxn id="11" idx="3"/>
          </p:cNvCxnSpPr>
          <p:nvPr/>
        </p:nvCxnSpPr>
        <p:spPr>
          <a:xfrm flipV="1">
            <a:off x="10197546" y="2257984"/>
            <a:ext cx="459525" cy="80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4" idx="5"/>
            <a:endCxn id="5" idx="2"/>
          </p:cNvCxnSpPr>
          <p:nvPr/>
        </p:nvCxnSpPr>
        <p:spPr>
          <a:xfrm>
            <a:off x="9492858" y="3290841"/>
            <a:ext cx="426392" cy="4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6"/>
            <a:endCxn id="6" idx="2"/>
          </p:cNvCxnSpPr>
          <p:nvPr/>
        </p:nvCxnSpPr>
        <p:spPr>
          <a:xfrm flipV="1">
            <a:off x="9533613" y="3066554"/>
            <a:ext cx="385638" cy="12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5" idx="5"/>
            <a:endCxn id="9" idx="2"/>
          </p:cNvCxnSpPr>
          <p:nvPr/>
        </p:nvCxnSpPr>
        <p:spPr>
          <a:xfrm>
            <a:off x="10156790" y="3819455"/>
            <a:ext cx="459525" cy="28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9" idx="6"/>
            <a:endCxn id="12" idx="3"/>
          </p:cNvCxnSpPr>
          <p:nvPr/>
        </p:nvCxnSpPr>
        <p:spPr>
          <a:xfrm flipV="1">
            <a:off x="10894610" y="3201758"/>
            <a:ext cx="581446" cy="90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6"/>
            <a:endCxn id="12" idx="1"/>
          </p:cNvCxnSpPr>
          <p:nvPr/>
        </p:nvCxnSpPr>
        <p:spPr>
          <a:xfrm>
            <a:off x="10894611" y="2159592"/>
            <a:ext cx="581445" cy="8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6"/>
            <a:endCxn id="12" idx="2"/>
          </p:cNvCxnSpPr>
          <p:nvPr/>
        </p:nvCxnSpPr>
        <p:spPr>
          <a:xfrm>
            <a:off x="10895934" y="2752478"/>
            <a:ext cx="539367" cy="35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8" idx="6"/>
            <a:endCxn id="12" idx="3"/>
          </p:cNvCxnSpPr>
          <p:nvPr/>
        </p:nvCxnSpPr>
        <p:spPr>
          <a:xfrm flipV="1">
            <a:off x="10894611" y="3201758"/>
            <a:ext cx="581445" cy="17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6" idx="6"/>
            <a:endCxn id="10" idx="2"/>
          </p:cNvCxnSpPr>
          <p:nvPr/>
        </p:nvCxnSpPr>
        <p:spPr>
          <a:xfrm flipV="1">
            <a:off x="10197546" y="2752478"/>
            <a:ext cx="420093" cy="31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5" idx="7"/>
            <a:endCxn id="10" idx="3"/>
          </p:cNvCxnSpPr>
          <p:nvPr/>
        </p:nvCxnSpPr>
        <p:spPr>
          <a:xfrm flipV="1">
            <a:off x="10156790" y="2850870"/>
            <a:ext cx="501604" cy="7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6" idx="5"/>
            <a:endCxn id="8" idx="2"/>
          </p:cNvCxnSpPr>
          <p:nvPr/>
        </p:nvCxnSpPr>
        <p:spPr>
          <a:xfrm>
            <a:off x="10156791" y="3164946"/>
            <a:ext cx="459525" cy="2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9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G.</a:t>
            </a:r>
            <a:r>
              <a:rPr kumimoji="1" lang="zh-CN" altLang="en-US" dirty="0" smtClean="0"/>
              <a:t> 昂贵的聘礼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66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要买到一件物品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，要么可以直接去买，要么可以先买物品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，然后用一个优惠价购买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；物品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也可以要么直接买，要么先去买点别的</a:t>
            </a:r>
            <a:r>
              <a:rPr kumimoji="1" lang="en-US" altLang="zh-CN" dirty="0" smtClean="0"/>
              <a:t>……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l"/>
            </a:pP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从</a:t>
            </a:r>
            <a:r>
              <a:rPr kumimoji="1" lang="zh-CN" altLang="en-US" sz="2800" dirty="0"/>
              <a:t>“什么都没有”走到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，需要花的最小代价是</a:t>
            </a:r>
            <a:r>
              <a:rPr kumimoji="1" lang="zh-CN" altLang="en-US" sz="2800" dirty="0" smtClean="0"/>
              <a:t>多少</a:t>
            </a:r>
            <a:r>
              <a:rPr kumimoji="1" lang="zh-CN" altLang="en-US" sz="2800" dirty="0"/>
              <a:t>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物品之间构成了图关系，实质上是一个最短路问题</a:t>
            </a:r>
            <a:endParaRPr kumimoji="1" lang="en-US" altLang="zh-CN" dirty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Dijkstra</a:t>
            </a:r>
            <a:r>
              <a:rPr kumimoji="1" lang="zh-CN" altLang="en-US" dirty="0" smtClean="0"/>
              <a:t>即可</a:t>
            </a:r>
            <a:r>
              <a:rPr kumimoji="1" lang="zh-CN" altLang="en-US" dirty="0" smtClean="0"/>
              <a:t>求解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/>
              <a:t> </a:t>
            </a:r>
            <a:r>
              <a:rPr kumimoji="1" lang="zh-CN" altLang="en-US" dirty="0" smtClean="0"/>
              <a:t>题目还限制交易对象的等级差距不能超过</a:t>
            </a:r>
            <a:r>
              <a:rPr kumimoji="1" lang="en-US" altLang="zh-CN" dirty="0" smtClean="0"/>
              <a:t>M</a:t>
            </a:r>
            <a:endParaRPr kumimoji="1" lang="en-US" altLang="zh-CN" dirty="0"/>
          </a:p>
          <a:p>
            <a:pPr lvl="1">
              <a:buFont typeface="Wingdings" charset="2"/>
              <a:buChar char="l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由于可能的对象区间为酋长的等级</a:t>
            </a:r>
            <a:r>
              <a:rPr kumimoji="1" lang="en-US" altLang="zh-CN" dirty="0" smtClean="0"/>
              <a:t>L±M</a:t>
            </a:r>
            <a:r>
              <a:rPr kumimoji="1" lang="zh-CN" altLang="en-US" dirty="0" smtClean="0"/>
              <a:t>，所以需要枚举每个交易对象区间（</a:t>
            </a:r>
            <a:r>
              <a:rPr kumimoji="1" lang="en-US" altLang="zh-CN" dirty="0" smtClean="0"/>
              <a:t>[L-M, L] ~ [L, L+M]</a:t>
            </a:r>
            <a:r>
              <a:rPr kumimoji="1" lang="zh-CN" altLang="en-US" dirty="0" smtClean="0"/>
              <a:t>），每次只考虑范围内的点即可。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94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H.</a:t>
            </a:r>
            <a:r>
              <a:rPr kumimoji="1" lang="zh-CN" altLang="en-US" dirty="0" smtClean="0"/>
              <a:t> 最小路径覆盖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29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给一个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，最少用几条路径能够覆盖住该图上的所有顶点？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可以认为，每选取一条边，就将两个点合并成了一个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最后剩下几个点，我们就需要用几条路径去覆盖它们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一个点不能同时参与两条路径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一个点只能使用一次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这本质上是一个二分图最大匹配问题</a:t>
            </a:r>
            <a:endParaRPr kumimoji="1" lang="en-US" altLang="zh-CN" dirty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将每个点拆成两个，如果原图中</a:t>
            </a:r>
            <a:r>
              <a:rPr kumimoji="1" lang="en-US" altLang="zh-CN" dirty="0" smtClean="0"/>
              <a:t>A-&gt;B</a:t>
            </a:r>
            <a:r>
              <a:rPr kumimoji="1" lang="zh-CN" altLang="en-US" dirty="0" smtClean="0"/>
              <a:t>有边，则在二分图中添加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（左）</a:t>
            </a:r>
            <a:r>
              <a:rPr kumimoji="1" lang="en-US" altLang="zh-CN" dirty="0" smtClean="0"/>
              <a:t>-&gt;B</a:t>
            </a:r>
            <a:r>
              <a:rPr kumimoji="1" lang="zh-CN" altLang="en-US" dirty="0" smtClean="0"/>
              <a:t>（右）的边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 求最大匹配，然后</a:t>
            </a:r>
            <a:r>
              <a:rPr kumimoji="1" lang="en-US" altLang="zh-CN" dirty="0" smtClean="0"/>
              <a:t>N-</a:t>
            </a:r>
            <a:r>
              <a:rPr kumimoji="1" lang="zh-CN" altLang="en-US" dirty="0" smtClean="0"/>
              <a:t>最大匹配数就是答案</a:t>
            </a:r>
            <a:endParaRPr kumimoji="1"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9290766" y="5647782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872537" y="5305876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651" y="5301901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032766" y="5305876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872537" y="5923427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45029" y="5923427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17521" y="5923427"/>
            <a:ext cx="245827" cy="230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0"/>
            <a:endCxn id="5" idx="2"/>
          </p:cNvCxnSpPr>
          <p:nvPr/>
        </p:nvCxnSpPr>
        <p:spPr>
          <a:xfrm flipV="1">
            <a:off x="9413680" y="5421171"/>
            <a:ext cx="458857" cy="22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6"/>
            <a:endCxn id="6" idx="2"/>
          </p:cNvCxnSpPr>
          <p:nvPr/>
        </p:nvCxnSpPr>
        <p:spPr>
          <a:xfrm flipV="1">
            <a:off x="10118364" y="5417196"/>
            <a:ext cx="334287" cy="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6"/>
            <a:endCxn id="7" idx="2"/>
          </p:cNvCxnSpPr>
          <p:nvPr/>
        </p:nvCxnSpPr>
        <p:spPr>
          <a:xfrm>
            <a:off x="10698478" y="5417196"/>
            <a:ext cx="334288" cy="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5"/>
            <a:endCxn id="8" idx="2"/>
          </p:cNvCxnSpPr>
          <p:nvPr/>
        </p:nvCxnSpPr>
        <p:spPr>
          <a:xfrm>
            <a:off x="9500592" y="5844602"/>
            <a:ext cx="371945" cy="19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8" idx="6"/>
            <a:endCxn id="9" idx="2"/>
          </p:cNvCxnSpPr>
          <p:nvPr/>
        </p:nvCxnSpPr>
        <p:spPr>
          <a:xfrm>
            <a:off x="10118364" y="6038722"/>
            <a:ext cx="32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9" idx="6"/>
            <a:endCxn id="10" idx="2"/>
          </p:cNvCxnSpPr>
          <p:nvPr/>
        </p:nvCxnSpPr>
        <p:spPr>
          <a:xfrm>
            <a:off x="10690856" y="6038722"/>
            <a:ext cx="32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7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本次模拟考试覆盖到了：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：一维线性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，区间</a:t>
            </a:r>
            <a:r>
              <a:rPr kumimoji="1" lang="en-US" altLang="zh-CN" dirty="0" err="1" smtClean="0"/>
              <a:t>dp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贪心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并查集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最短路（</a:t>
            </a:r>
            <a:r>
              <a:rPr kumimoji="1" lang="en-US" altLang="zh-CN" dirty="0" smtClean="0"/>
              <a:t>Dijkstra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分治，二分答案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最大流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二分图最大匹配（匈牙利算法）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3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你可能</a:t>
            </a:r>
            <a:r>
              <a:rPr kumimoji="1" lang="zh-CN" altLang="en-US" b="1" dirty="0" smtClean="0"/>
              <a:t>还</a:t>
            </a:r>
            <a:r>
              <a:rPr kumimoji="1" lang="zh-CN" altLang="en-US" dirty="0" smtClean="0"/>
              <a:t>需要看看：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搜索（</a:t>
            </a:r>
            <a:r>
              <a:rPr kumimoji="1" lang="en-US" altLang="zh-CN" dirty="0" smtClean="0"/>
              <a:t>DFS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BFS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部分的其他例题（背包，最长公共子序列，最长上升子序列）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最小生成树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作业中的典型分治算法（平面最近点对，二叉树重建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拓扑排序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最小割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/>
              <a:t> </a:t>
            </a:r>
            <a:r>
              <a:rPr kumimoji="1" lang="zh-CN" altLang="en-US" dirty="0" smtClean="0"/>
              <a:t>其他最短路算法（</a:t>
            </a:r>
            <a:r>
              <a:rPr kumimoji="1" lang="en-US" altLang="zh-CN" dirty="0" smtClean="0"/>
              <a:t>SPFA/Bellman-Ford</a:t>
            </a:r>
            <a:r>
              <a:rPr kumimoji="1" lang="zh-CN" altLang="en-US" dirty="0" smtClean="0"/>
              <a:t>，</a:t>
            </a:r>
            <a:r>
              <a:rPr kumimoji="1" lang="en-US" altLang="zh-CN" smtClean="0"/>
              <a:t>Floyd</a:t>
            </a:r>
            <a:r>
              <a:rPr kumimoji="1" lang="zh-CN" altLang="en-US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87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其他：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算法复杂度的估计，计算机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秒≈</a:t>
            </a:r>
            <a:r>
              <a:rPr kumimoji="1" lang="en-US" altLang="zh-CN" dirty="0" smtClean="0"/>
              <a:t>10^8</a:t>
            </a:r>
            <a:r>
              <a:rPr kumimoji="1" lang="zh-CN" altLang="en-US" dirty="0" smtClean="0"/>
              <a:t>次运算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的表示范围：</a:t>
            </a:r>
            <a:r>
              <a:rPr kumimoji="1" lang="en-US" altLang="zh-CN" dirty="0" smtClean="0"/>
              <a:t>2^31-1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2147483647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亿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的表示范围：</a:t>
            </a:r>
            <a:r>
              <a:rPr kumimoji="1" lang="en-US" altLang="zh-CN" dirty="0" smtClean="0"/>
              <a:t>2^63-1</a:t>
            </a:r>
            <a:r>
              <a:rPr kumimoji="1" lang="zh-CN" altLang="en-US" dirty="0" smtClean="0"/>
              <a:t> 大概是</a:t>
            </a:r>
            <a:r>
              <a:rPr kumimoji="1" lang="en-US" altLang="zh-CN" dirty="0" smtClean="0"/>
              <a:t>10^18</a:t>
            </a:r>
          </a:p>
          <a:p>
            <a:pPr lvl="1"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一定要把正确解法自己实现一遍！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349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 To Europe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辆车要过桥，每辆车有自己的重量，桥有一个最大承重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车的顺序给定，并且可以好几辆车一起过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速度取决于最慢的那辆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求所有车过桥的最短时间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18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 To Europe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25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一维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题目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]: </a:t>
            </a:r>
            <a:r>
              <a:rPr lang="zh-CN" altLang="en-US" dirty="0" smtClean="0"/>
              <a:t>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辆车要过桥所用的最短时间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，把</a:t>
            </a:r>
            <a:r>
              <a:rPr lang="en-US" altLang="zh-CN" dirty="0" err="1" smtClean="0"/>
              <a:t>k~i</a:t>
            </a:r>
            <a:r>
              <a:rPr lang="zh-CN" altLang="en-US" dirty="0" smtClean="0"/>
              <a:t>作为一组过桥，就可以转移到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[k]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max{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[k] + time(</a:t>
            </a:r>
            <a:r>
              <a:rPr lang="en-US" altLang="zh-CN" dirty="0" err="1" smtClean="0"/>
              <a:t>k~i</a:t>
            </a:r>
            <a:r>
              <a:rPr lang="en-US" altLang="zh-CN" dirty="0" smtClean="0"/>
              <a:t>)}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k~i</a:t>
            </a:r>
            <a:r>
              <a:rPr lang="zh-CN" altLang="en-US" dirty="0" smtClean="0"/>
              <a:t>总重不超过承重）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/>
              <a:t>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n²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Radar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轴的上半部分有一些小岛，需要在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轴上放一些雷达覆盖住所有的小岛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所有的雷达覆盖范围都是一个圆形，半径为</a:t>
            </a:r>
            <a:r>
              <a:rPr lang="en-US" altLang="zh-CN" dirty="0" smtClean="0"/>
              <a:t>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问最少放几个雷达能覆盖住所有小岛？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2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Radar Installation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每个小岛在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轴上只有固定的一段范围放雷达是有效的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如果可放范围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，则无解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实质上变成了：有很多线段，每条线段里面必须放一个雷达，问最少放几个雷达能覆盖所有的线段？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先</a:t>
            </a:r>
            <a:r>
              <a:rPr lang="zh-CN" altLang="en-US" dirty="0" smtClean="0"/>
              <a:t>考虑最左边的那条线段，把雷达放在哪最合适？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983585" y="4680682"/>
            <a:ext cx="1296786" cy="129678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426633" y="5644959"/>
            <a:ext cx="2618509" cy="249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0565476" y="5262573"/>
            <a:ext cx="133004" cy="1330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0116589" y="5329075"/>
            <a:ext cx="448887" cy="31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0698481" y="5320762"/>
            <a:ext cx="490450" cy="32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116589" y="5640803"/>
            <a:ext cx="1072342" cy="290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Radar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59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当然是放在最右边最合适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贪心策略：“尽量靠右放”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如果是这种情况：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放第二条线段的时候，就应该把第一个雷达放在它的右端点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维护一个当前雷达的位置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如果下一个线段结束点比我小：前移到这条线段的结束点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如果下一个线段开始点比我大：我覆盖不了，答案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，移动到下一个线段的结束点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67055" y="2360815"/>
            <a:ext cx="1421476" cy="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779819" y="3084022"/>
            <a:ext cx="897774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09408" y="3386052"/>
            <a:ext cx="1421476" cy="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817525" y="3084021"/>
            <a:ext cx="897774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75913" y="2103273"/>
            <a:ext cx="89777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Percolation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一个方格矩阵，按顺序打开指定的一些格子，到第几步的时候这个矩阵会变成上下通透的？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并查集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第一行是一个点，最后一行是一个点，中间每个格子是一个点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每次打开一个格子，就把它和周围已经打开的格子合并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并检查是否最上和最下两行已经在一个集合中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不能用</a:t>
            </a:r>
            <a:r>
              <a:rPr kumimoji="1" lang="en-US" altLang="zh-CN" dirty="0" smtClean="0"/>
              <a:t>BFS</a:t>
            </a:r>
            <a:r>
              <a:rPr kumimoji="1" lang="zh-CN" altLang="en-US" dirty="0" smtClean="0"/>
              <a:t>（复杂度是多少？）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509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Palindrome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给定一个字符串，添加一些字符使其成为回文串，最少需要添加多少个字符？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][j]:</a:t>
            </a:r>
            <a:r>
              <a:rPr kumimoji="1" lang="zh-CN" altLang="en-US" dirty="0" smtClean="0"/>
              <a:t> 使</a:t>
            </a:r>
            <a:r>
              <a:rPr kumimoji="1" lang="en-US" altLang="zh-CN" dirty="0" err="1" smtClean="0"/>
              <a:t>i~j</a:t>
            </a:r>
            <a:r>
              <a:rPr kumimoji="1" lang="zh-CN" altLang="en-US" dirty="0" smtClean="0"/>
              <a:t>之间的字符串是回文串需要的最小花费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以下三种选择</a:t>
            </a:r>
            <a:r>
              <a:rPr kumimoji="1" lang="en-US" altLang="zh-CN" dirty="0" smtClean="0"/>
              <a:t>}</a:t>
            </a:r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[i+1][j-1]</a:t>
            </a:r>
            <a:r>
              <a:rPr kumimoji="1" lang="zh-CN" altLang="en-US" dirty="0" smtClean="0"/>
              <a:t> （如果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[j]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[i+1][j]+1</a:t>
            </a:r>
            <a:r>
              <a:rPr kumimoji="1" lang="zh-CN" altLang="en-US" dirty="0" smtClean="0"/>
              <a:t> （右边强行添加一个）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][j-1]+1</a:t>
            </a:r>
            <a:r>
              <a:rPr kumimoji="1" lang="zh-CN" altLang="en-US" smtClean="0"/>
              <a:t> （左边</a:t>
            </a:r>
            <a:r>
              <a:rPr kumimoji="1" lang="zh-CN" altLang="en-US" dirty="0" smtClean="0"/>
              <a:t>强行添加一个）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90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E.</a:t>
            </a:r>
            <a:r>
              <a:rPr kumimoji="1" lang="zh-CN" altLang="en-US" dirty="0" smtClean="0"/>
              <a:t> 重要逆序对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 基本和普通逆序对完全相同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归并排序合并的时候，记录一下重要逆序对开始的位置，计算答案即可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6211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1188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Calibri</vt:lpstr>
      <vt:lpstr>Calibri Light</vt:lpstr>
      <vt:lpstr>Wingdings</vt:lpstr>
      <vt:lpstr>回顾</vt:lpstr>
      <vt:lpstr>模拟考试题目解答</vt:lpstr>
      <vt:lpstr>A. To Europe </vt:lpstr>
      <vt:lpstr>A. To Europe </vt:lpstr>
      <vt:lpstr>B. Radar Installation</vt:lpstr>
      <vt:lpstr>B. Radar Installation </vt:lpstr>
      <vt:lpstr>B. Radar Installation</vt:lpstr>
      <vt:lpstr>C. Percolation </vt:lpstr>
      <vt:lpstr>D. Palindrome</vt:lpstr>
      <vt:lpstr>E. 重要逆序对</vt:lpstr>
      <vt:lpstr>F. Jamie’s Contact Groups</vt:lpstr>
      <vt:lpstr>F. Jamie’s Contact Groups</vt:lpstr>
      <vt:lpstr>G. 昂贵的聘礼</vt:lpstr>
      <vt:lpstr>H. 最小路径覆盖</vt:lpstr>
      <vt:lpstr>Tips on Final Exam</vt:lpstr>
      <vt:lpstr>Tips on Final Exam</vt:lpstr>
      <vt:lpstr>Tips on Final Exam</vt:lpstr>
      <vt:lpstr>Thank you！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模拟考试题目解答</dc:title>
  <dc:creator>97001</dc:creator>
  <cp:lastModifiedBy>Zero Dark</cp:lastModifiedBy>
  <cp:revision>17</cp:revision>
  <dcterms:created xsi:type="dcterms:W3CDTF">2017-12-14T07:12:31Z</dcterms:created>
  <dcterms:modified xsi:type="dcterms:W3CDTF">2017-12-22T03:56:09Z</dcterms:modified>
</cp:coreProperties>
</file>