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66" r:id="rId5"/>
    <p:sldId id="302" r:id="rId6"/>
    <p:sldId id="306" r:id="rId7"/>
    <p:sldId id="313" r:id="rId8"/>
    <p:sldId id="298" r:id="rId9"/>
    <p:sldId id="310" r:id="rId10"/>
    <p:sldId id="305" r:id="rId11"/>
    <p:sldId id="301" r:id="rId12"/>
    <p:sldId id="268" r:id="rId13"/>
  </p:sldIdLst>
  <p:sldSz cx="12192000" cy="6858000"/>
  <p:notesSz cx="7099300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219F2C-FA6A-81C8-1E97-9B8AF86FD1D0}" name="Aurora Castillo" initials="AC" userId="S::ac2039@georgetown.edu::cf44e054-cd11-4970-aca8-15b2e2aeb8db" providerId="AD"/>
  <p188:author id="{E7117934-BA11-9614-0768-46D49AC8E308}" name="Aurora Castillo" initials="AC" userId="Aurora Castillo" providerId="None"/>
  <p188:author id="{660D0567-614D-1185-288D-88EF9749FF78}" name="Kristina" initials="K" userId="Kristina" providerId="None"/>
  <p188:author id="{0B1D768C-1E0D-ED1A-A6CE-65EBA7A275B2}" name="Alexander Bijan Gerstenfield" initials="ABG" userId="S::abg84@georgetown.edu::cc5a14dd-1c8c-400d-9dcc-3014b3a48a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8E5EC-1C29-423A-B9EC-7C23E7008BFF}" v="1" dt="2023-05-10T03:38:18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7" autoAdjust="0"/>
  </p:normalViewPr>
  <p:slideViewPr>
    <p:cSldViewPr snapToGrid="0">
      <p:cViewPr varScale="1">
        <p:scale>
          <a:sx n="149" d="100"/>
          <a:sy n="149" d="100"/>
        </p:scale>
        <p:origin x="29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wywkim432234@gmail.com" userId="85c5d5275996c9f0" providerId="LiveId" clId="{20B8E5EC-1C29-423A-B9EC-7C23E7008BFF}"/>
    <pc:docChg chg="custSel addSld modSld">
      <pc:chgData name="ywywkim432234@gmail.com" userId="85c5d5275996c9f0" providerId="LiveId" clId="{20B8E5EC-1C29-423A-B9EC-7C23E7008BFF}" dt="2023-05-10T04:09:47.092" v="10" actId="14100"/>
      <pc:docMkLst>
        <pc:docMk/>
      </pc:docMkLst>
      <pc:sldChg chg="delSp modSp add mod">
        <pc:chgData name="ywywkim432234@gmail.com" userId="85c5d5275996c9f0" providerId="LiveId" clId="{20B8E5EC-1C29-423A-B9EC-7C23E7008BFF}" dt="2023-05-10T03:38:41.574" v="9" actId="478"/>
        <pc:sldMkLst>
          <pc:docMk/>
          <pc:sldMk cId="2132014370" sldId="268"/>
        </pc:sldMkLst>
        <pc:spChg chg="del mod">
          <ac:chgData name="ywywkim432234@gmail.com" userId="85c5d5275996c9f0" providerId="LiveId" clId="{20B8E5EC-1C29-423A-B9EC-7C23E7008BFF}" dt="2023-05-10T03:38:41.574" v="9" actId="478"/>
          <ac:spMkLst>
            <pc:docMk/>
            <pc:sldMk cId="2132014370" sldId="268"/>
            <ac:spMk id="7" creationId="{00000000-0000-0000-0000-000000000000}"/>
          </ac:spMkLst>
        </pc:spChg>
      </pc:sldChg>
      <pc:sldChg chg="modSp mod">
        <pc:chgData name="ywywkim432234@gmail.com" userId="85c5d5275996c9f0" providerId="LiveId" clId="{20B8E5EC-1C29-423A-B9EC-7C23E7008BFF}" dt="2023-05-10T03:37:03.069" v="6" actId="20577"/>
        <pc:sldMkLst>
          <pc:docMk/>
          <pc:sldMk cId="1267044438" sldId="301"/>
        </pc:sldMkLst>
        <pc:spChg chg="mod">
          <ac:chgData name="ywywkim432234@gmail.com" userId="85c5d5275996c9f0" providerId="LiveId" clId="{20B8E5EC-1C29-423A-B9EC-7C23E7008BFF}" dt="2023-05-10T03:34:05.677" v="4" actId="20577"/>
          <ac:spMkLst>
            <pc:docMk/>
            <pc:sldMk cId="1267044438" sldId="301"/>
            <ac:spMk id="55" creationId="{358FF31E-2F47-4C0B-BA8C-58AD460E7CBA}"/>
          </ac:spMkLst>
        </pc:spChg>
        <pc:spChg chg="mod">
          <ac:chgData name="ywywkim432234@gmail.com" userId="85c5d5275996c9f0" providerId="LiveId" clId="{20B8E5EC-1C29-423A-B9EC-7C23E7008BFF}" dt="2023-05-10T03:37:03.069" v="6" actId="20577"/>
          <ac:spMkLst>
            <pc:docMk/>
            <pc:sldMk cId="1267044438" sldId="301"/>
            <ac:spMk id="72" creationId="{6CE12E51-86F2-479D-8327-A649A907F5D7}"/>
          </ac:spMkLst>
        </pc:spChg>
      </pc:sldChg>
      <pc:sldChg chg="modSp mod">
        <pc:chgData name="ywywkim432234@gmail.com" userId="85c5d5275996c9f0" providerId="LiveId" clId="{20B8E5EC-1C29-423A-B9EC-7C23E7008BFF}" dt="2023-05-10T04:09:47.092" v="10" actId="14100"/>
        <pc:sldMkLst>
          <pc:docMk/>
          <pc:sldMk cId="3673494694" sldId="313"/>
        </pc:sldMkLst>
        <pc:spChg chg="mod">
          <ac:chgData name="ywywkim432234@gmail.com" userId="85c5d5275996c9f0" providerId="LiveId" clId="{20B8E5EC-1C29-423A-B9EC-7C23E7008BFF}" dt="2023-05-10T04:09:47.092" v="10" actId="14100"/>
          <ac:spMkLst>
            <pc:docMk/>
            <pc:sldMk cId="3673494694" sldId="313"/>
            <ac:spMk id="23" creationId="{191BD493-0291-4BB1-A139-3F190537B81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5D-4248-ACFF-A718462997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5D-4248-ACFF-A718462997B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0.97</c:v>
                </c:pt>
                <c:pt idx="1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4B-44F1-B710-463C8B946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70895"/>
          </a:xfrm>
          <a:prstGeom prst="rect">
            <a:avLst/>
          </a:prstGeom>
        </p:spPr>
        <p:txBody>
          <a:bodyPr vert="horz" lIns="94192" tIns="47096" rIns="94192" bIns="4709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70895"/>
          </a:xfrm>
          <a:prstGeom prst="rect">
            <a:avLst/>
          </a:prstGeom>
        </p:spPr>
        <p:txBody>
          <a:bodyPr vert="horz" lIns="94192" tIns="47096" rIns="94192" bIns="47096" rtlCol="0"/>
          <a:lstStyle>
            <a:lvl1pPr algn="r">
              <a:defRPr sz="1200"/>
            </a:lvl1pPr>
          </a:lstStyle>
          <a:p>
            <a:fld id="{72CA27E1-7DD0-49FF-9DD3-7B41391D7982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292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2" tIns="47096" rIns="94192" bIns="4709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516676"/>
            <a:ext cx="5679440" cy="3695462"/>
          </a:xfrm>
          <a:prstGeom prst="rect">
            <a:avLst/>
          </a:prstGeom>
        </p:spPr>
        <p:txBody>
          <a:bodyPr vert="horz" lIns="94192" tIns="47096" rIns="94192" bIns="4709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407"/>
            <a:ext cx="3076363" cy="470894"/>
          </a:xfrm>
          <a:prstGeom prst="rect">
            <a:avLst/>
          </a:prstGeom>
        </p:spPr>
        <p:txBody>
          <a:bodyPr vert="horz" lIns="94192" tIns="47096" rIns="94192" bIns="4709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407"/>
            <a:ext cx="3076363" cy="470894"/>
          </a:xfrm>
          <a:prstGeom prst="rect">
            <a:avLst/>
          </a:prstGeom>
        </p:spPr>
        <p:txBody>
          <a:bodyPr vert="horz" lIns="94192" tIns="47096" rIns="94192" bIns="47096" rtlCol="0" anchor="b"/>
          <a:lstStyle>
            <a:lvl1pPr algn="r">
              <a:defRPr sz="1200"/>
            </a:lvl1pPr>
          </a:lstStyle>
          <a:p>
            <a:fld id="{56357E81-2345-4DBD-9014-2D0E4063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9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Hello and welcome, my name is Alex joined by the rest of my team: Kristina, Aurora, Tom, and Marc … our presentation will examine employee data through Machine Learning for foresight concentration,.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70962">
              <a:defRPr/>
            </a:pPr>
            <a:fld id="{7B79852F-C953-3445-B10C-3B6B94EB422C}" type="slidenum">
              <a:rPr lang="en-US">
                <a:solidFill>
                  <a:prstClr val="black"/>
                </a:solidFill>
                <a:latin typeface="Calibri"/>
              </a:rPr>
              <a:pPr defTabSz="470962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404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  <a:p>
            <a:endParaRPr lang="en-US"/>
          </a:p>
          <a:p>
            <a:r>
              <a:rPr lang="en-US">
                <a:cs typeface="Calibri"/>
              </a:rPr>
              <a:t>Discuss Overall Goal</a:t>
            </a:r>
          </a:p>
          <a:p>
            <a:endParaRPr lang="en-US"/>
          </a:p>
          <a:p>
            <a:r>
              <a:rPr lang="en-US">
                <a:cs typeface="Calibri"/>
              </a:rPr>
              <a:t>Logistic Regression explains probability of Attrition based upon independent variables in the data and the Decision</a:t>
            </a:r>
            <a:r>
              <a:rPr lang="en-US"/>
              <a:t> Tree determines the predictive value based on series of questions and conditions.</a:t>
            </a:r>
            <a:endParaRPr lang="en-US">
              <a:cs typeface="Calibri" panose="020F0502020204030204"/>
            </a:endParaRPr>
          </a:p>
          <a:p>
            <a:endParaRPr lang="en-US"/>
          </a:p>
          <a:p>
            <a:endParaRPr lang="en-US"/>
          </a:p>
          <a:p>
            <a:r>
              <a:rPr lang="en-US"/>
              <a:t>Bootstrap Aggregating Trees otherwise referred to as 'bagging' and random forest models are called “ensemble models” which combines several base models in order to produce one ultimate predictive model</a:t>
            </a:r>
          </a:p>
          <a:p>
            <a:endParaRPr lang="en-US">
              <a:cs typeface="Calibri"/>
            </a:endParaRPr>
          </a:p>
          <a:p>
            <a:r>
              <a:rPr lang="en-US"/>
              <a:t>Random Forests are an enhancement on bagging by splitting the trees based on different features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Now Kristina will discuss how we identified the </a:t>
            </a:r>
            <a:r>
              <a:rPr lang="en-US"/>
              <a:t>best model 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9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Kristina</a:t>
            </a:r>
          </a:p>
          <a:p>
            <a:r>
              <a:rPr lang="en-US" dirty="0"/>
              <a:t>Voice track: We need to explain in simple words what all the metrics mean(sensitivity, accuracy, AUC </a:t>
            </a:r>
            <a:r>
              <a:rPr lang="en-US" dirty="0" err="1"/>
              <a:t>ect</a:t>
            </a:r>
            <a:r>
              <a:rPr lang="en-US" dirty="0"/>
              <a:t>). How Sensitivity and AUC are the most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57E81-2345-4DBD-9014-2D0E40635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Aurora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57E81-2345-4DBD-9014-2D0E40635B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7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Aurora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57E81-2345-4DBD-9014-2D0E40635B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4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sz="1000">
                <a:latin typeface="Calibri" panose="020F0502020204030204" pitchFamily="34" charset="0"/>
              </a:rPr>
              <a:t>Tom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</a:rPr>
              <a:t>Single tree models suffer from high variance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1000">
                <a:latin typeface="Calibri" panose="020F0502020204030204" pitchFamily="34" charset="0"/>
              </a:rPr>
              <a:t>Bootstrap Aggregating (bagging) combines and averages multiple models(reduces variability and overfitting) </a:t>
            </a:r>
          </a:p>
          <a:p>
            <a:pPr defTabSz="941923">
              <a:defRPr/>
            </a:pPr>
            <a:r>
              <a:rPr lang="en-US">
                <a:latin typeface="Calibri" panose="020F0502020204030204" pitchFamily="34" charset="0"/>
              </a:rPr>
              <a:t>Random Forest: Improves on bagging, it performs bagging and also randomly subsets the variables by forcing each tree to do different splits, capturing all the ways of modeling the data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57E81-2345-4DBD-9014-2D0E40635B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57E81-2345-4DBD-9014-2D0E40635B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8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2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2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526" y="2479365"/>
            <a:ext cx="7023540" cy="978607"/>
          </a:xfrm>
        </p:spPr>
        <p:txBody>
          <a:bodyPr>
            <a:normAutofit/>
          </a:bodyPr>
          <a:lstStyle>
            <a:lvl1pPr marL="0" indent="0" algn="l">
              <a:buNone/>
              <a:defRPr sz="30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0526" y="6124649"/>
            <a:ext cx="524129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2192-71A8-4357-8CEC-A5D05E3A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27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0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2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4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84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63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1" y="341769"/>
            <a:ext cx="11581901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1" y="1338867"/>
            <a:ext cx="11581901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79C77-90BD-984B-8B2A-B95A96EEF717}"/>
              </a:ext>
            </a:extLst>
          </p:cNvPr>
          <p:cNvSpPr/>
          <p:nvPr userDrawn="1"/>
        </p:nvSpPr>
        <p:spPr>
          <a:xfrm>
            <a:off x="-18419" y="5945390"/>
            <a:ext cx="12446737" cy="11131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68A4A6-0410-A74B-A60B-9C708B4CA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781" y="6158753"/>
            <a:ext cx="3611386" cy="5544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9FCCFE-121B-B943-9767-DDA43BDB5BEC}"/>
              </a:ext>
            </a:extLst>
          </p:cNvPr>
          <p:cNvSpPr/>
          <p:nvPr userDrawn="1"/>
        </p:nvSpPr>
        <p:spPr>
          <a:xfrm>
            <a:off x="-18419" y="5940498"/>
            <a:ext cx="12249141" cy="9536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526" y="6070859"/>
            <a:ext cx="524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8.sv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2.svg"/><Relationship Id="rId5" Type="http://schemas.openxmlformats.org/officeDocument/2006/relationships/image" Target="../media/image17.svg"/><Relationship Id="rId10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5.png"/><Relationship Id="rId5" Type="http://schemas.openxmlformats.org/officeDocument/2006/relationships/image" Target="../media/image24.png"/><Relationship Id="rId10" Type="http://schemas.openxmlformats.org/officeDocument/2006/relationships/image" Target="../media/image12.svg"/><Relationship Id="rId4" Type="http://schemas.openxmlformats.org/officeDocument/2006/relationships/image" Target="../media/image23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0.svg"/><Relationship Id="rId18" Type="http://schemas.openxmlformats.org/officeDocument/2006/relationships/image" Target="../media/image12.svg"/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8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15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11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08828" y="283631"/>
            <a:ext cx="6402808" cy="2607349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Using Machine Learning to Predict  Factors Leading to Employee Attrition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-1" y="4809209"/>
            <a:ext cx="5983635" cy="8353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Tom Kim</a:t>
            </a:r>
          </a:p>
          <a:p>
            <a:r>
              <a:rPr lang="en-US" sz="20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May 10, 2023</a:t>
            </a:r>
          </a:p>
        </p:txBody>
      </p:sp>
      <p:pic>
        <p:nvPicPr>
          <p:cNvPr id="9" name="Picture 2" descr="Attrition Rate: Definition and Calculation">
            <a:extLst>
              <a:ext uri="{FF2B5EF4-FFF2-40B4-BE49-F238E27FC236}">
                <a16:creationId xmlns:a16="http://schemas.microsoft.com/office/drawing/2014/main" id="{F557C793-C787-46AF-BFEE-9332C5953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66" y="137388"/>
            <a:ext cx="5779800" cy="55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6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6A2977F-2E67-4097-8C67-72EE55D6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14" y="507048"/>
            <a:ext cx="11581901" cy="878966"/>
          </a:xfrm>
        </p:spPr>
        <p:txBody>
          <a:bodyPr/>
          <a:lstStyle/>
          <a:p>
            <a:r>
              <a:rPr lang="en-US"/>
              <a:t>Overarching goal and analysis approach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4B1AEF-0E79-4B65-8CE5-67B79C26BEDA}"/>
              </a:ext>
            </a:extLst>
          </p:cNvPr>
          <p:cNvSpPr txBox="1"/>
          <p:nvPr/>
        </p:nvSpPr>
        <p:spPr>
          <a:xfrm>
            <a:off x="773000" y="2655411"/>
            <a:ext cx="3993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3"/>
                </a:solidFill>
              </a:rPr>
              <a:t>Our Goal</a:t>
            </a:r>
          </a:p>
          <a:p>
            <a:pPr algn="ctr"/>
            <a:r>
              <a:rPr lang="en-US" sz="2000"/>
              <a:t>Identify </a:t>
            </a:r>
            <a:r>
              <a:rPr lang="en-US" sz="2000" err="1"/>
              <a:t>Canterra’s</a:t>
            </a:r>
            <a:r>
              <a:rPr lang="en-US" sz="2000"/>
              <a:t> </a:t>
            </a:r>
            <a:r>
              <a:rPr lang="en-US" sz="2000" b="1"/>
              <a:t>probability of attrition</a:t>
            </a:r>
            <a:r>
              <a:rPr lang="en-US" sz="2000"/>
              <a:t>, understand the </a:t>
            </a:r>
            <a:r>
              <a:rPr lang="en-US" sz="2000" b="1"/>
              <a:t>factors impacting turnover</a:t>
            </a:r>
            <a:r>
              <a:rPr lang="en-US" sz="2000"/>
              <a:t> and </a:t>
            </a:r>
            <a:r>
              <a:rPr lang="en-US" sz="2000" b="1"/>
              <a:t>recommended changes</a:t>
            </a:r>
            <a:r>
              <a:rPr lang="en-US" sz="2000"/>
              <a:t> to encourage employees to stay in the workplace.</a:t>
            </a:r>
          </a:p>
        </p:txBody>
      </p:sp>
      <p:pic>
        <p:nvPicPr>
          <p:cNvPr id="19" name="Graphic 18" descr="Bullseye outline">
            <a:extLst>
              <a:ext uri="{FF2B5EF4-FFF2-40B4-BE49-F238E27FC236}">
                <a16:creationId xmlns:a16="http://schemas.microsoft.com/office/drawing/2014/main" id="{E6257DB8-99F5-4302-AF09-61C568EC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0665" y="1437385"/>
            <a:ext cx="1218026" cy="1218026"/>
          </a:xfrm>
          <a:prstGeom prst="rect">
            <a:avLst/>
          </a:prstGeom>
        </p:spPr>
      </p:pic>
      <p:sp>
        <p:nvSpPr>
          <p:cNvPr id="20" name="Left Bracket 19">
            <a:extLst>
              <a:ext uri="{FF2B5EF4-FFF2-40B4-BE49-F238E27FC236}">
                <a16:creationId xmlns:a16="http://schemas.microsoft.com/office/drawing/2014/main" id="{A8382C66-B9AD-4994-A36E-AD261426D56E}"/>
              </a:ext>
            </a:extLst>
          </p:cNvPr>
          <p:cNvSpPr/>
          <p:nvPr/>
        </p:nvSpPr>
        <p:spPr>
          <a:xfrm>
            <a:off x="5313644" y="1416563"/>
            <a:ext cx="212771" cy="3391824"/>
          </a:xfrm>
          <a:prstGeom prst="leftBracket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6CF1FB-2F14-4B7B-AD14-3A8AA0A8D45E}"/>
              </a:ext>
            </a:extLst>
          </p:cNvPr>
          <p:cNvCxnSpPr>
            <a:cxnSpLocks/>
          </p:cNvCxnSpPr>
          <p:nvPr/>
        </p:nvCxnSpPr>
        <p:spPr>
          <a:xfrm>
            <a:off x="3195687" y="2046398"/>
            <a:ext cx="2117957" cy="0"/>
          </a:xfrm>
          <a:prstGeom prst="line">
            <a:avLst/>
          </a:prstGeom>
          <a:ln w="1270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54D6EA-50EF-4F99-8C43-0AFE945B1DA6}"/>
              </a:ext>
            </a:extLst>
          </p:cNvPr>
          <p:cNvSpPr txBox="1"/>
          <p:nvPr/>
        </p:nvSpPr>
        <p:spPr>
          <a:xfrm>
            <a:off x="5683596" y="1431563"/>
            <a:ext cx="5807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How we’ll get there</a:t>
            </a:r>
          </a:p>
          <a:p>
            <a:pPr algn="ctr"/>
            <a:r>
              <a:rPr lang="en-US" sz="1200"/>
              <a:t>A multi-phased statistical approach to uncovering the richest insight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D81F81-F1C6-4ACF-9F0B-B7E104488F6E}"/>
              </a:ext>
            </a:extLst>
          </p:cNvPr>
          <p:cNvSpPr/>
          <p:nvPr/>
        </p:nvSpPr>
        <p:spPr>
          <a:xfrm>
            <a:off x="5973565" y="2085285"/>
            <a:ext cx="773393" cy="7427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8DEC0E-B8EA-4F7A-A993-D6FF5B6300BA}"/>
              </a:ext>
            </a:extLst>
          </p:cNvPr>
          <p:cNvSpPr txBox="1"/>
          <p:nvPr/>
        </p:nvSpPr>
        <p:spPr>
          <a:xfrm>
            <a:off x="5655316" y="2923485"/>
            <a:ext cx="140989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Logistic </a:t>
            </a:r>
          </a:p>
          <a:p>
            <a:pPr algn="ctr"/>
            <a:r>
              <a:rPr lang="en-US" sz="1100" b="1"/>
              <a:t>Regression</a:t>
            </a:r>
          </a:p>
          <a:p>
            <a:pPr algn="ctr"/>
            <a:endParaRPr lang="en-US" sz="1100"/>
          </a:p>
          <a:p>
            <a:pPr algn="ctr"/>
            <a:endParaRPr lang="en-US" sz="600"/>
          </a:p>
          <a:p>
            <a:pPr algn="ctr"/>
            <a:r>
              <a:rPr lang="en-US" sz="1000"/>
              <a:t>Explains the relationship between one dependent variable (attrition) and several independent variables in the dataset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4CEB5A-450E-4DAF-AE16-0E4BF816CEFF}"/>
              </a:ext>
            </a:extLst>
          </p:cNvPr>
          <p:cNvSpPr/>
          <p:nvPr/>
        </p:nvSpPr>
        <p:spPr>
          <a:xfrm>
            <a:off x="7500572" y="2085285"/>
            <a:ext cx="773393" cy="7427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3C254-86AF-4A51-BC91-C65FF0F4AA8F}"/>
              </a:ext>
            </a:extLst>
          </p:cNvPr>
          <p:cNvSpPr txBox="1"/>
          <p:nvPr/>
        </p:nvSpPr>
        <p:spPr>
          <a:xfrm>
            <a:off x="7271560" y="2902270"/>
            <a:ext cx="1231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Classification Decision Tree </a:t>
            </a:r>
          </a:p>
          <a:p>
            <a:pPr algn="ctr"/>
            <a:endParaRPr lang="en-US" sz="1100"/>
          </a:p>
          <a:p>
            <a:pPr algn="ctr"/>
            <a:endParaRPr lang="en-US" sz="600"/>
          </a:p>
          <a:p>
            <a:pPr algn="ctr"/>
            <a:r>
              <a:rPr lang="en-US" sz="1000"/>
              <a:t>Assesses structurally the binary decisions that lead to employee attrition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2A3D26-9838-40BC-95DC-7E81F52B52CE}"/>
              </a:ext>
            </a:extLst>
          </p:cNvPr>
          <p:cNvSpPr/>
          <p:nvPr/>
        </p:nvSpPr>
        <p:spPr>
          <a:xfrm>
            <a:off x="9000363" y="2085285"/>
            <a:ext cx="773393" cy="74275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307F12-EABB-4ECE-AD1E-F03CD1D7321B}"/>
              </a:ext>
            </a:extLst>
          </p:cNvPr>
          <p:cNvSpPr txBox="1"/>
          <p:nvPr/>
        </p:nvSpPr>
        <p:spPr>
          <a:xfrm>
            <a:off x="8771351" y="2902270"/>
            <a:ext cx="1231417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Bootstrap Aggregation “Bagging” </a:t>
            </a:r>
          </a:p>
          <a:p>
            <a:pPr algn="ctr"/>
            <a:endParaRPr lang="en-US" sz="800"/>
          </a:p>
          <a:p>
            <a:pPr algn="ctr"/>
            <a:r>
              <a:rPr lang="en-US" sz="1000"/>
              <a:t>Curtails variance by creating multiple trees and taking a majority vote for the most common class among predictors of attrition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1373F9-2A48-4EB8-982D-4FA979453628}"/>
              </a:ext>
            </a:extLst>
          </p:cNvPr>
          <p:cNvSpPr/>
          <p:nvPr/>
        </p:nvSpPr>
        <p:spPr>
          <a:xfrm>
            <a:off x="10517168" y="2085285"/>
            <a:ext cx="773393" cy="7427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281FD-16CC-4A43-980A-8EC08F8B84F4}"/>
              </a:ext>
            </a:extLst>
          </p:cNvPr>
          <p:cNvSpPr txBox="1"/>
          <p:nvPr/>
        </p:nvSpPr>
        <p:spPr>
          <a:xfrm>
            <a:off x="10288155" y="2828081"/>
            <a:ext cx="123141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Random </a:t>
            </a:r>
          </a:p>
          <a:p>
            <a:pPr algn="ctr"/>
            <a:r>
              <a:rPr lang="en-US" sz="1100" b="1"/>
              <a:t>Forest </a:t>
            </a:r>
          </a:p>
          <a:p>
            <a:pPr algn="ctr"/>
            <a:endParaRPr lang="en-US" sz="1100"/>
          </a:p>
          <a:p>
            <a:pPr algn="ctr"/>
            <a:endParaRPr lang="en-US" sz="600"/>
          </a:p>
          <a:p>
            <a:pPr algn="ctr"/>
            <a:r>
              <a:rPr lang="en-US" sz="1000"/>
              <a:t>Implements diversity in the bootstrap aggregated model to reduce and remove correlation in attrition trees</a:t>
            </a:r>
          </a:p>
        </p:txBody>
      </p:sp>
      <p:pic>
        <p:nvPicPr>
          <p:cNvPr id="31" name="Graphic 30" descr="Upward trend outline">
            <a:extLst>
              <a:ext uri="{FF2B5EF4-FFF2-40B4-BE49-F238E27FC236}">
                <a16:creationId xmlns:a16="http://schemas.microsoft.com/office/drawing/2014/main" id="{BE32778F-2BD3-45DF-A168-EDEB4F0740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1661" y="2228061"/>
            <a:ext cx="457200" cy="457200"/>
          </a:xfrm>
          <a:prstGeom prst="rect">
            <a:avLst/>
          </a:prstGeom>
        </p:spPr>
      </p:pic>
      <p:pic>
        <p:nvPicPr>
          <p:cNvPr id="32" name="Graphic 31" descr="Flowchart outline">
            <a:extLst>
              <a:ext uri="{FF2B5EF4-FFF2-40B4-BE49-F238E27FC236}">
                <a16:creationId xmlns:a16="http://schemas.microsoft.com/office/drawing/2014/main" id="{4B582040-3FD2-4E5A-9DE9-DF9BC466A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8668" y="2228061"/>
            <a:ext cx="457200" cy="457200"/>
          </a:xfrm>
          <a:prstGeom prst="rect">
            <a:avLst/>
          </a:prstGeom>
        </p:spPr>
      </p:pic>
      <p:pic>
        <p:nvPicPr>
          <p:cNvPr id="34" name="Graphic 33" descr="Forest scene outline">
            <a:extLst>
              <a:ext uri="{FF2B5EF4-FFF2-40B4-BE49-F238E27FC236}">
                <a16:creationId xmlns:a16="http://schemas.microsoft.com/office/drawing/2014/main" id="{E3DF15CB-7761-4C59-818F-7020A74698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75264" y="2228061"/>
            <a:ext cx="457200" cy="457200"/>
          </a:xfrm>
          <a:prstGeom prst="rect">
            <a:avLst/>
          </a:prstGeom>
        </p:spPr>
      </p:pic>
      <p:pic>
        <p:nvPicPr>
          <p:cNvPr id="35" name="Graphic 34" descr="Flowchart outline">
            <a:extLst>
              <a:ext uri="{FF2B5EF4-FFF2-40B4-BE49-F238E27FC236}">
                <a16:creationId xmlns:a16="http://schemas.microsoft.com/office/drawing/2014/main" id="{FE34EE4C-CE02-4AC8-ADAA-5FA90A61EC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0135" y="2239395"/>
            <a:ext cx="323758" cy="323758"/>
          </a:xfrm>
          <a:prstGeom prst="rect">
            <a:avLst/>
          </a:prstGeom>
        </p:spPr>
      </p:pic>
      <p:pic>
        <p:nvPicPr>
          <p:cNvPr id="36" name="Graphic 35" descr="Flowchart outline">
            <a:extLst>
              <a:ext uri="{FF2B5EF4-FFF2-40B4-BE49-F238E27FC236}">
                <a16:creationId xmlns:a16="http://schemas.microsoft.com/office/drawing/2014/main" id="{4E360E1E-22ED-4ED9-91A0-9BF43DFA2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7632" y="2165819"/>
            <a:ext cx="272579" cy="272579"/>
          </a:xfrm>
          <a:prstGeom prst="rect">
            <a:avLst/>
          </a:prstGeom>
        </p:spPr>
      </p:pic>
      <p:pic>
        <p:nvPicPr>
          <p:cNvPr id="37" name="Graphic 36" descr="Flowchart outline">
            <a:extLst>
              <a:ext uri="{FF2B5EF4-FFF2-40B4-BE49-F238E27FC236}">
                <a16:creationId xmlns:a16="http://schemas.microsoft.com/office/drawing/2014/main" id="{BD3BAFC4-8E57-4AAB-9275-42DFEA125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1711" y="2456661"/>
            <a:ext cx="311648" cy="31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7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C6DD-A1E2-497F-AF18-A010BC9D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31" y="341769"/>
            <a:ext cx="11256060" cy="878966"/>
          </a:xfrm>
        </p:spPr>
        <p:txBody>
          <a:bodyPr anchor="t">
            <a:normAutofit fontScale="90000"/>
          </a:bodyPr>
          <a:lstStyle/>
          <a:p>
            <a:r>
              <a:rPr lang="en-US"/>
              <a:t>Identifying the best model and understanding its performance power in predicting attrition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0D6962-44FB-4917-8821-3410194E36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9380017"/>
              </p:ext>
            </p:extLst>
          </p:nvPr>
        </p:nvGraphicFramePr>
        <p:xfrm>
          <a:off x="986933" y="2160085"/>
          <a:ext cx="5159944" cy="3078583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</a:tblPr>
              <a:tblGrid>
                <a:gridCol w="1361362">
                  <a:extLst>
                    <a:ext uri="{9D8B030D-6E8A-4147-A177-3AD203B41FA5}">
                      <a16:colId xmlns:a16="http://schemas.microsoft.com/office/drawing/2014/main" val="864930988"/>
                    </a:ext>
                  </a:extLst>
                </a:gridCol>
                <a:gridCol w="934222">
                  <a:extLst>
                    <a:ext uri="{9D8B030D-6E8A-4147-A177-3AD203B41FA5}">
                      <a16:colId xmlns:a16="http://schemas.microsoft.com/office/drawing/2014/main" val="1645419991"/>
                    </a:ext>
                  </a:extLst>
                </a:gridCol>
                <a:gridCol w="1004730">
                  <a:extLst>
                    <a:ext uri="{9D8B030D-6E8A-4147-A177-3AD203B41FA5}">
                      <a16:colId xmlns:a16="http://schemas.microsoft.com/office/drawing/2014/main" val="963518083"/>
                    </a:ext>
                  </a:extLst>
                </a:gridCol>
                <a:gridCol w="911549">
                  <a:extLst>
                    <a:ext uri="{9D8B030D-6E8A-4147-A177-3AD203B41FA5}">
                      <a16:colId xmlns:a16="http://schemas.microsoft.com/office/drawing/2014/main" val="1958898408"/>
                    </a:ext>
                  </a:extLst>
                </a:gridCol>
                <a:gridCol w="948081">
                  <a:extLst>
                    <a:ext uri="{9D8B030D-6E8A-4147-A177-3AD203B41FA5}">
                      <a16:colId xmlns:a16="http://schemas.microsoft.com/office/drawing/2014/main" val="1177791735"/>
                    </a:ext>
                  </a:extLst>
                </a:gridCol>
              </a:tblGrid>
              <a:tr h="4919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cap="none" spc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  Model</a:t>
                      </a:r>
                    </a:p>
                  </a:txBody>
                  <a:tcPr marL="92347" marR="92347" marT="92347" marB="46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AUC-ROC </a:t>
                      </a:r>
                    </a:p>
                  </a:txBody>
                  <a:tcPr marL="92347" marR="92347" marT="92347" marB="46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Sensitivity </a:t>
                      </a:r>
                    </a:p>
                  </a:txBody>
                  <a:tcPr marL="92347" marR="92347" marT="92347" marB="46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92347" marR="92347" marT="92347" marB="46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Specificity</a:t>
                      </a:r>
                    </a:p>
                  </a:txBody>
                  <a:tcPr marL="92347" marR="92347" marT="92347" marB="46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62358"/>
                  </a:ext>
                </a:extLst>
              </a:tr>
              <a:tr h="6775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Decision Tree Model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68%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57%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72%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75%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111713"/>
                  </a:ext>
                </a:extLst>
              </a:tr>
              <a:tr h="67759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Logistic Regression Model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73%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69%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65%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64%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77996"/>
                  </a:ext>
                </a:extLst>
              </a:tr>
              <a:tr h="4919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Extended Bagging Model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52%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89%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80%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78%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61193"/>
                  </a:ext>
                </a:extLst>
              </a:tr>
              <a:tr h="49191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Random Forest Model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98%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96%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91%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90% </a:t>
                      </a:r>
                    </a:p>
                  </a:txBody>
                  <a:tcPr marL="92347" marR="92347" marT="92347" marB="461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993867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29AB6C-462D-461F-8A2A-2E5EF73656C0}"/>
              </a:ext>
            </a:extLst>
          </p:cNvPr>
          <p:cNvSpPr/>
          <p:nvPr/>
        </p:nvSpPr>
        <p:spPr>
          <a:xfrm>
            <a:off x="998262" y="4661316"/>
            <a:ext cx="5159944" cy="593054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41B49-C577-4D47-8DE8-3BB9F8A7E4C9}"/>
              </a:ext>
            </a:extLst>
          </p:cNvPr>
          <p:cNvSpPr txBox="1"/>
          <p:nvPr/>
        </p:nvSpPr>
        <p:spPr>
          <a:xfrm>
            <a:off x="474902" y="4708849"/>
            <a:ext cx="52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/>
              <a:t>Most Optimal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C14095-391E-468D-8D49-D189D69D7BE4}"/>
              </a:ext>
            </a:extLst>
          </p:cNvPr>
          <p:cNvSpPr txBox="1"/>
          <p:nvPr/>
        </p:nvSpPr>
        <p:spPr>
          <a:xfrm>
            <a:off x="474902" y="2730429"/>
            <a:ext cx="52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/>
              <a:t>Less Optimal Model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4DCC96-6140-4423-8E12-537161755F19}"/>
              </a:ext>
            </a:extLst>
          </p:cNvPr>
          <p:cNvCxnSpPr>
            <a:cxnSpLocks/>
          </p:cNvCxnSpPr>
          <p:nvPr/>
        </p:nvCxnSpPr>
        <p:spPr>
          <a:xfrm>
            <a:off x="739423" y="3160812"/>
            <a:ext cx="0" cy="1511166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52E847-B165-4FED-A3F7-8D9AE8A26DBC}"/>
              </a:ext>
            </a:extLst>
          </p:cNvPr>
          <p:cNvSpPr txBox="1"/>
          <p:nvPr/>
        </p:nvSpPr>
        <p:spPr>
          <a:xfrm>
            <a:off x="986931" y="1664156"/>
            <a:ext cx="515994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Measures of Model Performance</a:t>
            </a:r>
          </a:p>
          <a:p>
            <a:pPr algn="ctr"/>
            <a:r>
              <a:rPr lang="en-US" sz="1050" i="1" dirty="0"/>
              <a:t>(Based on all Models)</a:t>
            </a:r>
          </a:p>
        </p:txBody>
      </p:sp>
      <p:pic>
        <p:nvPicPr>
          <p:cNvPr id="15" name="Graphic 14" descr="Chevron arrows outline">
            <a:extLst>
              <a:ext uri="{FF2B5EF4-FFF2-40B4-BE49-F238E27FC236}">
                <a16:creationId xmlns:a16="http://schemas.microsoft.com/office/drawing/2014/main" id="{E78382C1-F65A-4456-BFFC-B78E81EB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5010" y="2983834"/>
            <a:ext cx="858361" cy="85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52B727-ACED-44D4-A214-9376590A7BCF}"/>
              </a:ext>
            </a:extLst>
          </p:cNvPr>
          <p:cNvSpPr txBox="1"/>
          <p:nvPr/>
        </p:nvSpPr>
        <p:spPr>
          <a:xfrm>
            <a:off x="7578963" y="2079879"/>
            <a:ext cx="1490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98% </a:t>
            </a:r>
          </a:p>
          <a:p>
            <a:pPr algn="ctr"/>
            <a:r>
              <a:rPr lang="en-US" sz="3200" b="1">
                <a:solidFill>
                  <a:schemeClr val="accent1"/>
                </a:solidFill>
              </a:rPr>
              <a:t>chance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41A1D-0309-456A-A713-D799BA6D67D4}"/>
              </a:ext>
            </a:extLst>
          </p:cNvPr>
          <p:cNvSpPr txBox="1"/>
          <p:nvPr/>
        </p:nvSpPr>
        <p:spPr>
          <a:xfrm>
            <a:off x="8830244" y="2249156"/>
            <a:ext cx="28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the random forest model can </a:t>
            </a:r>
            <a:r>
              <a:rPr lang="en-US" sz="1400" b="1">
                <a:solidFill>
                  <a:schemeClr val="accent1"/>
                </a:solidFill>
              </a:rPr>
              <a:t>distinguish between positive versus negative attrition </a:t>
            </a:r>
            <a:r>
              <a:rPr lang="en-US" sz="1400"/>
              <a:t>classes</a:t>
            </a:r>
          </a:p>
        </p:txBody>
      </p:sp>
      <p:pic>
        <p:nvPicPr>
          <p:cNvPr id="17" name="Graphic 16" descr="Future outline">
            <a:extLst>
              <a:ext uri="{FF2B5EF4-FFF2-40B4-BE49-F238E27FC236}">
                <a16:creationId xmlns:a16="http://schemas.microsoft.com/office/drawing/2014/main" id="{A27D476E-4B71-4C56-9C20-DF60E61A8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2616" y="2131184"/>
            <a:ext cx="420954" cy="42095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AB69AB-AF35-4CCD-BA76-F20F504B1A08}"/>
              </a:ext>
            </a:extLst>
          </p:cNvPr>
          <p:cNvCxnSpPr>
            <a:cxnSpLocks/>
          </p:cNvCxnSpPr>
          <p:nvPr/>
        </p:nvCxnSpPr>
        <p:spPr>
          <a:xfrm>
            <a:off x="7492616" y="3252513"/>
            <a:ext cx="3955763" cy="0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49FD65-54C4-4B01-BDFB-89FCBEF1582E}"/>
              </a:ext>
            </a:extLst>
          </p:cNvPr>
          <p:cNvCxnSpPr>
            <a:cxnSpLocks/>
          </p:cNvCxnSpPr>
          <p:nvPr/>
        </p:nvCxnSpPr>
        <p:spPr>
          <a:xfrm>
            <a:off x="9470497" y="3368067"/>
            <a:ext cx="0" cy="2009085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8B5C12-DAC0-475C-A4EE-512F57F5B5BD}"/>
              </a:ext>
            </a:extLst>
          </p:cNvPr>
          <p:cNvSpPr txBox="1"/>
          <p:nvPr/>
        </p:nvSpPr>
        <p:spPr>
          <a:xfrm>
            <a:off x="9753156" y="3422191"/>
            <a:ext cx="1695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9 in 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8B2C21-5BA6-4A10-AA6A-FCD3791E9AD5}"/>
              </a:ext>
            </a:extLst>
          </p:cNvPr>
          <p:cNvSpPr txBox="1"/>
          <p:nvPr/>
        </p:nvSpPr>
        <p:spPr>
          <a:xfrm>
            <a:off x="9753156" y="3927347"/>
            <a:ext cx="16952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random forest model can </a:t>
            </a:r>
            <a:r>
              <a:rPr lang="en-US" sz="1400" b="1" dirty="0">
                <a:solidFill>
                  <a:schemeClr val="accent1"/>
                </a:solidFill>
              </a:rPr>
              <a:t>successfully identify whether an employee is predicted to resign or stay</a:t>
            </a:r>
            <a:endParaRPr lang="en-US" sz="1400" dirty="0"/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43E8238-F236-4AD5-9B0A-49ECF8479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518735"/>
              </p:ext>
            </p:extLst>
          </p:nvPr>
        </p:nvGraphicFramePr>
        <p:xfrm>
          <a:off x="6866629" y="3335037"/>
          <a:ext cx="2539331" cy="2415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1ED9ACE-49EC-49A3-BCAC-9AE0FEC73AA7}"/>
              </a:ext>
            </a:extLst>
          </p:cNvPr>
          <p:cNvSpPr txBox="1"/>
          <p:nvPr/>
        </p:nvSpPr>
        <p:spPr>
          <a:xfrm>
            <a:off x="7437054" y="3789944"/>
            <a:ext cx="169522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96%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0E650F-52BD-4341-B35F-7A40F94CBA19}"/>
              </a:ext>
            </a:extLst>
          </p:cNvPr>
          <p:cNvSpPr txBox="1"/>
          <p:nvPr/>
        </p:nvSpPr>
        <p:spPr>
          <a:xfrm>
            <a:off x="7326813" y="4354444"/>
            <a:ext cx="16461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the random forest model has a </a:t>
            </a:r>
            <a:r>
              <a:rPr lang="en-US" sz="1100">
                <a:solidFill>
                  <a:schemeClr val="accent1"/>
                </a:solidFill>
              </a:rPr>
              <a:t>high probability </a:t>
            </a:r>
            <a:r>
              <a:rPr lang="en-US" sz="1100"/>
              <a:t>of identifying employees who actually left </a:t>
            </a:r>
            <a:r>
              <a:rPr lang="en-US" sz="1100" err="1"/>
              <a:t>Canterra</a:t>
            </a:r>
            <a:endParaRPr lang="en-US" sz="1100" u="sng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021BA0-8647-4835-BA25-DD63BD085BA3}"/>
              </a:ext>
            </a:extLst>
          </p:cNvPr>
          <p:cNvSpPr txBox="1"/>
          <p:nvPr/>
        </p:nvSpPr>
        <p:spPr>
          <a:xfrm>
            <a:off x="7174699" y="1664156"/>
            <a:ext cx="446252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Interpretation of the Random Forest Model</a:t>
            </a:r>
          </a:p>
          <a:p>
            <a:pPr algn="ctr"/>
            <a:r>
              <a:rPr lang="en-US" sz="1050" i="1"/>
              <a:t>(Based on Random Forest Model)</a:t>
            </a:r>
          </a:p>
        </p:txBody>
      </p:sp>
    </p:spTree>
    <p:extLst>
      <p:ext uri="{BB962C8B-B14F-4D97-AF65-F5344CB8AC3E}">
        <p14:creationId xmlns:p14="http://schemas.microsoft.com/office/powerpoint/2010/main" val="238922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72">
            <a:extLst>
              <a:ext uri="{FF2B5EF4-FFF2-40B4-BE49-F238E27FC236}">
                <a16:creationId xmlns:a16="http://schemas.microsoft.com/office/drawing/2014/main" id="{573598E3-77C7-4AA4-9775-31DF8B730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" t="4982" r="4196" b="3830"/>
          <a:stretch/>
        </p:blipFill>
        <p:spPr>
          <a:xfrm>
            <a:off x="5549476" y="1693626"/>
            <a:ext cx="6097175" cy="4085108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AA16C49D-1938-45BE-939A-902E32F0CC58}"/>
              </a:ext>
            </a:extLst>
          </p:cNvPr>
          <p:cNvSpPr/>
          <p:nvPr/>
        </p:nvSpPr>
        <p:spPr>
          <a:xfrm>
            <a:off x="1059365" y="2017393"/>
            <a:ext cx="3331564" cy="3063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6D8178A-013D-4F34-83A3-628F0DB5A995}"/>
              </a:ext>
            </a:extLst>
          </p:cNvPr>
          <p:cNvSpPr txBox="1"/>
          <p:nvPr/>
        </p:nvSpPr>
        <p:spPr>
          <a:xfrm>
            <a:off x="1059365" y="1123921"/>
            <a:ext cx="333156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Top Predictors of Attrition </a:t>
            </a:r>
          </a:p>
          <a:p>
            <a:pPr algn="ctr"/>
            <a:r>
              <a:rPr lang="en-US" sz="1050" i="1" dirty="0"/>
              <a:t>(Based on Decision Tree Model)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82872C8-BA2D-411A-BF7B-C46B07D12237}"/>
              </a:ext>
            </a:extLst>
          </p:cNvPr>
          <p:cNvSpPr/>
          <p:nvPr/>
        </p:nvSpPr>
        <p:spPr>
          <a:xfrm>
            <a:off x="1308691" y="2230590"/>
            <a:ext cx="651124" cy="65865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AFF3F9F-B71E-4BF2-AF9E-15849A7C1460}"/>
              </a:ext>
            </a:extLst>
          </p:cNvPr>
          <p:cNvSpPr txBox="1"/>
          <p:nvPr/>
        </p:nvSpPr>
        <p:spPr>
          <a:xfrm>
            <a:off x="1959814" y="2340626"/>
            <a:ext cx="218178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Total Working Years</a:t>
            </a:r>
          </a:p>
          <a:p>
            <a:pPr algn="ctr"/>
            <a:r>
              <a:rPr lang="en-US" sz="1050" i="1">
                <a:solidFill>
                  <a:schemeClr val="bg1"/>
                </a:solidFill>
              </a:rPr>
              <a:t>(based on more/less than 8.5 years)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8AC091D-E0C9-4612-8260-6DFD81D16C91}"/>
              </a:ext>
            </a:extLst>
          </p:cNvPr>
          <p:cNvSpPr/>
          <p:nvPr/>
        </p:nvSpPr>
        <p:spPr>
          <a:xfrm>
            <a:off x="1308739" y="3206379"/>
            <a:ext cx="651124" cy="65865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961C23E-D652-4984-97B8-8EFB489750EC}"/>
              </a:ext>
            </a:extLst>
          </p:cNvPr>
          <p:cNvSpPr txBox="1"/>
          <p:nvPr/>
        </p:nvSpPr>
        <p:spPr>
          <a:xfrm>
            <a:off x="1959766" y="3249572"/>
            <a:ext cx="218178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Years with Current Manager</a:t>
            </a:r>
          </a:p>
          <a:p>
            <a:pPr algn="ctr"/>
            <a:r>
              <a:rPr lang="en-US" sz="1050" i="1">
                <a:solidFill>
                  <a:schemeClr val="bg1"/>
                </a:solidFill>
              </a:rPr>
              <a:t>(based on more/less than 0.5 years)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19D16D67-B30F-463A-AA75-7A07941B1627}"/>
              </a:ext>
            </a:extLst>
          </p:cNvPr>
          <p:cNvSpPr/>
          <p:nvPr/>
        </p:nvSpPr>
        <p:spPr>
          <a:xfrm>
            <a:off x="1308691" y="4220196"/>
            <a:ext cx="651124" cy="658655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9EF0239-02E8-4A2B-B2B3-2EC9139D3437}"/>
              </a:ext>
            </a:extLst>
          </p:cNvPr>
          <p:cNvSpPr txBox="1"/>
          <p:nvPr/>
        </p:nvSpPr>
        <p:spPr>
          <a:xfrm>
            <a:off x="1959814" y="4265187"/>
            <a:ext cx="218178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Years at Company</a:t>
            </a:r>
          </a:p>
          <a:p>
            <a:pPr algn="ctr"/>
            <a:r>
              <a:rPr lang="en-US" sz="1050" i="1">
                <a:solidFill>
                  <a:schemeClr val="bg1"/>
                </a:solidFill>
              </a:rPr>
              <a:t>(based on more/less than 2.5 years)</a:t>
            </a:r>
          </a:p>
        </p:txBody>
      </p:sp>
      <p:pic>
        <p:nvPicPr>
          <p:cNvPr id="188" name="Graphic 187" descr="Daily calendar outline">
            <a:extLst>
              <a:ext uri="{FF2B5EF4-FFF2-40B4-BE49-F238E27FC236}">
                <a16:creationId xmlns:a16="http://schemas.microsoft.com/office/drawing/2014/main" id="{ADA491DF-1AAA-40EC-8958-C7862DE0B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5677" y="4319230"/>
            <a:ext cx="457200" cy="457200"/>
          </a:xfrm>
          <a:prstGeom prst="rect">
            <a:avLst/>
          </a:prstGeom>
        </p:spPr>
      </p:pic>
      <p:pic>
        <p:nvPicPr>
          <p:cNvPr id="189" name="Graphic 188" descr="Clock outline">
            <a:extLst>
              <a:ext uri="{FF2B5EF4-FFF2-40B4-BE49-F238E27FC236}">
                <a16:creationId xmlns:a16="http://schemas.microsoft.com/office/drawing/2014/main" id="{F556F358-41CC-452E-81FB-5437E1640A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5653" y="2336308"/>
            <a:ext cx="457200" cy="457200"/>
          </a:xfrm>
          <a:prstGeom prst="rect">
            <a:avLst/>
          </a:prstGeom>
        </p:spPr>
      </p:pic>
      <p:pic>
        <p:nvPicPr>
          <p:cNvPr id="8" name="Graphic 7" descr="Management outline">
            <a:extLst>
              <a:ext uri="{FF2B5EF4-FFF2-40B4-BE49-F238E27FC236}">
                <a16:creationId xmlns:a16="http://schemas.microsoft.com/office/drawing/2014/main" id="{8D184B29-8A94-456D-9AD1-FF8A76233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4986" y="3316412"/>
            <a:ext cx="438583" cy="438583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C023C930-FB52-49BE-9618-E36ED4488CE0}"/>
              </a:ext>
            </a:extLst>
          </p:cNvPr>
          <p:cNvSpPr txBox="1"/>
          <p:nvPr/>
        </p:nvSpPr>
        <p:spPr>
          <a:xfrm>
            <a:off x="5591263" y="1158879"/>
            <a:ext cx="5359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Decision Tree Factors of Attrition </a:t>
            </a:r>
          </a:p>
          <a:p>
            <a:pPr algn="ctr"/>
            <a:r>
              <a:rPr lang="en-US" sz="1050" i="1" dirty="0"/>
              <a:t>(Based on Decision Tree Model)</a:t>
            </a:r>
          </a:p>
        </p:txBody>
      </p:sp>
      <p:pic>
        <p:nvPicPr>
          <p:cNvPr id="191" name="Graphic 190" descr="Chevron arrows outline">
            <a:extLst>
              <a:ext uri="{FF2B5EF4-FFF2-40B4-BE49-F238E27FC236}">
                <a16:creationId xmlns:a16="http://schemas.microsoft.com/office/drawing/2014/main" id="{E986E6A5-6771-4985-A705-B1425AA3EF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37819" y="3106525"/>
            <a:ext cx="858361" cy="85836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94897FA-BD8A-4174-8979-32E34BEFC366}"/>
              </a:ext>
            </a:extLst>
          </p:cNvPr>
          <p:cNvSpPr/>
          <p:nvPr/>
        </p:nvSpPr>
        <p:spPr>
          <a:xfrm>
            <a:off x="9688773" y="2097676"/>
            <a:ext cx="1097574" cy="43858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itle 1">
            <a:extLst>
              <a:ext uri="{FF2B5EF4-FFF2-40B4-BE49-F238E27FC236}">
                <a16:creationId xmlns:a16="http://schemas.microsoft.com/office/drawing/2014/main" id="{5CEA457F-95F1-4189-BD85-96EC5BF0C5A3}"/>
              </a:ext>
            </a:extLst>
          </p:cNvPr>
          <p:cNvSpPr txBox="1">
            <a:spLocks/>
          </p:cNvSpPr>
          <p:nvPr/>
        </p:nvSpPr>
        <p:spPr>
          <a:xfrm>
            <a:off x="862204" y="183748"/>
            <a:ext cx="11240984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2800" dirty="0"/>
              <a:t>Professional experience, tenure with the company and years with current manager impact attrition in decision tree model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7D4BB76-2AD0-4F0C-9ABE-C0D1822144A9}"/>
              </a:ext>
            </a:extLst>
          </p:cNvPr>
          <p:cNvSpPr/>
          <p:nvPr/>
        </p:nvSpPr>
        <p:spPr>
          <a:xfrm>
            <a:off x="88812" y="251855"/>
            <a:ext cx="773393" cy="7427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7FDF207-9CAD-45C4-9E08-CA1B74D048D8}"/>
              </a:ext>
            </a:extLst>
          </p:cNvPr>
          <p:cNvSpPr txBox="1"/>
          <p:nvPr/>
        </p:nvSpPr>
        <p:spPr>
          <a:xfrm>
            <a:off x="186722" y="686764"/>
            <a:ext cx="57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>
                <a:solidFill>
                  <a:schemeClr val="bg1"/>
                </a:solidFill>
              </a:rPr>
              <a:t>Decision</a:t>
            </a:r>
          </a:p>
          <a:p>
            <a:pPr algn="ctr"/>
            <a:r>
              <a:rPr lang="en-US" sz="600" i="1">
                <a:solidFill>
                  <a:schemeClr val="bg1"/>
                </a:solidFill>
              </a:rPr>
              <a:t>Tree</a:t>
            </a:r>
          </a:p>
        </p:txBody>
      </p:sp>
      <p:pic>
        <p:nvPicPr>
          <p:cNvPr id="203" name="Graphic 202" descr="Flowchart outline">
            <a:extLst>
              <a:ext uri="{FF2B5EF4-FFF2-40B4-BE49-F238E27FC236}">
                <a16:creationId xmlns:a16="http://schemas.microsoft.com/office/drawing/2014/main" id="{16851A07-E61E-42A7-93A0-2DA6DE2B8E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6891" y="319938"/>
            <a:ext cx="417235" cy="41723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91BD493-0291-4BB1-A139-3F190537B814}"/>
              </a:ext>
            </a:extLst>
          </p:cNvPr>
          <p:cNvSpPr/>
          <p:nvPr/>
        </p:nvSpPr>
        <p:spPr>
          <a:xfrm>
            <a:off x="7919792" y="1684980"/>
            <a:ext cx="1377673" cy="48911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4D2AF-43DF-4D98-A79D-8E09A0A3AE52}"/>
              </a:ext>
            </a:extLst>
          </p:cNvPr>
          <p:cNvSpPr/>
          <p:nvPr/>
        </p:nvSpPr>
        <p:spPr>
          <a:xfrm>
            <a:off x="10419470" y="2559916"/>
            <a:ext cx="1097574" cy="43858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6A129F-F470-41AC-9AF2-A1ED6355462C}"/>
              </a:ext>
            </a:extLst>
          </p:cNvPr>
          <p:cNvSpPr/>
          <p:nvPr/>
        </p:nvSpPr>
        <p:spPr>
          <a:xfrm>
            <a:off x="10972723" y="5465283"/>
            <a:ext cx="432156" cy="31345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0241-6C33-4786-9454-C40FAC09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04" y="183748"/>
            <a:ext cx="10995633" cy="878966"/>
          </a:xfrm>
        </p:spPr>
        <p:txBody>
          <a:bodyPr>
            <a:noAutofit/>
          </a:bodyPr>
          <a:lstStyle/>
          <a:p>
            <a:r>
              <a:rPr lang="en-US" sz="2800"/>
              <a:t>Logit highlights categorical factors such as frequent business travel, single status, and tenure predicting attrition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D8078-A096-4CCC-8DF1-0A7857A18A7D}"/>
              </a:ext>
            </a:extLst>
          </p:cNvPr>
          <p:cNvSpPr/>
          <p:nvPr/>
        </p:nvSpPr>
        <p:spPr>
          <a:xfrm>
            <a:off x="1059365" y="2017393"/>
            <a:ext cx="3331564" cy="30637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07CF2-8C0F-4685-AA53-F58041E3291A}"/>
              </a:ext>
            </a:extLst>
          </p:cNvPr>
          <p:cNvSpPr txBox="1"/>
          <p:nvPr/>
        </p:nvSpPr>
        <p:spPr>
          <a:xfrm>
            <a:off x="1059365" y="1542564"/>
            <a:ext cx="333156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Top Predictors of Attrition </a:t>
            </a:r>
          </a:p>
          <a:p>
            <a:pPr algn="ctr"/>
            <a:r>
              <a:rPr lang="en-US" sz="1050" i="1"/>
              <a:t>(Based on Logistic Regression Model)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8FAC59-BD5C-49D3-BA16-7308023A894E}"/>
              </a:ext>
            </a:extLst>
          </p:cNvPr>
          <p:cNvGrpSpPr/>
          <p:nvPr/>
        </p:nvGrpSpPr>
        <p:grpSpPr>
          <a:xfrm>
            <a:off x="1308691" y="2230590"/>
            <a:ext cx="2832912" cy="658655"/>
            <a:chOff x="761313" y="2227147"/>
            <a:chExt cx="2832912" cy="6586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2A009C-68C5-40C4-9A53-9E85A9E7E713}"/>
                </a:ext>
              </a:extLst>
            </p:cNvPr>
            <p:cNvSpPr/>
            <p:nvPr/>
          </p:nvSpPr>
          <p:spPr>
            <a:xfrm>
              <a:off x="761313" y="2227147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927D52-297E-4C37-8D28-2FCE84866576}"/>
                </a:ext>
              </a:extLst>
            </p:cNvPr>
            <p:cNvSpPr txBox="1"/>
            <p:nvPr/>
          </p:nvSpPr>
          <p:spPr>
            <a:xfrm>
              <a:off x="1412436" y="2337183"/>
              <a:ext cx="2181789" cy="4385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Business Travel Frequently*</a:t>
              </a:r>
            </a:p>
            <a:p>
              <a:pPr algn="ctr"/>
              <a:r>
                <a:rPr lang="en-US" sz="1050" i="1" dirty="0">
                  <a:solidFill>
                    <a:schemeClr val="bg1"/>
                  </a:solidFill>
                </a:rPr>
                <a:t>(73:1 odd ratio)</a:t>
              </a:r>
              <a:endParaRPr lang="en-US" sz="1050" i="1" dirty="0">
                <a:solidFill>
                  <a:schemeClr val="bg1"/>
                </a:solidFill>
                <a:cs typeface="Calibri"/>
              </a:endParaRPr>
            </a:p>
          </p:txBody>
        </p:sp>
        <p:pic>
          <p:nvPicPr>
            <p:cNvPr id="5" name="Graphic 4" descr="Travel outline">
              <a:extLst>
                <a:ext uri="{FF2B5EF4-FFF2-40B4-BE49-F238E27FC236}">
                  <a16:creationId xmlns:a16="http://schemas.microsoft.com/office/drawing/2014/main" id="{93F8121D-A5F1-4712-9E2B-2523430AC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693" y="2302550"/>
              <a:ext cx="507849" cy="50784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EDD271-4A92-4651-95B1-D4448BA29070}"/>
              </a:ext>
            </a:extLst>
          </p:cNvPr>
          <p:cNvGrpSpPr/>
          <p:nvPr/>
        </p:nvGrpSpPr>
        <p:grpSpPr>
          <a:xfrm>
            <a:off x="1308739" y="3206379"/>
            <a:ext cx="2832816" cy="658655"/>
            <a:chOff x="761409" y="3043935"/>
            <a:chExt cx="2832816" cy="65865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6658F5-4649-4CF9-9910-51288152681D}"/>
                </a:ext>
              </a:extLst>
            </p:cNvPr>
            <p:cNvSpPr/>
            <p:nvPr/>
          </p:nvSpPr>
          <p:spPr>
            <a:xfrm>
              <a:off x="761409" y="3043935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50022-7166-411C-88E4-2D3C61261782}"/>
                </a:ext>
              </a:extLst>
            </p:cNvPr>
            <p:cNvSpPr txBox="1"/>
            <p:nvPr/>
          </p:nvSpPr>
          <p:spPr>
            <a:xfrm>
              <a:off x="1412436" y="3087128"/>
              <a:ext cx="2181789" cy="43858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Marital Status Single*</a:t>
              </a:r>
            </a:p>
            <a:p>
              <a:pPr algn="ctr"/>
              <a:r>
                <a:rPr lang="en-US" sz="1050" i="1">
                  <a:solidFill>
                    <a:schemeClr val="bg1"/>
                  </a:solidFill>
                </a:rPr>
                <a:t>(68:1 odd ratio)</a:t>
              </a:r>
            </a:p>
          </p:txBody>
        </p:sp>
        <p:pic>
          <p:nvPicPr>
            <p:cNvPr id="7" name="Graphic 6" descr="Wedding rings outline">
              <a:extLst>
                <a:ext uri="{FF2B5EF4-FFF2-40B4-BE49-F238E27FC236}">
                  <a16:creationId xmlns:a16="http://schemas.microsoft.com/office/drawing/2014/main" id="{DCA2D457-3B51-4639-963F-0746AFC8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8323" y="3134455"/>
              <a:ext cx="457200" cy="4572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5C197B-2A5E-41AA-80D1-C8FB3F682904}"/>
              </a:ext>
            </a:extLst>
          </p:cNvPr>
          <p:cNvGrpSpPr/>
          <p:nvPr/>
        </p:nvGrpSpPr>
        <p:grpSpPr>
          <a:xfrm>
            <a:off x="1308691" y="4220196"/>
            <a:ext cx="2832912" cy="658655"/>
            <a:chOff x="761313" y="3892928"/>
            <a:chExt cx="2832912" cy="6586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E68934-A8BB-4428-893E-E4787212D273}"/>
                </a:ext>
              </a:extLst>
            </p:cNvPr>
            <p:cNvSpPr/>
            <p:nvPr/>
          </p:nvSpPr>
          <p:spPr>
            <a:xfrm>
              <a:off x="761313" y="3892928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C40056-75D8-43B7-A7C1-13DEF1EBF8D9}"/>
                </a:ext>
              </a:extLst>
            </p:cNvPr>
            <p:cNvSpPr txBox="1"/>
            <p:nvPr/>
          </p:nvSpPr>
          <p:spPr>
            <a:xfrm>
              <a:off x="1412436" y="3937919"/>
              <a:ext cx="2181789" cy="43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Years at Company</a:t>
              </a:r>
            </a:p>
            <a:p>
              <a:pPr algn="ctr"/>
              <a:r>
                <a:rPr lang="en-US" sz="1050" i="1">
                  <a:solidFill>
                    <a:schemeClr val="bg1"/>
                  </a:solidFill>
                </a:rPr>
                <a:t>(84:1 odd ratio)</a:t>
              </a:r>
            </a:p>
          </p:txBody>
        </p:sp>
        <p:pic>
          <p:nvPicPr>
            <p:cNvPr id="18" name="Graphic 17" descr="Daily calendar outline">
              <a:extLst>
                <a:ext uri="{FF2B5EF4-FFF2-40B4-BE49-F238E27FC236}">
                  <a16:creationId xmlns:a16="http://schemas.microsoft.com/office/drawing/2014/main" id="{3988E172-C7DC-4937-89F4-05ECB5082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0693" y="3991962"/>
              <a:ext cx="457200" cy="45720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DAFEAF0-669B-485E-A5B8-7B0AA9DA44C4}"/>
              </a:ext>
            </a:extLst>
          </p:cNvPr>
          <p:cNvSpPr txBox="1"/>
          <p:nvPr/>
        </p:nvSpPr>
        <p:spPr>
          <a:xfrm>
            <a:off x="5346203" y="2098252"/>
            <a:ext cx="2181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2"/>
                </a:solidFill>
              </a:rPr>
              <a:t>524%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4157C-7D91-4735-9351-86EA9359A0D9}"/>
              </a:ext>
            </a:extLst>
          </p:cNvPr>
          <p:cNvSpPr txBox="1"/>
          <p:nvPr/>
        </p:nvSpPr>
        <p:spPr>
          <a:xfrm>
            <a:off x="7425291" y="2298307"/>
            <a:ext cx="358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Increase</a:t>
            </a:r>
            <a:r>
              <a:rPr lang="en-US" sz="1400"/>
              <a:t> in the probability of attrition among employees who frequently travel for business*</a:t>
            </a:r>
            <a:endParaRPr lang="en-US" sz="1400" i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CC85CE-62E8-47EE-9599-211C72B8384E}"/>
              </a:ext>
            </a:extLst>
          </p:cNvPr>
          <p:cNvSpPr txBox="1"/>
          <p:nvPr/>
        </p:nvSpPr>
        <p:spPr>
          <a:xfrm>
            <a:off x="5346203" y="3074041"/>
            <a:ext cx="2181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2"/>
                </a:solidFill>
              </a:rPr>
              <a:t>270%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C835EE-AEEE-4282-A061-F8750B78D5C2}"/>
              </a:ext>
            </a:extLst>
          </p:cNvPr>
          <p:cNvSpPr txBox="1"/>
          <p:nvPr/>
        </p:nvSpPr>
        <p:spPr>
          <a:xfrm>
            <a:off x="7425291" y="3274096"/>
            <a:ext cx="358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Increase</a:t>
            </a:r>
            <a:r>
              <a:rPr lang="en-US" sz="1400"/>
              <a:t> in the probability of attrition among employees who are of single status*</a:t>
            </a:r>
            <a:endParaRPr lang="en-US" sz="1400" i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D7E379-5FC8-4326-A091-591ACEDED5B0}"/>
              </a:ext>
            </a:extLst>
          </p:cNvPr>
          <p:cNvSpPr txBox="1"/>
          <p:nvPr/>
        </p:nvSpPr>
        <p:spPr>
          <a:xfrm>
            <a:off x="5346203" y="4087858"/>
            <a:ext cx="2181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solidFill>
                  <a:schemeClr val="accent2"/>
                </a:solidFill>
              </a:rPr>
              <a:t>12%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F8D0DF-63AD-4700-9249-46310D7010C4}"/>
              </a:ext>
            </a:extLst>
          </p:cNvPr>
          <p:cNvSpPr txBox="1"/>
          <p:nvPr/>
        </p:nvSpPr>
        <p:spPr>
          <a:xfrm>
            <a:off x="7425291" y="4287913"/>
            <a:ext cx="358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Increase</a:t>
            </a:r>
            <a:r>
              <a:rPr lang="en-US" sz="1400"/>
              <a:t> in the probability of attrition for each year that an employee works at Canterra</a:t>
            </a:r>
            <a:endParaRPr lang="en-US" sz="1400" i="1"/>
          </a:p>
        </p:txBody>
      </p:sp>
      <p:pic>
        <p:nvPicPr>
          <p:cNvPr id="23" name="Graphic 22" descr="Chevron arrows outline">
            <a:extLst>
              <a:ext uri="{FF2B5EF4-FFF2-40B4-BE49-F238E27FC236}">
                <a16:creationId xmlns:a16="http://schemas.microsoft.com/office/drawing/2014/main" id="{A946AA8C-4A28-44D4-B743-80E955DFB6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7819" y="3106525"/>
            <a:ext cx="858361" cy="858361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C0B8B0D0-1EBF-4D37-8D37-B8A6DA621DFD}"/>
              </a:ext>
            </a:extLst>
          </p:cNvPr>
          <p:cNvSpPr/>
          <p:nvPr/>
        </p:nvSpPr>
        <p:spPr>
          <a:xfrm>
            <a:off x="88812" y="251855"/>
            <a:ext cx="773393" cy="7427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37" name="Graphic 36" descr="Upward trend outline">
            <a:extLst>
              <a:ext uri="{FF2B5EF4-FFF2-40B4-BE49-F238E27FC236}">
                <a16:creationId xmlns:a16="http://schemas.microsoft.com/office/drawing/2014/main" id="{BF29B238-32DE-41CC-8EC5-E455600EC0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8899" y="337036"/>
            <a:ext cx="373219" cy="37321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A76BE4E-BCDF-4D5A-8112-10F88D44C375}"/>
              </a:ext>
            </a:extLst>
          </p:cNvPr>
          <p:cNvSpPr txBox="1"/>
          <p:nvPr/>
        </p:nvSpPr>
        <p:spPr>
          <a:xfrm>
            <a:off x="186722" y="638639"/>
            <a:ext cx="577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>
                <a:solidFill>
                  <a:schemeClr val="bg1"/>
                </a:solidFill>
              </a:rPr>
              <a:t>Logistic Regression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959A5B-F12A-4A83-AE19-9956D8959343}"/>
              </a:ext>
            </a:extLst>
          </p:cNvPr>
          <p:cNvSpPr txBox="1"/>
          <p:nvPr/>
        </p:nvSpPr>
        <p:spPr>
          <a:xfrm>
            <a:off x="284631" y="5663450"/>
            <a:ext cx="11581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/>
              <a:t>* Please note these findings are based on comparable results; 1) compared to employees who travel rarely; 2) compared to employees who are divorced </a:t>
            </a:r>
          </a:p>
        </p:txBody>
      </p:sp>
    </p:spTree>
    <p:extLst>
      <p:ext uri="{BB962C8B-B14F-4D97-AF65-F5344CB8AC3E}">
        <p14:creationId xmlns:p14="http://schemas.microsoft.com/office/powerpoint/2010/main" val="353450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0241-6C33-4786-9454-C40FAC09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04" y="183748"/>
            <a:ext cx="10995633" cy="878966"/>
          </a:xfrm>
        </p:spPr>
        <p:txBody>
          <a:bodyPr>
            <a:noAutofit/>
          </a:bodyPr>
          <a:lstStyle/>
          <a:p>
            <a:r>
              <a:rPr lang="en-US" sz="2800"/>
              <a:t>Age, working years, company tenure and commute play a role in retaining talent with bagging and random forest modeling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07CF2-8C0F-4685-AA53-F58041E3291A}"/>
              </a:ext>
            </a:extLst>
          </p:cNvPr>
          <p:cNvSpPr txBox="1"/>
          <p:nvPr/>
        </p:nvSpPr>
        <p:spPr>
          <a:xfrm>
            <a:off x="499563" y="1424307"/>
            <a:ext cx="333156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Top Predictors of Attrition </a:t>
            </a:r>
          </a:p>
          <a:p>
            <a:pPr algn="ctr"/>
            <a:r>
              <a:rPr lang="en-US" sz="1050" i="1"/>
              <a:t>(Based on Bagging and Random Forest Models)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0B8B0D0-1EBF-4D37-8D37-B8A6DA621DFD}"/>
              </a:ext>
            </a:extLst>
          </p:cNvPr>
          <p:cNvSpPr/>
          <p:nvPr/>
        </p:nvSpPr>
        <p:spPr>
          <a:xfrm>
            <a:off x="88812" y="251855"/>
            <a:ext cx="773393" cy="74275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76BE4E-BCDF-4D5A-8112-10F88D44C375}"/>
              </a:ext>
            </a:extLst>
          </p:cNvPr>
          <p:cNvSpPr txBox="1"/>
          <p:nvPr/>
        </p:nvSpPr>
        <p:spPr>
          <a:xfrm>
            <a:off x="138596" y="638639"/>
            <a:ext cx="675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>
                <a:solidFill>
                  <a:schemeClr val="bg1"/>
                </a:solidFill>
              </a:rPr>
              <a:t>Bagging &amp; Random Forest</a:t>
            </a:r>
          </a:p>
        </p:txBody>
      </p:sp>
      <p:pic>
        <p:nvPicPr>
          <p:cNvPr id="31" name="그림 7">
            <a:extLst>
              <a:ext uri="{FF2B5EF4-FFF2-40B4-BE49-F238E27FC236}">
                <a16:creationId xmlns:a16="http://schemas.microsoft.com/office/drawing/2014/main" id="{1A189DC8-EF60-4899-B994-EDDFD77547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" t="15657" r="12512" b="11158"/>
          <a:stretch/>
        </p:blipFill>
        <p:spPr bwMode="auto">
          <a:xfrm>
            <a:off x="8345838" y="2003556"/>
            <a:ext cx="3331565" cy="31153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38206A8-678E-44A5-9FD9-000D2C95BEDC}"/>
              </a:ext>
            </a:extLst>
          </p:cNvPr>
          <p:cNvSpPr txBox="1"/>
          <p:nvPr/>
        </p:nvSpPr>
        <p:spPr>
          <a:xfrm>
            <a:off x="8245065" y="1391028"/>
            <a:ext cx="346866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Top Variables of Attrition </a:t>
            </a:r>
          </a:p>
          <a:p>
            <a:pPr algn="ctr"/>
            <a:r>
              <a:rPr lang="en-US" sz="1050" i="1"/>
              <a:t>(Based on Random Forest Model)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DAE378-361C-4CBD-A00D-CFEE16AC7C97}"/>
              </a:ext>
            </a:extLst>
          </p:cNvPr>
          <p:cNvSpPr txBox="1"/>
          <p:nvPr/>
        </p:nvSpPr>
        <p:spPr>
          <a:xfrm>
            <a:off x="9480601" y="5053864"/>
            <a:ext cx="1847289" cy="23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Mean of Gini Index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428713-4306-4DF1-8C06-A9FA39505ECA}"/>
              </a:ext>
            </a:extLst>
          </p:cNvPr>
          <p:cNvGrpSpPr/>
          <p:nvPr/>
        </p:nvGrpSpPr>
        <p:grpSpPr>
          <a:xfrm>
            <a:off x="1216522" y="2006078"/>
            <a:ext cx="2832913" cy="658655"/>
            <a:chOff x="1308690" y="2230590"/>
            <a:chExt cx="2832913" cy="65865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B2A009C-68C5-40C4-9A53-9E85A9E7E713}"/>
                </a:ext>
              </a:extLst>
            </p:cNvPr>
            <p:cNvSpPr/>
            <p:nvPr/>
          </p:nvSpPr>
          <p:spPr>
            <a:xfrm>
              <a:off x="1308690" y="2230590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927D52-297E-4C37-8D28-2FCE84866576}"/>
                </a:ext>
              </a:extLst>
            </p:cNvPr>
            <p:cNvSpPr txBox="1"/>
            <p:nvPr/>
          </p:nvSpPr>
          <p:spPr>
            <a:xfrm>
              <a:off x="1959814" y="2421418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Age</a:t>
              </a:r>
            </a:p>
          </p:txBody>
        </p:sp>
        <p:pic>
          <p:nvPicPr>
            <p:cNvPr id="22" name="Graphic 21" descr="Cake outline">
              <a:extLst>
                <a:ext uri="{FF2B5EF4-FFF2-40B4-BE49-F238E27FC236}">
                  <a16:creationId xmlns:a16="http://schemas.microsoft.com/office/drawing/2014/main" id="{8BAB9231-6811-4578-9A3A-8A9B64E51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05652" y="2331317"/>
              <a:ext cx="457200" cy="4572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A4B2DF-CD4E-41BC-ADB4-2E426E668FA0}"/>
              </a:ext>
            </a:extLst>
          </p:cNvPr>
          <p:cNvGrpSpPr/>
          <p:nvPr/>
        </p:nvGrpSpPr>
        <p:grpSpPr>
          <a:xfrm>
            <a:off x="1216546" y="3537822"/>
            <a:ext cx="2832864" cy="658655"/>
            <a:chOff x="1308690" y="3775851"/>
            <a:chExt cx="2832864" cy="65865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40477C2-B0A5-4321-8B7D-66530AC4EE4C}"/>
                </a:ext>
              </a:extLst>
            </p:cNvPr>
            <p:cNvSpPr/>
            <p:nvPr/>
          </p:nvSpPr>
          <p:spPr>
            <a:xfrm>
              <a:off x="1308690" y="3775851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713841-B8EC-4AD2-AB45-8FC14158EF6D}"/>
                </a:ext>
              </a:extLst>
            </p:cNvPr>
            <p:cNvSpPr txBox="1"/>
            <p:nvPr/>
          </p:nvSpPr>
          <p:spPr>
            <a:xfrm>
              <a:off x="1959765" y="3966679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Years at Company</a:t>
              </a:r>
            </a:p>
          </p:txBody>
        </p:sp>
        <p:pic>
          <p:nvPicPr>
            <p:cNvPr id="43" name="Graphic 42" descr="Daily calendar outline">
              <a:extLst>
                <a:ext uri="{FF2B5EF4-FFF2-40B4-BE49-F238E27FC236}">
                  <a16:creationId xmlns:a16="http://schemas.microsoft.com/office/drawing/2014/main" id="{7089C413-ED52-4B26-BAE1-62953C5C2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5652" y="3876578"/>
              <a:ext cx="457200" cy="4572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52DEF74-70B7-41E5-AE0B-AB95B7EB7D50}"/>
              </a:ext>
            </a:extLst>
          </p:cNvPr>
          <p:cNvGrpSpPr/>
          <p:nvPr/>
        </p:nvGrpSpPr>
        <p:grpSpPr>
          <a:xfrm>
            <a:off x="1216522" y="4303693"/>
            <a:ext cx="2832913" cy="658655"/>
            <a:chOff x="1308690" y="4528205"/>
            <a:chExt cx="2832913" cy="6586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E68934-A8BB-4428-893E-E4787212D273}"/>
                </a:ext>
              </a:extLst>
            </p:cNvPr>
            <p:cNvSpPr/>
            <p:nvPr/>
          </p:nvSpPr>
          <p:spPr>
            <a:xfrm>
              <a:off x="1308690" y="4528205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C40056-75D8-43B7-A7C1-13DEF1EBF8D9}"/>
                </a:ext>
              </a:extLst>
            </p:cNvPr>
            <p:cNvSpPr txBox="1"/>
            <p:nvPr/>
          </p:nvSpPr>
          <p:spPr>
            <a:xfrm>
              <a:off x="1959814" y="4719033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Distance from Home</a:t>
              </a:r>
            </a:p>
          </p:txBody>
        </p:sp>
        <p:pic>
          <p:nvPicPr>
            <p:cNvPr id="25" name="Graphic 24" descr="Car outline">
              <a:extLst>
                <a:ext uri="{FF2B5EF4-FFF2-40B4-BE49-F238E27FC236}">
                  <a16:creationId xmlns:a16="http://schemas.microsoft.com/office/drawing/2014/main" id="{AB18B0C7-8D4C-47BA-92D3-CCE8B4B3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05652" y="4628932"/>
              <a:ext cx="457200" cy="4572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C3A6477-BD86-45E0-91A9-24155A6F20EF}"/>
              </a:ext>
            </a:extLst>
          </p:cNvPr>
          <p:cNvGrpSpPr/>
          <p:nvPr/>
        </p:nvGrpSpPr>
        <p:grpSpPr>
          <a:xfrm>
            <a:off x="1216546" y="2771950"/>
            <a:ext cx="2832865" cy="658655"/>
            <a:chOff x="1308690" y="3023498"/>
            <a:chExt cx="2832865" cy="65865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66658F5-4649-4CF9-9910-51288152681D}"/>
                </a:ext>
              </a:extLst>
            </p:cNvPr>
            <p:cNvSpPr/>
            <p:nvPr/>
          </p:nvSpPr>
          <p:spPr>
            <a:xfrm>
              <a:off x="1308690" y="3023498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50022-7166-411C-88E4-2D3C61261782}"/>
                </a:ext>
              </a:extLst>
            </p:cNvPr>
            <p:cNvSpPr txBox="1"/>
            <p:nvPr/>
          </p:nvSpPr>
          <p:spPr>
            <a:xfrm>
              <a:off x="1959766" y="3214326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Total Working Years</a:t>
              </a:r>
            </a:p>
          </p:txBody>
        </p:sp>
        <p:pic>
          <p:nvPicPr>
            <p:cNvPr id="44" name="Graphic 43" descr="Clock outline">
              <a:extLst>
                <a:ext uri="{FF2B5EF4-FFF2-40B4-BE49-F238E27FC236}">
                  <a16:creationId xmlns:a16="http://schemas.microsoft.com/office/drawing/2014/main" id="{58310C07-1888-4E35-8B1A-181C83E5C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05652" y="3124225"/>
              <a:ext cx="457200" cy="457200"/>
            </a:xfrm>
            <a:prstGeom prst="rect">
              <a:avLst/>
            </a:prstGeom>
          </p:spPr>
        </p:pic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576C4B00-6677-4FF1-8199-05F77AD8DC11}"/>
              </a:ext>
            </a:extLst>
          </p:cNvPr>
          <p:cNvSpPr/>
          <p:nvPr/>
        </p:nvSpPr>
        <p:spPr>
          <a:xfrm rot="19927779">
            <a:off x="10821017" y="2161691"/>
            <a:ext cx="1128047" cy="541616"/>
          </a:xfrm>
          <a:prstGeom prst="ellipse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 descr="Forest scene outline">
            <a:extLst>
              <a:ext uri="{FF2B5EF4-FFF2-40B4-BE49-F238E27FC236}">
                <a16:creationId xmlns:a16="http://schemas.microsoft.com/office/drawing/2014/main" id="{98DE1506-89EC-4BA4-A55A-E1F4DBABDE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8109" y="390461"/>
            <a:ext cx="316892" cy="316892"/>
          </a:xfrm>
          <a:prstGeom prst="rect">
            <a:avLst/>
          </a:prstGeom>
        </p:spPr>
      </p:pic>
      <p:pic>
        <p:nvPicPr>
          <p:cNvPr id="53" name="Graphic 52" descr="Flowchart outline">
            <a:extLst>
              <a:ext uri="{FF2B5EF4-FFF2-40B4-BE49-F238E27FC236}">
                <a16:creationId xmlns:a16="http://schemas.microsoft.com/office/drawing/2014/main" id="{03161712-416F-4849-B7EC-B9929A0D44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9042" y="305912"/>
            <a:ext cx="276999" cy="276999"/>
          </a:xfrm>
          <a:prstGeom prst="rect">
            <a:avLst/>
          </a:prstGeom>
        </p:spPr>
      </p:pic>
      <p:pic>
        <p:nvPicPr>
          <p:cNvPr id="54" name="Picture 53" descr="Chart&#10;&#10;Description automatically generated">
            <a:extLst>
              <a:ext uri="{FF2B5EF4-FFF2-40B4-BE49-F238E27FC236}">
                <a16:creationId xmlns:a16="http://schemas.microsoft.com/office/drawing/2014/main" id="{64E60E72-3140-4F1E-ACC5-201E07F72C03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03"/>
          <a:stretch/>
        </p:blipFill>
        <p:spPr>
          <a:xfrm>
            <a:off x="4589031" y="1689652"/>
            <a:ext cx="3468663" cy="334337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EFB0C42-7FDD-431A-8CFC-0DCE8D5E62AD}"/>
              </a:ext>
            </a:extLst>
          </p:cNvPr>
          <p:cNvSpPr/>
          <p:nvPr/>
        </p:nvSpPr>
        <p:spPr>
          <a:xfrm>
            <a:off x="499563" y="1869379"/>
            <a:ext cx="3331564" cy="333688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49CBF7-2C69-430A-A939-F42DCBF2289C}"/>
              </a:ext>
            </a:extLst>
          </p:cNvPr>
          <p:cNvGrpSpPr/>
          <p:nvPr/>
        </p:nvGrpSpPr>
        <p:grpSpPr>
          <a:xfrm>
            <a:off x="800119" y="2006078"/>
            <a:ext cx="2832913" cy="658655"/>
            <a:chOff x="1308690" y="2230590"/>
            <a:chExt cx="2832913" cy="65865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7102B9-98B5-436F-853F-53D8C42F792B}"/>
                </a:ext>
              </a:extLst>
            </p:cNvPr>
            <p:cNvSpPr/>
            <p:nvPr/>
          </p:nvSpPr>
          <p:spPr>
            <a:xfrm>
              <a:off x="1308690" y="2230590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F3D766-5361-426D-9F2A-9E68273DDCEA}"/>
                </a:ext>
              </a:extLst>
            </p:cNvPr>
            <p:cNvSpPr txBox="1"/>
            <p:nvPr/>
          </p:nvSpPr>
          <p:spPr>
            <a:xfrm>
              <a:off x="1959814" y="2421418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Age</a:t>
              </a:r>
            </a:p>
          </p:txBody>
        </p:sp>
        <p:pic>
          <p:nvPicPr>
            <p:cNvPr id="49" name="Graphic 48" descr="Cake outline">
              <a:extLst>
                <a:ext uri="{FF2B5EF4-FFF2-40B4-BE49-F238E27FC236}">
                  <a16:creationId xmlns:a16="http://schemas.microsoft.com/office/drawing/2014/main" id="{41CA16E0-53C0-4859-93E3-DFF3BB330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05652" y="2331317"/>
              <a:ext cx="457200" cy="4572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4A4480-DC2A-46BA-91E9-FCF3CDEC291C}"/>
              </a:ext>
            </a:extLst>
          </p:cNvPr>
          <p:cNvGrpSpPr/>
          <p:nvPr/>
        </p:nvGrpSpPr>
        <p:grpSpPr>
          <a:xfrm>
            <a:off x="800143" y="3537822"/>
            <a:ext cx="2832864" cy="658655"/>
            <a:chOff x="1308690" y="3775851"/>
            <a:chExt cx="2832864" cy="65865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F5A16F0-4DD8-4CAD-B64A-A9B5818DF162}"/>
                </a:ext>
              </a:extLst>
            </p:cNvPr>
            <p:cNvSpPr/>
            <p:nvPr/>
          </p:nvSpPr>
          <p:spPr>
            <a:xfrm>
              <a:off x="1308690" y="3775851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951A14-3387-4835-AB18-E79C55676257}"/>
                </a:ext>
              </a:extLst>
            </p:cNvPr>
            <p:cNvSpPr txBox="1"/>
            <p:nvPr/>
          </p:nvSpPr>
          <p:spPr>
            <a:xfrm>
              <a:off x="1959765" y="3966679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Years at Company</a:t>
              </a:r>
            </a:p>
          </p:txBody>
        </p:sp>
        <p:pic>
          <p:nvPicPr>
            <p:cNvPr id="57" name="Graphic 56" descr="Daily calendar outline">
              <a:extLst>
                <a:ext uri="{FF2B5EF4-FFF2-40B4-BE49-F238E27FC236}">
                  <a16:creationId xmlns:a16="http://schemas.microsoft.com/office/drawing/2014/main" id="{8E3C7D4E-0A23-43E0-97EA-2C4AF431F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05652" y="3876578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962A6C-0803-4F90-82DE-DD3950E33ECB}"/>
              </a:ext>
            </a:extLst>
          </p:cNvPr>
          <p:cNvGrpSpPr/>
          <p:nvPr/>
        </p:nvGrpSpPr>
        <p:grpSpPr>
          <a:xfrm>
            <a:off x="800119" y="4303693"/>
            <a:ext cx="2832913" cy="658655"/>
            <a:chOff x="1308690" y="4528205"/>
            <a:chExt cx="2832913" cy="658655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83CF00B-19CC-4B94-AC52-E454CE7D6881}"/>
                </a:ext>
              </a:extLst>
            </p:cNvPr>
            <p:cNvSpPr/>
            <p:nvPr/>
          </p:nvSpPr>
          <p:spPr>
            <a:xfrm>
              <a:off x="1308690" y="4528205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AC00B5-8764-4295-BDC6-9DF3EE2F9C1C}"/>
                </a:ext>
              </a:extLst>
            </p:cNvPr>
            <p:cNvSpPr txBox="1"/>
            <p:nvPr/>
          </p:nvSpPr>
          <p:spPr>
            <a:xfrm>
              <a:off x="1959814" y="4719033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Distance from Home</a:t>
              </a:r>
            </a:p>
          </p:txBody>
        </p:sp>
        <p:pic>
          <p:nvPicPr>
            <p:cNvPr id="61" name="Graphic 60" descr="Car outline">
              <a:extLst>
                <a:ext uri="{FF2B5EF4-FFF2-40B4-BE49-F238E27FC236}">
                  <a16:creationId xmlns:a16="http://schemas.microsoft.com/office/drawing/2014/main" id="{813DBAC3-4CBC-4C95-9939-F10BD649B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05652" y="4628932"/>
              <a:ext cx="457200" cy="4572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849243-4CD4-4BC8-8D2E-30113932A854}"/>
              </a:ext>
            </a:extLst>
          </p:cNvPr>
          <p:cNvGrpSpPr/>
          <p:nvPr/>
        </p:nvGrpSpPr>
        <p:grpSpPr>
          <a:xfrm>
            <a:off x="800143" y="2771950"/>
            <a:ext cx="2832865" cy="658655"/>
            <a:chOff x="1308690" y="3023498"/>
            <a:chExt cx="2832865" cy="6586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42613A1-B0A1-42BA-B9A5-DDC84C16C6C6}"/>
                </a:ext>
              </a:extLst>
            </p:cNvPr>
            <p:cNvSpPr/>
            <p:nvPr/>
          </p:nvSpPr>
          <p:spPr>
            <a:xfrm>
              <a:off x="1308690" y="3023498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66A9373-8F0E-48B9-BF4B-F924C179FE6E}"/>
                </a:ext>
              </a:extLst>
            </p:cNvPr>
            <p:cNvSpPr txBox="1"/>
            <p:nvPr/>
          </p:nvSpPr>
          <p:spPr>
            <a:xfrm>
              <a:off x="1959766" y="3214326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Total Working Years</a:t>
              </a:r>
            </a:p>
          </p:txBody>
        </p:sp>
        <p:pic>
          <p:nvPicPr>
            <p:cNvPr id="65" name="Graphic 64" descr="Clock outline">
              <a:extLst>
                <a:ext uri="{FF2B5EF4-FFF2-40B4-BE49-F238E27FC236}">
                  <a16:creationId xmlns:a16="http://schemas.microsoft.com/office/drawing/2014/main" id="{058885B3-5EA0-4AA8-B583-277B78256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05652" y="3124225"/>
              <a:ext cx="457200" cy="457200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F3621B4-E786-41F3-B221-1C0C2AC38CA7}"/>
              </a:ext>
            </a:extLst>
          </p:cNvPr>
          <p:cNvSpPr txBox="1"/>
          <p:nvPr/>
        </p:nvSpPr>
        <p:spPr>
          <a:xfrm>
            <a:off x="4781804" y="1424307"/>
            <a:ext cx="327176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Top Variables of Attrition </a:t>
            </a:r>
          </a:p>
          <a:p>
            <a:pPr algn="ctr"/>
            <a:r>
              <a:rPr lang="en-US" sz="1050" i="1"/>
              <a:t>(Based on Bagging  Model)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44CAF5A-63C5-42D8-93A5-6963948E2117}"/>
              </a:ext>
            </a:extLst>
          </p:cNvPr>
          <p:cNvSpPr/>
          <p:nvPr/>
        </p:nvSpPr>
        <p:spPr>
          <a:xfrm rot="19927779">
            <a:off x="7202732" y="2046423"/>
            <a:ext cx="768834" cy="541616"/>
          </a:xfrm>
          <a:prstGeom prst="ellipse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Chevron arrows outline">
            <a:extLst>
              <a:ext uri="{FF2B5EF4-FFF2-40B4-BE49-F238E27FC236}">
                <a16:creationId xmlns:a16="http://schemas.microsoft.com/office/drawing/2014/main" id="{A946AA8C-4A28-44D4-B743-80E955DFB6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49786" y="2935480"/>
            <a:ext cx="858361" cy="85836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92786A-2746-4BCC-B423-085F50EFEB62}"/>
              </a:ext>
            </a:extLst>
          </p:cNvPr>
          <p:cNvCxnSpPr/>
          <p:nvPr/>
        </p:nvCxnSpPr>
        <p:spPr>
          <a:xfrm>
            <a:off x="8170429" y="1775561"/>
            <a:ext cx="0" cy="3343376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5AD28A0-5BBA-4C1F-A1E9-7275EFD08CAE}"/>
              </a:ext>
            </a:extLst>
          </p:cNvPr>
          <p:cNvSpPr txBox="1"/>
          <p:nvPr/>
        </p:nvSpPr>
        <p:spPr>
          <a:xfrm>
            <a:off x="5832526" y="5053864"/>
            <a:ext cx="1847289" cy="23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40574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C9A2-0FDB-4347-A204-B9173026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Overall, the random forest algorithm predicts attrition best, with directional insights from decision tree modeling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3F322-4522-4BEB-B8CD-F724E25C5CD2}"/>
              </a:ext>
            </a:extLst>
          </p:cNvPr>
          <p:cNvSpPr/>
          <p:nvPr/>
        </p:nvSpPr>
        <p:spPr>
          <a:xfrm>
            <a:off x="1059365" y="2017393"/>
            <a:ext cx="3331564" cy="333688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598FC-199C-4029-8050-F8D6B1E04BFE}"/>
              </a:ext>
            </a:extLst>
          </p:cNvPr>
          <p:cNvSpPr txBox="1"/>
          <p:nvPr/>
        </p:nvSpPr>
        <p:spPr>
          <a:xfrm>
            <a:off x="1059365" y="1541290"/>
            <a:ext cx="333156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Top Predictors of Attrition </a:t>
            </a:r>
          </a:p>
          <a:p>
            <a:pPr algn="ctr"/>
            <a:r>
              <a:rPr lang="en-US" sz="1050" i="1"/>
              <a:t>(Based Random Forest Model)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E18D1-97FA-4FEC-8874-474C3A7CEAA0}"/>
              </a:ext>
            </a:extLst>
          </p:cNvPr>
          <p:cNvGrpSpPr/>
          <p:nvPr/>
        </p:nvGrpSpPr>
        <p:grpSpPr>
          <a:xfrm>
            <a:off x="1308691" y="2192090"/>
            <a:ext cx="2832913" cy="658655"/>
            <a:chOff x="1308690" y="2230590"/>
            <a:chExt cx="2832913" cy="65865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98ADDB-88D6-4115-AAD8-8E8A112BB770}"/>
                </a:ext>
              </a:extLst>
            </p:cNvPr>
            <p:cNvSpPr/>
            <p:nvPr/>
          </p:nvSpPr>
          <p:spPr>
            <a:xfrm>
              <a:off x="1308690" y="2230590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1D5741-CACD-42EF-B703-A48AC5520575}"/>
                </a:ext>
              </a:extLst>
            </p:cNvPr>
            <p:cNvSpPr txBox="1"/>
            <p:nvPr/>
          </p:nvSpPr>
          <p:spPr>
            <a:xfrm>
              <a:off x="1959814" y="2421418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Age</a:t>
              </a:r>
            </a:p>
          </p:txBody>
        </p:sp>
        <p:pic>
          <p:nvPicPr>
            <p:cNvPr id="10" name="Graphic 9" descr="Cake outline">
              <a:extLst>
                <a:ext uri="{FF2B5EF4-FFF2-40B4-BE49-F238E27FC236}">
                  <a16:creationId xmlns:a16="http://schemas.microsoft.com/office/drawing/2014/main" id="{E2DF1865-A386-43F1-A53F-6E6A70014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5652" y="2331317"/>
              <a:ext cx="457200" cy="4572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C72F9C-63A9-48D2-8408-1A782A64FDF3}"/>
              </a:ext>
            </a:extLst>
          </p:cNvPr>
          <p:cNvGrpSpPr/>
          <p:nvPr/>
        </p:nvGrpSpPr>
        <p:grpSpPr>
          <a:xfrm>
            <a:off x="1308715" y="3723834"/>
            <a:ext cx="2832864" cy="658655"/>
            <a:chOff x="1308690" y="3775851"/>
            <a:chExt cx="2832864" cy="65865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D6B5E0-637B-4493-B1F0-89346A3A1B0D}"/>
                </a:ext>
              </a:extLst>
            </p:cNvPr>
            <p:cNvSpPr/>
            <p:nvPr/>
          </p:nvSpPr>
          <p:spPr>
            <a:xfrm>
              <a:off x="1308690" y="3775851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FC037-024B-49D1-A819-9639075BF4AF}"/>
                </a:ext>
              </a:extLst>
            </p:cNvPr>
            <p:cNvSpPr txBox="1"/>
            <p:nvPr/>
          </p:nvSpPr>
          <p:spPr>
            <a:xfrm>
              <a:off x="1959765" y="3966679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Years at Company</a:t>
              </a:r>
            </a:p>
          </p:txBody>
        </p:sp>
        <p:pic>
          <p:nvPicPr>
            <p:cNvPr id="14" name="Graphic 13" descr="Daily calendar outline">
              <a:extLst>
                <a:ext uri="{FF2B5EF4-FFF2-40B4-BE49-F238E27FC236}">
                  <a16:creationId xmlns:a16="http://schemas.microsoft.com/office/drawing/2014/main" id="{801C1EA4-2A0B-4FD5-8535-4AE44934F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05652" y="3876578"/>
              <a:ext cx="457200" cy="4572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A12352-37C9-4138-B8F7-D30CD6D26935}"/>
              </a:ext>
            </a:extLst>
          </p:cNvPr>
          <p:cNvGrpSpPr/>
          <p:nvPr/>
        </p:nvGrpSpPr>
        <p:grpSpPr>
          <a:xfrm>
            <a:off x="1308691" y="4489705"/>
            <a:ext cx="2832913" cy="658655"/>
            <a:chOff x="1308690" y="4528205"/>
            <a:chExt cx="2832913" cy="65865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136DB8-E153-4E83-A2BE-6EA4D15FC7E6}"/>
                </a:ext>
              </a:extLst>
            </p:cNvPr>
            <p:cNvSpPr/>
            <p:nvPr/>
          </p:nvSpPr>
          <p:spPr>
            <a:xfrm>
              <a:off x="1308690" y="4528205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2298F6-052D-4323-A66D-0FB04E60EBE5}"/>
                </a:ext>
              </a:extLst>
            </p:cNvPr>
            <p:cNvSpPr txBox="1"/>
            <p:nvPr/>
          </p:nvSpPr>
          <p:spPr>
            <a:xfrm>
              <a:off x="1959814" y="4719033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Distance from Home</a:t>
              </a:r>
            </a:p>
          </p:txBody>
        </p:sp>
        <p:pic>
          <p:nvPicPr>
            <p:cNvPr id="18" name="Graphic 17" descr="Car outline">
              <a:extLst>
                <a:ext uri="{FF2B5EF4-FFF2-40B4-BE49-F238E27FC236}">
                  <a16:creationId xmlns:a16="http://schemas.microsoft.com/office/drawing/2014/main" id="{BC414EE6-EB14-4A6E-B902-936ABCB5C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05652" y="4628932"/>
              <a:ext cx="457200" cy="4572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47C000-5783-4D21-874E-E3B4F3887C6E}"/>
              </a:ext>
            </a:extLst>
          </p:cNvPr>
          <p:cNvGrpSpPr/>
          <p:nvPr/>
        </p:nvGrpSpPr>
        <p:grpSpPr>
          <a:xfrm>
            <a:off x="1308715" y="2957962"/>
            <a:ext cx="2832865" cy="658655"/>
            <a:chOff x="1308690" y="3023498"/>
            <a:chExt cx="2832865" cy="65865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E0AE79-AC8B-45A9-B16D-770AD4799A4F}"/>
                </a:ext>
              </a:extLst>
            </p:cNvPr>
            <p:cNvSpPr/>
            <p:nvPr/>
          </p:nvSpPr>
          <p:spPr>
            <a:xfrm>
              <a:off x="1308690" y="3023498"/>
              <a:ext cx="651124" cy="658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6DAE79-F0C4-47D1-A146-23611072EE06}"/>
                </a:ext>
              </a:extLst>
            </p:cNvPr>
            <p:cNvSpPr txBox="1"/>
            <p:nvPr/>
          </p:nvSpPr>
          <p:spPr>
            <a:xfrm>
              <a:off x="1959766" y="3214326"/>
              <a:ext cx="2181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Total Working Years</a:t>
              </a:r>
            </a:p>
          </p:txBody>
        </p:sp>
        <p:pic>
          <p:nvPicPr>
            <p:cNvPr id="22" name="Graphic 21" descr="Clock outline">
              <a:extLst>
                <a:ext uri="{FF2B5EF4-FFF2-40B4-BE49-F238E27FC236}">
                  <a16:creationId xmlns:a16="http://schemas.microsoft.com/office/drawing/2014/main" id="{AEE46779-AD42-4385-B9A3-1A804DBB6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05652" y="3124225"/>
              <a:ext cx="457200" cy="457200"/>
            </a:xfrm>
            <a:prstGeom prst="rect">
              <a:avLst/>
            </a:prstGeom>
          </p:spPr>
        </p:pic>
      </p:grpSp>
      <p:pic>
        <p:nvPicPr>
          <p:cNvPr id="23" name="Graphic 22" descr="Chevron arrows outline">
            <a:extLst>
              <a:ext uri="{FF2B5EF4-FFF2-40B4-BE49-F238E27FC236}">
                <a16:creationId xmlns:a16="http://schemas.microsoft.com/office/drawing/2014/main" id="{8EFD6819-6A66-401F-8519-9F56E59490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37819" y="3106525"/>
            <a:ext cx="858361" cy="8583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064079C-0762-4F15-B12D-334BDB98FDC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196" t="4982" r="4196" b="3830"/>
          <a:stretch/>
        </p:blipFill>
        <p:spPr>
          <a:xfrm>
            <a:off x="5694128" y="2000651"/>
            <a:ext cx="5236847" cy="350868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21BC7C-CC04-4411-A2BE-086334F45419}"/>
              </a:ext>
            </a:extLst>
          </p:cNvPr>
          <p:cNvSpPr txBox="1"/>
          <p:nvPr/>
        </p:nvSpPr>
        <p:spPr>
          <a:xfrm>
            <a:off x="5633051" y="1541290"/>
            <a:ext cx="5359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Decision Tree Factors of Attrition </a:t>
            </a:r>
          </a:p>
          <a:p>
            <a:pPr algn="ctr"/>
            <a:r>
              <a:rPr lang="en-US" sz="1050" i="1"/>
              <a:t>(Based on Decision Tree Model)</a:t>
            </a:r>
          </a:p>
        </p:txBody>
      </p:sp>
    </p:spTree>
    <p:extLst>
      <p:ext uri="{BB962C8B-B14F-4D97-AF65-F5344CB8AC3E}">
        <p14:creationId xmlns:p14="http://schemas.microsoft.com/office/powerpoint/2010/main" val="78106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DB28126D-4215-4D85-A696-14B6B440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31" y="341769"/>
            <a:ext cx="11581901" cy="523220"/>
          </a:xfrm>
        </p:spPr>
        <p:txBody>
          <a:bodyPr>
            <a:noAutofit/>
          </a:bodyPr>
          <a:lstStyle/>
          <a:p>
            <a:r>
              <a:rPr lang="en-US" sz="2800"/>
              <a:t>Recommendations for improving retention at Canterra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B57F4B8-1C3E-4BD9-AAFE-DF5B046FEE83}"/>
              </a:ext>
            </a:extLst>
          </p:cNvPr>
          <p:cNvGrpSpPr/>
          <p:nvPr/>
        </p:nvGrpSpPr>
        <p:grpSpPr>
          <a:xfrm>
            <a:off x="280101" y="1588119"/>
            <a:ext cx="11409258" cy="769441"/>
            <a:chOff x="280101" y="1969119"/>
            <a:chExt cx="11409258" cy="7694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C6FE86-C776-480D-8217-9D35699C7806}"/>
                </a:ext>
              </a:extLst>
            </p:cNvPr>
            <p:cNvSpPr txBox="1"/>
            <p:nvPr/>
          </p:nvSpPr>
          <p:spPr>
            <a:xfrm>
              <a:off x="893029" y="1969119"/>
              <a:ext cx="2836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tx2"/>
                  </a:solidFill>
                </a:rPr>
                <a:t>Younger to middle-aged employees are the greatest at-risk group to leave Canterra.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F296B3-B24C-46CA-8186-FDBBAC28EFC7}"/>
                </a:ext>
              </a:extLst>
            </p:cNvPr>
            <p:cNvSpPr txBox="1"/>
            <p:nvPr/>
          </p:nvSpPr>
          <p:spPr>
            <a:xfrm>
              <a:off x="8396321" y="1969119"/>
              <a:ext cx="32930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Implement quarterly check-ins for all staff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Share career roadmaps based on job level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Review salaries and develop a plan for meeting/exceeding industry standards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56A412-639A-4D71-995B-F16BC0DF0E40}"/>
                </a:ext>
              </a:extLst>
            </p:cNvPr>
            <p:cNvSpPr txBox="1"/>
            <p:nvPr/>
          </p:nvSpPr>
          <p:spPr>
            <a:xfrm>
              <a:off x="280101" y="1969119"/>
              <a:ext cx="7699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/>
                <a:t>1</a:t>
              </a:r>
              <a:endParaRPr lang="en-US" sz="40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0CE401-42BF-4C65-8B1D-32AA3F71F684}"/>
                </a:ext>
              </a:extLst>
            </p:cNvPr>
            <p:cNvSpPr txBox="1"/>
            <p:nvPr/>
          </p:nvSpPr>
          <p:spPr>
            <a:xfrm>
              <a:off x="4079171" y="1969119"/>
              <a:ext cx="3968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3"/>
                  </a:solidFill>
                </a:rPr>
                <a:t>Preemptively deter attrition by offering robust professional development opportunities, career growth maps and competitive pay.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F9C50E9-33FB-4F01-A188-C712DA9A0B72}"/>
              </a:ext>
            </a:extLst>
          </p:cNvPr>
          <p:cNvGrpSpPr/>
          <p:nvPr/>
        </p:nvGrpSpPr>
        <p:grpSpPr>
          <a:xfrm>
            <a:off x="280101" y="2428526"/>
            <a:ext cx="11409258" cy="938719"/>
            <a:chOff x="280101" y="2992120"/>
            <a:chExt cx="11409258" cy="9387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588FC8-409A-4095-8A79-AE0C0C8BE537}"/>
                </a:ext>
              </a:extLst>
            </p:cNvPr>
            <p:cNvSpPr txBox="1"/>
            <p:nvPr/>
          </p:nvSpPr>
          <p:spPr>
            <a:xfrm>
              <a:off x="893029" y="2992120"/>
              <a:ext cx="2836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tx2"/>
                  </a:solidFill>
                </a:rPr>
                <a:t>Staff with less professional working years tend to seek opportunities elsewhere.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94FCA4C-E5EA-4377-82A9-F9BA58A7E84F}"/>
                </a:ext>
              </a:extLst>
            </p:cNvPr>
            <p:cNvSpPr txBox="1"/>
            <p:nvPr/>
          </p:nvSpPr>
          <p:spPr>
            <a:xfrm>
              <a:off x="280101" y="2992120"/>
              <a:ext cx="769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940D7C-8CCE-4E1F-B6B0-201295E96CDF}"/>
                </a:ext>
              </a:extLst>
            </p:cNvPr>
            <p:cNvSpPr txBox="1"/>
            <p:nvPr/>
          </p:nvSpPr>
          <p:spPr>
            <a:xfrm>
              <a:off x="4079171" y="2992120"/>
              <a:ext cx="3968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3"/>
                  </a:solidFill>
                </a:rPr>
                <a:t>Place greater rigor in vetting candidates by placing greater emphasis in understanding their long-term goals to ensure alignment with Canterra.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ED756E-9D13-4222-B76C-AA4CC8D44F4E}"/>
                </a:ext>
              </a:extLst>
            </p:cNvPr>
            <p:cNvSpPr txBox="1"/>
            <p:nvPr/>
          </p:nvSpPr>
          <p:spPr>
            <a:xfrm>
              <a:off x="8396321" y="2992120"/>
              <a:ext cx="329303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Train interviewers/managers on asking goal-oriented questions in interview process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Align incoming employees to departments and disciplines that support long-term professional growth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6F6910A-CA52-43BF-A286-D17C89522E3E}"/>
              </a:ext>
            </a:extLst>
          </p:cNvPr>
          <p:cNvGrpSpPr/>
          <p:nvPr/>
        </p:nvGrpSpPr>
        <p:grpSpPr>
          <a:xfrm>
            <a:off x="280101" y="3438211"/>
            <a:ext cx="11409258" cy="769441"/>
            <a:chOff x="280101" y="4027398"/>
            <a:chExt cx="11409258" cy="7694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DC0E20-D3FA-4948-8A77-D1E321694032}"/>
                </a:ext>
              </a:extLst>
            </p:cNvPr>
            <p:cNvSpPr txBox="1"/>
            <p:nvPr/>
          </p:nvSpPr>
          <p:spPr>
            <a:xfrm>
              <a:off x="893029" y="4027398"/>
              <a:ext cx="2836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tx2"/>
                  </a:solidFill>
                </a:rPr>
                <a:t>Yet, tenure at the company also plays a role in driving attrition.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AE3647-6C4D-47CB-B76E-90821EE1483E}"/>
                </a:ext>
              </a:extLst>
            </p:cNvPr>
            <p:cNvSpPr txBox="1"/>
            <p:nvPr/>
          </p:nvSpPr>
          <p:spPr>
            <a:xfrm>
              <a:off x="280101" y="4027398"/>
              <a:ext cx="7699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/>
                <a:t>3</a:t>
              </a:r>
              <a:endParaRPr lang="en-US" sz="4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30C5EE-F0EB-49A8-A3B9-47E8648A99A0}"/>
                </a:ext>
              </a:extLst>
            </p:cNvPr>
            <p:cNvSpPr txBox="1"/>
            <p:nvPr/>
          </p:nvSpPr>
          <p:spPr>
            <a:xfrm>
              <a:off x="4079171" y="4027398"/>
              <a:ext cx="3968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3"/>
                  </a:solidFill>
                </a:rPr>
                <a:t>Institute a reward-and-recognition program for longstanding employees to incentivize commitment.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FF1769-C3FA-47AD-971B-282EFC61405F}"/>
                </a:ext>
              </a:extLst>
            </p:cNvPr>
            <p:cNvSpPr txBox="1"/>
            <p:nvPr/>
          </p:nvSpPr>
          <p:spPr>
            <a:xfrm>
              <a:off x="8396321" y="4027398"/>
              <a:ext cx="32930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Share monthly recognition emails for employee anniversaries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Develop a reward program such as sabbatical or additional PTO for seasoned employees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77C499-F248-4755-A991-6D23136B90F3}"/>
              </a:ext>
            </a:extLst>
          </p:cNvPr>
          <p:cNvGrpSpPr/>
          <p:nvPr/>
        </p:nvGrpSpPr>
        <p:grpSpPr>
          <a:xfrm>
            <a:off x="280101" y="4278618"/>
            <a:ext cx="11409258" cy="769441"/>
            <a:chOff x="280101" y="4997286"/>
            <a:chExt cx="11409258" cy="76944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9C02A4-8F5F-4393-A8F7-7366CC5E80AE}"/>
                </a:ext>
              </a:extLst>
            </p:cNvPr>
            <p:cNvSpPr txBox="1"/>
            <p:nvPr/>
          </p:nvSpPr>
          <p:spPr>
            <a:xfrm>
              <a:off x="893029" y="4997286"/>
              <a:ext cx="2836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tx2"/>
                  </a:solidFill>
                </a:rPr>
                <a:t>Distance from work matters – with greater commute times comes greater attrition.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B67091-5989-4585-B40A-A50A30D68A2B}"/>
                </a:ext>
              </a:extLst>
            </p:cNvPr>
            <p:cNvSpPr txBox="1"/>
            <p:nvPr/>
          </p:nvSpPr>
          <p:spPr>
            <a:xfrm>
              <a:off x="280101" y="4997286"/>
              <a:ext cx="7699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/>
                <a:t>4</a:t>
              </a:r>
              <a:endParaRPr lang="en-US" sz="40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B872BBA-9C66-48C5-8DF5-D0345217F54E}"/>
                </a:ext>
              </a:extLst>
            </p:cNvPr>
            <p:cNvSpPr txBox="1"/>
            <p:nvPr/>
          </p:nvSpPr>
          <p:spPr>
            <a:xfrm>
              <a:off x="4079171" y="4997286"/>
              <a:ext cx="3968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3"/>
                  </a:solidFill>
                </a:rPr>
                <a:t>Implement flexible work from home policy to mitigate stress and inconvenient travel for long-distance employees.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58FF31E-2F47-4C0B-BA8C-58AD460E7CBA}"/>
                </a:ext>
              </a:extLst>
            </p:cNvPr>
            <p:cNvSpPr txBox="1"/>
            <p:nvPr/>
          </p:nvSpPr>
          <p:spPr>
            <a:xfrm>
              <a:off x="8396321" y="4997286"/>
              <a:ext cx="32930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Encourage employees to have 1-2 work from home days on a weekly basis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Provide a light stipend for employees to purchase items for a home office set-up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2FB1C6-F9CC-43BD-9212-7711CC22DC3F}"/>
              </a:ext>
            </a:extLst>
          </p:cNvPr>
          <p:cNvGrpSpPr/>
          <p:nvPr/>
        </p:nvGrpSpPr>
        <p:grpSpPr>
          <a:xfrm>
            <a:off x="848001" y="824334"/>
            <a:ext cx="2834640" cy="742752"/>
            <a:chOff x="848001" y="919584"/>
            <a:chExt cx="2834640" cy="742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8048FC-6401-4B91-B5B1-85495182C5BB}"/>
                </a:ext>
              </a:extLst>
            </p:cNvPr>
            <p:cNvSpPr txBox="1"/>
            <p:nvPr/>
          </p:nvSpPr>
          <p:spPr>
            <a:xfrm>
              <a:off x="848001" y="1152461"/>
              <a:ext cx="28346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>
                  <a:solidFill>
                    <a:schemeClr val="tx2"/>
                  </a:solidFill>
                </a:rPr>
                <a:t>Finding</a:t>
              </a:r>
              <a:r>
                <a:rPr lang="en-US" sz="1200" b="1" i="1"/>
                <a:t> 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31D45AB-E58B-4F8A-B671-4DB8DD5D5E22}"/>
                </a:ext>
              </a:extLst>
            </p:cNvPr>
            <p:cNvGrpSpPr/>
            <p:nvPr/>
          </p:nvGrpSpPr>
          <p:grpSpPr>
            <a:xfrm>
              <a:off x="915063" y="919584"/>
              <a:ext cx="773393" cy="742752"/>
              <a:chOff x="1924713" y="876062"/>
              <a:chExt cx="773393" cy="742752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90552B7-1C55-4C26-8036-2DA0B6C9AC18}"/>
                  </a:ext>
                </a:extLst>
              </p:cNvPr>
              <p:cNvSpPr/>
              <p:nvPr/>
            </p:nvSpPr>
            <p:spPr>
              <a:xfrm>
                <a:off x="1924713" y="876062"/>
                <a:ext cx="773393" cy="74275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pic>
            <p:nvPicPr>
              <p:cNvPr id="59" name="Graphic 58" descr="Research with solid fill">
                <a:extLst>
                  <a:ext uri="{FF2B5EF4-FFF2-40B4-BE49-F238E27FC236}">
                    <a16:creationId xmlns:a16="http://schemas.microsoft.com/office/drawing/2014/main" id="{F78274D2-555A-48E7-B2B8-343D4FD8D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37089" y="973118"/>
                <a:ext cx="548640" cy="548640"/>
              </a:xfrm>
              <a:prstGeom prst="rect">
                <a:avLst/>
              </a:prstGeom>
            </p:spPr>
          </p:pic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434A3B6-AD1B-45A0-9261-D5C53CAC5536}"/>
              </a:ext>
            </a:extLst>
          </p:cNvPr>
          <p:cNvGrpSpPr/>
          <p:nvPr/>
        </p:nvGrpSpPr>
        <p:grpSpPr>
          <a:xfrm>
            <a:off x="4730314" y="824334"/>
            <a:ext cx="3265427" cy="742752"/>
            <a:chOff x="4730314" y="919584"/>
            <a:chExt cx="3265427" cy="74275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DEDB95-AE22-4B1A-AF55-A8D481F1A078}"/>
                </a:ext>
              </a:extLst>
            </p:cNvPr>
            <p:cNvSpPr txBox="1"/>
            <p:nvPr/>
          </p:nvSpPr>
          <p:spPr>
            <a:xfrm>
              <a:off x="4730314" y="1060128"/>
              <a:ext cx="3265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/>
                <a:t>Proposed </a:t>
              </a:r>
            </a:p>
            <a:p>
              <a:pPr algn="ctr"/>
              <a:r>
                <a:rPr lang="en-US" sz="1200" b="1" i="1"/>
                <a:t>Recommendations 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698002A-2D38-4613-8C4E-F00D1443931F}"/>
                </a:ext>
              </a:extLst>
            </p:cNvPr>
            <p:cNvGrpSpPr/>
            <p:nvPr/>
          </p:nvGrpSpPr>
          <p:grpSpPr>
            <a:xfrm>
              <a:off x="4842691" y="919584"/>
              <a:ext cx="773393" cy="742752"/>
              <a:chOff x="5676825" y="876062"/>
              <a:chExt cx="773393" cy="74275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2CE898-8B93-420C-8BC3-0231EA15CEA8}"/>
                  </a:ext>
                </a:extLst>
              </p:cNvPr>
              <p:cNvSpPr/>
              <p:nvPr/>
            </p:nvSpPr>
            <p:spPr>
              <a:xfrm>
                <a:off x="5676825" y="876062"/>
                <a:ext cx="773393" cy="7427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pic>
            <p:nvPicPr>
              <p:cNvPr id="11" name="Graphic 10" descr="Lightbulb and gear with solid fill">
                <a:extLst>
                  <a:ext uri="{FF2B5EF4-FFF2-40B4-BE49-F238E27FC236}">
                    <a16:creationId xmlns:a16="http://schemas.microsoft.com/office/drawing/2014/main" id="{02E10F85-45DF-42F5-AE20-E8A8645EE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89201" y="973118"/>
                <a:ext cx="548640" cy="548640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6EB2FC-F4C2-4008-B74F-42E8118CACED}"/>
              </a:ext>
            </a:extLst>
          </p:cNvPr>
          <p:cNvGrpSpPr/>
          <p:nvPr/>
        </p:nvGrpSpPr>
        <p:grpSpPr>
          <a:xfrm>
            <a:off x="8770319" y="824334"/>
            <a:ext cx="2918440" cy="742752"/>
            <a:chOff x="8770319" y="919584"/>
            <a:chExt cx="2918440" cy="7427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768F29-A2D2-4CB3-93EA-3BCEA79453AF}"/>
                </a:ext>
              </a:extLst>
            </p:cNvPr>
            <p:cNvSpPr txBox="1"/>
            <p:nvPr/>
          </p:nvSpPr>
          <p:spPr>
            <a:xfrm>
              <a:off x="8882694" y="1060128"/>
              <a:ext cx="28060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/>
                <a:t>Actions for the </a:t>
              </a:r>
            </a:p>
            <a:p>
              <a:pPr algn="ctr"/>
              <a:r>
                <a:rPr lang="en-US" sz="1200" b="1" i="1"/>
                <a:t>Initial 30-60 days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920B7C0-5979-46CB-B775-991D12B5B2FC}"/>
                </a:ext>
              </a:extLst>
            </p:cNvPr>
            <p:cNvGrpSpPr/>
            <p:nvPr/>
          </p:nvGrpSpPr>
          <p:grpSpPr>
            <a:xfrm>
              <a:off x="8770319" y="919584"/>
              <a:ext cx="773393" cy="742752"/>
              <a:chOff x="9656144" y="876062"/>
              <a:chExt cx="773393" cy="742752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0C43DD8-24CA-4F38-971A-EE44B7175C58}"/>
                  </a:ext>
                </a:extLst>
              </p:cNvPr>
              <p:cNvSpPr/>
              <p:nvPr/>
            </p:nvSpPr>
            <p:spPr>
              <a:xfrm>
                <a:off x="9656144" y="876062"/>
                <a:ext cx="773393" cy="742752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pic>
            <p:nvPicPr>
              <p:cNvPr id="62" name="Graphic 61" descr="Monthly calendar with solid fill">
                <a:extLst>
                  <a:ext uri="{FF2B5EF4-FFF2-40B4-BE49-F238E27FC236}">
                    <a16:creationId xmlns:a16="http://schemas.microsoft.com/office/drawing/2014/main" id="{EDFA8DD0-9989-4CFE-A111-48447C5D9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768520" y="973118"/>
                <a:ext cx="548640" cy="548640"/>
              </a:xfrm>
              <a:prstGeom prst="rect">
                <a:avLst/>
              </a:prstGeom>
            </p:spPr>
          </p:pic>
        </p:grp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8B48AF-0931-483B-A1DB-8D2EE52A0758}"/>
              </a:ext>
            </a:extLst>
          </p:cNvPr>
          <p:cNvCxnSpPr>
            <a:cxnSpLocks/>
          </p:cNvCxnSpPr>
          <p:nvPr/>
        </p:nvCxnSpPr>
        <p:spPr>
          <a:xfrm>
            <a:off x="520800" y="2393043"/>
            <a:ext cx="10981389" cy="0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E660CD-5DC5-4D89-99F3-10A87D96FB55}"/>
              </a:ext>
            </a:extLst>
          </p:cNvPr>
          <p:cNvCxnSpPr>
            <a:cxnSpLocks/>
          </p:cNvCxnSpPr>
          <p:nvPr/>
        </p:nvCxnSpPr>
        <p:spPr>
          <a:xfrm>
            <a:off x="520800" y="3402728"/>
            <a:ext cx="10981389" cy="0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320254D-5F17-4A2D-87EE-058B51DE7AC5}"/>
              </a:ext>
            </a:extLst>
          </p:cNvPr>
          <p:cNvCxnSpPr>
            <a:cxnSpLocks/>
          </p:cNvCxnSpPr>
          <p:nvPr/>
        </p:nvCxnSpPr>
        <p:spPr>
          <a:xfrm>
            <a:off x="520800" y="4243135"/>
            <a:ext cx="10981389" cy="0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6981D3B-7AF4-4DCD-A326-3F984CDA794F}"/>
              </a:ext>
            </a:extLst>
          </p:cNvPr>
          <p:cNvGrpSpPr/>
          <p:nvPr/>
        </p:nvGrpSpPr>
        <p:grpSpPr>
          <a:xfrm>
            <a:off x="279502" y="5119027"/>
            <a:ext cx="11409258" cy="769441"/>
            <a:chOff x="280101" y="4997286"/>
            <a:chExt cx="11409258" cy="769441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CE12E51-86F2-479D-8327-A649A907F5D7}"/>
                </a:ext>
              </a:extLst>
            </p:cNvPr>
            <p:cNvSpPr txBox="1"/>
            <p:nvPr/>
          </p:nvSpPr>
          <p:spPr>
            <a:xfrm>
              <a:off x="893029" y="4997286"/>
              <a:ext cx="2836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The random forest model can most accurately (91%) distinguish between employees who will retain versus leave.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C105CBE-FDEC-408A-B6CD-2D7F006B9F01}"/>
                </a:ext>
              </a:extLst>
            </p:cNvPr>
            <p:cNvSpPr txBox="1"/>
            <p:nvPr/>
          </p:nvSpPr>
          <p:spPr>
            <a:xfrm>
              <a:off x="280101" y="4997286"/>
              <a:ext cx="76992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/>
                <a:t>5</a:t>
              </a:r>
              <a:endParaRPr lang="en-US" sz="4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DE14E71-A388-471E-9CDA-5D13C4D009BA}"/>
                </a:ext>
              </a:extLst>
            </p:cNvPr>
            <p:cNvSpPr txBox="1"/>
            <p:nvPr/>
          </p:nvSpPr>
          <p:spPr>
            <a:xfrm>
              <a:off x="4079171" y="4997286"/>
              <a:ext cx="39687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3"/>
                  </a:solidFill>
                </a:rPr>
                <a:t>Leverage the random forest model to identify current at-risk employees as well as to vet incoming, prospective candidates.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A7B9F68-0080-42C9-B1F0-4575D855D5E8}"/>
                </a:ext>
              </a:extLst>
            </p:cNvPr>
            <p:cNvSpPr txBox="1"/>
            <p:nvPr/>
          </p:nvSpPr>
          <p:spPr>
            <a:xfrm>
              <a:off x="8396321" y="4997286"/>
              <a:ext cx="32930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Assess which current employees fit criteria and host discovery sessions to gauge overall satisfaction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/>
                <a:t>Train human resources are the prominent factors to closely assess when vetting candidates </a:t>
              </a: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808A31-94DD-49E7-8A1F-E5D30353F1F4}"/>
              </a:ext>
            </a:extLst>
          </p:cNvPr>
          <p:cNvCxnSpPr>
            <a:cxnSpLocks/>
          </p:cNvCxnSpPr>
          <p:nvPr/>
        </p:nvCxnSpPr>
        <p:spPr>
          <a:xfrm>
            <a:off x="520800" y="5083542"/>
            <a:ext cx="10981389" cy="0"/>
          </a:xfrm>
          <a:prstGeom prst="line">
            <a:avLst/>
          </a:prstGeom>
          <a:solidFill>
            <a:schemeClr val="accent3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670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 of Glass Exterior of Georgetown University McDonough School of Business Building at Night">
            <a:extLst>
              <a:ext uri="{FF2B5EF4-FFF2-40B4-BE49-F238E27FC236}">
                <a16:creationId xmlns:a16="http://schemas.microsoft.com/office/drawing/2014/main" id="{2FE02522-268A-C543-9C0F-DB7995C82C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" r="8418" b="146"/>
          <a:stretch/>
        </p:blipFill>
        <p:spPr>
          <a:xfrm>
            <a:off x="-87009" y="-708737"/>
            <a:ext cx="12287919" cy="921593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1193" y="515846"/>
            <a:ext cx="5692537" cy="1304588"/>
          </a:xfrm>
        </p:spPr>
        <p:txBody>
          <a:bodyPr>
            <a:no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B30A55-A9A1-AB46-875C-ADA918442650}"/>
              </a:ext>
            </a:extLst>
          </p:cNvPr>
          <p:cNvSpPr/>
          <p:nvPr/>
        </p:nvSpPr>
        <p:spPr>
          <a:xfrm>
            <a:off x="6882219" y="5123804"/>
            <a:ext cx="5308195" cy="121420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AC6E0D-295D-9846-AA6D-EEEDEF688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54" y="5323445"/>
            <a:ext cx="4812676" cy="73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14370"/>
      </p:ext>
    </p:extLst>
  </p:cSld>
  <p:clrMapOvr>
    <a:masterClrMapping/>
  </p:clrMapOvr>
</p:sld>
</file>

<file path=ppt/theme/theme1.xml><?xml version="1.0" encoding="utf-8"?>
<a:theme xmlns:a="http://schemas.openxmlformats.org/drawingml/2006/main" name="McDonough School of Business Theme">
  <a:themeElements>
    <a:clrScheme name="Georgetown University McDonough School of Business">
      <a:dk1>
        <a:srgbClr val="364149"/>
      </a:dk1>
      <a:lt1>
        <a:srgbClr val="FFFFFF"/>
      </a:lt1>
      <a:dk2>
        <a:srgbClr val="002047"/>
      </a:dk2>
      <a:lt2>
        <a:srgbClr val="F3F3F3"/>
      </a:lt2>
      <a:accent1>
        <a:srgbClr val="BBA0D8"/>
      </a:accent1>
      <a:accent2>
        <a:srgbClr val="003E7E"/>
      </a:accent2>
      <a:accent3>
        <a:srgbClr val="6CADDF"/>
      </a:accent3>
      <a:accent4>
        <a:srgbClr val="46A536"/>
      </a:accent4>
      <a:accent5>
        <a:srgbClr val="98002E"/>
      </a:accent5>
      <a:accent6>
        <a:srgbClr val="BBBCBB"/>
      </a:accent6>
      <a:hlink>
        <a:srgbClr val="003E7E"/>
      </a:hlink>
      <a:folHlink>
        <a:srgbClr val="6CADD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EC764B595F7E409F5CBF4DDBED76DC" ma:contentTypeVersion="12" ma:contentTypeDescription="Create a new document." ma:contentTypeScope="" ma:versionID="e8d07908ff51b0e4a904f0cefbeb6763">
  <xsd:schema xmlns:xsd="http://www.w3.org/2001/XMLSchema" xmlns:xs="http://www.w3.org/2001/XMLSchema" xmlns:p="http://schemas.microsoft.com/office/2006/metadata/properties" xmlns:ns2="ef10d5b6-9518-4971-a993-4e610c976c5e" xmlns:ns3="e1309dea-9b7b-4d8a-9d0c-efa323a4619b" targetNamespace="http://schemas.microsoft.com/office/2006/metadata/properties" ma:root="true" ma:fieldsID="cce018d29a3ef3cf2f2de21cbf6561c3" ns2:_="" ns3:_="">
    <xsd:import namespace="ef10d5b6-9518-4971-a993-4e610c976c5e"/>
    <xsd:import namespace="e1309dea-9b7b-4d8a-9d0c-efa323a461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10d5b6-9518-4971-a993-4e610c976c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09dea-9b7b-4d8a-9d0c-efa323a4619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3E4F6-A794-4174-9826-5F5B0AB137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19C615-8A4A-4B3F-9743-8498E4923268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ef10d5b6-9518-4971-a993-4e610c976c5e"/>
    <ds:schemaRef ds:uri="http://purl.org/dc/dcmitype/"/>
    <ds:schemaRef ds:uri="http://purl.org/dc/elements/1.1/"/>
    <ds:schemaRef ds:uri="http://schemas.openxmlformats.org/package/2006/metadata/core-properties"/>
    <ds:schemaRef ds:uri="e1309dea-9b7b-4d8a-9d0c-efa323a4619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A832F6-8A80-4D86-84F8-A8359630E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10d5b6-9518-4971-a993-4e610c976c5e"/>
    <ds:schemaRef ds:uri="e1309dea-9b7b-4d8a-9d0c-efa323a46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1155</Words>
  <Application>Microsoft Office PowerPoint</Application>
  <PresentationFormat>와이드스크린</PresentationFormat>
  <Paragraphs>188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55 Helvetica Roman</vt:lpstr>
      <vt:lpstr>Adobe Caslon Pro</vt:lpstr>
      <vt:lpstr>Helvetica Neue</vt:lpstr>
      <vt:lpstr>Arial</vt:lpstr>
      <vt:lpstr>Calibri</vt:lpstr>
      <vt:lpstr>McDonough School of Business Theme</vt:lpstr>
      <vt:lpstr>Using Machine Learning to Predict  Factors Leading to Employee Attrition </vt:lpstr>
      <vt:lpstr>Overarching goal and analysis approach</vt:lpstr>
      <vt:lpstr>Identifying the best model and understanding its performance power in predicting attrition</vt:lpstr>
      <vt:lpstr>PowerPoint 프레젠테이션</vt:lpstr>
      <vt:lpstr>Logit highlights categorical factors such as frequent business travel, single status, and tenure predicting attrition</vt:lpstr>
      <vt:lpstr>Age, working years, company tenure and commute play a role in retaining talent with bagging and random forest modeling</vt:lpstr>
      <vt:lpstr>Overall, the random forest algorithm predicts attrition best, with directional insights from decision tree modeling</vt:lpstr>
      <vt:lpstr>Recommendations for improving retention at Canterra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ML to Predict  Factors Affecting Attrition</dc:title>
  <dc:creator>Aurora Castilo</dc:creator>
  <cp:lastModifiedBy>ywywkim432234@gmail.com</cp:lastModifiedBy>
  <cp:revision>13</cp:revision>
  <cp:lastPrinted>2023-05-06T22:55:44Z</cp:lastPrinted>
  <dcterms:created xsi:type="dcterms:W3CDTF">2021-12-06T04:44:39Z</dcterms:created>
  <dcterms:modified xsi:type="dcterms:W3CDTF">2023-05-10T04:09:57Z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0x01010058EC764B595F7E409F5CBF4DDBED76DC</vt:lpwstr>
  </property>
</Properties>
</file>