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8" r:id="rId2"/>
    <p:sldId id="493" r:id="rId3"/>
    <p:sldId id="569" r:id="rId4"/>
    <p:sldId id="570" r:id="rId5"/>
    <p:sldId id="571" r:id="rId6"/>
    <p:sldId id="614" r:id="rId7"/>
    <p:sldId id="612" r:id="rId8"/>
    <p:sldId id="603" r:id="rId9"/>
    <p:sldId id="572" r:id="rId10"/>
    <p:sldId id="618" r:id="rId11"/>
    <p:sldId id="575" r:id="rId12"/>
    <p:sldId id="576" r:id="rId13"/>
    <p:sldId id="617" r:id="rId14"/>
    <p:sldId id="573" r:id="rId15"/>
    <p:sldId id="616" r:id="rId16"/>
    <p:sldId id="590" r:id="rId17"/>
    <p:sldId id="619" r:id="rId18"/>
    <p:sldId id="5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990000"/>
    <a:srgbClr val="AE0B0B"/>
    <a:srgbClr val="CC6600"/>
    <a:srgbClr val="3B9D3B"/>
    <a:srgbClr val="3D3D3D"/>
    <a:srgbClr val="000066"/>
    <a:srgbClr val="CC3300"/>
    <a:srgbClr val="393939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630" autoAdjust="0"/>
    <p:restoredTop sz="79459" autoAdjust="0"/>
  </p:normalViewPr>
  <p:slideViewPr>
    <p:cSldViewPr snapToGrid="0">
      <p:cViewPr varScale="1">
        <p:scale>
          <a:sx n="55" d="100"/>
          <a:sy n="55" d="100"/>
        </p:scale>
        <p:origin x="-228" y="-78"/>
      </p:cViewPr>
      <p:guideLst>
        <p:guide orient="horz" pos="21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mtClean="0">
                <a:sym typeface="+mn-ea"/>
              </a:rPr>
              <a:t>&amp;</a:t>
            </a:r>
            <a:r>
              <a:rPr lang="zh-CN" altLang="en-US" smtClean="0">
                <a:sym typeface="+mn-ea"/>
              </a:rPr>
              <a:t>：按位与  两位同时为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才返回</a:t>
            </a:r>
            <a:r>
              <a:rPr lang="en-US" altLang="zh-CN" smtClean="0">
                <a:sym typeface="+mn-ea"/>
              </a:rPr>
              <a:t>1.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>
                <a:sym typeface="+mn-ea"/>
              </a:rPr>
              <a:t>|</a:t>
            </a:r>
            <a:r>
              <a:rPr lang="zh-CN" altLang="en-US" smtClean="0">
                <a:sym typeface="+mn-ea"/>
              </a:rPr>
              <a:t>：按位或，只要有一位为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即可返回</a:t>
            </a:r>
            <a:r>
              <a:rPr lang="en-US" altLang="zh-CN" smtClean="0">
                <a:sym typeface="+mn-ea"/>
              </a:rPr>
              <a:t>1 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>
                <a:sym typeface="+mn-ea"/>
              </a:rPr>
              <a:t>~</a:t>
            </a:r>
            <a:r>
              <a:rPr lang="zh-CN" altLang="en-US" smtClean="0">
                <a:sym typeface="+mn-ea"/>
              </a:rPr>
              <a:t>：按位非</a:t>
            </a:r>
            <a:r>
              <a:rPr lang="en-US" altLang="zh-CN" smtClean="0">
                <a:sym typeface="+mn-ea"/>
              </a:rPr>
              <a:t>,</a:t>
            </a:r>
            <a:r>
              <a:rPr lang="zh-CN" altLang="en-US" smtClean="0">
                <a:sym typeface="+mn-ea"/>
              </a:rPr>
              <a:t>将操作数的每个位（包括符号位）全部取反。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en-US" altLang="zh-CN" smtClean="0">
                <a:sym typeface="+mn-ea"/>
              </a:rPr>
              <a:t>^</a:t>
            </a:r>
            <a:r>
              <a:rPr lang="zh-CN" altLang="en-US" smtClean="0">
                <a:sym typeface="+mn-ea"/>
              </a:rPr>
              <a:t>：按位异或，相同返回</a:t>
            </a:r>
            <a:r>
              <a:rPr lang="en-US" altLang="zh-CN" smtClean="0">
                <a:sym typeface="+mn-ea"/>
              </a:rPr>
              <a:t>0</a:t>
            </a:r>
            <a:r>
              <a:rPr lang="zh-CN" altLang="en-US" smtClean="0">
                <a:sym typeface="+mn-ea"/>
              </a:rPr>
              <a:t>，不同时返回</a:t>
            </a:r>
            <a:r>
              <a:rPr lang="en-US" altLang="zh-CN" smtClean="0">
                <a:sym typeface="+mn-ea"/>
              </a:rPr>
              <a:t>1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>
                <a:sym typeface="+mn-ea"/>
              </a:rPr>
              <a:t>      负数 取反得到反码  </a:t>
            </a:r>
            <a:r>
              <a:rPr lang="en-US" altLang="zh-CN" smtClean="0">
                <a:sym typeface="+mn-ea"/>
              </a:rPr>
              <a:t>+1</a:t>
            </a:r>
            <a:r>
              <a:rPr lang="zh-CN" altLang="en-US" smtClean="0">
                <a:sym typeface="+mn-ea"/>
              </a:rPr>
              <a:t>变成补码，然后再操作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>
                <a:sym typeface="+mn-ea"/>
              </a:rPr>
              <a:t> &gt;&gt;（有符号右移）： 8&gt;&gt;2 ======== 8除以2的2次幂===相当于===左操作数除以2的右操作数次幂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>
                <a:sym typeface="+mn-ea"/>
              </a:rPr>
              <a:t> &lt;&lt;（左移）：  8&lt;&lt;2======== 8*2的2次幂===相当于===左操作数*2的右操作数次幂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>
                <a:sym typeface="+mn-ea"/>
              </a:rPr>
              <a:t> </a:t>
            </a:r>
          </a:p>
          <a:p>
            <a:pPr>
              <a:spcBef>
                <a:spcPct val="0"/>
              </a:spcBef>
            </a:pPr>
            <a:r>
              <a:rPr lang="zh-CN" altLang="en-US" smtClean="0">
                <a:sym typeface="+mn-ea"/>
              </a:rPr>
              <a:t>正数时：原码 反码 补码相同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>
                <a:sym typeface="+mn-ea"/>
              </a:rPr>
              <a:t> 负数时：原码   反码：除了符号位取反（以外0变成1 1变成0）   补码=反码+1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结果：</a:t>
            </a:r>
            <a:r>
              <a:rPr lang="en-US" altLang="zh-CN" smtClean="0">
                <a:sym typeface="+mn-ea"/>
              </a:rPr>
              <a:t>2&lt;&lt;3</a:t>
            </a:r>
          </a:p>
          <a:p>
            <a:r>
              <a:rPr lang="zh-CN" altLang="en-US" smtClean="0">
                <a:sym typeface="+mn-ea"/>
              </a:rPr>
              <a:t>结果：</a:t>
            </a:r>
            <a:r>
              <a:rPr lang="en-US" altLang="zh-CN" smtClean="0">
                <a:sym typeface="+mn-ea"/>
              </a:rPr>
              <a:t>1 , -1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29  =  5 + 7+8+9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2021/8/30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运算符与表达式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4-</a:t>
            </a:r>
            <a:r>
              <a:rPr lang="zh-CN" altLang="en-US" dirty="0">
                <a:sym typeface="+mn-ea"/>
              </a:rPr>
              <a:t>比较运算符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755" y="899047"/>
            <a:ext cx="11792070" cy="544893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   </a:t>
            </a:r>
            <a:r>
              <a:rPr lang="zh-CN" altLang="en-US" dirty="0">
                <a:sym typeface="+mn-ea"/>
              </a:rPr>
              <a:t>读程序写结果？  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" y="976630"/>
            <a:ext cx="683895" cy="735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2230" y="20574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6955" y="1947545"/>
            <a:ext cx="66814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  System.out.println(0.3==0.3f); </a:t>
            </a:r>
            <a:endParaRPr lang="zh-CN" altLang="en-US" sz="2400" dirty="0"/>
          </a:p>
          <a:p>
            <a:pPr algn="l"/>
            <a:r>
              <a:rPr lang="zh-CN" altLang="en-US" sz="2400" dirty="0">
                <a:sym typeface="+mn-ea"/>
              </a:rPr>
              <a:t>  System.out.println(0.5==0.5f); </a:t>
            </a:r>
            <a:endParaRPr lang="zh-CN" altLang="en-US" sz="2400" dirty="0"/>
          </a:p>
          <a:p>
            <a:pPr algn="l"/>
            <a:r>
              <a:rPr lang="zh-CN" altLang="en-US" sz="2400" dirty="0">
                <a:sym typeface="+mn-ea"/>
              </a:rPr>
              <a:t>  System.out.println(1.1-0.9);</a:t>
            </a:r>
            <a:endParaRPr lang="zh-CN" altLang="en-US" sz="2400" dirty="0"/>
          </a:p>
          <a:p>
            <a:endParaRPr lang="zh-CN" altLang="en-US" sz="240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3" y="822369"/>
            <a:ext cx="11363003" cy="11418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逻辑运算符示例如下：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逻辑运算符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57860" y="1909234"/>
          <a:ext cx="10617199" cy="3542180"/>
        </p:xfrm>
        <a:graphic>
          <a:graphicData uri="http://schemas.openxmlformats.org/drawingml/2006/table">
            <a:tbl>
              <a:tblPr/>
              <a:tblGrid>
                <a:gridCol w="2073865"/>
                <a:gridCol w="2773417"/>
                <a:gridCol w="3656117"/>
                <a:gridCol w="2113800"/>
              </a:tblGrid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运算符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运算规则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范例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结果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与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false&amp;true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</a:t>
                      </a: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或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false|true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异或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false^true</a:t>
                      </a:r>
                    </a:p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true^true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true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非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!true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flase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0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双</a:t>
                      </a:r>
                      <a:r>
                        <a:rPr 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与</a:t>
                      </a:r>
                      <a:r>
                        <a:rPr lang="en-US" alt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短路</a:t>
                      </a:r>
                      <a:r>
                        <a:rPr lang="en-US" alt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false&amp;&amp;true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391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||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双</a:t>
                      </a:r>
                      <a:r>
                        <a:rPr 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或</a:t>
                      </a:r>
                      <a:r>
                        <a:rPr lang="en-US" alt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(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短路</a:t>
                      </a:r>
                      <a:r>
                        <a:rPr lang="en-US" alt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)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false||true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>
          <a:xfrm>
            <a:off x="2286000" y="5826125"/>
            <a:ext cx="4371975" cy="633095"/>
          </a:xfrm>
          <a:prstGeom prst="wedgeRoundRectCallout">
            <a:avLst>
              <a:gd name="adj1" fmla="val -60978"/>
              <a:gd name="adj2" fmla="val -52808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注意：</a:t>
            </a:r>
            <a:r>
              <a:rPr 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&amp;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&amp;&amp;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的不同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</a:p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     |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和  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|| 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的不同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019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逻辑运算中的与和或运算都分别有两个，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称为非短路逻辑运算；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称为短路逻辑运算；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如果存在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T1&amp;T2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时，返回值已经确定为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，但是依然还会运算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表达式；所以称为非短路；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如果存在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T1&amp;&amp;T2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时，返回值已经确定为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，就不会运算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表达式；所以称为短路；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也存在类似逻辑，当第一个表达式为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时，因为已经确定了返回值肯定是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就不再运算第二个表达式；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65253" y="24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逻辑运算符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5-</a:t>
            </a:r>
            <a:r>
              <a:rPr lang="zh-CN" altLang="en-US" dirty="0">
                <a:sym typeface="+mn-ea"/>
              </a:rPr>
              <a:t>逻辑运算符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案例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：a&gt;5 &amp; b++&lt;3表达式与a&gt;5 &amp;</a:t>
            </a:r>
            <a:r>
              <a:rPr lang="en-US" altLang="zh-CN" dirty="0">
                <a:sym typeface="+mn-ea"/>
              </a:rPr>
              <a:t>&amp;</a:t>
            </a:r>
            <a:r>
              <a:rPr lang="zh-CN" altLang="en-US" dirty="0">
                <a:sym typeface="+mn-ea"/>
              </a:rPr>
              <a:t> b++&lt;3表达式有什么区别？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案例</a:t>
            </a:r>
            <a:r>
              <a:rPr lang="en-US" altLang="zh-CN" dirty="0">
                <a:sym typeface="+mn-ea"/>
              </a:rPr>
              <a:t>2:  模拟登入操作(控制台输入用户名和密码，非空判断)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44669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位运算符针对操作数的二进制位进行运算；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的二进制是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00001111, 6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的二进制是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00000110</a:t>
            </a:r>
          </a:p>
          <a:p>
            <a:pPr lvl="1"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位运算符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76767" y="2126826"/>
          <a:ext cx="11553190" cy="4476750"/>
        </p:xfrm>
        <a:graphic>
          <a:graphicData uri="http://schemas.openxmlformats.org/drawingml/2006/table">
            <a:tbl>
              <a:tblPr/>
              <a:tblGrid>
                <a:gridCol w="1434465"/>
                <a:gridCol w="7188835"/>
                <a:gridCol w="1607820"/>
                <a:gridCol w="1322070"/>
              </a:tblGrid>
              <a:tr h="547370"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运算符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运算规则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451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范例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结果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&amp;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位与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（</a:t>
                      </a:r>
                      <a:r>
                        <a:rPr lang="zh-CN" altLang="en-US" sz="16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二进制位进行&amp;运算，只有1&amp;1时结果是1，否则是0;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）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15&amp;6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6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位或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（</a:t>
                      </a:r>
                      <a:r>
                        <a:rPr lang="zh-CN" altLang="en-US" sz="16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二进制位进行 | 运算，只有0 | 0时结果是0，否则是1;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15|6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异或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（</a:t>
                      </a:r>
                      <a:r>
                        <a:rPr lang="zh-CN" altLang="en-US" sz="16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相同二进制位进行 ^ 运算，结果是0；1^1=0 , 0^0=0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不相同二进制位 ^ 运算结果是1。1^0=1 , 0^1=1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）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15^6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按位非,将操作数的每个位（包括符号位）全部取反</a:t>
                      </a:r>
                      <a:r>
                        <a:rPr lang="zh-CN" altLang="en-US" sz="1800" smtClean="0">
                          <a:sym typeface="+mn-ea"/>
                        </a:rPr>
                        <a:t>。</a:t>
                      </a:r>
                      <a:endParaRPr lang="en-US" sz="18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~6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-7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左移位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（</a:t>
                      </a:r>
                      <a:r>
                        <a:rPr lang="zh-CN" altLang="en-US" sz="16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空位补0，被移除的高位丢弃，空缺位补0。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）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8&lt;&lt;2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右移位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（</a:t>
                      </a:r>
                      <a:endParaRPr lang="zh-CN" altLang="en-US" sz="16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被移位的二进制最高位是0，右移后，空缺位补0；最高位是1，空缺位补1。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）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8&gt;&gt;2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&gt;&gt;&gt;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无符号右移位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（</a:t>
                      </a:r>
                      <a:r>
                        <a:rPr lang="zh-CN" altLang="en-US" sz="16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被移位二进制最高位无论是0或者是1，空缺位都用0补。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）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8&gt;&gt;&gt;2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6-</a:t>
            </a:r>
            <a:r>
              <a:rPr lang="zh-CN" altLang="en-US" dirty="0">
                <a:sym typeface="+mn-ea"/>
              </a:rPr>
              <a:t>位运算符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比2*8运算效率更高的运算方式是什么?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735" y="1332865"/>
            <a:ext cx="2457450" cy="18383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知识点</a:t>
            </a:r>
            <a:r>
              <a:rPr lang="en-US" altLang="zh-CN" sz="2800" dirty="0"/>
              <a:t>7-</a:t>
            </a:r>
            <a:r>
              <a:rPr lang="zh-CN" altLang="en-US" sz="2800" dirty="0">
                <a:sym typeface="+mn-ea"/>
              </a:rPr>
              <a:t>三元运算符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5659120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三元运算符格式：</a:t>
            </a:r>
            <a:endParaRPr lang="zh-CN" altLang="en-US" i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表达式</a:t>
            </a:r>
            <a:r>
              <a:rPr lang="en-US" altLang="zh-CN" b="1" dirty="0">
                <a:solidFill>
                  <a:srgbClr val="FF0000"/>
                </a:solidFill>
              </a:rPr>
              <a:t>1?</a:t>
            </a:r>
            <a:r>
              <a:rPr lang="zh-CN" altLang="en-US" b="1" dirty="0">
                <a:solidFill>
                  <a:srgbClr val="FF0000"/>
                </a:solidFill>
              </a:rPr>
              <a:t>表达式</a:t>
            </a:r>
            <a:r>
              <a:rPr lang="en-US" altLang="zh-CN" b="1" dirty="0">
                <a:solidFill>
                  <a:srgbClr val="FF0000"/>
                </a:solidFill>
              </a:rPr>
              <a:t>2:</a:t>
            </a:r>
            <a:r>
              <a:rPr lang="zh-CN" altLang="en-US" b="1" dirty="0">
                <a:solidFill>
                  <a:srgbClr val="FF0000"/>
                </a:solidFill>
              </a:rPr>
              <a:t>表达式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400" dirty="0"/>
              <a:t>（</a:t>
            </a:r>
            <a:r>
              <a:rPr sz="2400" dirty="0"/>
              <a:t>条件表达式)?表达式1：表达式2；</a:t>
            </a:r>
          </a:p>
          <a:p>
            <a:r>
              <a:rPr sz="2400" dirty="0"/>
              <a:t>  如果条件为true，运算后的结果是表达式1；</a:t>
            </a:r>
          </a:p>
          <a:p>
            <a:r>
              <a:rPr sz="2400" dirty="0"/>
              <a:t>  如果条件为false，运算后的结果是表达式2；</a:t>
            </a:r>
          </a:p>
          <a:p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8960" y="4331970"/>
            <a:ext cx="8450580" cy="1938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示例：</a:t>
            </a:r>
          </a:p>
          <a:p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输入一个成绩，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如果成绩大于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60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就是及格，否则就是不及格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</a:t>
            </a:r>
            <a:endParaRPr lang="en-US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pic>
        <p:nvPicPr>
          <p:cNvPr id="10244" name="Picture 6" descr="dukesig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386191">
            <a:off x="8025765" y="2058670"/>
            <a:ext cx="2807970" cy="171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7-</a:t>
            </a:r>
            <a:r>
              <a:rPr lang="zh-CN" altLang="en-US" dirty="0">
                <a:sym typeface="+mn-ea"/>
              </a:rPr>
              <a:t>三元运算符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获取两个数中的</a:t>
            </a:r>
            <a:r>
              <a:rPr lang="zh-CN" altLang="en-US"/>
              <a:t>最</a:t>
            </a:r>
            <a:r>
              <a:rPr lang="en-US" altLang="zh-CN"/>
              <a:t>大数</a:t>
            </a:r>
          </a:p>
          <a:p>
            <a:r>
              <a:rPr lang="en-US" altLang="zh-CN"/>
              <a:t>获取三个数中的</a:t>
            </a:r>
            <a:r>
              <a:rPr lang="zh-CN" altLang="en-US"/>
              <a:t>最</a:t>
            </a:r>
            <a:r>
              <a:rPr lang="en-US" altLang="zh-CN"/>
              <a:t>大数</a:t>
            </a:r>
          </a:p>
          <a:p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8-</a:t>
            </a:r>
            <a:r>
              <a:rPr kumimoji="1" lang="zh-CN" altLang="en-US" dirty="0">
                <a:sym typeface="+mn-ea"/>
              </a:rPr>
              <a:t>复杂的表达式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表达式是由操作数和运算符按一定的语法形式组成的符号序列。</a:t>
            </a:r>
          </a:p>
          <a:p>
            <a:r>
              <a:rPr kumimoji="1" lang="zh-CN" altLang="en-US" dirty="0"/>
              <a:t>一个常量或一个变量名字是最简单的表达式，其值即该常量或变量的值；</a:t>
            </a:r>
          </a:p>
          <a:p>
            <a:r>
              <a:rPr kumimoji="1" lang="zh-CN" altLang="en-US" dirty="0"/>
              <a:t>表达式的值还可以用作其他运算的操作数，形成更复杂的表达式。</a:t>
            </a:r>
          </a:p>
          <a:p>
            <a:pPr lvl="1"/>
            <a:r>
              <a:rPr kumimoji="1" lang="en-US" altLang="zh-CN" dirty="0"/>
              <a:t>num1+num2</a:t>
            </a:r>
          </a:p>
          <a:p>
            <a:pPr lvl="1"/>
            <a:r>
              <a:rPr kumimoji="1" lang="en-US" altLang="zh-CN" dirty="0"/>
              <a:t>a*(</a:t>
            </a:r>
            <a:r>
              <a:rPr kumimoji="1" lang="en-US" altLang="zh-CN" dirty="0" err="1"/>
              <a:t>b+c</a:t>
            </a:r>
            <a:r>
              <a:rPr kumimoji="1" lang="en-US" altLang="zh-CN" dirty="0"/>
              <a:t>)+d</a:t>
            </a:r>
          </a:p>
          <a:p>
            <a:pPr lvl="1"/>
            <a:r>
              <a:rPr kumimoji="1" lang="en-US" altLang="zh-CN" dirty="0"/>
              <a:t>3.14	</a:t>
            </a:r>
          </a:p>
          <a:p>
            <a:pPr lvl="1"/>
            <a:r>
              <a:rPr kumimoji="1" lang="en-US" altLang="zh-CN" dirty="0"/>
              <a:t>x&lt;=(</a:t>
            </a:r>
            <a:r>
              <a:rPr kumimoji="1" lang="en-US" altLang="zh-CN" dirty="0" err="1"/>
              <a:t>y+z</a:t>
            </a:r>
            <a:r>
              <a:rPr kumimoji="1" lang="en-US" altLang="zh-CN" dirty="0"/>
              <a:t>)  </a:t>
            </a:r>
          </a:p>
          <a:p>
            <a:pPr lvl="1"/>
            <a:r>
              <a:rPr kumimoji="1" lang="en-US" altLang="zh-CN" dirty="0"/>
              <a:t>x&amp;&amp;y||z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运算符的分类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、熟练掌握算数运算符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熟练掌握赋值运算符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熟练掌握比较运算符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熟练掌握逻辑运算符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、深</a:t>
            </a:r>
            <a:r>
              <a:rPr lang="zh-CN" altLang="en-US" dirty="0">
                <a:sym typeface="+mn-ea"/>
              </a:rPr>
              <a:t>熟练掌握</a:t>
            </a:r>
            <a:r>
              <a:rPr lang="zh-CN" altLang="en-US" dirty="0"/>
              <a:t>位运算包括位移运算和位逻辑运算的运算法则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熟练掌握三元运算符</a:t>
            </a:r>
          </a:p>
          <a:p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、复杂的表达式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运算符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336660" y="977100"/>
            <a:ext cx="11015870" cy="441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从功能角度分，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中的运算符可以分为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算数运算符、赋值运算符、  比较运算符、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逻辑运算符、位运算符、三元运算符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运算符既可以对变量进行运算，也可以对常量进行运算，被运算的数据称作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操作数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64845" y="4516755"/>
            <a:ext cx="8432800" cy="1291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int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a=13;</a:t>
            </a:r>
          </a:p>
          <a:p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int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b=5;</a:t>
            </a:r>
          </a:p>
          <a:p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int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c=a+b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;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166745" y="5387340"/>
            <a:ext cx="2880360" cy="633095"/>
          </a:xfrm>
          <a:prstGeom prst="wedgeRoundRectCallout">
            <a:avLst>
              <a:gd name="adj1" fmla="val -62345"/>
              <a:gd name="adj2" fmla="val -5190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a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都是操作数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2096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算术运算符用来对操作数进行数学运算；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算术运算符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4369" y="1470447"/>
          <a:ext cx="11283315" cy="5191125"/>
        </p:xfrm>
        <a:graphic>
          <a:graphicData uri="http://schemas.openxmlformats.org/drawingml/2006/table">
            <a:tbl>
              <a:tblPr/>
              <a:tblGrid>
                <a:gridCol w="1872615"/>
                <a:gridCol w="2647315"/>
                <a:gridCol w="3958590"/>
                <a:gridCol w="2804795"/>
              </a:tblGrid>
              <a:tr h="40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运算符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68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运算规则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范例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结果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正号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+31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加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5+5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连接字符串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“中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软</a:t>
                      </a:r>
                      <a:r>
                        <a:rPr 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”</a:t>
                      </a: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+</a:t>
                      </a:r>
                      <a:r>
                        <a:rPr 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“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国际</a:t>
                      </a:r>
                      <a:r>
                        <a:rPr 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”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“中国</a:t>
                      </a:r>
                      <a:r>
                        <a:rPr lang="zh-CN" alt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国际</a:t>
                      </a:r>
                      <a:r>
                        <a:rPr 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”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负号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 a=43;-a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-43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减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3-1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乘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2*3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除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5/5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取模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5%5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7200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自增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 a=2;  b=++a;(</a:t>
                      </a:r>
                      <a:r>
                        <a:rPr lang="zh-CN" alt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自增前</a:t>
                      </a:r>
                      <a:r>
                        <a:rPr lang="en-US" alt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 a=2;</a:t>
                      </a: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  b=a++;</a:t>
                      </a: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(</a:t>
                      </a:r>
                      <a:r>
                        <a:rPr lang="zh-CN" alt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自增后</a:t>
                      </a: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)</a:t>
                      </a:r>
                      <a:endParaRPr lang="en-US" altLang="zh-CN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a=3;b=3;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a=3;b=2;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自减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 a=2  b=--a;(</a:t>
                      </a:r>
                      <a:r>
                        <a:rPr lang="zh-CN" alt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自减前</a:t>
                      </a:r>
                      <a:r>
                        <a:rPr lang="en-US" alt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 a=2;  b=a--;(</a:t>
                      </a:r>
                      <a:r>
                        <a:rPr lang="zh-CN" alt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自减后</a:t>
                      </a: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  <a:sym typeface="+mn-ea"/>
                        </a:rPr>
                        <a:t>)</a:t>
                      </a:r>
                      <a:endParaRPr lang="en-US" altLang="zh-CN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a=1;b=1;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a=1;b=2;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29429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进行整除运算，结果是</a:t>
            </a:r>
            <a:r>
              <a:rPr lang="zh-CN" altLang="en-US" sz="2400" dirty="0">
                <a:solidFill>
                  <a:srgbClr val="FF0000"/>
                </a:solidFill>
              </a:rPr>
              <a:t>商的整数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进行取模运算，结果是</a:t>
            </a:r>
            <a:r>
              <a:rPr lang="zh-CN" altLang="en-US" sz="2400" dirty="0">
                <a:solidFill>
                  <a:srgbClr val="FF0000"/>
                </a:solidFill>
              </a:rPr>
              <a:t>余数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算术运算符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925" y="2078990"/>
            <a:ext cx="11152505" cy="1198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a=13;</a:t>
            </a: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b=5;</a:t>
            </a: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("a/b="+(a/b));</a:t>
            </a: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a%b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="+(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a%b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));</a:t>
            </a:r>
            <a:endParaRPr 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87909" y="3177373"/>
            <a:ext cx="11015870" cy="1294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对变量进行自加和自减操作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;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位于变量前，则先对变量进行运算，再返回表达式的值；位于变量后，则先返回表达式的值，再对变量进行运算；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105" y="4977765"/>
            <a:ext cx="11220450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a=13;</a:t>
            </a: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b=5;</a:t>
            </a: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("a++="+(a++));</a:t>
            </a: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("++b="+(++b));</a:t>
            </a: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("a="+a);</a:t>
            </a:r>
          </a:p>
          <a:p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("b="+b);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5534025" y="2544445"/>
            <a:ext cx="2880360" cy="633095"/>
          </a:xfrm>
          <a:prstGeom prst="wedgeRoundRectCallout">
            <a:avLst>
              <a:gd name="adj1" fmla="val -61662"/>
              <a:gd name="adj2" fmla="val 3445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分别输出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2 3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5189855" y="5664200"/>
            <a:ext cx="2880360" cy="633095"/>
          </a:xfrm>
          <a:prstGeom prst="wedgeRoundRectCallout">
            <a:avLst>
              <a:gd name="adj1" fmla="val -69312"/>
              <a:gd name="adj2" fmla="val 43380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分别输出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13  6 14 6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算术运算符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Scanner是一个工具类，主要目标是简化文本的扫描，最常使用此类获取控制台输入</a:t>
            </a:r>
          </a:p>
          <a:p>
            <a:r>
              <a:rPr lang="zh-CN" altLang="en-US"/>
              <a:t>Scanner获取控制台输入的步骤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案例：获取从控制台输入的姓名和年龄，并输出。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54710" y="3068057"/>
            <a:ext cx="7272808" cy="209048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、使用控制台输入创建</a:t>
            </a:r>
            <a:r>
              <a:rPr lang="en-US" altLang="zh-CN" sz="2000" dirty="0" smtClean="0"/>
              <a:t>Scanner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>
              <a:lnSpc>
                <a:spcPts val="3500"/>
              </a:lnSpc>
            </a:pPr>
            <a:r>
              <a:rPr lang="en-US" altLang="zh-CN" sz="2000" dirty="0" smtClean="0"/>
              <a:t>Scanner  </a:t>
            </a:r>
            <a:r>
              <a:rPr lang="en-US" altLang="zh-CN" sz="2000" dirty="0" err="1" smtClean="0"/>
              <a:t>scanner</a:t>
            </a:r>
            <a:r>
              <a:rPr lang="en-US" altLang="zh-CN" sz="2000" dirty="0" smtClean="0"/>
              <a:t>=new  Scanner(</a:t>
            </a:r>
            <a:r>
              <a:rPr lang="en-US" altLang="zh-CN" sz="2000" dirty="0" err="1" smtClean="0"/>
              <a:t>System.in</a:t>
            </a:r>
            <a:r>
              <a:rPr lang="en-US" altLang="zh-CN" sz="2000" dirty="0" smtClean="0"/>
              <a:t>);</a:t>
            </a:r>
          </a:p>
          <a:p>
            <a:pPr>
              <a:lnSpc>
                <a:spcPts val="35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、调用</a:t>
            </a:r>
            <a:r>
              <a:rPr lang="en-US" altLang="zh-CN" sz="2000" dirty="0" smtClean="0"/>
              <a:t>Scanner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nextXXX</a:t>
            </a:r>
            <a:r>
              <a:rPr lang="zh-CN" altLang="en-US" sz="2000" dirty="0" smtClean="0"/>
              <a:t>方法，获得需要的数据类型</a:t>
            </a:r>
            <a:endParaRPr lang="en-US" altLang="zh-CN" sz="2000" dirty="0" smtClean="0"/>
          </a:p>
          <a:p>
            <a:pPr>
              <a:lnSpc>
                <a:spcPts val="3500"/>
              </a:lnSpc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next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nextLine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nextInt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nextByte</a:t>
            </a:r>
            <a:r>
              <a:rPr lang="zh-CN" altLang="en-US" sz="2000" dirty="0" smtClean="0"/>
              <a:t>等</a:t>
            </a:r>
            <a:endParaRPr lang="en-US" altLang="zh-CN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lang="zh-CN" altLang="en-US" dirty="0">
                <a:sym typeface="+mn-ea"/>
              </a:rPr>
              <a:t>算术运算符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en-US" altLang="zh-CN">
                <a:sym typeface="+mn-ea"/>
              </a:rPr>
              <a:t>int  a = 5 ; a = a++ + ++a  + ++a +(a+1);</a:t>
            </a:r>
            <a:r>
              <a:rPr lang="zh-CN" altLang="en-US">
                <a:sym typeface="+mn-ea"/>
              </a:rPr>
              <a:t>请问</a:t>
            </a:r>
            <a:r>
              <a:rPr lang="en-US" altLang="zh-CN">
                <a:sym typeface="+mn-ea"/>
              </a:rPr>
              <a:t>a </a:t>
            </a:r>
            <a:r>
              <a:rPr lang="zh-CN" altLang="en-US">
                <a:sym typeface="+mn-ea"/>
              </a:rPr>
              <a:t>的输出结果？</a:t>
            </a:r>
            <a:endParaRPr lang="zh-CN" altLang="en-US"/>
          </a:p>
          <a:p>
            <a:pPr eaLnBrk="1" hangingPunct="1"/>
            <a:r>
              <a:rPr lang="en-US" altLang="zh-CN"/>
              <a:t>2.</a:t>
            </a:r>
            <a:r>
              <a:rPr lang="zh-CN" altLang="en-US" dirty="0">
                <a:sym typeface="+mn-ea"/>
              </a:rPr>
              <a:t>从控制台输入学员王浩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门课程成绩，编写程序实现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   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课和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课的分数之差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   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门课的平均分</a:t>
            </a:r>
            <a:endParaRPr lang="zh-CN" altLang="en-US" dirty="0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93975"/>
            <a:ext cx="3704590" cy="32994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280" y="84946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中的赋值可以使用普通的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进行赋值；也可以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与其他运算符一起进行复合赋值，即运算后赋值；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赋值运算符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6533" y="2147569"/>
          <a:ext cx="10295467" cy="2773680"/>
        </p:xfrm>
        <a:graphic>
          <a:graphicData uri="http://schemas.openxmlformats.org/drawingml/2006/table">
            <a:tbl>
              <a:tblPr/>
              <a:tblGrid>
                <a:gridCol w="2573867"/>
                <a:gridCol w="2573867"/>
                <a:gridCol w="3367163"/>
                <a:gridCol w="1780570"/>
              </a:tblGrid>
              <a:tr h="179705"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运算符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运算规则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范例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结果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赋值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 a=5;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加后赋值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 a=5;a+=5;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减后赋值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 a=5;a-=5;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乘后赋值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 a=5;a*=5;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/=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整除后赋值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 a=5;a/=5;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%=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取模后赋值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 a=5;a%=5;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2790" y="5027295"/>
            <a:ext cx="6958330" cy="1630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a = 3;   a+=5;等同运算a=a+5;</a:t>
            </a:r>
          </a:p>
          <a:p>
            <a:r>
              <a:rPr lang="en-US" sz="20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short s = 3;   </a:t>
            </a:r>
          </a:p>
          <a:p>
            <a:r>
              <a:rPr lang="en-US" sz="20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s=s+2;</a:t>
            </a:r>
          </a:p>
          <a:p>
            <a:r>
              <a:rPr lang="en-US" sz="20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s+=2;    </a:t>
            </a:r>
          </a:p>
          <a:p>
            <a:r>
              <a:rPr lang="en-US" sz="20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有什么区别？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2735" y="4921250"/>
            <a:ext cx="1125855" cy="18141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82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比较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运算符又叫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关系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运算符，用来运算两个操作数的大小关系，</a:t>
            </a:r>
            <a:r>
              <a:rPr lang="zh-CN" altLang="en-US" sz="2400" dirty="0">
                <a:solidFill>
                  <a:srgbClr val="FF0000"/>
                </a:solidFill>
              </a:rPr>
              <a:t>返回值是</a:t>
            </a:r>
            <a:r>
              <a:rPr lang="en-US" altLang="zh-CN" sz="2400" dirty="0">
                <a:solidFill>
                  <a:srgbClr val="FF0000"/>
                </a:solidFill>
              </a:rPr>
              <a:t>true</a:t>
            </a:r>
            <a:r>
              <a:rPr lang="zh-CN" altLang="en-US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false</a:t>
            </a:r>
            <a:r>
              <a:rPr lang="zh-CN" altLang="en-US" sz="2400" dirty="0">
                <a:solidFill>
                  <a:srgbClr val="FF0000"/>
                </a:solidFill>
              </a:rPr>
              <a:t>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4-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比较运算符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7334" y="2057822"/>
          <a:ext cx="9516533" cy="3742175"/>
        </p:xfrm>
        <a:graphic>
          <a:graphicData uri="http://schemas.openxmlformats.org/drawingml/2006/table">
            <a:tbl>
              <a:tblPr/>
              <a:tblGrid>
                <a:gridCol w="2379133"/>
                <a:gridCol w="2379133"/>
                <a:gridCol w="3112411"/>
                <a:gridCol w="1645856"/>
              </a:tblGrid>
              <a:tr h="467995"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运算符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运算规则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45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范例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结果</a:t>
                      </a:r>
                      <a:endParaRPr lang="en-US" sz="2000" kern="1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相等于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4==3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</a:t>
                      </a: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不等于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4!=3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小于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4&lt;3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大于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4&gt;3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小于等于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4&lt;=3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3&lt;=3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false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大于等于</a:t>
                      </a:r>
                      <a:endParaRPr lang="en-US" sz="2000" kern="10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4&gt;=3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3&gt;=3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true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Times New Roman" panose="02020603050405020304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6440" y="5901055"/>
            <a:ext cx="6783705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/>
            <a:r>
              <a:rPr lang="zh-CN" altLang="en-US" dirty="0">
                <a:sym typeface="+mn-ea"/>
              </a:rPr>
              <a:t>注意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.==与!=比较基本数据类型是比较值，比较引用类型是虚地址</a:t>
            </a:r>
          </a:p>
          <a:p>
            <a:pPr marL="0" lvl="1" algn="l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    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.除了==  !=外，都只能比较基本数据类型</a:t>
            </a:r>
            <a:endParaRPr lang="zh-CN" altLang="en-US" dirty="0">
              <a:solidFill>
                <a:srgbClr val="FF0000"/>
              </a:solidFill>
            </a:endParaRPr>
          </a:p>
          <a:p>
            <a:pPr lvl="1" algn="l">
              <a:lnSpc>
                <a:spcPct val="90000"/>
              </a:lnSpc>
            </a:pPr>
            <a:endParaRPr lang="en-US" altLang="zh-CN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74eddda-ec78-4d7c-a011-6db878265bf5}"/>
  <p:tag name="TABLE_ENDDRAG_ORIGIN_RECT" val="888*408"/>
  <p:tag name="TABLE_ENDDRAG_RECT" val="53*115*888*4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0cff170-e0e6-4dd7-b206-05d4ef51abe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61bf591-f349-4b86-9478-24c52c6d8d3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7dec352-5a95-4115-8bc9-76848544c3dd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0e53632-7147-4caf-948c-74ede08b1a1f}"/>
  <p:tag name="TABLE_ENDDRAG_ORIGIN_RECT" val="909*352"/>
  <p:tag name="TABLE_ENDDRAG_RECT" val="29*167*909*35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1670</Words>
  <Application>WPS 演示</Application>
  <PresentationFormat>自定义</PresentationFormat>
  <Paragraphs>307</Paragraphs>
  <Slides>18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运算符与表达式</vt:lpstr>
      <vt:lpstr>本章目标</vt:lpstr>
      <vt:lpstr>幻灯片 3</vt:lpstr>
      <vt:lpstr>幻灯片 4</vt:lpstr>
      <vt:lpstr>幻灯片 5</vt:lpstr>
      <vt:lpstr>知识点2-算术运算符</vt:lpstr>
      <vt:lpstr>知识点2-算术运算符</vt:lpstr>
      <vt:lpstr>幻灯片 8</vt:lpstr>
      <vt:lpstr>幻灯片 9</vt:lpstr>
      <vt:lpstr>知识点4-比较运算符</vt:lpstr>
      <vt:lpstr>幻灯片 11</vt:lpstr>
      <vt:lpstr>幻灯片 12</vt:lpstr>
      <vt:lpstr>知识点5-逻辑运算符</vt:lpstr>
      <vt:lpstr>幻灯片 14</vt:lpstr>
      <vt:lpstr>知识点6-位运算符</vt:lpstr>
      <vt:lpstr>知识点7-三元运算符</vt:lpstr>
      <vt:lpstr>知识点7-三元运算符</vt:lpstr>
      <vt:lpstr>知识点8-复杂的表达式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1213</cp:revision>
  <dcterms:created xsi:type="dcterms:W3CDTF">2014-03-19T14:07:00Z</dcterms:created>
  <dcterms:modified xsi:type="dcterms:W3CDTF">2021-08-30T03:15:13Z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