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handoutMasterIdLst>
    <p:handoutMasterId r:id="rId52"/>
  </p:handoutMasterIdLst>
  <p:sldIdLst>
    <p:sldId id="478" r:id="rId2"/>
    <p:sldId id="493" r:id="rId3"/>
    <p:sldId id="505" r:id="rId4"/>
    <p:sldId id="501" r:id="rId5"/>
    <p:sldId id="502" r:id="rId6"/>
    <p:sldId id="503" r:id="rId7"/>
    <p:sldId id="506" r:id="rId8"/>
    <p:sldId id="507" r:id="rId9"/>
    <p:sldId id="508" r:id="rId10"/>
    <p:sldId id="509" r:id="rId11"/>
    <p:sldId id="510" r:id="rId12"/>
    <p:sldId id="511" r:id="rId13"/>
    <p:sldId id="512" r:id="rId14"/>
    <p:sldId id="513" r:id="rId15"/>
    <p:sldId id="514" r:id="rId16"/>
    <p:sldId id="515" r:id="rId17"/>
    <p:sldId id="516" r:id="rId18"/>
    <p:sldId id="517" r:id="rId19"/>
    <p:sldId id="518" r:id="rId20"/>
    <p:sldId id="519" r:id="rId21"/>
    <p:sldId id="520" r:id="rId22"/>
    <p:sldId id="521" r:id="rId23"/>
    <p:sldId id="522" r:id="rId24"/>
    <p:sldId id="524" r:id="rId25"/>
    <p:sldId id="525" r:id="rId26"/>
    <p:sldId id="526" r:id="rId27"/>
    <p:sldId id="527" r:id="rId28"/>
    <p:sldId id="528" r:id="rId29"/>
    <p:sldId id="529" r:id="rId30"/>
    <p:sldId id="530" r:id="rId31"/>
    <p:sldId id="531" r:id="rId32"/>
    <p:sldId id="532" r:id="rId33"/>
    <p:sldId id="533" r:id="rId34"/>
    <p:sldId id="534" r:id="rId35"/>
    <p:sldId id="535" r:id="rId36"/>
    <p:sldId id="536" r:id="rId37"/>
    <p:sldId id="537" r:id="rId38"/>
    <p:sldId id="538" r:id="rId39"/>
    <p:sldId id="539" r:id="rId40"/>
    <p:sldId id="540" r:id="rId41"/>
    <p:sldId id="541" r:id="rId42"/>
    <p:sldId id="542" r:id="rId43"/>
    <p:sldId id="543" r:id="rId44"/>
    <p:sldId id="544" r:id="rId45"/>
    <p:sldId id="545" r:id="rId46"/>
    <p:sldId id="546" r:id="rId47"/>
    <p:sldId id="547" r:id="rId48"/>
    <p:sldId id="548" r:id="rId49"/>
    <p:sldId id="549"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D3D3D"/>
    <a:srgbClr val="000066"/>
    <a:srgbClr val="3B9D3B"/>
    <a:srgbClr val="AE0B0B"/>
    <a:srgbClr val="CC3300"/>
    <a:srgbClr val="CC6600"/>
    <a:srgbClr val="393939"/>
    <a:srgbClr val="CC0000"/>
    <a:srgbClr val="990000"/>
    <a:srgbClr val="FF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41" autoAdjust="0"/>
    <p:restoredTop sz="90777" autoAdjust="0"/>
  </p:normalViewPr>
  <p:slideViewPr>
    <p:cSldViewPr snapToGrid="0">
      <p:cViewPr>
        <p:scale>
          <a:sx n="70" d="100"/>
          <a:sy n="70" d="100"/>
        </p:scale>
        <p:origin x="138"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6" d="100"/>
          <a:sy n="56" d="100"/>
        </p:scale>
        <p:origin x="2856" y="72"/>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pPr/>
              <a:t>2021/9/10 Friday</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pPr/>
              <a:t>2021/9/10 Friday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2021/9/10 Friday</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pic>
        <p:nvPicPr>
          <p:cNvPr id="8" name="Picture 7" descr="Picture1.png"/>
          <p:cNvPicPr>
            <a:picLocks noChangeAspect="1"/>
          </p:cNvPicPr>
          <p:nvPr userDrawn="1"/>
        </p:nvPicPr>
        <p:blipFill>
          <a:blip r:embed="rId3" cstate="print"/>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2021/9/10 Friday</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print"/>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a:xfrm>
            <a:off x="186570" y="899047"/>
            <a:ext cx="11792070" cy="5448937"/>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2021/9/10 Friday</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3" cstate="print"/>
          <a:stretch>
            <a:fillRect/>
          </a:stretch>
        </p:blipFill>
        <p:spPr>
          <a:xfrm>
            <a:off x="10178141" y="6062200"/>
            <a:ext cx="1787437" cy="598437"/>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2021/9/10 Friday</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8" name="矩形 7"/>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2021/9/10 Friday</a:t>
            </a:fld>
            <a:endParaRPr lang="zh-CN" altLang="en-US"/>
          </a:p>
        </p:txBody>
      </p:sp>
      <p:sp>
        <p:nvSpPr>
          <p:cNvPr id="8" name="页脚占位符 7"/>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2021/9/10 Friday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2021/9/10 Friday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2021/9/10 Friday</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2021/9/10 Friday</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2021/9/10 Friday</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0230"/>
            <a:ext cx="9144000" cy="2387600"/>
          </a:xfrm>
        </p:spPr>
        <p:txBody>
          <a:bodyPr anchor="ctr">
            <a:normAutofit/>
          </a:bodyPr>
          <a:lstStyle/>
          <a:p>
            <a:r>
              <a:rPr lang="zh-CN" altLang="en-US" sz="6000" dirty="0">
                <a:solidFill>
                  <a:schemeClr val="tx1">
                    <a:lumMod val="65000"/>
                    <a:lumOff val="35000"/>
                  </a:schemeClr>
                </a:solidFill>
              </a:rPr>
              <a:t>基础数据结构</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5" name="内容占位符 2"/>
          <p:cNvSpPr>
            <a:spLocks noGrp="1"/>
          </p:cNvSpPr>
          <p:nvPr>
            <p:ph idx="1"/>
          </p:nvPr>
        </p:nvSpPr>
        <p:spPr>
          <a:xfrm>
            <a:off x="186570" y="899047"/>
            <a:ext cx="11792070" cy="5448937"/>
          </a:xfrm>
        </p:spPr>
        <p:txBody>
          <a:bodyPr/>
          <a:lstStyle/>
          <a:p>
            <a:r>
              <a:rPr lang="zh-CN" altLang="en-US" dirty="0"/>
              <a:t>链表和数组的区别：</a:t>
            </a:r>
            <a:endParaRPr lang="en-US" altLang="zh-CN" dirty="0"/>
          </a:p>
          <a:p>
            <a:pPr lvl="1"/>
            <a:r>
              <a:rPr lang="zh-CN" altLang="en-US" dirty="0"/>
              <a:t>解决了数组无法动态增长及减小的问题</a:t>
            </a:r>
            <a:endParaRPr lang="en-US" altLang="zh-CN" dirty="0"/>
          </a:p>
          <a:p>
            <a:pPr lvl="1"/>
            <a:r>
              <a:rPr lang="zh-CN" altLang="en-US" dirty="0"/>
              <a:t>插入删除的效率非常高</a:t>
            </a:r>
          </a:p>
          <a:p>
            <a:r>
              <a:rPr lang="zh-CN" altLang="en-US" dirty="0"/>
              <a:t>虽然链表的特点决定了它在应用中的用途非常广泛，但是我们也必须认识到，由于数组直接采用了内存偏移量的方式访问元素，而链表需要通过节点与节点之间通过引用建立的关系来访问元素，因此，</a:t>
            </a:r>
            <a:r>
              <a:rPr lang="zh-CN" altLang="en-US" b="1" dirty="0">
                <a:solidFill>
                  <a:srgbClr val="C00000"/>
                </a:solidFill>
              </a:rPr>
              <a:t>数组的元素寻址访问效率要高于链表</a:t>
            </a:r>
            <a:endParaRPr lang="en-US" altLang="zh-CN" b="1" dirty="0">
              <a:solidFill>
                <a:srgbClr val="C00000"/>
              </a:solidFill>
            </a:endParaRPr>
          </a:p>
          <a:p>
            <a:endParaRPr lang="en-US" altLang="zh-CN" dirty="0"/>
          </a:p>
          <a:p>
            <a:endParaRPr lang="zh-CN" altLang="en-US" dirty="0"/>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6" name="内容占位符 2"/>
          <p:cNvSpPr>
            <a:spLocks noGrp="1"/>
          </p:cNvSpPr>
          <p:nvPr>
            <p:ph idx="1"/>
          </p:nvPr>
        </p:nvSpPr>
        <p:spPr>
          <a:xfrm>
            <a:off x="186570" y="899047"/>
            <a:ext cx="11792070" cy="5448937"/>
          </a:xfrm>
        </p:spPr>
        <p:txBody>
          <a:bodyPr/>
          <a:lstStyle/>
          <a:p>
            <a:r>
              <a:rPr lang="zh-CN" altLang="en-US" dirty="0"/>
              <a:t>在链表中</a:t>
            </a:r>
            <a:r>
              <a:rPr lang="en-US" altLang="zh-CN" dirty="0"/>
              <a:t>,</a:t>
            </a:r>
            <a:r>
              <a:rPr lang="zh-CN" altLang="en-US" dirty="0"/>
              <a:t>每个数据项都被包含在链结点元素中。一个链结点元素是某个类的对象，这个类可以叫做</a:t>
            </a:r>
            <a:r>
              <a:rPr lang="en-US" altLang="zh-CN" dirty="0"/>
              <a:t>Node</a:t>
            </a:r>
            <a:r>
              <a:rPr lang="zh-CN" altLang="en-US" dirty="0"/>
              <a:t>。每个</a:t>
            </a:r>
            <a:r>
              <a:rPr lang="en-US" altLang="zh-CN" dirty="0"/>
              <a:t>Node</a:t>
            </a:r>
            <a:r>
              <a:rPr lang="zh-CN" altLang="en-US" dirty="0"/>
              <a:t>对象中都包含一个对下一个链结点引用的字段</a:t>
            </a:r>
            <a:r>
              <a:rPr lang="en-US" altLang="zh-CN" dirty="0"/>
              <a:t>(</a:t>
            </a:r>
            <a:r>
              <a:rPr lang="zh-CN" altLang="en-US" dirty="0"/>
              <a:t>通常叫做</a:t>
            </a:r>
            <a:r>
              <a:rPr lang="en-US" altLang="zh-CN" dirty="0"/>
              <a:t>next)</a:t>
            </a:r>
            <a:r>
              <a:rPr lang="zh-CN" altLang="en-US" dirty="0"/>
              <a:t>。但是链表本身的对象中有一个字段指向对第一个链结点的引用（如果没有第一个连接点元素的引用将失去整个链表的控制，因为其他元素都通过第一个节点的关联关系检索到）</a:t>
            </a:r>
          </a:p>
        </p:txBody>
      </p:sp>
      <p:sp>
        <p:nvSpPr>
          <p:cNvPr id="7" name="圆角矩形 6"/>
          <p:cNvSpPr/>
          <p:nvPr/>
        </p:nvSpPr>
        <p:spPr>
          <a:xfrm>
            <a:off x="568854" y="4252723"/>
            <a:ext cx="1958216" cy="2385603"/>
          </a:xfrm>
          <a:prstGeom prst="roundRect">
            <a:avLst>
              <a:gd name="adj" fmla="val 12058"/>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8" name="圆角矩形 7"/>
          <p:cNvSpPr/>
          <p:nvPr/>
        </p:nvSpPr>
        <p:spPr>
          <a:xfrm>
            <a:off x="834219" y="4485973"/>
            <a:ext cx="1434116" cy="600553"/>
          </a:xfrm>
          <a:prstGeom prst="roundRect">
            <a:avLst>
              <a:gd name="adj" fmla="val 10051"/>
            </a:avLst>
          </a:prstGeom>
          <a:solidFill>
            <a:srgbClr val="269999"/>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Data</a:t>
            </a:r>
            <a:endParaRPr lang="zh-CN" altLang="en-US" sz="2000" dirty="0">
              <a:latin typeface="微软雅黑" panose="020B0503020204020204" pitchFamily="34" charset="-122"/>
              <a:ea typeface="微软雅黑" panose="020B0503020204020204" pitchFamily="34" charset="-122"/>
            </a:endParaRPr>
          </a:p>
        </p:txBody>
      </p:sp>
      <p:sp>
        <p:nvSpPr>
          <p:cNvPr id="9" name="矩形 8"/>
          <p:cNvSpPr/>
          <p:nvPr/>
        </p:nvSpPr>
        <p:spPr>
          <a:xfrm>
            <a:off x="186570" y="4106486"/>
            <a:ext cx="11560751" cy="2648215"/>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830904" y="5828246"/>
            <a:ext cx="1434116" cy="600553"/>
          </a:xfrm>
          <a:prstGeom prst="roundRect">
            <a:avLst>
              <a:gd name="adj" fmla="val 10051"/>
            </a:avLst>
          </a:prstGeom>
          <a:solidFill>
            <a:schemeClr val="bg1"/>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E0B0B"/>
                </a:solidFill>
                <a:latin typeface="微软雅黑" panose="020B0503020204020204" pitchFamily="34" charset="-122"/>
                <a:ea typeface="微软雅黑" panose="020B0503020204020204" pitchFamily="34" charset="-122"/>
              </a:rPr>
              <a:t>next</a:t>
            </a:r>
            <a:endParaRPr lang="zh-CN" altLang="en-US" sz="2000" dirty="0">
              <a:solidFill>
                <a:srgbClr val="AE0B0B"/>
              </a:solidFill>
              <a:latin typeface="微软雅黑" panose="020B0503020204020204" pitchFamily="34" charset="-122"/>
              <a:ea typeface="微软雅黑" panose="020B0503020204020204" pitchFamily="34" charset="-122"/>
            </a:endParaRPr>
          </a:p>
        </p:txBody>
      </p:sp>
      <p:sp>
        <p:nvSpPr>
          <p:cNvPr id="11" name="文本框 8"/>
          <p:cNvSpPr txBox="1"/>
          <p:nvPr/>
        </p:nvSpPr>
        <p:spPr>
          <a:xfrm>
            <a:off x="1051964" y="5289720"/>
            <a:ext cx="99199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首节点</a:t>
            </a:r>
          </a:p>
        </p:txBody>
      </p:sp>
      <p:sp>
        <p:nvSpPr>
          <p:cNvPr id="12" name="圆角矩形 11"/>
          <p:cNvSpPr/>
          <p:nvPr/>
        </p:nvSpPr>
        <p:spPr>
          <a:xfrm>
            <a:off x="3149695" y="4636192"/>
            <a:ext cx="1927580" cy="1748572"/>
          </a:xfrm>
          <a:prstGeom prst="roundRect">
            <a:avLst>
              <a:gd name="adj" fmla="val 12058"/>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13" name="圆角矩形 12"/>
          <p:cNvSpPr/>
          <p:nvPr/>
        </p:nvSpPr>
        <p:spPr>
          <a:xfrm>
            <a:off x="3411745" y="4797556"/>
            <a:ext cx="1434116" cy="600553"/>
          </a:xfrm>
          <a:prstGeom prst="roundRect">
            <a:avLst>
              <a:gd name="adj" fmla="val 10051"/>
            </a:avLst>
          </a:prstGeom>
          <a:solidFill>
            <a:srgbClr val="269999"/>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Data</a:t>
            </a:r>
            <a:endParaRPr lang="zh-CN" altLang="en-US" sz="2000" dirty="0">
              <a:latin typeface="微软雅黑" panose="020B0503020204020204" pitchFamily="34" charset="-122"/>
              <a:ea typeface="微软雅黑" panose="020B0503020204020204" pitchFamily="34" charset="-122"/>
            </a:endParaRPr>
          </a:p>
        </p:txBody>
      </p:sp>
      <p:sp>
        <p:nvSpPr>
          <p:cNvPr id="14" name="圆角矩形 13"/>
          <p:cNvSpPr/>
          <p:nvPr/>
        </p:nvSpPr>
        <p:spPr>
          <a:xfrm>
            <a:off x="3411745" y="5581732"/>
            <a:ext cx="1434116" cy="600553"/>
          </a:xfrm>
          <a:prstGeom prst="roundRect">
            <a:avLst>
              <a:gd name="adj" fmla="val 10051"/>
            </a:avLst>
          </a:prstGeom>
          <a:solidFill>
            <a:schemeClr val="bg1"/>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E0B0B"/>
                </a:solidFill>
                <a:latin typeface="微软雅黑" panose="020B0503020204020204" pitchFamily="34" charset="-122"/>
                <a:ea typeface="微软雅黑" panose="020B0503020204020204" pitchFamily="34" charset="-122"/>
              </a:rPr>
              <a:t>next</a:t>
            </a:r>
            <a:endParaRPr lang="zh-CN" altLang="en-US" sz="2000" dirty="0">
              <a:solidFill>
                <a:srgbClr val="AE0B0B"/>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794996" y="4636192"/>
            <a:ext cx="1927580" cy="1748572"/>
          </a:xfrm>
          <a:prstGeom prst="roundRect">
            <a:avLst>
              <a:gd name="adj" fmla="val 12058"/>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16" name="圆角矩形 15"/>
          <p:cNvSpPr/>
          <p:nvPr/>
        </p:nvSpPr>
        <p:spPr>
          <a:xfrm>
            <a:off x="6057046" y="4797556"/>
            <a:ext cx="1434116" cy="600553"/>
          </a:xfrm>
          <a:prstGeom prst="roundRect">
            <a:avLst>
              <a:gd name="adj" fmla="val 10051"/>
            </a:avLst>
          </a:prstGeom>
          <a:solidFill>
            <a:srgbClr val="269999"/>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Data</a:t>
            </a:r>
            <a:endParaRPr lang="zh-CN" altLang="en-US" sz="2000" dirty="0">
              <a:latin typeface="微软雅黑" panose="020B0503020204020204" pitchFamily="34" charset="-122"/>
              <a:ea typeface="微软雅黑" panose="020B0503020204020204" pitchFamily="34" charset="-122"/>
            </a:endParaRPr>
          </a:p>
        </p:txBody>
      </p:sp>
      <p:sp>
        <p:nvSpPr>
          <p:cNvPr id="17" name="圆角矩形 16"/>
          <p:cNvSpPr/>
          <p:nvPr/>
        </p:nvSpPr>
        <p:spPr>
          <a:xfrm>
            <a:off x="6057046" y="5581732"/>
            <a:ext cx="1434116" cy="600553"/>
          </a:xfrm>
          <a:prstGeom prst="roundRect">
            <a:avLst>
              <a:gd name="adj" fmla="val 10051"/>
            </a:avLst>
          </a:prstGeom>
          <a:solidFill>
            <a:schemeClr val="bg1"/>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E0B0B"/>
                </a:solidFill>
                <a:latin typeface="微软雅黑" panose="020B0503020204020204" pitchFamily="34" charset="-122"/>
                <a:ea typeface="微软雅黑" panose="020B0503020204020204" pitchFamily="34" charset="-122"/>
              </a:rPr>
              <a:t>next</a:t>
            </a:r>
            <a:endParaRPr lang="zh-CN" altLang="en-US" sz="2000" dirty="0">
              <a:solidFill>
                <a:srgbClr val="AE0B0B"/>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8440296" y="4636192"/>
            <a:ext cx="1927580" cy="1748572"/>
          </a:xfrm>
          <a:prstGeom prst="roundRect">
            <a:avLst>
              <a:gd name="adj" fmla="val 12058"/>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19" name="圆角矩形 18"/>
          <p:cNvSpPr/>
          <p:nvPr/>
        </p:nvSpPr>
        <p:spPr>
          <a:xfrm>
            <a:off x="8652471" y="4797556"/>
            <a:ext cx="1434116" cy="600553"/>
          </a:xfrm>
          <a:prstGeom prst="roundRect">
            <a:avLst>
              <a:gd name="adj" fmla="val 10051"/>
            </a:avLst>
          </a:prstGeom>
          <a:solidFill>
            <a:srgbClr val="269999"/>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Data</a:t>
            </a:r>
            <a:endParaRPr lang="zh-CN" altLang="en-US" sz="2000" dirty="0">
              <a:latin typeface="微软雅黑" panose="020B0503020204020204" pitchFamily="34" charset="-122"/>
              <a:ea typeface="微软雅黑" panose="020B0503020204020204" pitchFamily="34" charset="-122"/>
            </a:endParaRPr>
          </a:p>
        </p:txBody>
      </p:sp>
      <p:sp>
        <p:nvSpPr>
          <p:cNvPr id="20" name="圆角矩形 19"/>
          <p:cNvSpPr/>
          <p:nvPr/>
        </p:nvSpPr>
        <p:spPr>
          <a:xfrm>
            <a:off x="8652471" y="5581732"/>
            <a:ext cx="1434116" cy="600553"/>
          </a:xfrm>
          <a:prstGeom prst="roundRect">
            <a:avLst>
              <a:gd name="adj" fmla="val 10051"/>
            </a:avLst>
          </a:prstGeom>
          <a:solidFill>
            <a:schemeClr val="bg1"/>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E0B0B"/>
                </a:solidFill>
                <a:latin typeface="微软雅黑" panose="020B0503020204020204" pitchFamily="34" charset="-122"/>
                <a:ea typeface="微软雅黑" panose="020B0503020204020204" pitchFamily="34" charset="-122"/>
              </a:rPr>
              <a:t>next</a:t>
            </a:r>
            <a:endParaRPr lang="zh-CN" altLang="en-US" sz="2000" dirty="0">
              <a:solidFill>
                <a:srgbClr val="AE0B0B"/>
              </a:solidFill>
              <a:latin typeface="微软雅黑" panose="020B0503020204020204" pitchFamily="34" charset="-122"/>
              <a:ea typeface="微软雅黑" panose="020B0503020204020204" pitchFamily="34" charset="-122"/>
            </a:endParaRPr>
          </a:p>
        </p:txBody>
      </p:sp>
      <p:cxnSp>
        <p:nvCxnSpPr>
          <p:cNvPr id="21" name="肘形连接符 20"/>
          <p:cNvCxnSpPr>
            <a:stCxn id="10" idx="3"/>
          </p:cNvCxnSpPr>
          <p:nvPr/>
        </p:nvCxnSpPr>
        <p:spPr>
          <a:xfrm flipV="1">
            <a:off x="2265020" y="5398109"/>
            <a:ext cx="884675" cy="730414"/>
          </a:xfrm>
          <a:prstGeom prst="bentConnector3">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4" idx="3"/>
            <a:endCxn id="15" idx="1"/>
          </p:cNvCxnSpPr>
          <p:nvPr/>
        </p:nvCxnSpPr>
        <p:spPr>
          <a:xfrm flipV="1">
            <a:off x="4845861" y="5510478"/>
            <a:ext cx="949135" cy="371531"/>
          </a:xfrm>
          <a:prstGeom prst="bentConnector3">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7" idx="3"/>
            <a:endCxn id="18" idx="1"/>
          </p:cNvCxnSpPr>
          <p:nvPr/>
        </p:nvCxnSpPr>
        <p:spPr>
          <a:xfrm flipV="1">
            <a:off x="7491162" y="5510478"/>
            <a:ext cx="949134" cy="371531"/>
          </a:xfrm>
          <a:prstGeom prst="bentConnector3">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32"/>
          <p:cNvSpPr txBox="1"/>
          <p:nvPr/>
        </p:nvSpPr>
        <p:spPr>
          <a:xfrm>
            <a:off x="10986645" y="5697342"/>
            <a:ext cx="991995" cy="369332"/>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null</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5" name="Line 20"/>
          <p:cNvSpPr>
            <a:spLocks noChangeShapeType="1"/>
          </p:cNvSpPr>
          <p:nvPr/>
        </p:nvSpPr>
        <p:spPr bwMode="auto">
          <a:xfrm flipV="1">
            <a:off x="10086587" y="5882008"/>
            <a:ext cx="923132"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6" name="文本框 34"/>
          <p:cNvSpPr txBox="1"/>
          <p:nvPr/>
        </p:nvSpPr>
        <p:spPr>
          <a:xfrm>
            <a:off x="10052155" y="5503148"/>
            <a:ext cx="99199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尾节点</a:t>
            </a:r>
          </a:p>
        </p:txBody>
      </p:sp>
      <p:sp>
        <p:nvSpPr>
          <p:cNvPr id="27" name="文本框 35"/>
          <p:cNvSpPr txBox="1"/>
          <p:nvPr/>
        </p:nvSpPr>
        <p:spPr>
          <a:xfrm>
            <a:off x="10755326" y="4198409"/>
            <a:ext cx="99199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链表</a:t>
            </a: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dirty="0"/>
              <a:t>下面是一个简要的链表节点</a:t>
            </a:r>
            <a:r>
              <a:rPr lang="en-US" altLang="zh-CN" dirty="0"/>
              <a:t>Node</a:t>
            </a:r>
            <a:r>
              <a:rPr lang="zh-CN" altLang="en-US" dirty="0"/>
              <a:t>类定义的一部分。它包含了一些数据和对下一个链结点的引用啊、</a:t>
            </a:r>
          </a:p>
        </p:txBody>
      </p:sp>
      <p:pic>
        <p:nvPicPr>
          <p:cNvPr id="4" name="图片 3"/>
          <p:cNvPicPr>
            <a:picLocks noChangeAspect="1"/>
          </p:cNvPicPr>
          <p:nvPr/>
        </p:nvPicPr>
        <p:blipFill>
          <a:blip r:embed="rId3" cstate="print"/>
          <a:stretch>
            <a:fillRect/>
          </a:stretch>
        </p:blipFill>
        <p:spPr>
          <a:xfrm>
            <a:off x="567949" y="2394527"/>
            <a:ext cx="6467475" cy="2657475"/>
          </a:xfrm>
          <a:prstGeom prst="rect">
            <a:avLst/>
          </a:prstGeom>
          <a:blipFill>
            <a:blip r:embed="rId4" cstate="print"/>
            <a:stretch>
              <a:fillRect/>
            </a:stretch>
          </a:blipFill>
          <a:ln w="101600">
            <a:solidFill>
              <a:srgbClr val="339933">
                <a:alpha val="96000"/>
              </a:srgbClr>
            </a:solidFill>
          </a:ln>
        </p:spPr>
      </p:pic>
      <p:sp>
        <p:nvSpPr>
          <p:cNvPr id="5" name="圆角矩形 4"/>
          <p:cNvSpPr/>
          <p:nvPr/>
        </p:nvSpPr>
        <p:spPr>
          <a:xfrm>
            <a:off x="997527" y="2826323"/>
            <a:ext cx="2394066" cy="41040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064018" y="2763875"/>
            <a:ext cx="7158164"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两个</a:t>
            </a:r>
            <a:r>
              <a:rPr lang="en-US" altLang="zh-CN" b="1" dirty="0" err="1">
                <a:solidFill>
                  <a:srgbClr val="C00000"/>
                </a:solidFill>
                <a:latin typeface="微软雅黑" panose="020B0503020204020204" pitchFamily="34" charset="-122"/>
                <a:ea typeface="微软雅黑" panose="020B0503020204020204" pitchFamily="34" charset="-122"/>
              </a:rPr>
              <a:t>int</a:t>
            </a:r>
            <a:r>
              <a:rPr lang="zh-CN" altLang="en-US" b="1" dirty="0">
                <a:solidFill>
                  <a:srgbClr val="C00000"/>
                </a:solidFill>
                <a:latin typeface="微软雅黑" panose="020B0503020204020204" pitchFamily="34" charset="-122"/>
                <a:ea typeface="微软雅黑" panose="020B0503020204020204" pitchFamily="34" charset="-122"/>
              </a:rPr>
              <a:t>型的数据表示链表节点实际要存储的内容（可以自行定义）</a:t>
            </a:r>
          </a:p>
        </p:txBody>
      </p:sp>
      <p:sp>
        <p:nvSpPr>
          <p:cNvPr id="7" name="右箭头 6"/>
          <p:cNvSpPr/>
          <p:nvPr/>
        </p:nvSpPr>
        <p:spPr>
          <a:xfrm rot="10800000">
            <a:off x="3381049" y="2763875"/>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997527" y="3242217"/>
            <a:ext cx="2394066" cy="28709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053474" y="3182247"/>
            <a:ext cx="7158164"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指向下一个元素的引用</a:t>
            </a:r>
            <a:r>
              <a:rPr lang="en-US" altLang="zh-CN" b="1" dirty="0">
                <a:solidFill>
                  <a:srgbClr val="C00000"/>
                </a:solidFill>
                <a:latin typeface="微软雅黑" panose="020B0503020204020204" pitchFamily="34" charset="-122"/>
                <a:ea typeface="微软雅黑" panose="020B0503020204020204" pitchFamily="34" charset="-122"/>
              </a:rPr>
              <a:t>next</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 name="右箭头 9"/>
          <p:cNvSpPr/>
          <p:nvPr/>
        </p:nvSpPr>
        <p:spPr>
          <a:xfrm rot="10800000">
            <a:off x="3370505" y="3182247"/>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dirty="0"/>
              <a:t>链表节点的检索：</a:t>
            </a:r>
            <a:endParaRPr lang="en-US" altLang="zh-CN" dirty="0"/>
          </a:p>
          <a:p>
            <a:pPr lvl="1"/>
            <a:r>
              <a:rPr lang="zh-CN" altLang="en-US" dirty="0"/>
              <a:t>在数组中</a:t>
            </a:r>
            <a:r>
              <a:rPr lang="en-US" altLang="zh-CN" dirty="0"/>
              <a:t>,</a:t>
            </a:r>
            <a:r>
              <a:rPr lang="zh-CN" altLang="en-US" dirty="0"/>
              <a:t>我们使用的是位置进行查询，在链表中</a:t>
            </a:r>
            <a:r>
              <a:rPr lang="en-US" altLang="zh-CN" dirty="0"/>
              <a:t>,</a:t>
            </a:r>
            <a:r>
              <a:rPr lang="zh-CN" altLang="en-US" dirty="0"/>
              <a:t>我们使用的是节点之间的关系进行查询</a:t>
            </a:r>
            <a:endParaRPr lang="en-US" altLang="zh-CN" dirty="0"/>
          </a:p>
          <a:p>
            <a:pPr marL="228600" lvl="1">
              <a:spcBef>
                <a:spcPts val="1000"/>
              </a:spcBef>
            </a:pPr>
            <a:r>
              <a:rPr lang="en-US" altLang="zh-CN" sz="2800" dirty="0" err="1"/>
              <a:t>MyLink</a:t>
            </a:r>
            <a:r>
              <a:rPr lang="zh-CN" altLang="en-US" sz="2800" dirty="0"/>
              <a:t>链表类要有一个头节点引用：</a:t>
            </a:r>
          </a:p>
        </p:txBody>
      </p:sp>
      <p:pic>
        <p:nvPicPr>
          <p:cNvPr id="4" name="图片 3"/>
          <p:cNvPicPr>
            <a:picLocks noChangeAspect="1"/>
          </p:cNvPicPr>
          <p:nvPr/>
        </p:nvPicPr>
        <p:blipFill>
          <a:blip r:embed="rId3" cstate="print"/>
          <a:stretch>
            <a:fillRect/>
          </a:stretch>
        </p:blipFill>
        <p:spPr>
          <a:xfrm>
            <a:off x="573231" y="3739893"/>
            <a:ext cx="4229100" cy="381000"/>
          </a:xfrm>
          <a:prstGeom prst="rect">
            <a:avLst/>
          </a:prstGeom>
          <a:blipFill>
            <a:blip r:embed="rId4" cstate="print"/>
            <a:stretch>
              <a:fillRect/>
            </a:stretch>
          </a:blipFill>
          <a:ln w="101600">
            <a:solidFill>
              <a:srgbClr val="339933">
                <a:alpha val="96000"/>
              </a:srgbClr>
            </a:solidFill>
          </a:ln>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dirty="0"/>
              <a:t>当链表创建之初</a:t>
            </a:r>
            <a:r>
              <a:rPr lang="en-US" altLang="zh-CN" dirty="0"/>
              <a:t>,</a:t>
            </a:r>
            <a:r>
              <a:rPr lang="zh-CN" altLang="en-US" dirty="0"/>
              <a:t>仅仅拥有一个空的</a:t>
            </a:r>
            <a:r>
              <a:rPr lang="en-US" altLang="zh-CN" dirty="0"/>
              <a:t>head</a:t>
            </a:r>
            <a:r>
              <a:rPr lang="zh-CN" altLang="en-US" dirty="0"/>
              <a:t>就可以了</a:t>
            </a:r>
            <a:r>
              <a:rPr lang="en-US" altLang="zh-CN" dirty="0"/>
              <a:t>.</a:t>
            </a:r>
            <a:r>
              <a:rPr lang="zh-CN" altLang="en-US" dirty="0"/>
              <a:t>其内容是逐渐添加进去的：</a:t>
            </a:r>
          </a:p>
          <a:p>
            <a:endParaRPr lang="en-US" altLang="zh-CN" dirty="0"/>
          </a:p>
          <a:p>
            <a:r>
              <a:rPr lang="zh-CN" altLang="en-US" dirty="0"/>
              <a:t>此时</a:t>
            </a:r>
            <a:r>
              <a:rPr lang="en-US" altLang="zh-CN" dirty="0"/>
              <a:t>,</a:t>
            </a:r>
            <a:r>
              <a:rPr lang="zh-CN" altLang="en-US" dirty="0"/>
              <a:t>你已经拥有了一个链表</a:t>
            </a:r>
            <a:r>
              <a:rPr lang="en-US" altLang="zh-CN" dirty="0"/>
              <a:t>,</a:t>
            </a:r>
            <a:r>
              <a:rPr lang="zh-CN" altLang="en-US" dirty="0"/>
              <a:t>只是它是一个空链表</a:t>
            </a:r>
            <a:endParaRPr lang="en-US" altLang="zh-CN" dirty="0"/>
          </a:p>
          <a:p>
            <a:endParaRPr lang="zh-CN" altLang="en-US" dirty="0"/>
          </a:p>
        </p:txBody>
      </p:sp>
      <p:pic>
        <p:nvPicPr>
          <p:cNvPr id="4" name="图片 3"/>
          <p:cNvPicPr>
            <a:picLocks noChangeAspect="1"/>
          </p:cNvPicPr>
          <p:nvPr/>
        </p:nvPicPr>
        <p:blipFill>
          <a:blip r:embed="rId3" cstate="print"/>
          <a:stretch>
            <a:fillRect/>
          </a:stretch>
        </p:blipFill>
        <p:spPr>
          <a:xfrm>
            <a:off x="595685" y="2314055"/>
            <a:ext cx="5686425" cy="800100"/>
          </a:xfrm>
          <a:prstGeom prst="rect">
            <a:avLst/>
          </a:prstGeom>
          <a:blipFill>
            <a:blip r:embed="rId4" cstate="print"/>
            <a:stretch>
              <a:fillRect/>
            </a:stretch>
          </a:blipFill>
          <a:ln w="101600">
            <a:solidFill>
              <a:srgbClr val="339933">
                <a:alpha val="96000"/>
              </a:srgbClr>
            </a:solidFill>
          </a:ln>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dirty="0"/>
              <a:t>链表节点添加过程：</a:t>
            </a:r>
            <a:endParaRPr lang="en-US" altLang="zh-CN" dirty="0"/>
          </a:p>
          <a:p>
            <a:pPr lvl="1"/>
            <a:r>
              <a:rPr lang="zh-CN" altLang="en-US" dirty="0"/>
              <a:t>找到链表的尾部</a:t>
            </a:r>
            <a:r>
              <a:rPr lang="en-US" altLang="zh-CN" dirty="0"/>
              <a:t>.</a:t>
            </a:r>
          </a:p>
          <a:p>
            <a:pPr lvl="1"/>
            <a:r>
              <a:rPr lang="zh-CN" altLang="en-US" dirty="0"/>
              <a:t>将新的节点添加到链表的尾部</a:t>
            </a:r>
            <a:r>
              <a:rPr lang="en-US" altLang="zh-CN" dirty="0"/>
              <a:t>.</a:t>
            </a:r>
          </a:p>
          <a:p>
            <a:endParaRPr lang="en-US" altLang="zh-CN" dirty="0"/>
          </a:p>
          <a:p>
            <a:endParaRPr lang="en-US" altLang="zh-CN" dirty="0"/>
          </a:p>
          <a:p>
            <a:endParaRPr lang="en-US" altLang="zh-CN" dirty="0"/>
          </a:p>
          <a:p>
            <a:endParaRPr lang="en-US" altLang="zh-CN" dirty="0"/>
          </a:p>
          <a:p>
            <a:endParaRPr lang="zh-CN" altLang="en-US" dirty="0"/>
          </a:p>
        </p:txBody>
      </p:sp>
      <p:pic>
        <p:nvPicPr>
          <p:cNvPr id="4" name="图片 3"/>
          <p:cNvPicPr>
            <a:picLocks noChangeAspect="1"/>
          </p:cNvPicPr>
          <p:nvPr/>
        </p:nvPicPr>
        <p:blipFill>
          <a:blip r:embed="rId3" cstate="print"/>
          <a:stretch>
            <a:fillRect/>
          </a:stretch>
        </p:blipFill>
        <p:spPr>
          <a:xfrm>
            <a:off x="363162" y="2976823"/>
            <a:ext cx="10534650" cy="2533650"/>
          </a:xfrm>
          <a:prstGeom prst="rect">
            <a:avLst/>
          </a:prstGeom>
          <a:blipFill>
            <a:blip r:embed="rId4" cstate="print"/>
            <a:stretch>
              <a:fillRect/>
            </a:stretch>
          </a:blipFill>
          <a:ln w="101600">
            <a:solidFill>
              <a:srgbClr val="339933">
                <a:alpha val="96000"/>
              </a:srgbClr>
            </a:solidFill>
          </a:ln>
        </p:spPr>
      </p:pic>
      <p:sp>
        <p:nvSpPr>
          <p:cNvPr id="5" name="矩形 4"/>
          <p:cNvSpPr/>
          <p:nvPr/>
        </p:nvSpPr>
        <p:spPr>
          <a:xfrm>
            <a:off x="5755018" y="3240808"/>
            <a:ext cx="3821880"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链表为空</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直接将节点添加到</a:t>
            </a:r>
            <a:r>
              <a:rPr lang="en-US" altLang="zh-CN" b="1" dirty="0">
                <a:solidFill>
                  <a:srgbClr val="C00000"/>
                </a:solidFill>
                <a:latin typeface="微软雅黑" panose="020B0503020204020204" pitchFamily="34" charset="-122"/>
                <a:ea typeface="微软雅黑" panose="020B0503020204020204" pitchFamily="34" charset="-122"/>
              </a:rPr>
              <a:t>head</a:t>
            </a:r>
            <a:r>
              <a:rPr lang="zh-CN" altLang="en-US" b="1" dirty="0">
                <a:solidFill>
                  <a:srgbClr val="C00000"/>
                </a:solidFill>
                <a:latin typeface="微软雅黑" panose="020B0503020204020204" pitchFamily="34" charset="-122"/>
                <a:ea typeface="微软雅黑" panose="020B0503020204020204" pitchFamily="34" charset="-122"/>
              </a:rPr>
              <a:t>中</a:t>
            </a:r>
          </a:p>
        </p:txBody>
      </p:sp>
      <p:sp>
        <p:nvSpPr>
          <p:cNvPr id="6" name="圆角矩形 5"/>
          <p:cNvSpPr/>
          <p:nvPr/>
        </p:nvSpPr>
        <p:spPr>
          <a:xfrm>
            <a:off x="864524" y="3242217"/>
            <a:ext cx="4369357" cy="44371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960414" y="4883317"/>
            <a:ext cx="3681519"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新节点的添加</a:t>
            </a:r>
          </a:p>
        </p:txBody>
      </p:sp>
      <p:sp>
        <p:nvSpPr>
          <p:cNvPr id="8" name="右箭头 7"/>
          <p:cNvSpPr/>
          <p:nvPr/>
        </p:nvSpPr>
        <p:spPr>
          <a:xfrm rot="10800000">
            <a:off x="5082593" y="3240808"/>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864524" y="4087987"/>
            <a:ext cx="4369357" cy="70776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rot="10800000">
            <a:off x="5082593" y="4202660"/>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735243" y="4202660"/>
            <a:ext cx="384165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查找链表尾部</a:t>
            </a:r>
          </a:p>
        </p:txBody>
      </p:sp>
      <p:sp>
        <p:nvSpPr>
          <p:cNvPr id="12" name="圆角矩形 11"/>
          <p:cNvSpPr/>
          <p:nvPr/>
        </p:nvSpPr>
        <p:spPr>
          <a:xfrm>
            <a:off x="1263912" y="4836913"/>
            <a:ext cx="4134566" cy="327599"/>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rot="10800000">
            <a:off x="5366087" y="4869942"/>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dirty="0"/>
              <a:t>链表的查询检索只能从前向后依次进行</a:t>
            </a:r>
            <a:r>
              <a:rPr lang="en-US" altLang="zh-CN" dirty="0"/>
              <a:t>,</a:t>
            </a:r>
            <a:r>
              <a:rPr lang="zh-CN" altLang="en-US" dirty="0"/>
              <a:t>无法使用随机搜索，因此单纯的检索过程效率低于数组：</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4" name="图片 3"/>
          <p:cNvPicPr>
            <a:picLocks noChangeAspect="1"/>
          </p:cNvPicPr>
          <p:nvPr/>
        </p:nvPicPr>
        <p:blipFill>
          <a:blip r:embed="rId3" cstate="print"/>
          <a:stretch>
            <a:fillRect/>
          </a:stretch>
        </p:blipFill>
        <p:spPr>
          <a:xfrm>
            <a:off x="418000" y="2347546"/>
            <a:ext cx="10582275" cy="2971800"/>
          </a:xfrm>
          <a:prstGeom prst="rect">
            <a:avLst/>
          </a:prstGeom>
          <a:blipFill>
            <a:blip r:embed="rId4" cstate="print"/>
            <a:stretch>
              <a:fillRect/>
            </a:stretch>
          </a:blipFill>
          <a:ln w="101600">
            <a:solidFill>
              <a:srgbClr val="339933">
                <a:alpha val="96000"/>
              </a:srgbClr>
            </a:solidFill>
          </a:ln>
        </p:spPr>
      </p:pic>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dirty="0"/>
              <a:t>链表节点的删除包括两个方面的内容</a:t>
            </a:r>
          </a:p>
          <a:p>
            <a:pPr lvl="1"/>
            <a:r>
              <a:rPr lang="zh-CN" altLang="en-US" dirty="0"/>
              <a:t>待删除节点及其前继节点的查找</a:t>
            </a:r>
          </a:p>
          <a:p>
            <a:pPr lvl="1"/>
            <a:r>
              <a:rPr lang="zh-CN" altLang="en-US" dirty="0"/>
              <a:t>将待删除节点删除</a:t>
            </a:r>
            <a:endParaRPr lang="en-US" altLang="zh-CN" dirty="0"/>
          </a:p>
          <a:p>
            <a:pPr marL="228600" lvl="1">
              <a:spcBef>
                <a:spcPts val="1000"/>
              </a:spcBef>
            </a:pPr>
            <a:r>
              <a:rPr lang="zh-CN" altLang="en-US" sz="2800" dirty="0"/>
              <a:t>节点删除过程非常简单</a:t>
            </a:r>
            <a:r>
              <a:rPr lang="en-US" altLang="zh-CN" sz="2800" dirty="0"/>
              <a:t>,</a:t>
            </a:r>
            <a:r>
              <a:rPr lang="zh-CN" altLang="en-US" sz="2800" dirty="0"/>
              <a:t>只需要将其前继节点的</a:t>
            </a:r>
            <a:r>
              <a:rPr lang="en-US" altLang="zh-CN" sz="2800" dirty="0"/>
              <a:t>next</a:t>
            </a:r>
            <a:r>
              <a:rPr lang="zh-CN" altLang="en-US" sz="2800" dirty="0"/>
              <a:t>指向待删除节点的</a:t>
            </a:r>
            <a:r>
              <a:rPr lang="en-US" altLang="zh-CN" sz="2800" dirty="0"/>
              <a:t>next</a:t>
            </a:r>
            <a:r>
              <a:rPr lang="zh-CN" altLang="en-US" sz="2800" dirty="0"/>
              <a:t>就可以，除非有必要</a:t>
            </a:r>
            <a:r>
              <a:rPr lang="en-US" altLang="zh-CN" sz="2800" dirty="0"/>
              <a:t>,</a:t>
            </a:r>
            <a:r>
              <a:rPr lang="zh-CN" altLang="en-US" sz="2800" dirty="0"/>
              <a:t>需要对删除节点作相应处理</a:t>
            </a:r>
            <a:r>
              <a:rPr lang="en-US" altLang="zh-CN" sz="2800" dirty="0"/>
              <a:t>,</a:t>
            </a:r>
            <a:r>
              <a:rPr lang="zh-CN" altLang="en-US" sz="2800" dirty="0"/>
              <a:t>否则等待垃圾回收处理即可</a:t>
            </a:r>
            <a:endParaRPr lang="en-US" altLang="zh-CN" sz="2800" dirty="0"/>
          </a:p>
          <a:p>
            <a:pPr marL="228600" lvl="1">
              <a:spcBef>
                <a:spcPts val="1000"/>
              </a:spcBef>
            </a:pPr>
            <a:endParaRPr lang="en-US" altLang="zh-CN" sz="2800" dirty="0"/>
          </a:p>
          <a:p>
            <a:pPr marL="228600" lvl="1">
              <a:spcBef>
                <a:spcPts val="1000"/>
              </a:spcBef>
            </a:pPr>
            <a:endParaRPr lang="en-US" altLang="zh-CN" sz="2000" dirty="0">
              <a:solidFill>
                <a:schemeClr val="lt1"/>
              </a:solidFill>
              <a:latin typeface="微软雅黑" panose="020B0503020204020204" pitchFamily="34" charset="-122"/>
              <a:ea typeface="微软雅黑" panose="020B0503020204020204" pitchFamily="34" charset="-122"/>
            </a:endParaRPr>
          </a:p>
          <a:p>
            <a:pPr marL="228600" lvl="1">
              <a:spcBef>
                <a:spcPts val="1000"/>
              </a:spcBef>
            </a:pPr>
            <a:endParaRPr lang="zh-CN" altLang="en-US" sz="2800" dirty="0"/>
          </a:p>
        </p:txBody>
      </p:sp>
      <p:sp>
        <p:nvSpPr>
          <p:cNvPr id="4" name="Rectangle 10"/>
          <p:cNvSpPr>
            <a:spLocks noChangeArrowheads="1"/>
          </p:cNvSpPr>
          <p:nvPr/>
        </p:nvSpPr>
        <p:spPr bwMode="auto">
          <a:xfrm>
            <a:off x="1908376" y="5376199"/>
            <a:ext cx="1426651" cy="595313"/>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value</a:t>
            </a:r>
          </a:p>
        </p:txBody>
      </p:sp>
      <p:sp>
        <p:nvSpPr>
          <p:cNvPr id="5" name="Rectangle 11"/>
          <p:cNvSpPr>
            <a:spLocks noChangeArrowheads="1"/>
          </p:cNvSpPr>
          <p:nvPr/>
        </p:nvSpPr>
        <p:spPr bwMode="auto">
          <a:xfrm>
            <a:off x="3335027" y="5376199"/>
            <a:ext cx="477299" cy="595313"/>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sp>
        <p:nvSpPr>
          <p:cNvPr id="6" name="Rectangle 12"/>
          <p:cNvSpPr>
            <a:spLocks noChangeArrowheads="1"/>
          </p:cNvSpPr>
          <p:nvPr/>
        </p:nvSpPr>
        <p:spPr bwMode="auto">
          <a:xfrm>
            <a:off x="838388" y="5376199"/>
            <a:ext cx="1069988" cy="595313"/>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key</a:t>
            </a:r>
          </a:p>
        </p:txBody>
      </p:sp>
      <p:sp>
        <p:nvSpPr>
          <p:cNvPr id="7" name="Text Box 19"/>
          <p:cNvSpPr txBox="1">
            <a:spLocks noChangeArrowheads="1"/>
          </p:cNvSpPr>
          <p:nvPr/>
        </p:nvSpPr>
        <p:spPr bwMode="auto">
          <a:xfrm>
            <a:off x="-39105" y="5511137"/>
            <a:ext cx="438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zh-CN" b="1"/>
              <a:t>…</a:t>
            </a:r>
          </a:p>
        </p:txBody>
      </p:sp>
      <p:sp>
        <p:nvSpPr>
          <p:cNvPr id="8" name="Text Box 20"/>
          <p:cNvSpPr txBox="1">
            <a:spLocks noChangeArrowheads="1"/>
          </p:cNvSpPr>
          <p:nvPr/>
        </p:nvSpPr>
        <p:spPr bwMode="auto">
          <a:xfrm>
            <a:off x="11801861" y="5475779"/>
            <a:ext cx="438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zh-CN" b="1"/>
              <a:t>…</a:t>
            </a:r>
          </a:p>
        </p:txBody>
      </p:sp>
      <p:sp>
        <p:nvSpPr>
          <p:cNvPr id="9" name="Line 21"/>
          <p:cNvSpPr>
            <a:spLocks noChangeShapeType="1"/>
          </p:cNvSpPr>
          <p:nvPr/>
        </p:nvSpPr>
        <p:spPr bwMode="auto">
          <a:xfrm>
            <a:off x="392695" y="5727037"/>
            <a:ext cx="288925" cy="0"/>
          </a:xfrm>
          <a:prstGeom prst="line">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anchor="ctr">
            <a:spAutoFit/>
          </a:bodyPr>
          <a:lstStyle/>
          <a:p>
            <a:endParaRPr lang="zh-CN" altLang="en-US"/>
          </a:p>
        </p:txBody>
      </p:sp>
      <p:sp>
        <p:nvSpPr>
          <p:cNvPr id="10" name="Line 22"/>
          <p:cNvSpPr>
            <a:spLocks noChangeShapeType="1"/>
          </p:cNvSpPr>
          <p:nvPr/>
        </p:nvSpPr>
        <p:spPr bwMode="auto">
          <a:xfrm>
            <a:off x="3679574" y="5673855"/>
            <a:ext cx="861677" cy="0"/>
          </a:xfrm>
          <a:prstGeom prst="line">
            <a:avLst/>
          </a:prstGeom>
          <a:ln w="508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txBody>
          <a:bodyPr wrap="square" anchor="ctr">
            <a:spAutoFit/>
          </a:bodyPr>
          <a:lstStyle/>
          <a:p>
            <a:endParaRPr lang="zh-CN" altLang="en-US"/>
          </a:p>
        </p:txBody>
      </p:sp>
      <p:sp>
        <p:nvSpPr>
          <p:cNvPr id="11" name="Line 24"/>
          <p:cNvSpPr>
            <a:spLocks noChangeShapeType="1"/>
          </p:cNvSpPr>
          <p:nvPr/>
        </p:nvSpPr>
        <p:spPr bwMode="auto">
          <a:xfrm>
            <a:off x="11512936" y="5691679"/>
            <a:ext cx="288925" cy="0"/>
          </a:xfrm>
          <a:prstGeom prst="line">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anchor="ctr">
            <a:spAutoFit/>
          </a:bodyPr>
          <a:lstStyle/>
          <a:p>
            <a:endParaRPr lang="zh-CN" altLang="en-US"/>
          </a:p>
        </p:txBody>
      </p:sp>
      <p:sp>
        <p:nvSpPr>
          <p:cNvPr id="12" name="Text Box 25"/>
          <p:cNvSpPr txBox="1">
            <a:spLocks noChangeArrowheads="1"/>
          </p:cNvSpPr>
          <p:nvPr/>
        </p:nvSpPr>
        <p:spPr bwMode="auto">
          <a:xfrm>
            <a:off x="744127" y="4892012"/>
            <a:ext cx="334335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dirty="0">
                <a:solidFill>
                  <a:srgbClr val="C00000"/>
                </a:solidFill>
                <a:latin typeface="微软雅黑" panose="020B0503020204020204" pitchFamily="34" charset="-122"/>
                <a:ea typeface="微软雅黑" panose="020B0503020204020204" pitchFamily="34" charset="-122"/>
              </a:rPr>
              <a:t>parent-</a:t>
            </a:r>
            <a:r>
              <a:rPr lang="zh-CN" altLang="en-US" sz="1800" b="1" dirty="0">
                <a:solidFill>
                  <a:srgbClr val="C00000"/>
                </a:solidFill>
                <a:latin typeface="微软雅黑" panose="020B0503020204020204" pitchFamily="34" charset="-122"/>
                <a:ea typeface="微软雅黑" panose="020B0503020204020204" pitchFamily="34" charset="-122"/>
              </a:rPr>
              <a:t>待删除节点的前序节点</a:t>
            </a:r>
            <a:endParaRPr lang="en-US" altLang="zh-CN" sz="1800" b="1" dirty="0">
              <a:solidFill>
                <a:srgbClr val="C00000"/>
              </a:solidFill>
              <a:latin typeface="微软雅黑" panose="020B0503020204020204" pitchFamily="34" charset="-122"/>
              <a:ea typeface="微软雅黑" panose="020B0503020204020204" pitchFamily="34" charset="-122"/>
            </a:endParaRPr>
          </a:p>
        </p:txBody>
      </p:sp>
      <p:sp>
        <p:nvSpPr>
          <p:cNvPr id="13" name="Text Box 26"/>
          <p:cNvSpPr txBox="1">
            <a:spLocks noChangeArrowheads="1"/>
          </p:cNvSpPr>
          <p:nvPr/>
        </p:nvSpPr>
        <p:spPr bwMode="auto">
          <a:xfrm>
            <a:off x="5063313" y="4892012"/>
            <a:ext cx="227043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dirty="0">
                <a:solidFill>
                  <a:srgbClr val="C00000"/>
                </a:solidFill>
                <a:latin typeface="微软雅黑" panose="020B0503020204020204" pitchFamily="34" charset="-122"/>
                <a:ea typeface="微软雅黑" panose="020B0503020204020204" pitchFamily="34" charset="-122"/>
              </a:rPr>
              <a:t>current-</a:t>
            </a:r>
            <a:r>
              <a:rPr lang="zh-CN" altLang="en-US" sz="1800" b="1" dirty="0">
                <a:solidFill>
                  <a:srgbClr val="C00000"/>
                </a:solidFill>
                <a:latin typeface="微软雅黑" panose="020B0503020204020204" pitchFamily="34" charset="-122"/>
                <a:ea typeface="微软雅黑" panose="020B0503020204020204" pitchFamily="34" charset="-122"/>
              </a:rPr>
              <a:t>待删除节点</a:t>
            </a:r>
            <a:endParaRPr lang="en-US" altLang="zh-CN" sz="1800" b="1" dirty="0">
              <a:solidFill>
                <a:srgbClr val="C00000"/>
              </a:solidFill>
              <a:latin typeface="微软雅黑" panose="020B0503020204020204" pitchFamily="34" charset="-122"/>
              <a:ea typeface="微软雅黑" panose="020B0503020204020204" pitchFamily="34" charset="-122"/>
            </a:endParaRPr>
          </a:p>
        </p:txBody>
      </p:sp>
      <p:sp>
        <p:nvSpPr>
          <p:cNvPr id="14" name="Rectangle 10"/>
          <p:cNvSpPr>
            <a:spLocks noChangeArrowheads="1"/>
          </p:cNvSpPr>
          <p:nvPr/>
        </p:nvSpPr>
        <p:spPr bwMode="auto">
          <a:xfrm>
            <a:off x="9429483" y="5376234"/>
            <a:ext cx="1426651" cy="595313"/>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value</a:t>
            </a:r>
          </a:p>
        </p:txBody>
      </p:sp>
      <p:sp>
        <p:nvSpPr>
          <p:cNvPr id="15" name="Rectangle 11"/>
          <p:cNvSpPr>
            <a:spLocks noChangeArrowheads="1"/>
          </p:cNvSpPr>
          <p:nvPr/>
        </p:nvSpPr>
        <p:spPr bwMode="auto">
          <a:xfrm>
            <a:off x="10856134" y="5376234"/>
            <a:ext cx="477299" cy="595313"/>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sp>
        <p:nvSpPr>
          <p:cNvPr id="16" name="Rectangle 12"/>
          <p:cNvSpPr>
            <a:spLocks noChangeArrowheads="1"/>
          </p:cNvSpPr>
          <p:nvPr/>
        </p:nvSpPr>
        <p:spPr bwMode="auto">
          <a:xfrm>
            <a:off x="8359495" y="5376234"/>
            <a:ext cx="1069988" cy="595313"/>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key</a:t>
            </a:r>
          </a:p>
        </p:txBody>
      </p:sp>
      <p:sp>
        <p:nvSpPr>
          <p:cNvPr id="17" name="Rectangle 10"/>
          <p:cNvSpPr>
            <a:spLocks noChangeArrowheads="1"/>
          </p:cNvSpPr>
          <p:nvPr/>
        </p:nvSpPr>
        <p:spPr bwMode="auto">
          <a:xfrm>
            <a:off x="5686804" y="5376198"/>
            <a:ext cx="1426651" cy="595313"/>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value</a:t>
            </a:r>
          </a:p>
        </p:txBody>
      </p:sp>
      <p:sp>
        <p:nvSpPr>
          <p:cNvPr id="18" name="Rectangle 11"/>
          <p:cNvSpPr>
            <a:spLocks noChangeArrowheads="1"/>
          </p:cNvSpPr>
          <p:nvPr/>
        </p:nvSpPr>
        <p:spPr bwMode="auto">
          <a:xfrm>
            <a:off x="7113455" y="5376198"/>
            <a:ext cx="477299" cy="595313"/>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sp>
        <p:nvSpPr>
          <p:cNvPr id="19" name="Rectangle 12"/>
          <p:cNvSpPr>
            <a:spLocks noChangeArrowheads="1"/>
          </p:cNvSpPr>
          <p:nvPr/>
        </p:nvSpPr>
        <p:spPr bwMode="auto">
          <a:xfrm>
            <a:off x="4616816" y="5376198"/>
            <a:ext cx="1069988" cy="595313"/>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key</a:t>
            </a:r>
          </a:p>
        </p:txBody>
      </p:sp>
      <p:cxnSp>
        <p:nvCxnSpPr>
          <p:cNvPr id="20" name="肘形连接符 19"/>
          <p:cNvCxnSpPr>
            <a:stCxn id="5" idx="2"/>
            <a:endCxn id="16" idx="2"/>
          </p:cNvCxnSpPr>
          <p:nvPr/>
        </p:nvCxnSpPr>
        <p:spPr>
          <a:xfrm rot="16200000" flipH="1">
            <a:off x="6234066" y="3311123"/>
            <a:ext cx="35" cy="5320812"/>
          </a:xfrm>
          <a:prstGeom prst="bentConnector3">
            <a:avLst>
              <a:gd name="adj1" fmla="val 1306385714"/>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41"/>
          <p:cNvSpPr txBox="1"/>
          <p:nvPr/>
        </p:nvSpPr>
        <p:spPr>
          <a:xfrm>
            <a:off x="3986839" y="5475779"/>
            <a:ext cx="293915" cy="375557"/>
          </a:xfrm>
          <a:prstGeom prst="rect">
            <a:avLst/>
          </a:prstGeom>
          <a:solidFill>
            <a:schemeClr val="bg1"/>
          </a:solidFill>
          <a:ln>
            <a:solidFill>
              <a:srgbClr val="C00000"/>
            </a:solidFill>
          </a:ln>
        </p:spPr>
        <p:txBody>
          <a:bodyPr wrap="square" rtlCol="0">
            <a:spAutoFit/>
          </a:bodyPr>
          <a:lstStyle/>
          <a:p>
            <a:r>
              <a:rPr lang="en-US" altLang="zh-CN" dirty="0">
                <a:latin typeface="微软雅黑" panose="020B0503020204020204" pitchFamily="34" charset="-122"/>
                <a:ea typeface="微软雅黑" panose="020B0503020204020204" pitchFamily="34" charset="-122"/>
              </a:rPr>
              <a:t>X</a:t>
            </a:r>
            <a:endParaRPr lang="zh-CN" altLang="en-US" dirty="0">
              <a:latin typeface="微软雅黑" panose="020B0503020204020204" pitchFamily="34" charset="-122"/>
              <a:ea typeface="微软雅黑" panose="020B0503020204020204" pitchFamily="34" charset="-122"/>
            </a:endParaRPr>
          </a:p>
        </p:txBody>
      </p:sp>
      <p:sp>
        <p:nvSpPr>
          <p:cNvPr id="22" name="Line 23"/>
          <p:cNvSpPr>
            <a:spLocks noChangeShapeType="1"/>
          </p:cNvSpPr>
          <p:nvPr/>
        </p:nvSpPr>
        <p:spPr bwMode="auto">
          <a:xfrm>
            <a:off x="7590753" y="5665724"/>
            <a:ext cx="768741" cy="0"/>
          </a:xfrm>
          <a:prstGeom prst="line">
            <a:avLst/>
          </a:prstGeom>
          <a:ln w="508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txBody>
          <a:bodyPr wrap="square" anchor="ctr">
            <a:spAutoFit/>
          </a:bodyPr>
          <a:lstStyle/>
          <a:p>
            <a:endParaRPr lang="zh-CN" altLang="en-US"/>
          </a:p>
        </p:txBody>
      </p:sp>
      <p:sp>
        <p:nvSpPr>
          <p:cNvPr id="23" name="文本框 42"/>
          <p:cNvSpPr txBox="1"/>
          <p:nvPr/>
        </p:nvSpPr>
        <p:spPr>
          <a:xfrm>
            <a:off x="7822348" y="5443061"/>
            <a:ext cx="293915" cy="375557"/>
          </a:xfrm>
          <a:prstGeom prst="rect">
            <a:avLst/>
          </a:prstGeom>
          <a:solidFill>
            <a:schemeClr val="bg1"/>
          </a:solidFill>
          <a:ln>
            <a:solidFill>
              <a:srgbClr val="C00000"/>
            </a:solidFill>
          </a:ln>
        </p:spPr>
        <p:txBody>
          <a:bodyPr wrap="square" rtlCol="0">
            <a:spAutoFit/>
          </a:bodyPr>
          <a:lstStyle/>
          <a:p>
            <a:r>
              <a:rPr lang="en-US" altLang="zh-CN" dirty="0">
                <a:latin typeface="微软雅黑" panose="020B0503020204020204" pitchFamily="34" charset="-122"/>
                <a:ea typeface="微软雅黑" panose="020B0503020204020204" pitchFamily="34" charset="-122"/>
              </a:rPr>
              <a:t>X</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a:t>删除节点的示例：</a:t>
            </a:r>
            <a:endParaRPr lang="zh-CN" altLang="en-US" dirty="0"/>
          </a:p>
        </p:txBody>
      </p:sp>
      <p:pic>
        <p:nvPicPr>
          <p:cNvPr id="4" name="图片 3"/>
          <p:cNvPicPr>
            <a:picLocks noChangeAspect="1"/>
          </p:cNvPicPr>
          <p:nvPr/>
        </p:nvPicPr>
        <p:blipFill>
          <a:blip r:embed="rId3" cstate="print"/>
          <a:stretch>
            <a:fillRect/>
          </a:stretch>
        </p:blipFill>
        <p:spPr>
          <a:xfrm>
            <a:off x="502589" y="1594757"/>
            <a:ext cx="10915650" cy="5105400"/>
          </a:xfrm>
          <a:prstGeom prst="rect">
            <a:avLst/>
          </a:prstGeom>
          <a:blipFill>
            <a:blip r:embed="rId4" cstate="print"/>
            <a:stretch>
              <a:fillRect/>
            </a:stretch>
          </a:blipFill>
          <a:ln w="101600">
            <a:solidFill>
              <a:srgbClr val="339933">
                <a:alpha val="96000"/>
              </a:srgbClr>
            </a:solidFill>
          </a:ln>
        </p:spPr>
      </p:pic>
      <p:sp>
        <p:nvSpPr>
          <p:cNvPr id="5" name="矩形 4"/>
          <p:cNvSpPr/>
          <p:nvPr/>
        </p:nvSpPr>
        <p:spPr>
          <a:xfrm>
            <a:off x="5960414" y="2295581"/>
            <a:ext cx="3243196"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确定链表不为空</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否则删除失败</a:t>
            </a:r>
          </a:p>
        </p:txBody>
      </p:sp>
      <p:sp>
        <p:nvSpPr>
          <p:cNvPr id="6" name="圆角矩形 5"/>
          <p:cNvSpPr/>
          <p:nvPr/>
        </p:nvSpPr>
        <p:spPr>
          <a:xfrm>
            <a:off x="1049448" y="2227382"/>
            <a:ext cx="4369357" cy="44371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rot="10800000">
            <a:off x="5287989" y="2262647"/>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049448" y="2895272"/>
            <a:ext cx="4369357" cy="44371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rot="10800000">
            <a:off x="5287988" y="2916024"/>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960414" y="2997613"/>
            <a:ext cx="3243196"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头节点比较特殊</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需要特殊处理</a:t>
            </a:r>
          </a:p>
        </p:txBody>
      </p:sp>
      <p:sp>
        <p:nvSpPr>
          <p:cNvPr id="11" name="矩形 10"/>
          <p:cNvSpPr/>
          <p:nvPr/>
        </p:nvSpPr>
        <p:spPr>
          <a:xfrm>
            <a:off x="6131749" y="4257650"/>
            <a:ext cx="3185487"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查询待删除节点及其前继节点</a:t>
            </a:r>
          </a:p>
        </p:txBody>
      </p:sp>
      <p:sp>
        <p:nvSpPr>
          <p:cNvPr id="12" name="矩形 11"/>
          <p:cNvSpPr/>
          <p:nvPr/>
        </p:nvSpPr>
        <p:spPr>
          <a:xfrm>
            <a:off x="6068949" y="5372075"/>
            <a:ext cx="4397358"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如果查到待删除节点则删除</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否则删除失败</a:t>
            </a:r>
          </a:p>
        </p:txBody>
      </p:sp>
      <p:sp>
        <p:nvSpPr>
          <p:cNvPr id="13" name="圆角矩形 12"/>
          <p:cNvSpPr/>
          <p:nvPr/>
        </p:nvSpPr>
        <p:spPr>
          <a:xfrm>
            <a:off x="1254843" y="4007817"/>
            <a:ext cx="4369357" cy="89075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10800000">
            <a:off x="5459324" y="4239478"/>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1254842" y="4951304"/>
            <a:ext cx="4369357" cy="1258821"/>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rot="10800000">
            <a:off x="5396524" y="5358700"/>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dirty="0"/>
              <a:t>节点的插入思路是找到待插入位置</a:t>
            </a:r>
            <a:r>
              <a:rPr lang="en-US" altLang="zh-CN" dirty="0"/>
              <a:t>,</a:t>
            </a:r>
            <a:r>
              <a:rPr lang="zh-CN" altLang="en-US" dirty="0"/>
              <a:t>然后进行插入操作：</a:t>
            </a:r>
          </a:p>
          <a:p>
            <a:pPr lvl="1"/>
            <a:r>
              <a:rPr lang="zh-CN" altLang="en-US" dirty="0"/>
              <a:t>找到待插入位置的前序节点</a:t>
            </a:r>
            <a:r>
              <a:rPr lang="en-US" altLang="zh-CN" dirty="0"/>
              <a:t>parent.</a:t>
            </a:r>
          </a:p>
          <a:p>
            <a:pPr lvl="1"/>
            <a:r>
              <a:rPr lang="zh-CN" altLang="en-US" dirty="0"/>
              <a:t>将待插入节点</a:t>
            </a:r>
            <a:r>
              <a:rPr lang="en-US" altLang="zh-CN" dirty="0" err="1"/>
              <a:t>current.next</a:t>
            </a:r>
            <a:r>
              <a:rPr lang="zh-CN" altLang="en-US" dirty="0"/>
              <a:t>指向</a:t>
            </a:r>
            <a:r>
              <a:rPr lang="en-US" altLang="zh-CN" dirty="0" err="1"/>
              <a:t>parent.next</a:t>
            </a:r>
            <a:r>
              <a:rPr lang="en-US" altLang="zh-CN" dirty="0"/>
              <a:t>.</a:t>
            </a:r>
          </a:p>
          <a:p>
            <a:pPr lvl="1"/>
            <a:r>
              <a:rPr lang="zh-CN" altLang="en-US" dirty="0"/>
              <a:t>将</a:t>
            </a:r>
            <a:r>
              <a:rPr lang="en-US" altLang="zh-CN" dirty="0" err="1"/>
              <a:t>parent.next</a:t>
            </a:r>
            <a:r>
              <a:rPr lang="zh-CN" altLang="en-US" dirty="0"/>
              <a:t>指向插入节点</a:t>
            </a:r>
            <a:r>
              <a:rPr lang="en-US" altLang="zh-CN" dirty="0"/>
              <a:t>current</a:t>
            </a:r>
            <a:endParaRPr lang="zh-CN" altLang="en-US" dirty="0"/>
          </a:p>
        </p:txBody>
      </p:sp>
      <p:sp>
        <p:nvSpPr>
          <p:cNvPr id="4" name="Rectangle 10"/>
          <p:cNvSpPr>
            <a:spLocks noChangeArrowheads="1"/>
          </p:cNvSpPr>
          <p:nvPr/>
        </p:nvSpPr>
        <p:spPr bwMode="auto">
          <a:xfrm>
            <a:off x="1908376" y="4069915"/>
            <a:ext cx="1426651" cy="595313"/>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value</a:t>
            </a:r>
          </a:p>
        </p:txBody>
      </p:sp>
      <p:sp>
        <p:nvSpPr>
          <p:cNvPr id="5" name="Rectangle 11"/>
          <p:cNvSpPr>
            <a:spLocks noChangeArrowheads="1"/>
          </p:cNvSpPr>
          <p:nvPr/>
        </p:nvSpPr>
        <p:spPr bwMode="auto">
          <a:xfrm>
            <a:off x="3335027" y="4069915"/>
            <a:ext cx="477299" cy="595313"/>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sp>
        <p:nvSpPr>
          <p:cNvPr id="6" name="Rectangle 12"/>
          <p:cNvSpPr>
            <a:spLocks noChangeArrowheads="1"/>
          </p:cNvSpPr>
          <p:nvPr/>
        </p:nvSpPr>
        <p:spPr bwMode="auto">
          <a:xfrm>
            <a:off x="838388" y="4069915"/>
            <a:ext cx="1069988" cy="595313"/>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key</a:t>
            </a:r>
          </a:p>
        </p:txBody>
      </p:sp>
      <p:sp>
        <p:nvSpPr>
          <p:cNvPr id="7" name="Text Box 19"/>
          <p:cNvSpPr txBox="1">
            <a:spLocks noChangeArrowheads="1"/>
          </p:cNvSpPr>
          <p:nvPr/>
        </p:nvSpPr>
        <p:spPr bwMode="auto">
          <a:xfrm>
            <a:off x="-39105" y="4204853"/>
            <a:ext cx="438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zh-CN" b="1"/>
              <a:t>…</a:t>
            </a:r>
          </a:p>
        </p:txBody>
      </p:sp>
      <p:sp>
        <p:nvSpPr>
          <p:cNvPr id="8" name="Text Box 20"/>
          <p:cNvSpPr txBox="1">
            <a:spLocks noChangeArrowheads="1"/>
          </p:cNvSpPr>
          <p:nvPr/>
        </p:nvSpPr>
        <p:spPr bwMode="auto">
          <a:xfrm>
            <a:off x="11801861" y="4169495"/>
            <a:ext cx="438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zh-CN" b="1"/>
              <a:t>…</a:t>
            </a:r>
          </a:p>
        </p:txBody>
      </p:sp>
      <p:sp>
        <p:nvSpPr>
          <p:cNvPr id="9" name="Line 21"/>
          <p:cNvSpPr>
            <a:spLocks noChangeShapeType="1"/>
          </p:cNvSpPr>
          <p:nvPr/>
        </p:nvSpPr>
        <p:spPr bwMode="auto">
          <a:xfrm>
            <a:off x="392695" y="4420753"/>
            <a:ext cx="288925" cy="0"/>
          </a:xfrm>
          <a:prstGeom prst="line">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anchor="ctr">
            <a:spAutoFit/>
          </a:bodyPr>
          <a:lstStyle/>
          <a:p>
            <a:endParaRPr lang="zh-CN" altLang="en-US"/>
          </a:p>
        </p:txBody>
      </p:sp>
      <p:sp>
        <p:nvSpPr>
          <p:cNvPr id="10" name="Line 22"/>
          <p:cNvSpPr>
            <a:spLocks noChangeShapeType="1"/>
          </p:cNvSpPr>
          <p:nvPr/>
        </p:nvSpPr>
        <p:spPr bwMode="auto">
          <a:xfrm>
            <a:off x="3679574" y="4367571"/>
            <a:ext cx="4679921" cy="0"/>
          </a:xfrm>
          <a:prstGeom prst="line">
            <a:avLst/>
          </a:prstGeom>
          <a:ln w="508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txBody>
          <a:bodyPr wrap="square" anchor="ctr">
            <a:spAutoFit/>
          </a:bodyPr>
          <a:lstStyle/>
          <a:p>
            <a:endParaRPr lang="zh-CN" altLang="en-US"/>
          </a:p>
        </p:txBody>
      </p:sp>
      <p:sp>
        <p:nvSpPr>
          <p:cNvPr id="11" name="Line 24"/>
          <p:cNvSpPr>
            <a:spLocks noChangeShapeType="1"/>
          </p:cNvSpPr>
          <p:nvPr/>
        </p:nvSpPr>
        <p:spPr bwMode="auto">
          <a:xfrm>
            <a:off x="11512936" y="4385395"/>
            <a:ext cx="288925" cy="0"/>
          </a:xfrm>
          <a:prstGeom prst="line">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anchor="ctr">
            <a:spAutoFit/>
          </a:bodyPr>
          <a:lstStyle/>
          <a:p>
            <a:endParaRPr lang="zh-CN" altLang="en-US"/>
          </a:p>
        </p:txBody>
      </p:sp>
      <p:sp>
        <p:nvSpPr>
          <p:cNvPr id="12" name="Rectangle 10"/>
          <p:cNvSpPr>
            <a:spLocks noChangeArrowheads="1"/>
          </p:cNvSpPr>
          <p:nvPr/>
        </p:nvSpPr>
        <p:spPr bwMode="auto">
          <a:xfrm>
            <a:off x="9429483" y="4069950"/>
            <a:ext cx="1426651" cy="595313"/>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value</a:t>
            </a:r>
          </a:p>
        </p:txBody>
      </p:sp>
      <p:sp>
        <p:nvSpPr>
          <p:cNvPr id="13" name="Rectangle 11"/>
          <p:cNvSpPr>
            <a:spLocks noChangeArrowheads="1"/>
          </p:cNvSpPr>
          <p:nvPr/>
        </p:nvSpPr>
        <p:spPr bwMode="auto">
          <a:xfrm>
            <a:off x="10856134" y="4069950"/>
            <a:ext cx="477299" cy="595313"/>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sp>
        <p:nvSpPr>
          <p:cNvPr id="14" name="Rectangle 12"/>
          <p:cNvSpPr>
            <a:spLocks noChangeArrowheads="1"/>
          </p:cNvSpPr>
          <p:nvPr/>
        </p:nvSpPr>
        <p:spPr bwMode="auto">
          <a:xfrm>
            <a:off x="8359495" y="4069950"/>
            <a:ext cx="1069988" cy="595313"/>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key</a:t>
            </a:r>
          </a:p>
        </p:txBody>
      </p:sp>
      <p:sp>
        <p:nvSpPr>
          <p:cNvPr id="15" name="Rectangle 10"/>
          <p:cNvSpPr>
            <a:spLocks noChangeArrowheads="1"/>
          </p:cNvSpPr>
          <p:nvPr/>
        </p:nvSpPr>
        <p:spPr bwMode="auto">
          <a:xfrm>
            <a:off x="5833760" y="5440213"/>
            <a:ext cx="1426651" cy="595313"/>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value</a:t>
            </a:r>
          </a:p>
        </p:txBody>
      </p:sp>
      <p:sp>
        <p:nvSpPr>
          <p:cNvPr id="16" name="Rectangle 11"/>
          <p:cNvSpPr>
            <a:spLocks noChangeArrowheads="1"/>
          </p:cNvSpPr>
          <p:nvPr/>
        </p:nvSpPr>
        <p:spPr bwMode="auto">
          <a:xfrm>
            <a:off x="7260411" y="5440213"/>
            <a:ext cx="477299" cy="595313"/>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sp>
        <p:nvSpPr>
          <p:cNvPr id="17" name="Rectangle 12"/>
          <p:cNvSpPr>
            <a:spLocks noChangeArrowheads="1"/>
          </p:cNvSpPr>
          <p:nvPr/>
        </p:nvSpPr>
        <p:spPr bwMode="auto">
          <a:xfrm>
            <a:off x="4763772" y="5440213"/>
            <a:ext cx="1069988" cy="595313"/>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key</a:t>
            </a:r>
          </a:p>
        </p:txBody>
      </p:sp>
      <p:cxnSp>
        <p:nvCxnSpPr>
          <p:cNvPr id="18" name="肘形连接符 17"/>
          <p:cNvCxnSpPr>
            <a:stCxn id="5" idx="2"/>
            <a:endCxn id="17" idx="1"/>
          </p:cNvCxnSpPr>
          <p:nvPr/>
        </p:nvCxnSpPr>
        <p:spPr>
          <a:xfrm rot="16200000" flipH="1">
            <a:off x="3632403" y="4606501"/>
            <a:ext cx="1072642" cy="1190095"/>
          </a:xfrm>
          <a:prstGeom prst="bentConnector2">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019534" y="4140842"/>
            <a:ext cx="293915" cy="375557"/>
          </a:xfrm>
          <a:prstGeom prst="rect">
            <a:avLst/>
          </a:prstGeom>
          <a:solidFill>
            <a:schemeClr val="bg1"/>
          </a:solidFill>
          <a:ln>
            <a:solidFill>
              <a:srgbClr val="C00000"/>
            </a:solidFill>
          </a:ln>
        </p:spPr>
        <p:txBody>
          <a:bodyPr wrap="square" rtlCol="0">
            <a:spAutoFit/>
          </a:bodyPr>
          <a:lstStyle/>
          <a:p>
            <a:r>
              <a:rPr lang="en-US" altLang="zh-CN" dirty="0">
                <a:latin typeface="微软雅黑" panose="020B0503020204020204" pitchFamily="34" charset="-122"/>
                <a:ea typeface="微软雅黑" panose="020B0503020204020204" pitchFamily="34" charset="-122"/>
              </a:rPr>
              <a:t>X</a:t>
            </a:r>
            <a:endParaRPr lang="zh-CN" altLang="en-US" dirty="0">
              <a:latin typeface="微软雅黑" panose="020B0503020204020204" pitchFamily="34" charset="-122"/>
              <a:ea typeface="微软雅黑" panose="020B0503020204020204" pitchFamily="34" charset="-122"/>
            </a:endParaRPr>
          </a:p>
        </p:txBody>
      </p:sp>
      <p:cxnSp>
        <p:nvCxnSpPr>
          <p:cNvPr id="20" name="肘形连接符 22"/>
          <p:cNvCxnSpPr>
            <a:stCxn id="16" idx="3"/>
            <a:endCxn id="14" idx="2"/>
          </p:cNvCxnSpPr>
          <p:nvPr/>
        </p:nvCxnSpPr>
        <p:spPr>
          <a:xfrm flipV="1">
            <a:off x="7737710" y="4665263"/>
            <a:ext cx="1156779" cy="1072607"/>
          </a:xfrm>
          <a:prstGeom prst="bentConnector2">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 Box 26"/>
          <p:cNvSpPr txBox="1">
            <a:spLocks noChangeArrowheads="1"/>
          </p:cNvSpPr>
          <p:nvPr/>
        </p:nvSpPr>
        <p:spPr bwMode="auto">
          <a:xfrm>
            <a:off x="5115526" y="5046361"/>
            <a:ext cx="227043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dirty="0">
                <a:solidFill>
                  <a:srgbClr val="C00000"/>
                </a:solidFill>
                <a:latin typeface="微软雅黑" panose="020B0503020204020204" pitchFamily="34" charset="-122"/>
                <a:ea typeface="微软雅黑" panose="020B0503020204020204" pitchFamily="34" charset="-122"/>
              </a:rPr>
              <a:t>current-</a:t>
            </a:r>
            <a:r>
              <a:rPr lang="zh-CN" altLang="en-US" sz="1800" b="1" dirty="0">
                <a:solidFill>
                  <a:srgbClr val="C00000"/>
                </a:solidFill>
                <a:latin typeface="微软雅黑" panose="020B0503020204020204" pitchFamily="34" charset="-122"/>
                <a:ea typeface="微软雅黑" panose="020B0503020204020204" pitchFamily="34" charset="-122"/>
              </a:rPr>
              <a:t>待插入节点</a:t>
            </a:r>
            <a:endParaRPr lang="en-US" altLang="zh-CN" sz="1800" b="1" dirty="0">
              <a:solidFill>
                <a:srgbClr val="C00000"/>
              </a:solidFill>
              <a:latin typeface="微软雅黑" panose="020B0503020204020204" pitchFamily="34" charset="-122"/>
              <a:ea typeface="微软雅黑" panose="020B0503020204020204" pitchFamily="34" charset="-122"/>
            </a:endParaRPr>
          </a:p>
        </p:txBody>
      </p:sp>
      <p:sp>
        <p:nvSpPr>
          <p:cNvPr id="22" name="Text Box 25"/>
          <p:cNvSpPr txBox="1">
            <a:spLocks noChangeArrowheads="1"/>
          </p:cNvSpPr>
          <p:nvPr/>
        </p:nvSpPr>
        <p:spPr bwMode="auto">
          <a:xfrm>
            <a:off x="681620" y="3638758"/>
            <a:ext cx="334335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dirty="0">
                <a:solidFill>
                  <a:srgbClr val="C00000"/>
                </a:solidFill>
                <a:latin typeface="微软雅黑" panose="020B0503020204020204" pitchFamily="34" charset="-122"/>
                <a:ea typeface="微软雅黑" panose="020B0503020204020204" pitchFamily="34" charset="-122"/>
              </a:rPr>
              <a:t>parent-</a:t>
            </a:r>
            <a:r>
              <a:rPr lang="zh-CN" altLang="en-US" sz="1800" b="1" dirty="0">
                <a:solidFill>
                  <a:srgbClr val="C00000"/>
                </a:solidFill>
                <a:latin typeface="微软雅黑" panose="020B0503020204020204" pitchFamily="34" charset="-122"/>
                <a:ea typeface="微软雅黑" panose="020B0503020204020204" pitchFamily="34" charset="-122"/>
              </a:rPr>
              <a:t>待插入位置的前序节点</a:t>
            </a:r>
            <a:endParaRPr lang="en-US" altLang="zh-CN" sz="18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本章目标</a:t>
            </a:r>
            <a:endParaRPr lang="en-US" dirty="0"/>
          </a:p>
        </p:txBody>
      </p:sp>
      <p:sp>
        <p:nvSpPr>
          <p:cNvPr id="3" name="Content Placeholder 2"/>
          <p:cNvSpPr>
            <a:spLocks noGrp="1"/>
          </p:cNvSpPr>
          <p:nvPr>
            <p:ph idx="1"/>
          </p:nvPr>
        </p:nvSpPr>
        <p:spPr>
          <a:xfrm>
            <a:off x="838200" y="982133"/>
            <a:ext cx="10515600" cy="5309130"/>
          </a:xfrm>
        </p:spPr>
        <p:txBody>
          <a:bodyPr>
            <a:normAutofit/>
          </a:bodyPr>
          <a:lstStyle/>
          <a:p>
            <a:r>
              <a:rPr lang="en-US" altLang="zh-CN" dirty="0"/>
              <a:t>1</a:t>
            </a:r>
            <a:r>
              <a:rPr lang="zh-CN" altLang="en-US" dirty="0"/>
              <a:t>、掌握基本的三种数据结构类型</a:t>
            </a:r>
          </a:p>
          <a:p>
            <a:r>
              <a:rPr lang="en-US" altLang="zh-CN" dirty="0"/>
              <a:t>2</a:t>
            </a:r>
            <a:r>
              <a:rPr lang="zh-CN" altLang="en-US" dirty="0"/>
              <a:t>、能够模拟实现基本的数据结构并进行数据操作</a:t>
            </a:r>
          </a:p>
          <a:p>
            <a:r>
              <a:rPr lang="en-US" altLang="zh-CN" dirty="0"/>
              <a:t>3</a:t>
            </a:r>
            <a:r>
              <a:rPr lang="zh-CN" altLang="en-US" dirty="0"/>
              <a:t>、了解哈希表的实现原理</a:t>
            </a:r>
          </a:p>
          <a:p>
            <a:endParaRPr lang="en-US" dirty="0"/>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dirty="0"/>
              <a:t>节点插入示例：</a:t>
            </a:r>
          </a:p>
        </p:txBody>
      </p:sp>
      <p:pic>
        <p:nvPicPr>
          <p:cNvPr id="4" name="图片 3"/>
          <p:cNvPicPr>
            <a:picLocks noChangeAspect="1"/>
          </p:cNvPicPr>
          <p:nvPr/>
        </p:nvPicPr>
        <p:blipFill>
          <a:blip r:embed="rId3" cstate="print"/>
          <a:stretch>
            <a:fillRect/>
          </a:stretch>
        </p:blipFill>
        <p:spPr>
          <a:xfrm>
            <a:off x="474889" y="1724705"/>
            <a:ext cx="10458450" cy="3343275"/>
          </a:xfrm>
          <a:prstGeom prst="rect">
            <a:avLst/>
          </a:prstGeom>
          <a:blipFill>
            <a:blip r:embed="rId4" cstate="print"/>
            <a:stretch>
              <a:fillRect/>
            </a:stretch>
          </a:blipFill>
          <a:ln w="101600">
            <a:solidFill>
              <a:srgbClr val="339933">
                <a:alpha val="96000"/>
              </a:srgbClr>
            </a:solidFill>
          </a:ln>
        </p:spPr>
      </p:pic>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normAutofit lnSpcReduction="10000"/>
          </a:bodyPr>
          <a:lstStyle/>
          <a:p>
            <a:r>
              <a:rPr lang="zh-CN" altLang="en-US" dirty="0"/>
              <a:t>对于线性表而言，如果给它规定一些特殊的访问规则，那么就能实现一些特殊的功能要求，例如</a:t>
            </a:r>
            <a:r>
              <a:rPr lang="en-US" altLang="zh-CN" dirty="0"/>
              <a:t>FILO</a:t>
            </a:r>
            <a:r>
              <a:rPr lang="zh-CN" altLang="en-US" dirty="0"/>
              <a:t>的栈和</a:t>
            </a:r>
            <a:r>
              <a:rPr lang="en-US" altLang="zh-CN" dirty="0"/>
              <a:t>FIFO</a:t>
            </a:r>
            <a:r>
              <a:rPr lang="zh-CN" altLang="en-US" dirty="0"/>
              <a:t>的队列</a:t>
            </a:r>
            <a:endParaRPr lang="en-US" altLang="zh-CN" dirty="0"/>
          </a:p>
          <a:p>
            <a:r>
              <a:rPr lang="zh-CN" altLang="en-US" b="1" dirty="0">
                <a:solidFill>
                  <a:srgbClr val="AE0B0B"/>
                </a:solidFill>
              </a:rPr>
              <a:t>栈</a:t>
            </a:r>
            <a:r>
              <a:rPr lang="zh-CN" altLang="en-US" dirty="0"/>
              <a:t>只允许访问一个数据项：即最后插入的数据项。移除这个数据项后才能访问倒数第二个插入的数据项，依此类推</a:t>
            </a:r>
            <a:endParaRPr lang="en-US" altLang="zh-CN" dirty="0"/>
          </a:p>
          <a:p>
            <a:r>
              <a:rPr lang="zh-CN" altLang="en-US" dirty="0"/>
              <a:t>栈提供了一种“</a:t>
            </a:r>
            <a:r>
              <a:rPr lang="zh-CN" altLang="en-US" b="1" dirty="0">
                <a:solidFill>
                  <a:srgbClr val="AE0B0B"/>
                </a:solidFill>
              </a:rPr>
              <a:t>后入先出</a:t>
            </a:r>
            <a:r>
              <a:rPr lang="zh-CN" altLang="en-US" dirty="0"/>
              <a:t>”的一种数据结构</a:t>
            </a:r>
            <a:endParaRPr lang="en-US" altLang="zh-CN" dirty="0"/>
          </a:p>
          <a:p>
            <a:r>
              <a:rPr kumimoji="1" lang="zh-CN" altLang="en-US" dirty="0"/>
              <a:t>栈是一个线性表</a:t>
            </a:r>
            <a:r>
              <a:rPr kumimoji="1" lang="en-US" altLang="zh-CN" dirty="0"/>
              <a:t>(</a:t>
            </a:r>
            <a:r>
              <a:rPr kumimoji="1" lang="zh-CN" altLang="en-US" dirty="0"/>
              <a:t>物理或逻辑连续的</a:t>
            </a:r>
            <a:r>
              <a:rPr kumimoji="1" lang="en-US" altLang="zh-CN" dirty="0"/>
              <a:t>).</a:t>
            </a:r>
            <a:r>
              <a:rPr kumimoji="1" lang="zh-CN" altLang="en-US" dirty="0"/>
              <a:t>有两个标识标志出栈的两个端点</a:t>
            </a:r>
            <a:r>
              <a:rPr kumimoji="1" lang="en-US" altLang="zh-CN" dirty="0"/>
              <a:t>–</a:t>
            </a:r>
            <a:r>
              <a:rPr kumimoji="1" lang="zh-CN" altLang="en-US" b="1" dirty="0">
                <a:solidFill>
                  <a:srgbClr val="AE0B0B"/>
                </a:solidFill>
              </a:rPr>
              <a:t>栈底和栈顶</a:t>
            </a:r>
            <a:endParaRPr lang="en-US" altLang="zh-CN" b="1" dirty="0">
              <a:solidFill>
                <a:srgbClr val="AE0B0B"/>
              </a:solidFill>
            </a:endParaRPr>
          </a:p>
          <a:p>
            <a:r>
              <a:rPr lang="zh-CN" altLang="en-US" dirty="0"/>
              <a:t>栈需要提供</a:t>
            </a:r>
            <a:r>
              <a:rPr lang="en-US" altLang="zh-CN" dirty="0"/>
              <a:t>2</a:t>
            </a:r>
            <a:r>
              <a:rPr lang="zh-CN" altLang="en-US" dirty="0"/>
              <a:t>个最基本的操作</a:t>
            </a:r>
            <a:r>
              <a:rPr lang="zh-CN" altLang="en-US" b="1" dirty="0">
                <a:solidFill>
                  <a:srgbClr val="AE0B0B"/>
                </a:solidFill>
              </a:rPr>
              <a:t>压入</a:t>
            </a:r>
            <a:r>
              <a:rPr lang="en-US" altLang="zh-CN" b="1" dirty="0">
                <a:solidFill>
                  <a:srgbClr val="AE0B0B"/>
                </a:solidFill>
              </a:rPr>
              <a:t>(push)</a:t>
            </a:r>
            <a:r>
              <a:rPr lang="zh-CN" altLang="en-US" b="1" dirty="0">
                <a:solidFill>
                  <a:srgbClr val="AE0B0B"/>
                </a:solidFill>
              </a:rPr>
              <a:t>和弹出</a:t>
            </a:r>
            <a:r>
              <a:rPr lang="en-US" altLang="zh-CN" b="1" dirty="0">
                <a:solidFill>
                  <a:srgbClr val="AE0B0B"/>
                </a:solidFill>
              </a:rPr>
              <a:t>(pop)</a:t>
            </a:r>
            <a:endParaRPr lang="zh-CN" altLang="en-US" b="1" dirty="0">
              <a:solidFill>
                <a:srgbClr val="AE0B0B"/>
              </a:solidFill>
            </a:endParaRP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normAutofit/>
          </a:bodyPr>
          <a:lstStyle/>
          <a:p>
            <a:r>
              <a:rPr lang="zh-CN" altLang="en-US" dirty="0"/>
              <a:t>接下来我们使用数组来模拟一个最简单的栈的操作</a:t>
            </a:r>
            <a:endParaRPr lang="en-US" altLang="zh-CN" dirty="0"/>
          </a:p>
          <a:p>
            <a:endParaRPr lang="en-US" altLang="zh-CN" dirty="0"/>
          </a:p>
          <a:p>
            <a:endParaRPr lang="en-US" altLang="zh-CN" dirty="0"/>
          </a:p>
          <a:p>
            <a:r>
              <a:rPr lang="en-US" altLang="zh-CN" dirty="0"/>
              <a:t>SIZE</a:t>
            </a:r>
            <a:r>
              <a:rPr lang="zh-CN" altLang="en-US" dirty="0"/>
              <a:t>是数组的大小</a:t>
            </a:r>
            <a:r>
              <a:rPr lang="en-US" altLang="zh-CN" dirty="0"/>
              <a:t>,</a:t>
            </a:r>
            <a:r>
              <a:rPr lang="zh-CN" altLang="en-US" dirty="0"/>
              <a:t>，当这个栈被创建后其大小不会改变</a:t>
            </a:r>
            <a:r>
              <a:rPr lang="en-US" altLang="zh-CN" dirty="0"/>
              <a:t>,</a:t>
            </a:r>
            <a:r>
              <a:rPr lang="zh-CN" altLang="en-US" dirty="0"/>
              <a:t>所以我们定义它为</a:t>
            </a:r>
            <a:r>
              <a:rPr lang="en-US" altLang="zh-CN" dirty="0"/>
              <a:t>final</a:t>
            </a:r>
            <a:r>
              <a:rPr lang="zh-CN" altLang="en-US" dirty="0"/>
              <a:t>，</a:t>
            </a:r>
            <a:r>
              <a:rPr lang="en-US" altLang="zh-CN" dirty="0"/>
              <a:t>BOTTOM</a:t>
            </a:r>
            <a:r>
              <a:rPr lang="zh-CN" altLang="en-US" dirty="0"/>
              <a:t>标识着这个栈得栈底</a:t>
            </a:r>
            <a:r>
              <a:rPr lang="en-US" altLang="zh-CN" dirty="0"/>
              <a:t>,</a:t>
            </a:r>
            <a:r>
              <a:rPr lang="zh-CN" altLang="en-US" dirty="0"/>
              <a:t>它始终为数组得第一个元素，所以为</a:t>
            </a:r>
            <a:r>
              <a:rPr lang="en-US" altLang="zh-CN" dirty="0"/>
              <a:t>final</a:t>
            </a:r>
            <a:r>
              <a:rPr lang="zh-CN" altLang="en-US" dirty="0"/>
              <a:t>的</a:t>
            </a:r>
            <a:r>
              <a:rPr lang="en-US" altLang="zh-CN" dirty="0"/>
              <a:t>0</a:t>
            </a:r>
            <a:r>
              <a:rPr lang="zh-CN" altLang="en-US" dirty="0"/>
              <a:t>，</a:t>
            </a:r>
            <a:r>
              <a:rPr lang="en-US" altLang="zh-CN" dirty="0"/>
              <a:t>top</a:t>
            </a:r>
            <a:r>
              <a:rPr lang="zh-CN" altLang="en-US" dirty="0"/>
              <a:t>标识着这个栈得栈顶</a:t>
            </a:r>
            <a:r>
              <a:rPr lang="en-US" altLang="zh-CN" dirty="0"/>
              <a:t>,</a:t>
            </a:r>
            <a:r>
              <a:rPr lang="zh-CN" altLang="en-US" dirty="0"/>
              <a:t>它会随着栈得使用变化</a:t>
            </a:r>
            <a:endParaRPr lang="en-US" altLang="zh-CN" dirty="0"/>
          </a:p>
          <a:p>
            <a:endParaRPr lang="en-US" altLang="zh-CN" dirty="0"/>
          </a:p>
          <a:p>
            <a:endParaRPr lang="zh-CN" altLang="en-US" dirty="0"/>
          </a:p>
        </p:txBody>
      </p:sp>
      <p:pic>
        <p:nvPicPr>
          <p:cNvPr id="4" name="图片 3"/>
          <p:cNvPicPr>
            <a:picLocks noChangeAspect="1"/>
          </p:cNvPicPr>
          <p:nvPr/>
        </p:nvPicPr>
        <p:blipFill>
          <a:blip r:embed="rId3" cstate="print"/>
          <a:stretch>
            <a:fillRect/>
          </a:stretch>
        </p:blipFill>
        <p:spPr>
          <a:xfrm>
            <a:off x="517917" y="2119790"/>
            <a:ext cx="5715000" cy="923925"/>
          </a:xfrm>
          <a:prstGeom prst="rect">
            <a:avLst/>
          </a:prstGeom>
          <a:blipFill>
            <a:blip r:embed="rId4" cstate="print"/>
            <a:stretch>
              <a:fillRect/>
            </a:stretch>
          </a:blipFill>
          <a:ln w="101600">
            <a:solidFill>
              <a:srgbClr val="339933">
                <a:alpha val="96000"/>
              </a:srgbClr>
            </a:solidFill>
          </a:ln>
        </p:spPr>
      </p:pic>
      <p:sp>
        <p:nvSpPr>
          <p:cNvPr id="5" name="矩形 4"/>
          <p:cNvSpPr/>
          <p:nvPr/>
        </p:nvSpPr>
        <p:spPr>
          <a:xfrm>
            <a:off x="5503770" y="2070750"/>
            <a:ext cx="2031325"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存放栈数据的数组</a:t>
            </a:r>
          </a:p>
        </p:txBody>
      </p:sp>
      <p:sp>
        <p:nvSpPr>
          <p:cNvPr id="6" name="圆角矩形 5"/>
          <p:cNvSpPr/>
          <p:nvPr/>
        </p:nvSpPr>
        <p:spPr>
          <a:xfrm>
            <a:off x="517917" y="2070750"/>
            <a:ext cx="4369357" cy="26607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rot="10800000">
            <a:off x="4831344" y="2512771"/>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rot="10800000">
            <a:off x="4831345" y="2005746"/>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55011" y="2336824"/>
            <a:ext cx="4369357" cy="66363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503769" y="2528843"/>
            <a:ext cx="3647152"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栈顶和栈底的标识以及数组的大小</a:t>
            </a: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dirty="0"/>
              <a:t>初始化栈：</a:t>
            </a:r>
            <a:endParaRPr lang="en-US" altLang="zh-CN" dirty="0"/>
          </a:p>
          <a:p>
            <a:endParaRPr lang="en-US" altLang="zh-CN" dirty="0"/>
          </a:p>
          <a:p>
            <a:endParaRPr lang="en-US" altLang="zh-CN" dirty="0"/>
          </a:p>
          <a:p>
            <a:r>
              <a:rPr lang="zh-CN" altLang="en-US" dirty="0"/>
              <a:t>当这个栈被初始化之后</a:t>
            </a:r>
            <a:r>
              <a:rPr lang="en-US" altLang="zh-CN" dirty="0"/>
              <a:t>,</a:t>
            </a:r>
            <a:r>
              <a:rPr lang="zh-CN" altLang="en-US" dirty="0"/>
              <a:t>如图</a:t>
            </a:r>
            <a:r>
              <a:rPr lang="en-US" altLang="zh-CN" dirty="0"/>
              <a:t>:</a:t>
            </a:r>
            <a:endParaRPr lang="zh-CN" altLang="en-US" dirty="0"/>
          </a:p>
          <a:p>
            <a:endParaRPr lang="zh-CN" altLang="en-US" dirty="0"/>
          </a:p>
        </p:txBody>
      </p:sp>
      <p:pic>
        <p:nvPicPr>
          <p:cNvPr id="4" name="图片 3"/>
          <p:cNvPicPr>
            <a:picLocks noChangeAspect="1"/>
          </p:cNvPicPr>
          <p:nvPr/>
        </p:nvPicPr>
        <p:blipFill>
          <a:blip r:embed="rId3" cstate="print"/>
          <a:stretch>
            <a:fillRect/>
          </a:stretch>
        </p:blipFill>
        <p:spPr>
          <a:xfrm>
            <a:off x="545647" y="1644422"/>
            <a:ext cx="5810250" cy="1152525"/>
          </a:xfrm>
          <a:prstGeom prst="rect">
            <a:avLst/>
          </a:prstGeom>
          <a:blipFill>
            <a:blip r:embed="rId4" cstate="print"/>
            <a:stretch>
              <a:fillRect/>
            </a:stretch>
          </a:blipFill>
          <a:ln w="101600">
            <a:solidFill>
              <a:srgbClr val="339933">
                <a:alpha val="96000"/>
              </a:srgbClr>
            </a:solidFill>
          </a:ln>
        </p:spPr>
      </p:pic>
      <p:sp>
        <p:nvSpPr>
          <p:cNvPr id="5" name="Text Box 2"/>
          <p:cNvSpPr txBox="1">
            <a:spLocks noChangeArrowheads="1"/>
          </p:cNvSpPr>
          <p:nvPr/>
        </p:nvSpPr>
        <p:spPr bwMode="auto">
          <a:xfrm>
            <a:off x="6517232" y="6347984"/>
            <a:ext cx="231242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初始化后的栈</a:t>
            </a:r>
          </a:p>
        </p:txBody>
      </p:sp>
      <p:grpSp>
        <p:nvGrpSpPr>
          <p:cNvPr id="6" name="组合 5"/>
          <p:cNvGrpSpPr/>
          <p:nvPr/>
        </p:nvGrpSpPr>
        <p:grpSpPr>
          <a:xfrm>
            <a:off x="7013198" y="1803877"/>
            <a:ext cx="674913" cy="4000678"/>
            <a:chOff x="7704592" y="2717750"/>
            <a:chExt cx="520700" cy="2927350"/>
          </a:xfrm>
        </p:grpSpPr>
        <p:sp>
          <p:nvSpPr>
            <p:cNvPr id="7" name="Rectangle 3"/>
            <p:cNvSpPr>
              <a:spLocks noChangeArrowheads="1"/>
            </p:cNvSpPr>
            <p:nvPr/>
          </p:nvSpPr>
          <p:spPr bwMode="auto">
            <a:xfrm>
              <a:off x="7704592" y="523870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sp>
          <p:nvSpPr>
            <p:cNvPr id="8" name="Rectangle 4"/>
            <p:cNvSpPr>
              <a:spLocks noChangeArrowheads="1"/>
            </p:cNvSpPr>
            <p:nvPr/>
          </p:nvSpPr>
          <p:spPr bwMode="auto">
            <a:xfrm>
              <a:off x="7704592" y="4878338"/>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sp>
          <p:nvSpPr>
            <p:cNvPr id="9" name="Rectangle 5"/>
            <p:cNvSpPr>
              <a:spLocks noChangeArrowheads="1"/>
            </p:cNvSpPr>
            <p:nvPr/>
          </p:nvSpPr>
          <p:spPr bwMode="auto">
            <a:xfrm>
              <a:off x="7704592" y="4519563"/>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sp>
          <p:nvSpPr>
            <p:cNvPr id="10" name="Rectangle 6"/>
            <p:cNvSpPr>
              <a:spLocks noChangeArrowheads="1"/>
            </p:cNvSpPr>
            <p:nvPr/>
          </p:nvSpPr>
          <p:spPr bwMode="auto">
            <a:xfrm>
              <a:off x="7704592" y="415920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sp>
          <p:nvSpPr>
            <p:cNvPr id="11" name="Rectangle 7"/>
            <p:cNvSpPr>
              <a:spLocks noChangeArrowheads="1"/>
            </p:cNvSpPr>
            <p:nvPr/>
          </p:nvSpPr>
          <p:spPr bwMode="auto">
            <a:xfrm>
              <a:off x="7704592" y="379725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sp>
          <p:nvSpPr>
            <p:cNvPr id="12" name="Rectangle 8"/>
            <p:cNvSpPr>
              <a:spLocks noChangeArrowheads="1"/>
            </p:cNvSpPr>
            <p:nvPr/>
          </p:nvSpPr>
          <p:spPr bwMode="auto">
            <a:xfrm>
              <a:off x="7704592" y="3436888"/>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sp>
          <p:nvSpPr>
            <p:cNvPr id="13" name="Rectangle 9"/>
            <p:cNvSpPr>
              <a:spLocks noChangeArrowheads="1"/>
            </p:cNvSpPr>
            <p:nvPr/>
          </p:nvSpPr>
          <p:spPr bwMode="auto">
            <a:xfrm>
              <a:off x="7704592" y="3078113"/>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sp>
          <p:nvSpPr>
            <p:cNvPr id="14" name="Rectangle 10"/>
            <p:cNvSpPr>
              <a:spLocks noChangeArrowheads="1"/>
            </p:cNvSpPr>
            <p:nvPr/>
          </p:nvSpPr>
          <p:spPr bwMode="auto">
            <a:xfrm>
              <a:off x="7704592" y="271775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grpSp>
      <p:sp>
        <p:nvSpPr>
          <p:cNvPr id="15" name="Text Box 11"/>
          <p:cNvSpPr txBox="1">
            <a:spLocks noChangeArrowheads="1"/>
          </p:cNvSpPr>
          <p:nvPr/>
        </p:nvSpPr>
        <p:spPr bwMode="auto">
          <a:xfrm>
            <a:off x="5285998" y="5614055"/>
            <a:ext cx="12312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BOTTOM</a:t>
            </a:r>
          </a:p>
        </p:txBody>
      </p:sp>
      <p:sp>
        <p:nvSpPr>
          <p:cNvPr id="16" name="Line 12"/>
          <p:cNvSpPr>
            <a:spLocks noChangeShapeType="1"/>
          </p:cNvSpPr>
          <p:nvPr/>
        </p:nvSpPr>
        <p:spPr bwMode="auto">
          <a:xfrm>
            <a:off x="6517232" y="5614055"/>
            <a:ext cx="424528"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7" name="Text Box 13"/>
          <p:cNvSpPr txBox="1">
            <a:spLocks noChangeArrowheads="1"/>
          </p:cNvSpPr>
          <p:nvPr/>
        </p:nvSpPr>
        <p:spPr bwMode="auto">
          <a:xfrm>
            <a:off x="5933698" y="5344180"/>
            <a:ext cx="5859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top</a:t>
            </a:r>
          </a:p>
        </p:txBody>
      </p:sp>
      <p:sp>
        <p:nvSpPr>
          <p:cNvPr id="18" name="Text Box 18"/>
          <p:cNvSpPr txBox="1">
            <a:spLocks noChangeArrowheads="1"/>
          </p:cNvSpPr>
          <p:nvPr/>
        </p:nvSpPr>
        <p:spPr bwMode="auto">
          <a:xfrm>
            <a:off x="7130899" y="5853323"/>
            <a:ext cx="3273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0</a:t>
            </a:r>
          </a:p>
        </p:txBody>
      </p:sp>
      <p:sp>
        <p:nvSpPr>
          <p:cNvPr id="19" name="Text Box 19"/>
          <p:cNvSpPr txBox="1">
            <a:spLocks noChangeArrowheads="1"/>
          </p:cNvSpPr>
          <p:nvPr/>
        </p:nvSpPr>
        <p:spPr bwMode="auto">
          <a:xfrm>
            <a:off x="7004579" y="1437165"/>
            <a:ext cx="692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SIZE</a:t>
            </a:r>
          </a:p>
        </p:txBody>
      </p:sp>
      <p:sp>
        <p:nvSpPr>
          <p:cNvPr id="20" name="矩形 19"/>
          <p:cNvSpPr/>
          <p:nvPr/>
        </p:nvSpPr>
        <p:spPr>
          <a:xfrm>
            <a:off x="6714974" y="1404777"/>
            <a:ext cx="1191986" cy="4943207"/>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Line 20"/>
          <p:cNvSpPr>
            <a:spLocks noChangeShapeType="1"/>
          </p:cNvSpPr>
          <p:nvPr/>
        </p:nvSpPr>
        <p:spPr bwMode="auto">
          <a:xfrm>
            <a:off x="5425006" y="2820393"/>
            <a:ext cx="1283378" cy="1222051"/>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2" name="椭圆 21"/>
          <p:cNvSpPr/>
          <p:nvPr/>
        </p:nvSpPr>
        <p:spPr>
          <a:xfrm>
            <a:off x="5207286" y="2571493"/>
            <a:ext cx="342900" cy="3429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dirty="0"/>
              <a:t>从上面的示意图可以看出，栈被初始化时有以下几点</a:t>
            </a:r>
            <a:r>
              <a:rPr lang="en-US" altLang="zh-CN" dirty="0"/>
              <a:t>:</a:t>
            </a:r>
          </a:p>
          <a:p>
            <a:pPr lvl="1"/>
            <a:r>
              <a:rPr lang="zh-CN" altLang="en-US" dirty="0"/>
              <a:t>存储空间需要初始化</a:t>
            </a:r>
            <a:r>
              <a:rPr lang="en-US" altLang="zh-CN" dirty="0"/>
              <a:t>.</a:t>
            </a:r>
            <a:r>
              <a:rPr lang="zh-CN" altLang="en-US" dirty="0"/>
              <a:t>如果是动态的仅仅需要得到其大小及初始空间的创建</a:t>
            </a:r>
          </a:p>
          <a:p>
            <a:pPr lvl="1"/>
            <a:r>
              <a:rPr lang="zh-CN" altLang="en-US" dirty="0"/>
              <a:t>栈底通常定义于存储空间得一段</a:t>
            </a:r>
            <a:r>
              <a:rPr lang="en-US" altLang="zh-CN" dirty="0"/>
              <a:t>,</a:t>
            </a:r>
            <a:r>
              <a:rPr lang="zh-CN" altLang="en-US" dirty="0"/>
              <a:t>而且通常是固定得</a:t>
            </a:r>
          </a:p>
          <a:p>
            <a:pPr lvl="1"/>
            <a:r>
              <a:rPr lang="zh-CN" altLang="en-US" dirty="0"/>
              <a:t>令栈顶指向栈底</a:t>
            </a:r>
            <a:r>
              <a:rPr lang="en-US" altLang="zh-CN" dirty="0"/>
              <a:t>.</a:t>
            </a:r>
            <a:r>
              <a:rPr lang="zh-CN" altLang="en-US" dirty="0"/>
              <a:t>这里我们只需令</a:t>
            </a:r>
            <a:r>
              <a:rPr lang="en-US" altLang="zh-CN" dirty="0"/>
              <a:t>top=BOTTOM</a:t>
            </a:r>
          </a:p>
          <a:p>
            <a:r>
              <a:rPr lang="zh-CN" altLang="en-US" dirty="0"/>
              <a:t>此时</a:t>
            </a:r>
            <a:r>
              <a:rPr lang="en-US" altLang="zh-CN" dirty="0"/>
              <a:t>,</a:t>
            </a:r>
            <a:r>
              <a:rPr lang="zh-CN" altLang="en-US" dirty="0"/>
              <a:t>一个</a:t>
            </a:r>
            <a:r>
              <a:rPr lang="zh-CN" altLang="en-US" b="1" dirty="0">
                <a:solidFill>
                  <a:srgbClr val="AE0B0B"/>
                </a:solidFill>
              </a:rPr>
              <a:t>空栈</a:t>
            </a:r>
            <a:r>
              <a:rPr lang="zh-CN" altLang="en-US" dirty="0"/>
              <a:t>被创建</a:t>
            </a:r>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dirty="0"/>
              <a:t>一个栈被建立</a:t>
            </a:r>
            <a:r>
              <a:rPr lang="en-US" altLang="zh-CN" dirty="0"/>
              <a:t>,</a:t>
            </a:r>
            <a:r>
              <a:rPr lang="zh-CN" altLang="en-US" dirty="0"/>
              <a:t>我们需要在任意时刻需要了解到它得情况</a:t>
            </a:r>
            <a:r>
              <a:rPr lang="en-US" altLang="zh-CN" dirty="0"/>
              <a:t>,</a:t>
            </a:r>
            <a:r>
              <a:rPr lang="zh-CN" altLang="en-US" dirty="0"/>
              <a:t>比如是否为空：</a:t>
            </a:r>
            <a:endParaRPr lang="en-US" altLang="zh-CN" dirty="0"/>
          </a:p>
          <a:p>
            <a:endParaRPr lang="en-US" altLang="zh-CN" dirty="0"/>
          </a:p>
          <a:p>
            <a:r>
              <a:rPr lang="zh-CN" altLang="en-US" dirty="0"/>
              <a:t>判断的依据是</a:t>
            </a:r>
            <a:r>
              <a:rPr lang="en-US" altLang="zh-CN" dirty="0"/>
              <a:t>top</a:t>
            </a:r>
            <a:r>
              <a:rPr lang="zh-CN" altLang="en-US" dirty="0"/>
              <a:t>与</a:t>
            </a:r>
            <a:r>
              <a:rPr lang="en-US" altLang="zh-CN" dirty="0"/>
              <a:t>BOTTOM</a:t>
            </a:r>
            <a:r>
              <a:rPr lang="zh-CN" altLang="en-US" dirty="0"/>
              <a:t>的关系，当</a:t>
            </a:r>
            <a:r>
              <a:rPr lang="en-US" altLang="zh-CN" dirty="0"/>
              <a:t>top==BOTTOM</a:t>
            </a:r>
            <a:r>
              <a:rPr lang="zh-CN" altLang="en-US" dirty="0"/>
              <a:t>时</a:t>
            </a:r>
            <a:r>
              <a:rPr lang="en-US" altLang="zh-CN" dirty="0"/>
              <a:t>,</a:t>
            </a:r>
            <a:r>
              <a:rPr lang="zh-CN" altLang="en-US" dirty="0"/>
              <a:t>此时栈为空</a:t>
            </a:r>
            <a:r>
              <a:rPr lang="en-US" altLang="zh-CN" dirty="0"/>
              <a:t>,</a:t>
            </a:r>
            <a:r>
              <a:rPr lang="zh-CN" altLang="en-US" dirty="0"/>
              <a:t>否则栈非空：</a:t>
            </a:r>
            <a:endParaRPr lang="en-US" altLang="zh-CN" dirty="0"/>
          </a:p>
          <a:p>
            <a:endParaRPr lang="zh-CN" altLang="en-US" dirty="0"/>
          </a:p>
        </p:txBody>
      </p:sp>
      <p:pic>
        <p:nvPicPr>
          <p:cNvPr id="4" name="图片 3"/>
          <p:cNvPicPr>
            <a:picLocks noChangeAspect="1"/>
          </p:cNvPicPr>
          <p:nvPr/>
        </p:nvPicPr>
        <p:blipFill>
          <a:blip r:embed="rId3" cstate="print"/>
          <a:stretch>
            <a:fillRect/>
          </a:stretch>
        </p:blipFill>
        <p:spPr>
          <a:xfrm>
            <a:off x="449715" y="1663472"/>
            <a:ext cx="10182225" cy="885825"/>
          </a:xfrm>
          <a:prstGeom prst="rect">
            <a:avLst/>
          </a:prstGeom>
          <a:blipFill>
            <a:blip r:embed="rId4" cstate="print"/>
            <a:stretch>
              <a:fillRect/>
            </a:stretch>
          </a:blipFill>
          <a:ln w="101600">
            <a:solidFill>
              <a:srgbClr val="339933">
                <a:alpha val="96000"/>
              </a:srgbClr>
            </a:solidFill>
          </a:ln>
        </p:spPr>
      </p:pic>
      <p:grpSp>
        <p:nvGrpSpPr>
          <p:cNvPr id="5" name="组合 4"/>
          <p:cNvGrpSpPr/>
          <p:nvPr/>
        </p:nvGrpSpPr>
        <p:grpSpPr>
          <a:xfrm>
            <a:off x="3437238" y="3535551"/>
            <a:ext cx="474155" cy="2810645"/>
            <a:chOff x="7704592" y="2717750"/>
            <a:chExt cx="520700" cy="2927350"/>
          </a:xfrm>
        </p:grpSpPr>
        <p:sp>
          <p:nvSpPr>
            <p:cNvPr id="6" name="Rectangle 3"/>
            <p:cNvSpPr>
              <a:spLocks noChangeArrowheads="1"/>
            </p:cNvSpPr>
            <p:nvPr/>
          </p:nvSpPr>
          <p:spPr bwMode="auto">
            <a:xfrm>
              <a:off x="7704592" y="523870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sp>
          <p:nvSpPr>
            <p:cNvPr id="7" name="Rectangle 4"/>
            <p:cNvSpPr>
              <a:spLocks noChangeArrowheads="1"/>
            </p:cNvSpPr>
            <p:nvPr/>
          </p:nvSpPr>
          <p:spPr bwMode="auto">
            <a:xfrm>
              <a:off x="7704592" y="4878338"/>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sp>
          <p:nvSpPr>
            <p:cNvPr id="8" name="Rectangle 5"/>
            <p:cNvSpPr>
              <a:spLocks noChangeArrowheads="1"/>
            </p:cNvSpPr>
            <p:nvPr/>
          </p:nvSpPr>
          <p:spPr bwMode="auto">
            <a:xfrm>
              <a:off x="7704592" y="4519563"/>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sp>
          <p:nvSpPr>
            <p:cNvPr id="9" name="Rectangle 6"/>
            <p:cNvSpPr>
              <a:spLocks noChangeArrowheads="1"/>
            </p:cNvSpPr>
            <p:nvPr/>
          </p:nvSpPr>
          <p:spPr bwMode="auto">
            <a:xfrm>
              <a:off x="7704592" y="415920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sp>
          <p:nvSpPr>
            <p:cNvPr id="10" name="Rectangle 7"/>
            <p:cNvSpPr>
              <a:spLocks noChangeArrowheads="1"/>
            </p:cNvSpPr>
            <p:nvPr/>
          </p:nvSpPr>
          <p:spPr bwMode="auto">
            <a:xfrm>
              <a:off x="7704592" y="379725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sp>
          <p:nvSpPr>
            <p:cNvPr id="11" name="Rectangle 8"/>
            <p:cNvSpPr>
              <a:spLocks noChangeArrowheads="1"/>
            </p:cNvSpPr>
            <p:nvPr/>
          </p:nvSpPr>
          <p:spPr bwMode="auto">
            <a:xfrm>
              <a:off x="7704592" y="3436888"/>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sp>
          <p:nvSpPr>
            <p:cNvPr id="12" name="Rectangle 9"/>
            <p:cNvSpPr>
              <a:spLocks noChangeArrowheads="1"/>
            </p:cNvSpPr>
            <p:nvPr/>
          </p:nvSpPr>
          <p:spPr bwMode="auto">
            <a:xfrm>
              <a:off x="7704592" y="3078113"/>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sp>
          <p:nvSpPr>
            <p:cNvPr id="13" name="Rectangle 10"/>
            <p:cNvSpPr>
              <a:spLocks noChangeArrowheads="1"/>
            </p:cNvSpPr>
            <p:nvPr/>
          </p:nvSpPr>
          <p:spPr bwMode="auto">
            <a:xfrm>
              <a:off x="7704592" y="271775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grpSp>
      <p:sp>
        <p:nvSpPr>
          <p:cNvPr id="14" name="Text Box 11"/>
          <p:cNvSpPr txBox="1">
            <a:spLocks noChangeArrowheads="1"/>
          </p:cNvSpPr>
          <p:nvPr/>
        </p:nvSpPr>
        <p:spPr bwMode="auto">
          <a:xfrm>
            <a:off x="1710037" y="6155697"/>
            <a:ext cx="12312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BOTTOM</a:t>
            </a:r>
          </a:p>
        </p:txBody>
      </p:sp>
      <p:sp>
        <p:nvSpPr>
          <p:cNvPr id="15" name="Line 12"/>
          <p:cNvSpPr>
            <a:spLocks noChangeShapeType="1"/>
          </p:cNvSpPr>
          <p:nvPr/>
        </p:nvSpPr>
        <p:spPr bwMode="auto">
          <a:xfrm>
            <a:off x="2941271" y="6155697"/>
            <a:ext cx="424528"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6" name="Text Box 13"/>
          <p:cNvSpPr txBox="1">
            <a:spLocks noChangeArrowheads="1"/>
          </p:cNvSpPr>
          <p:nvPr/>
        </p:nvSpPr>
        <p:spPr bwMode="auto">
          <a:xfrm>
            <a:off x="2357737" y="5885822"/>
            <a:ext cx="5859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top</a:t>
            </a:r>
          </a:p>
        </p:txBody>
      </p:sp>
      <p:sp>
        <p:nvSpPr>
          <p:cNvPr id="17" name="Text Box 18"/>
          <p:cNvSpPr txBox="1">
            <a:spLocks noChangeArrowheads="1"/>
          </p:cNvSpPr>
          <p:nvPr/>
        </p:nvSpPr>
        <p:spPr bwMode="auto">
          <a:xfrm>
            <a:off x="3554938" y="6394965"/>
            <a:ext cx="3273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0</a:t>
            </a:r>
          </a:p>
        </p:txBody>
      </p:sp>
      <p:sp>
        <p:nvSpPr>
          <p:cNvPr id="18" name="Text Box 19"/>
          <p:cNvSpPr txBox="1">
            <a:spLocks noChangeArrowheads="1"/>
          </p:cNvSpPr>
          <p:nvPr/>
        </p:nvSpPr>
        <p:spPr bwMode="auto">
          <a:xfrm>
            <a:off x="3372530" y="3117331"/>
            <a:ext cx="692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SIZE</a:t>
            </a:r>
          </a:p>
        </p:txBody>
      </p:sp>
      <p:sp>
        <p:nvSpPr>
          <p:cNvPr id="19" name="矩形 18"/>
          <p:cNvSpPr/>
          <p:nvPr/>
        </p:nvSpPr>
        <p:spPr>
          <a:xfrm>
            <a:off x="3139013" y="3117330"/>
            <a:ext cx="925667" cy="3626369"/>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 Box 19"/>
          <p:cNvSpPr txBox="1">
            <a:spLocks noChangeArrowheads="1"/>
          </p:cNvSpPr>
          <p:nvPr/>
        </p:nvSpPr>
        <p:spPr bwMode="auto">
          <a:xfrm>
            <a:off x="4064680" y="4018433"/>
            <a:ext cx="6463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C00000"/>
                </a:solidFill>
                <a:latin typeface="微软雅黑" panose="020B0503020204020204" pitchFamily="34" charset="-122"/>
                <a:ea typeface="微软雅黑" panose="020B0503020204020204" pitchFamily="34" charset="-122"/>
              </a:rPr>
              <a:t>空栈</a:t>
            </a:r>
            <a:endParaRPr lang="en-US" altLang="zh-CN" b="1" dirty="0">
              <a:solidFill>
                <a:srgbClr val="C00000"/>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6216896" y="3570827"/>
            <a:ext cx="474155" cy="2810645"/>
            <a:chOff x="7704592" y="2717750"/>
            <a:chExt cx="520700" cy="2927350"/>
          </a:xfrm>
        </p:grpSpPr>
        <p:sp>
          <p:nvSpPr>
            <p:cNvPr id="22" name="Rectangle 3"/>
            <p:cNvSpPr>
              <a:spLocks noChangeArrowheads="1"/>
            </p:cNvSpPr>
            <p:nvPr/>
          </p:nvSpPr>
          <p:spPr bwMode="auto">
            <a:xfrm>
              <a:off x="7704592" y="523870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1</a:t>
              </a: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23" name="Rectangle 4"/>
            <p:cNvSpPr>
              <a:spLocks noChangeArrowheads="1"/>
            </p:cNvSpPr>
            <p:nvPr/>
          </p:nvSpPr>
          <p:spPr bwMode="auto">
            <a:xfrm>
              <a:off x="7704592" y="4878338"/>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2</a:t>
              </a: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24" name="Rectangle 5"/>
            <p:cNvSpPr>
              <a:spLocks noChangeArrowheads="1"/>
            </p:cNvSpPr>
            <p:nvPr/>
          </p:nvSpPr>
          <p:spPr bwMode="auto">
            <a:xfrm>
              <a:off x="7704592" y="4519563"/>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sp>
          <p:nvSpPr>
            <p:cNvPr id="25" name="Rectangle 6"/>
            <p:cNvSpPr>
              <a:spLocks noChangeArrowheads="1"/>
            </p:cNvSpPr>
            <p:nvPr/>
          </p:nvSpPr>
          <p:spPr bwMode="auto">
            <a:xfrm>
              <a:off x="7704592" y="415920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sp>
          <p:nvSpPr>
            <p:cNvPr id="26" name="Rectangle 7"/>
            <p:cNvSpPr>
              <a:spLocks noChangeArrowheads="1"/>
            </p:cNvSpPr>
            <p:nvPr/>
          </p:nvSpPr>
          <p:spPr bwMode="auto">
            <a:xfrm>
              <a:off x="7704592" y="379725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sp>
          <p:nvSpPr>
            <p:cNvPr id="27" name="Rectangle 8"/>
            <p:cNvSpPr>
              <a:spLocks noChangeArrowheads="1"/>
            </p:cNvSpPr>
            <p:nvPr/>
          </p:nvSpPr>
          <p:spPr bwMode="auto">
            <a:xfrm>
              <a:off x="7704592" y="3436888"/>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sp>
          <p:nvSpPr>
            <p:cNvPr id="28" name="Rectangle 9"/>
            <p:cNvSpPr>
              <a:spLocks noChangeArrowheads="1"/>
            </p:cNvSpPr>
            <p:nvPr/>
          </p:nvSpPr>
          <p:spPr bwMode="auto">
            <a:xfrm>
              <a:off x="7704592" y="3078113"/>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sp>
          <p:nvSpPr>
            <p:cNvPr id="29" name="Rectangle 10"/>
            <p:cNvSpPr>
              <a:spLocks noChangeArrowheads="1"/>
            </p:cNvSpPr>
            <p:nvPr/>
          </p:nvSpPr>
          <p:spPr bwMode="auto">
            <a:xfrm>
              <a:off x="7704592" y="271775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grpSp>
      <p:sp>
        <p:nvSpPr>
          <p:cNvPr id="30" name="Text Box 11"/>
          <p:cNvSpPr txBox="1">
            <a:spLocks noChangeArrowheads="1"/>
          </p:cNvSpPr>
          <p:nvPr/>
        </p:nvSpPr>
        <p:spPr bwMode="auto">
          <a:xfrm>
            <a:off x="4505029" y="6060909"/>
            <a:ext cx="12312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BOTTOM</a:t>
            </a:r>
          </a:p>
        </p:txBody>
      </p:sp>
      <p:sp>
        <p:nvSpPr>
          <p:cNvPr id="31" name="Line 12"/>
          <p:cNvSpPr>
            <a:spLocks noChangeShapeType="1"/>
          </p:cNvSpPr>
          <p:nvPr/>
        </p:nvSpPr>
        <p:spPr bwMode="auto">
          <a:xfrm>
            <a:off x="5720929" y="6190973"/>
            <a:ext cx="424528"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2" name="Text Box 13"/>
          <p:cNvSpPr txBox="1">
            <a:spLocks noChangeArrowheads="1"/>
          </p:cNvSpPr>
          <p:nvPr/>
        </p:nvSpPr>
        <p:spPr bwMode="auto">
          <a:xfrm>
            <a:off x="5179390" y="5296870"/>
            <a:ext cx="5859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top</a:t>
            </a:r>
          </a:p>
        </p:txBody>
      </p:sp>
      <p:sp>
        <p:nvSpPr>
          <p:cNvPr id="33" name="Text Box 18"/>
          <p:cNvSpPr txBox="1">
            <a:spLocks noChangeArrowheads="1"/>
          </p:cNvSpPr>
          <p:nvPr/>
        </p:nvSpPr>
        <p:spPr bwMode="auto">
          <a:xfrm>
            <a:off x="6334596" y="6430241"/>
            <a:ext cx="3273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0</a:t>
            </a:r>
          </a:p>
        </p:txBody>
      </p:sp>
      <p:sp>
        <p:nvSpPr>
          <p:cNvPr id="34" name="Text Box 19"/>
          <p:cNvSpPr txBox="1">
            <a:spLocks noChangeArrowheads="1"/>
          </p:cNvSpPr>
          <p:nvPr/>
        </p:nvSpPr>
        <p:spPr bwMode="auto">
          <a:xfrm>
            <a:off x="6152188" y="3152607"/>
            <a:ext cx="692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SIZE</a:t>
            </a:r>
          </a:p>
        </p:txBody>
      </p:sp>
      <p:sp>
        <p:nvSpPr>
          <p:cNvPr id="35" name="矩形 34"/>
          <p:cNvSpPr/>
          <p:nvPr/>
        </p:nvSpPr>
        <p:spPr>
          <a:xfrm>
            <a:off x="5918671" y="3152606"/>
            <a:ext cx="925667" cy="3626369"/>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 Box 19"/>
          <p:cNvSpPr txBox="1">
            <a:spLocks noChangeArrowheads="1"/>
          </p:cNvSpPr>
          <p:nvPr/>
        </p:nvSpPr>
        <p:spPr bwMode="auto">
          <a:xfrm>
            <a:off x="6844338" y="4053709"/>
            <a:ext cx="87716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C00000"/>
                </a:solidFill>
                <a:latin typeface="微软雅黑" panose="020B0503020204020204" pitchFamily="34" charset="-122"/>
                <a:ea typeface="微软雅黑" panose="020B0503020204020204" pitchFamily="34" charset="-122"/>
              </a:rPr>
              <a:t>非空栈</a:t>
            </a:r>
            <a:endParaRPr lang="en-US" altLang="zh-CN" b="1" dirty="0">
              <a:solidFill>
                <a:srgbClr val="C00000"/>
              </a:solidFill>
              <a:latin typeface="微软雅黑" panose="020B0503020204020204" pitchFamily="34" charset="-122"/>
              <a:ea typeface="微软雅黑" panose="020B0503020204020204" pitchFamily="34" charset="-122"/>
            </a:endParaRPr>
          </a:p>
        </p:txBody>
      </p:sp>
      <p:sp>
        <p:nvSpPr>
          <p:cNvPr id="37" name="Line 12"/>
          <p:cNvSpPr>
            <a:spLocks noChangeShapeType="1"/>
          </p:cNvSpPr>
          <p:nvPr/>
        </p:nvSpPr>
        <p:spPr bwMode="auto">
          <a:xfrm>
            <a:off x="5720929" y="5489352"/>
            <a:ext cx="424528"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dirty="0"/>
              <a:t>同样</a:t>
            </a:r>
            <a:r>
              <a:rPr lang="en-US" altLang="zh-CN" dirty="0"/>
              <a:t>,</a:t>
            </a:r>
            <a:r>
              <a:rPr lang="zh-CN" altLang="en-US" dirty="0"/>
              <a:t>我们还需要在任何时刻需要判断栈是否为满栈：</a:t>
            </a:r>
            <a:endParaRPr lang="en-US" altLang="zh-CN" dirty="0"/>
          </a:p>
          <a:p>
            <a:endParaRPr lang="en-US" altLang="zh-CN" dirty="0"/>
          </a:p>
          <a:p>
            <a:r>
              <a:rPr lang="zh-CN" altLang="en-US" dirty="0"/>
              <a:t>当</a:t>
            </a:r>
            <a:r>
              <a:rPr lang="en-US" altLang="zh-CN" dirty="0"/>
              <a:t>top==SIZE</a:t>
            </a:r>
            <a:r>
              <a:rPr lang="zh-CN" altLang="en-US" dirty="0"/>
              <a:t>时</a:t>
            </a:r>
            <a:r>
              <a:rPr lang="en-US" altLang="zh-CN" dirty="0"/>
              <a:t>,</a:t>
            </a:r>
            <a:r>
              <a:rPr lang="zh-CN" altLang="en-US" dirty="0"/>
              <a:t>此时栈为满</a:t>
            </a:r>
            <a:r>
              <a:rPr lang="en-US" altLang="zh-CN" dirty="0"/>
              <a:t>,</a:t>
            </a:r>
            <a:r>
              <a:rPr lang="zh-CN" altLang="en-US" dirty="0"/>
              <a:t>否则栈不满：</a:t>
            </a:r>
          </a:p>
        </p:txBody>
      </p:sp>
      <p:pic>
        <p:nvPicPr>
          <p:cNvPr id="4" name="图片 3"/>
          <p:cNvPicPr>
            <a:picLocks noChangeAspect="1"/>
          </p:cNvPicPr>
          <p:nvPr/>
        </p:nvPicPr>
        <p:blipFill>
          <a:blip r:embed="rId3" cstate="print"/>
          <a:stretch>
            <a:fillRect/>
          </a:stretch>
        </p:blipFill>
        <p:spPr>
          <a:xfrm>
            <a:off x="483053" y="1641022"/>
            <a:ext cx="9429750" cy="800100"/>
          </a:xfrm>
          <a:prstGeom prst="rect">
            <a:avLst/>
          </a:prstGeom>
          <a:blipFill>
            <a:blip r:embed="rId4" cstate="print"/>
            <a:stretch>
              <a:fillRect/>
            </a:stretch>
          </a:blipFill>
          <a:ln w="101600">
            <a:solidFill>
              <a:srgbClr val="339933">
                <a:alpha val="96000"/>
              </a:srgbClr>
            </a:solidFill>
          </a:ln>
        </p:spPr>
      </p:pic>
      <p:grpSp>
        <p:nvGrpSpPr>
          <p:cNvPr id="5" name="组合 4"/>
          <p:cNvGrpSpPr/>
          <p:nvPr/>
        </p:nvGrpSpPr>
        <p:grpSpPr>
          <a:xfrm>
            <a:off x="4106709" y="3566042"/>
            <a:ext cx="474155" cy="2810645"/>
            <a:chOff x="7704592" y="2717750"/>
            <a:chExt cx="520700" cy="2927350"/>
          </a:xfrm>
        </p:grpSpPr>
        <p:sp>
          <p:nvSpPr>
            <p:cNvPr id="6" name="Rectangle 3"/>
            <p:cNvSpPr>
              <a:spLocks noChangeArrowheads="1"/>
            </p:cNvSpPr>
            <p:nvPr/>
          </p:nvSpPr>
          <p:spPr bwMode="auto">
            <a:xfrm>
              <a:off x="7704592" y="523870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1</a:t>
              </a: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7" name="Rectangle 4"/>
            <p:cNvSpPr>
              <a:spLocks noChangeArrowheads="1"/>
            </p:cNvSpPr>
            <p:nvPr/>
          </p:nvSpPr>
          <p:spPr bwMode="auto">
            <a:xfrm>
              <a:off x="7704592" y="4878338"/>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2</a:t>
              </a: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8" name="Rectangle 5"/>
            <p:cNvSpPr>
              <a:spLocks noChangeArrowheads="1"/>
            </p:cNvSpPr>
            <p:nvPr/>
          </p:nvSpPr>
          <p:spPr bwMode="auto">
            <a:xfrm>
              <a:off x="7704592" y="4519563"/>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3</a:t>
              </a: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9" name="Rectangle 6"/>
            <p:cNvSpPr>
              <a:spLocks noChangeArrowheads="1"/>
            </p:cNvSpPr>
            <p:nvPr/>
          </p:nvSpPr>
          <p:spPr bwMode="auto">
            <a:xfrm>
              <a:off x="7704592" y="415920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4</a:t>
              </a: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10" name="Rectangle 7"/>
            <p:cNvSpPr>
              <a:spLocks noChangeArrowheads="1"/>
            </p:cNvSpPr>
            <p:nvPr/>
          </p:nvSpPr>
          <p:spPr bwMode="auto">
            <a:xfrm>
              <a:off x="7704592" y="379725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5</a:t>
              </a: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11" name="Rectangle 8"/>
            <p:cNvSpPr>
              <a:spLocks noChangeArrowheads="1"/>
            </p:cNvSpPr>
            <p:nvPr/>
          </p:nvSpPr>
          <p:spPr bwMode="auto">
            <a:xfrm>
              <a:off x="7704592" y="3436888"/>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6</a:t>
              </a: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12" name="Rectangle 9"/>
            <p:cNvSpPr>
              <a:spLocks noChangeArrowheads="1"/>
            </p:cNvSpPr>
            <p:nvPr/>
          </p:nvSpPr>
          <p:spPr bwMode="auto">
            <a:xfrm>
              <a:off x="7704592" y="3078113"/>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7</a:t>
              </a: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13" name="Rectangle 10"/>
            <p:cNvSpPr>
              <a:spLocks noChangeArrowheads="1"/>
            </p:cNvSpPr>
            <p:nvPr/>
          </p:nvSpPr>
          <p:spPr bwMode="auto">
            <a:xfrm>
              <a:off x="7704592" y="271775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8</a:t>
              </a:r>
              <a:endParaRPr lang="zh-CN" altLang="zh-CN" sz="2000" dirty="0">
                <a:solidFill>
                  <a:schemeClr val="lt1"/>
                </a:solidFill>
                <a:latin typeface="微软雅黑" panose="020B0503020204020204" pitchFamily="34" charset="-122"/>
                <a:ea typeface="微软雅黑" panose="020B0503020204020204" pitchFamily="34" charset="-122"/>
              </a:endParaRPr>
            </a:p>
          </p:txBody>
        </p:sp>
      </p:grpSp>
      <p:sp>
        <p:nvSpPr>
          <p:cNvPr id="14" name="Text Box 11"/>
          <p:cNvSpPr txBox="1">
            <a:spLocks noChangeArrowheads="1"/>
          </p:cNvSpPr>
          <p:nvPr/>
        </p:nvSpPr>
        <p:spPr bwMode="auto">
          <a:xfrm>
            <a:off x="2379508" y="6186188"/>
            <a:ext cx="12312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BOTTOM</a:t>
            </a:r>
          </a:p>
        </p:txBody>
      </p:sp>
      <p:sp>
        <p:nvSpPr>
          <p:cNvPr id="15" name="Line 12"/>
          <p:cNvSpPr>
            <a:spLocks noChangeShapeType="1"/>
          </p:cNvSpPr>
          <p:nvPr/>
        </p:nvSpPr>
        <p:spPr bwMode="auto">
          <a:xfrm>
            <a:off x="3610742" y="6186188"/>
            <a:ext cx="424528"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6" name="Text Box 18"/>
          <p:cNvSpPr txBox="1">
            <a:spLocks noChangeArrowheads="1"/>
          </p:cNvSpPr>
          <p:nvPr/>
        </p:nvSpPr>
        <p:spPr bwMode="auto">
          <a:xfrm>
            <a:off x="4224409" y="6425456"/>
            <a:ext cx="3273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0</a:t>
            </a:r>
          </a:p>
        </p:txBody>
      </p:sp>
      <p:sp>
        <p:nvSpPr>
          <p:cNvPr id="17" name="Text Box 19"/>
          <p:cNvSpPr txBox="1">
            <a:spLocks noChangeArrowheads="1"/>
          </p:cNvSpPr>
          <p:nvPr/>
        </p:nvSpPr>
        <p:spPr bwMode="auto">
          <a:xfrm>
            <a:off x="4042001" y="3147822"/>
            <a:ext cx="692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SIZE</a:t>
            </a:r>
          </a:p>
        </p:txBody>
      </p:sp>
      <p:sp>
        <p:nvSpPr>
          <p:cNvPr id="18" name="矩形 17"/>
          <p:cNvSpPr/>
          <p:nvPr/>
        </p:nvSpPr>
        <p:spPr>
          <a:xfrm>
            <a:off x="3808484" y="3147821"/>
            <a:ext cx="925667" cy="3626369"/>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 Box 19"/>
          <p:cNvSpPr txBox="1">
            <a:spLocks noChangeArrowheads="1"/>
          </p:cNvSpPr>
          <p:nvPr/>
        </p:nvSpPr>
        <p:spPr bwMode="auto">
          <a:xfrm>
            <a:off x="4734151" y="4048924"/>
            <a:ext cx="6463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C00000"/>
                </a:solidFill>
                <a:latin typeface="微软雅黑" panose="020B0503020204020204" pitchFamily="34" charset="-122"/>
                <a:ea typeface="微软雅黑" panose="020B0503020204020204" pitchFamily="34" charset="-122"/>
              </a:rPr>
              <a:t>满栈</a:t>
            </a:r>
            <a:endParaRPr lang="en-US" altLang="zh-CN" b="1" dirty="0">
              <a:solidFill>
                <a:srgbClr val="C00000"/>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6886367" y="3601318"/>
            <a:ext cx="474155" cy="2810645"/>
            <a:chOff x="7704592" y="2717750"/>
            <a:chExt cx="520700" cy="2927350"/>
          </a:xfrm>
        </p:grpSpPr>
        <p:sp>
          <p:nvSpPr>
            <p:cNvPr id="21" name="Rectangle 3"/>
            <p:cNvSpPr>
              <a:spLocks noChangeArrowheads="1"/>
            </p:cNvSpPr>
            <p:nvPr/>
          </p:nvSpPr>
          <p:spPr bwMode="auto">
            <a:xfrm>
              <a:off x="7704592" y="523870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1</a:t>
              </a: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22" name="Rectangle 4"/>
            <p:cNvSpPr>
              <a:spLocks noChangeArrowheads="1"/>
            </p:cNvSpPr>
            <p:nvPr/>
          </p:nvSpPr>
          <p:spPr bwMode="auto">
            <a:xfrm>
              <a:off x="7704592" y="4878338"/>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2</a:t>
              </a: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23" name="Rectangle 5"/>
            <p:cNvSpPr>
              <a:spLocks noChangeArrowheads="1"/>
            </p:cNvSpPr>
            <p:nvPr/>
          </p:nvSpPr>
          <p:spPr bwMode="auto">
            <a:xfrm>
              <a:off x="7704592" y="4519563"/>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sp>
          <p:nvSpPr>
            <p:cNvPr id="24" name="Rectangle 6"/>
            <p:cNvSpPr>
              <a:spLocks noChangeArrowheads="1"/>
            </p:cNvSpPr>
            <p:nvPr/>
          </p:nvSpPr>
          <p:spPr bwMode="auto">
            <a:xfrm>
              <a:off x="7704592" y="415920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sp>
          <p:nvSpPr>
            <p:cNvPr id="25" name="Rectangle 7"/>
            <p:cNvSpPr>
              <a:spLocks noChangeArrowheads="1"/>
            </p:cNvSpPr>
            <p:nvPr/>
          </p:nvSpPr>
          <p:spPr bwMode="auto">
            <a:xfrm>
              <a:off x="7704592" y="379725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sp>
          <p:nvSpPr>
            <p:cNvPr id="26" name="Rectangle 8"/>
            <p:cNvSpPr>
              <a:spLocks noChangeArrowheads="1"/>
            </p:cNvSpPr>
            <p:nvPr/>
          </p:nvSpPr>
          <p:spPr bwMode="auto">
            <a:xfrm>
              <a:off x="7704592" y="3436888"/>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sp>
          <p:nvSpPr>
            <p:cNvPr id="27" name="Rectangle 9"/>
            <p:cNvSpPr>
              <a:spLocks noChangeArrowheads="1"/>
            </p:cNvSpPr>
            <p:nvPr/>
          </p:nvSpPr>
          <p:spPr bwMode="auto">
            <a:xfrm>
              <a:off x="7704592" y="3078113"/>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sp>
          <p:nvSpPr>
            <p:cNvPr id="28" name="Rectangle 10"/>
            <p:cNvSpPr>
              <a:spLocks noChangeArrowheads="1"/>
            </p:cNvSpPr>
            <p:nvPr/>
          </p:nvSpPr>
          <p:spPr bwMode="auto">
            <a:xfrm>
              <a:off x="7704592" y="271775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a:solidFill>
                  <a:schemeClr val="lt1"/>
                </a:solidFill>
                <a:latin typeface="微软雅黑" panose="020B0503020204020204" pitchFamily="34" charset="-122"/>
                <a:ea typeface="微软雅黑" panose="020B0503020204020204" pitchFamily="34" charset="-122"/>
              </a:endParaRPr>
            </a:p>
          </p:txBody>
        </p:sp>
      </p:grpSp>
      <p:sp>
        <p:nvSpPr>
          <p:cNvPr id="29" name="Text Box 11"/>
          <p:cNvSpPr txBox="1">
            <a:spLocks noChangeArrowheads="1"/>
          </p:cNvSpPr>
          <p:nvPr/>
        </p:nvSpPr>
        <p:spPr bwMode="auto">
          <a:xfrm>
            <a:off x="5174500" y="6091400"/>
            <a:ext cx="12312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BOTTOM</a:t>
            </a:r>
          </a:p>
        </p:txBody>
      </p:sp>
      <p:sp>
        <p:nvSpPr>
          <p:cNvPr id="30" name="Line 12"/>
          <p:cNvSpPr>
            <a:spLocks noChangeShapeType="1"/>
          </p:cNvSpPr>
          <p:nvPr/>
        </p:nvSpPr>
        <p:spPr bwMode="auto">
          <a:xfrm>
            <a:off x="6390400" y="6221464"/>
            <a:ext cx="424528"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1" name="Text Box 13"/>
          <p:cNvSpPr txBox="1">
            <a:spLocks noChangeArrowheads="1"/>
          </p:cNvSpPr>
          <p:nvPr/>
        </p:nvSpPr>
        <p:spPr bwMode="auto">
          <a:xfrm>
            <a:off x="5848861" y="5327361"/>
            <a:ext cx="5859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top</a:t>
            </a:r>
          </a:p>
        </p:txBody>
      </p:sp>
      <p:sp>
        <p:nvSpPr>
          <p:cNvPr id="32" name="Text Box 18"/>
          <p:cNvSpPr txBox="1">
            <a:spLocks noChangeArrowheads="1"/>
          </p:cNvSpPr>
          <p:nvPr/>
        </p:nvSpPr>
        <p:spPr bwMode="auto">
          <a:xfrm>
            <a:off x="7004067" y="6460732"/>
            <a:ext cx="3273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0</a:t>
            </a:r>
          </a:p>
        </p:txBody>
      </p:sp>
      <p:sp>
        <p:nvSpPr>
          <p:cNvPr id="33" name="Text Box 19"/>
          <p:cNvSpPr txBox="1">
            <a:spLocks noChangeArrowheads="1"/>
          </p:cNvSpPr>
          <p:nvPr/>
        </p:nvSpPr>
        <p:spPr bwMode="auto">
          <a:xfrm>
            <a:off x="6821659" y="3183098"/>
            <a:ext cx="692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SIZE</a:t>
            </a:r>
          </a:p>
        </p:txBody>
      </p:sp>
      <p:sp>
        <p:nvSpPr>
          <p:cNvPr id="34" name="矩形 33"/>
          <p:cNvSpPr/>
          <p:nvPr/>
        </p:nvSpPr>
        <p:spPr>
          <a:xfrm>
            <a:off x="6588142" y="3183097"/>
            <a:ext cx="925667" cy="3626369"/>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 Box 19"/>
          <p:cNvSpPr txBox="1">
            <a:spLocks noChangeArrowheads="1"/>
          </p:cNvSpPr>
          <p:nvPr/>
        </p:nvSpPr>
        <p:spPr bwMode="auto">
          <a:xfrm>
            <a:off x="7513809" y="4084200"/>
            <a:ext cx="87716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C00000"/>
                </a:solidFill>
                <a:latin typeface="微软雅黑" panose="020B0503020204020204" pitchFamily="34" charset="-122"/>
                <a:ea typeface="微软雅黑" panose="020B0503020204020204" pitchFamily="34" charset="-122"/>
              </a:rPr>
              <a:t>非满栈</a:t>
            </a:r>
            <a:endParaRPr lang="en-US" altLang="zh-CN" b="1" dirty="0">
              <a:solidFill>
                <a:srgbClr val="C00000"/>
              </a:solidFill>
              <a:latin typeface="微软雅黑" panose="020B0503020204020204" pitchFamily="34" charset="-122"/>
              <a:ea typeface="微软雅黑" panose="020B0503020204020204" pitchFamily="34" charset="-122"/>
            </a:endParaRPr>
          </a:p>
        </p:txBody>
      </p:sp>
      <p:sp>
        <p:nvSpPr>
          <p:cNvPr id="36" name="Line 12"/>
          <p:cNvSpPr>
            <a:spLocks noChangeShapeType="1"/>
          </p:cNvSpPr>
          <p:nvPr/>
        </p:nvSpPr>
        <p:spPr bwMode="auto">
          <a:xfrm>
            <a:off x="6390400" y="5519843"/>
            <a:ext cx="424528"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7" name="Text Box 13"/>
          <p:cNvSpPr txBox="1">
            <a:spLocks noChangeArrowheads="1"/>
          </p:cNvSpPr>
          <p:nvPr/>
        </p:nvSpPr>
        <p:spPr bwMode="auto">
          <a:xfrm>
            <a:off x="2995125" y="3183097"/>
            <a:ext cx="5859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top</a:t>
            </a:r>
          </a:p>
        </p:txBody>
      </p:sp>
      <p:sp>
        <p:nvSpPr>
          <p:cNvPr id="38" name="Line 12"/>
          <p:cNvSpPr>
            <a:spLocks noChangeShapeType="1"/>
          </p:cNvSpPr>
          <p:nvPr/>
        </p:nvSpPr>
        <p:spPr bwMode="auto">
          <a:xfrm>
            <a:off x="3610742" y="3366454"/>
            <a:ext cx="424528"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dirty="0"/>
              <a:t>栈是要用来存储数据的</a:t>
            </a:r>
            <a:r>
              <a:rPr lang="en-US" altLang="zh-CN" dirty="0"/>
              <a:t>,</a:t>
            </a:r>
            <a:r>
              <a:rPr lang="zh-CN" altLang="en-US" dirty="0"/>
              <a:t>数据被存储到栈中</a:t>
            </a:r>
            <a:r>
              <a:rPr lang="en-US" altLang="zh-CN" dirty="0"/>
              <a:t>,</a:t>
            </a:r>
            <a:r>
              <a:rPr lang="zh-CN" altLang="en-US" dirty="0"/>
              <a:t>这个动作叫入栈或者压栈，下面是压栈的简单实现：</a:t>
            </a:r>
            <a:endParaRPr lang="en-US" altLang="zh-CN" dirty="0"/>
          </a:p>
          <a:p>
            <a:endParaRPr lang="en-US" altLang="zh-CN" dirty="0"/>
          </a:p>
          <a:p>
            <a:endParaRPr lang="en-US" altLang="zh-CN" dirty="0"/>
          </a:p>
          <a:p>
            <a:endParaRPr lang="en-US" altLang="zh-CN" dirty="0"/>
          </a:p>
          <a:p>
            <a:endParaRPr lang="zh-CN" altLang="en-US" dirty="0"/>
          </a:p>
        </p:txBody>
      </p:sp>
      <p:pic>
        <p:nvPicPr>
          <p:cNvPr id="4" name="图片 3"/>
          <p:cNvPicPr>
            <a:picLocks noChangeAspect="1"/>
          </p:cNvPicPr>
          <p:nvPr/>
        </p:nvPicPr>
        <p:blipFill>
          <a:blip r:embed="rId3" cstate="print"/>
          <a:stretch>
            <a:fillRect/>
          </a:stretch>
        </p:blipFill>
        <p:spPr>
          <a:xfrm>
            <a:off x="459726" y="2371725"/>
            <a:ext cx="11001375" cy="1657350"/>
          </a:xfrm>
          <a:prstGeom prst="rect">
            <a:avLst/>
          </a:prstGeom>
          <a:blipFill>
            <a:blip r:embed="rId4" cstate="print"/>
            <a:stretch>
              <a:fillRect/>
            </a:stretch>
          </a:blipFill>
          <a:ln w="101600">
            <a:solidFill>
              <a:srgbClr val="339933">
                <a:alpha val="96000"/>
              </a:srgbClr>
            </a:solidFill>
          </a:ln>
        </p:spPr>
      </p:pic>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dirty="0"/>
              <a:t>这里我们要注意入栈的步骤：</a:t>
            </a:r>
          </a:p>
          <a:p>
            <a:pPr lvl="1"/>
            <a:r>
              <a:rPr lang="zh-CN" altLang="en-US" dirty="0"/>
              <a:t>需要判断栈是否是满栈</a:t>
            </a:r>
            <a:r>
              <a:rPr lang="en-US" altLang="zh-CN" dirty="0"/>
              <a:t>,</a:t>
            </a:r>
            <a:r>
              <a:rPr lang="zh-CN" altLang="en-US" dirty="0"/>
              <a:t>如果栈满</a:t>
            </a:r>
            <a:r>
              <a:rPr lang="en-US" altLang="zh-CN" dirty="0"/>
              <a:t>,</a:t>
            </a:r>
            <a:r>
              <a:rPr lang="zh-CN" altLang="en-US" dirty="0"/>
              <a:t>那么返回一个异常说明栈已经满了</a:t>
            </a:r>
            <a:r>
              <a:rPr lang="en-US" altLang="zh-CN" dirty="0"/>
              <a:t>.</a:t>
            </a:r>
            <a:r>
              <a:rPr lang="zh-CN" altLang="en-US" dirty="0"/>
              <a:t>无法在使其它元素入栈</a:t>
            </a:r>
            <a:r>
              <a:rPr lang="en-US" altLang="zh-CN" dirty="0"/>
              <a:t>.</a:t>
            </a:r>
            <a:r>
              <a:rPr lang="zh-CN" altLang="en-US" dirty="0"/>
              <a:t>如果栈非满</a:t>
            </a:r>
            <a:r>
              <a:rPr lang="en-US" altLang="zh-CN" dirty="0"/>
              <a:t>,</a:t>
            </a:r>
            <a:r>
              <a:rPr lang="zh-CN" altLang="en-US" dirty="0"/>
              <a:t>那么继续</a:t>
            </a:r>
          </a:p>
          <a:p>
            <a:pPr lvl="1"/>
            <a:r>
              <a:rPr lang="zh-CN" altLang="en-US" dirty="0"/>
              <a:t>将数据存储到</a:t>
            </a:r>
            <a:r>
              <a:rPr lang="en-US" altLang="zh-CN" dirty="0"/>
              <a:t>top</a:t>
            </a:r>
            <a:r>
              <a:rPr lang="zh-CN" altLang="en-US" dirty="0"/>
              <a:t>指向的空间</a:t>
            </a:r>
            <a:r>
              <a:rPr lang="en-US" altLang="zh-CN" dirty="0"/>
              <a:t>.</a:t>
            </a:r>
            <a:r>
              <a:rPr lang="zh-CN" altLang="en-US" dirty="0"/>
              <a:t>由于</a:t>
            </a:r>
            <a:r>
              <a:rPr lang="en-US" altLang="zh-CN" dirty="0"/>
              <a:t>top</a:t>
            </a:r>
            <a:r>
              <a:rPr lang="zh-CN" altLang="en-US" dirty="0"/>
              <a:t>始终指向第一个未使用的空间</a:t>
            </a:r>
            <a:r>
              <a:rPr lang="en-US" altLang="zh-CN" dirty="0"/>
              <a:t>.</a:t>
            </a:r>
            <a:r>
              <a:rPr lang="zh-CN" altLang="en-US" dirty="0"/>
              <a:t>所以可以将数据存储进去</a:t>
            </a:r>
          </a:p>
          <a:p>
            <a:pPr lvl="1"/>
            <a:r>
              <a:rPr lang="zh-CN" altLang="en-US" dirty="0"/>
              <a:t>将</a:t>
            </a:r>
            <a:r>
              <a:rPr lang="en-US" altLang="zh-CN" dirty="0"/>
              <a:t>top</a:t>
            </a:r>
            <a:r>
              <a:rPr lang="zh-CN" altLang="en-US" dirty="0"/>
              <a:t>向栈底反向移动一个单位</a:t>
            </a:r>
          </a:p>
          <a:p>
            <a:r>
              <a:rPr lang="zh-CN" altLang="en-US" dirty="0"/>
              <a:t>注意</a:t>
            </a:r>
            <a:r>
              <a:rPr lang="en-US" altLang="zh-CN" dirty="0"/>
              <a:t>,</a:t>
            </a:r>
            <a:r>
              <a:rPr lang="zh-CN" altLang="en-US" dirty="0"/>
              <a:t>第</a:t>
            </a:r>
            <a:r>
              <a:rPr lang="en-US" altLang="zh-CN" dirty="0"/>
              <a:t>2</a:t>
            </a:r>
            <a:r>
              <a:rPr lang="zh-CN" altLang="en-US" dirty="0"/>
              <a:t>步与第</a:t>
            </a:r>
            <a:r>
              <a:rPr lang="en-US" altLang="zh-CN" dirty="0"/>
              <a:t>3</a:t>
            </a:r>
            <a:r>
              <a:rPr lang="zh-CN" altLang="en-US" dirty="0"/>
              <a:t>步千万不能颠倒</a:t>
            </a:r>
            <a:r>
              <a:rPr lang="en-US" altLang="zh-CN" dirty="0"/>
              <a:t>.</a:t>
            </a:r>
            <a:r>
              <a:rPr lang="zh-CN" altLang="en-US" dirty="0"/>
              <a:t>否则会引起栈的存储异常</a:t>
            </a:r>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dirty="0"/>
              <a:t>可以从图示中进一步了解压栈的过程：</a:t>
            </a:r>
          </a:p>
        </p:txBody>
      </p:sp>
      <p:grpSp>
        <p:nvGrpSpPr>
          <p:cNvPr id="4" name="组合 3"/>
          <p:cNvGrpSpPr/>
          <p:nvPr/>
        </p:nvGrpSpPr>
        <p:grpSpPr>
          <a:xfrm>
            <a:off x="2767763" y="2269671"/>
            <a:ext cx="719933" cy="3911073"/>
            <a:chOff x="7704592" y="2717750"/>
            <a:chExt cx="520700" cy="2927350"/>
          </a:xfrm>
        </p:grpSpPr>
        <p:sp>
          <p:nvSpPr>
            <p:cNvPr id="5" name="Rectangle 3"/>
            <p:cNvSpPr>
              <a:spLocks noChangeArrowheads="1"/>
            </p:cNvSpPr>
            <p:nvPr/>
          </p:nvSpPr>
          <p:spPr bwMode="auto">
            <a:xfrm>
              <a:off x="7704592" y="523870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1</a:t>
              </a: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6" name="Rectangle 4"/>
            <p:cNvSpPr>
              <a:spLocks noChangeArrowheads="1"/>
            </p:cNvSpPr>
            <p:nvPr/>
          </p:nvSpPr>
          <p:spPr bwMode="auto">
            <a:xfrm>
              <a:off x="7704592" y="4878338"/>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2</a:t>
              </a: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7" name="Rectangle 5"/>
            <p:cNvSpPr>
              <a:spLocks noChangeArrowheads="1"/>
            </p:cNvSpPr>
            <p:nvPr/>
          </p:nvSpPr>
          <p:spPr bwMode="auto">
            <a:xfrm>
              <a:off x="7704592" y="4519563"/>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8" name="Rectangle 6"/>
            <p:cNvSpPr>
              <a:spLocks noChangeArrowheads="1"/>
            </p:cNvSpPr>
            <p:nvPr/>
          </p:nvSpPr>
          <p:spPr bwMode="auto">
            <a:xfrm>
              <a:off x="7704592" y="415920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9" name="Rectangle 7"/>
            <p:cNvSpPr>
              <a:spLocks noChangeArrowheads="1"/>
            </p:cNvSpPr>
            <p:nvPr/>
          </p:nvSpPr>
          <p:spPr bwMode="auto">
            <a:xfrm>
              <a:off x="7704592" y="379725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10" name="Rectangle 8"/>
            <p:cNvSpPr>
              <a:spLocks noChangeArrowheads="1"/>
            </p:cNvSpPr>
            <p:nvPr/>
          </p:nvSpPr>
          <p:spPr bwMode="auto">
            <a:xfrm>
              <a:off x="7704592" y="3436888"/>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11" name="Rectangle 9"/>
            <p:cNvSpPr>
              <a:spLocks noChangeArrowheads="1"/>
            </p:cNvSpPr>
            <p:nvPr/>
          </p:nvSpPr>
          <p:spPr bwMode="auto">
            <a:xfrm>
              <a:off x="7704592" y="3078113"/>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12" name="Rectangle 10"/>
            <p:cNvSpPr>
              <a:spLocks noChangeArrowheads="1"/>
            </p:cNvSpPr>
            <p:nvPr/>
          </p:nvSpPr>
          <p:spPr bwMode="auto">
            <a:xfrm>
              <a:off x="7704592" y="271775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dirty="0">
                <a:solidFill>
                  <a:schemeClr val="lt1"/>
                </a:solidFill>
                <a:latin typeface="微软雅黑" panose="020B0503020204020204" pitchFamily="34" charset="-122"/>
                <a:ea typeface="微软雅黑" panose="020B0503020204020204" pitchFamily="34" charset="-122"/>
              </a:endParaRPr>
            </a:p>
          </p:txBody>
        </p:sp>
      </p:grpSp>
      <p:sp>
        <p:nvSpPr>
          <p:cNvPr id="13" name="Text Box 11"/>
          <p:cNvSpPr txBox="1">
            <a:spLocks noChangeArrowheads="1"/>
          </p:cNvSpPr>
          <p:nvPr/>
        </p:nvSpPr>
        <p:spPr bwMode="auto">
          <a:xfrm>
            <a:off x="1040562" y="5831749"/>
            <a:ext cx="12312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BOTTOM</a:t>
            </a:r>
          </a:p>
        </p:txBody>
      </p:sp>
      <p:sp>
        <p:nvSpPr>
          <p:cNvPr id="14" name="Line 12"/>
          <p:cNvSpPr>
            <a:spLocks noChangeShapeType="1"/>
          </p:cNvSpPr>
          <p:nvPr/>
        </p:nvSpPr>
        <p:spPr bwMode="auto">
          <a:xfrm>
            <a:off x="2271796" y="5990245"/>
            <a:ext cx="424528"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5" name="Text Box 18"/>
          <p:cNvSpPr txBox="1">
            <a:spLocks noChangeArrowheads="1"/>
          </p:cNvSpPr>
          <p:nvPr/>
        </p:nvSpPr>
        <p:spPr bwMode="auto">
          <a:xfrm>
            <a:off x="3505955" y="6229513"/>
            <a:ext cx="3273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0</a:t>
            </a:r>
          </a:p>
        </p:txBody>
      </p:sp>
      <p:sp>
        <p:nvSpPr>
          <p:cNvPr id="16" name="Text Box 19"/>
          <p:cNvSpPr txBox="1">
            <a:spLocks noChangeArrowheads="1"/>
          </p:cNvSpPr>
          <p:nvPr/>
        </p:nvSpPr>
        <p:spPr bwMode="auto">
          <a:xfrm>
            <a:off x="2784700" y="1857872"/>
            <a:ext cx="692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SIZE</a:t>
            </a:r>
          </a:p>
        </p:txBody>
      </p:sp>
      <p:sp>
        <p:nvSpPr>
          <p:cNvPr id="17" name="Text Box 13"/>
          <p:cNvSpPr txBox="1">
            <a:spLocks noChangeArrowheads="1"/>
          </p:cNvSpPr>
          <p:nvPr/>
        </p:nvSpPr>
        <p:spPr bwMode="auto">
          <a:xfrm>
            <a:off x="1610558" y="4807362"/>
            <a:ext cx="5859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top</a:t>
            </a:r>
          </a:p>
        </p:txBody>
      </p:sp>
      <p:sp>
        <p:nvSpPr>
          <p:cNvPr id="18" name="Line 12"/>
          <p:cNvSpPr>
            <a:spLocks noChangeShapeType="1"/>
          </p:cNvSpPr>
          <p:nvPr/>
        </p:nvSpPr>
        <p:spPr bwMode="auto">
          <a:xfrm>
            <a:off x="2226175" y="4990719"/>
            <a:ext cx="424528"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grpSp>
        <p:nvGrpSpPr>
          <p:cNvPr id="19" name="组合 18"/>
          <p:cNvGrpSpPr/>
          <p:nvPr/>
        </p:nvGrpSpPr>
        <p:grpSpPr>
          <a:xfrm>
            <a:off x="6261929" y="2239977"/>
            <a:ext cx="719933" cy="3911073"/>
            <a:chOff x="7704592" y="2717750"/>
            <a:chExt cx="520700" cy="2927350"/>
          </a:xfrm>
        </p:grpSpPr>
        <p:sp>
          <p:nvSpPr>
            <p:cNvPr id="20" name="Rectangle 3"/>
            <p:cNvSpPr>
              <a:spLocks noChangeArrowheads="1"/>
            </p:cNvSpPr>
            <p:nvPr/>
          </p:nvSpPr>
          <p:spPr bwMode="auto">
            <a:xfrm>
              <a:off x="7704592" y="523870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1</a:t>
              </a: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21" name="Rectangle 4"/>
            <p:cNvSpPr>
              <a:spLocks noChangeArrowheads="1"/>
            </p:cNvSpPr>
            <p:nvPr/>
          </p:nvSpPr>
          <p:spPr bwMode="auto">
            <a:xfrm>
              <a:off x="7704592" y="4878338"/>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2</a:t>
              </a: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22" name="Rectangle 5"/>
            <p:cNvSpPr>
              <a:spLocks noChangeArrowheads="1"/>
            </p:cNvSpPr>
            <p:nvPr/>
          </p:nvSpPr>
          <p:spPr bwMode="auto">
            <a:xfrm>
              <a:off x="7704592" y="4519563"/>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3</a:t>
              </a: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23" name="Rectangle 6"/>
            <p:cNvSpPr>
              <a:spLocks noChangeArrowheads="1"/>
            </p:cNvSpPr>
            <p:nvPr/>
          </p:nvSpPr>
          <p:spPr bwMode="auto">
            <a:xfrm>
              <a:off x="7704592" y="415920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24" name="Rectangle 7"/>
            <p:cNvSpPr>
              <a:spLocks noChangeArrowheads="1"/>
            </p:cNvSpPr>
            <p:nvPr/>
          </p:nvSpPr>
          <p:spPr bwMode="auto">
            <a:xfrm>
              <a:off x="7704592" y="379725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25" name="Rectangle 8"/>
            <p:cNvSpPr>
              <a:spLocks noChangeArrowheads="1"/>
            </p:cNvSpPr>
            <p:nvPr/>
          </p:nvSpPr>
          <p:spPr bwMode="auto">
            <a:xfrm>
              <a:off x="7704592" y="3436888"/>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26" name="Rectangle 9"/>
            <p:cNvSpPr>
              <a:spLocks noChangeArrowheads="1"/>
            </p:cNvSpPr>
            <p:nvPr/>
          </p:nvSpPr>
          <p:spPr bwMode="auto">
            <a:xfrm>
              <a:off x="7704592" y="3078113"/>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27" name="Rectangle 10"/>
            <p:cNvSpPr>
              <a:spLocks noChangeArrowheads="1"/>
            </p:cNvSpPr>
            <p:nvPr/>
          </p:nvSpPr>
          <p:spPr bwMode="auto">
            <a:xfrm>
              <a:off x="7704592" y="271775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dirty="0">
                <a:solidFill>
                  <a:schemeClr val="lt1"/>
                </a:solidFill>
                <a:latin typeface="微软雅黑" panose="020B0503020204020204" pitchFamily="34" charset="-122"/>
                <a:ea typeface="微软雅黑" panose="020B0503020204020204" pitchFamily="34" charset="-122"/>
              </a:endParaRPr>
            </a:p>
          </p:txBody>
        </p:sp>
      </p:grpSp>
      <p:sp>
        <p:nvSpPr>
          <p:cNvPr id="28" name="Text Box 11"/>
          <p:cNvSpPr txBox="1">
            <a:spLocks noChangeArrowheads="1"/>
          </p:cNvSpPr>
          <p:nvPr/>
        </p:nvSpPr>
        <p:spPr bwMode="auto">
          <a:xfrm>
            <a:off x="4534728" y="5802055"/>
            <a:ext cx="12312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BOTTOM</a:t>
            </a:r>
          </a:p>
        </p:txBody>
      </p:sp>
      <p:sp>
        <p:nvSpPr>
          <p:cNvPr id="29" name="Line 12"/>
          <p:cNvSpPr>
            <a:spLocks noChangeShapeType="1"/>
          </p:cNvSpPr>
          <p:nvPr/>
        </p:nvSpPr>
        <p:spPr bwMode="auto">
          <a:xfrm>
            <a:off x="5765962" y="5960551"/>
            <a:ext cx="424528"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0" name="Text Box 18"/>
          <p:cNvSpPr txBox="1">
            <a:spLocks noChangeArrowheads="1"/>
          </p:cNvSpPr>
          <p:nvPr/>
        </p:nvSpPr>
        <p:spPr bwMode="auto">
          <a:xfrm>
            <a:off x="6493932" y="6199819"/>
            <a:ext cx="3273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0</a:t>
            </a:r>
          </a:p>
        </p:txBody>
      </p:sp>
      <p:sp>
        <p:nvSpPr>
          <p:cNvPr id="31" name="Text Box 19"/>
          <p:cNvSpPr txBox="1">
            <a:spLocks noChangeArrowheads="1"/>
          </p:cNvSpPr>
          <p:nvPr/>
        </p:nvSpPr>
        <p:spPr bwMode="auto">
          <a:xfrm>
            <a:off x="6278866" y="1828178"/>
            <a:ext cx="692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SIZE</a:t>
            </a:r>
          </a:p>
        </p:txBody>
      </p:sp>
      <p:sp>
        <p:nvSpPr>
          <p:cNvPr id="32" name="Text Box 13"/>
          <p:cNvSpPr txBox="1">
            <a:spLocks noChangeArrowheads="1"/>
          </p:cNvSpPr>
          <p:nvPr/>
        </p:nvSpPr>
        <p:spPr bwMode="auto">
          <a:xfrm>
            <a:off x="5122468" y="4744702"/>
            <a:ext cx="5859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top</a:t>
            </a:r>
          </a:p>
        </p:txBody>
      </p:sp>
      <p:sp>
        <p:nvSpPr>
          <p:cNvPr id="33" name="Line 12"/>
          <p:cNvSpPr>
            <a:spLocks noChangeShapeType="1"/>
          </p:cNvSpPr>
          <p:nvPr/>
        </p:nvSpPr>
        <p:spPr bwMode="auto">
          <a:xfrm>
            <a:off x="5738085" y="4928059"/>
            <a:ext cx="424528"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4" name="右箭头 33"/>
          <p:cNvSpPr/>
          <p:nvPr/>
        </p:nvSpPr>
        <p:spPr>
          <a:xfrm>
            <a:off x="3946707" y="3817691"/>
            <a:ext cx="1856210"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 Box 19"/>
          <p:cNvSpPr txBox="1">
            <a:spLocks noChangeArrowheads="1"/>
          </p:cNvSpPr>
          <p:nvPr/>
        </p:nvSpPr>
        <p:spPr bwMode="auto">
          <a:xfrm>
            <a:off x="1198103" y="3855875"/>
            <a:ext cx="156966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C00000"/>
                </a:solidFill>
                <a:latin typeface="微软雅黑" panose="020B0503020204020204" pitchFamily="34" charset="-122"/>
                <a:ea typeface="微软雅黑" panose="020B0503020204020204" pitchFamily="34" charset="-122"/>
              </a:rPr>
              <a:t>判断是否满栈</a:t>
            </a:r>
            <a:endParaRPr lang="en-US" altLang="zh-CN" b="1" dirty="0">
              <a:solidFill>
                <a:srgbClr val="C00000"/>
              </a:solidFill>
              <a:latin typeface="微软雅黑" panose="020B0503020204020204" pitchFamily="34" charset="-122"/>
              <a:ea typeface="微软雅黑" panose="020B0503020204020204" pitchFamily="34" charset="-122"/>
            </a:endParaRPr>
          </a:p>
        </p:txBody>
      </p:sp>
      <p:sp>
        <p:nvSpPr>
          <p:cNvPr id="36" name="Text Box 19"/>
          <p:cNvSpPr txBox="1">
            <a:spLocks noChangeArrowheads="1"/>
          </p:cNvSpPr>
          <p:nvPr/>
        </p:nvSpPr>
        <p:spPr bwMode="auto">
          <a:xfrm>
            <a:off x="3628934" y="3501956"/>
            <a:ext cx="234448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C00000"/>
                </a:solidFill>
                <a:latin typeface="微软雅黑" panose="020B0503020204020204" pitchFamily="34" charset="-122"/>
                <a:ea typeface="微软雅黑" panose="020B0503020204020204" pitchFamily="34" charset="-122"/>
              </a:rPr>
              <a:t>将</a:t>
            </a:r>
            <a:r>
              <a:rPr lang="en-US" altLang="zh-CN" b="1" dirty="0">
                <a:solidFill>
                  <a:srgbClr val="C00000"/>
                </a:solidFill>
                <a:latin typeface="微软雅黑" panose="020B0503020204020204" pitchFamily="34" charset="-122"/>
                <a:ea typeface="微软雅黑" panose="020B0503020204020204" pitchFamily="34" charset="-122"/>
              </a:rPr>
              <a:t>3</a:t>
            </a:r>
            <a:r>
              <a:rPr lang="zh-CN" altLang="en-US" b="1" dirty="0">
                <a:solidFill>
                  <a:srgbClr val="C00000"/>
                </a:solidFill>
                <a:latin typeface="微软雅黑" panose="020B0503020204020204" pitchFamily="34" charset="-122"/>
                <a:ea typeface="微软雅黑" panose="020B0503020204020204" pitchFamily="34" charset="-122"/>
              </a:rPr>
              <a:t>写入</a:t>
            </a:r>
            <a:r>
              <a:rPr lang="en-US" altLang="zh-CN" b="1" dirty="0">
                <a:solidFill>
                  <a:srgbClr val="C00000"/>
                </a:solidFill>
                <a:latin typeface="微软雅黑" panose="020B0503020204020204" pitchFamily="34" charset="-122"/>
                <a:ea typeface="微软雅黑" panose="020B0503020204020204" pitchFamily="34" charset="-122"/>
              </a:rPr>
              <a:t>top</a:t>
            </a:r>
            <a:r>
              <a:rPr lang="zh-CN" altLang="en-US" b="1" dirty="0">
                <a:solidFill>
                  <a:srgbClr val="C00000"/>
                </a:solidFill>
                <a:latin typeface="微软雅黑" panose="020B0503020204020204" pitchFamily="34" charset="-122"/>
                <a:ea typeface="微软雅黑" panose="020B0503020204020204" pitchFamily="34" charset="-122"/>
              </a:rPr>
              <a:t>指向位置</a:t>
            </a:r>
          </a:p>
        </p:txBody>
      </p:sp>
      <p:grpSp>
        <p:nvGrpSpPr>
          <p:cNvPr id="37" name="组合 36"/>
          <p:cNvGrpSpPr/>
          <p:nvPr/>
        </p:nvGrpSpPr>
        <p:grpSpPr>
          <a:xfrm>
            <a:off x="9747263" y="2318440"/>
            <a:ext cx="719933" cy="3911073"/>
            <a:chOff x="7704592" y="2717750"/>
            <a:chExt cx="520700" cy="2927350"/>
          </a:xfrm>
        </p:grpSpPr>
        <p:sp>
          <p:nvSpPr>
            <p:cNvPr id="38" name="Rectangle 3"/>
            <p:cNvSpPr>
              <a:spLocks noChangeArrowheads="1"/>
            </p:cNvSpPr>
            <p:nvPr/>
          </p:nvSpPr>
          <p:spPr bwMode="auto">
            <a:xfrm>
              <a:off x="7704592" y="523870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1</a:t>
              </a: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39" name="Rectangle 4"/>
            <p:cNvSpPr>
              <a:spLocks noChangeArrowheads="1"/>
            </p:cNvSpPr>
            <p:nvPr/>
          </p:nvSpPr>
          <p:spPr bwMode="auto">
            <a:xfrm>
              <a:off x="7704592" y="4878338"/>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2</a:t>
              </a: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40" name="Rectangle 5"/>
            <p:cNvSpPr>
              <a:spLocks noChangeArrowheads="1"/>
            </p:cNvSpPr>
            <p:nvPr/>
          </p:nvSpPr>
          <p:spPr bwMode="auto">
            <a:xfrm>
              <a:off x="7704592" y="4519563"/>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3</a:t>
              </a: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41" name="Rectangle 6"/>
            <p:cNvSpPr>
              <a:spLocks noChangeArrowheads="1"/>
            </p:cNvSpPr>
            <p:nvPr/>
          </p:nvSpPr>
          <p:spPr bwMode="auto">
            <a:xfrm>
              <a:off x="7704592" y="415920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42" name="Rectangle 7"/>
            <p:cNvSpPr>
              <a:spLocks noChangeArrowheads="1"/>
            </p:cNvSpPr>
            <p:nvPr/>
          </p:nvSpPr>
          <p:spPr bwMode="auto">
            <a:xfrm>
              <a:off x="7704592" y="379725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43" name="Rectangle 8"/>
            <p:cNvSpPr>
              <a:spLocks noChangeArrowheads="1"/>
            </p:cNvSpPr>
            <p:nvPr/>
          </p:nvSpPr>
          <p:spPr bwMode="auto">
            <a:xfrm>
              <a:off x="7704592" y="3436888"/>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44" name="Rectangle 9"/>
            <p:cNvSpPr>
              <a:spLocks noChangeArrowheads="1"/>
            </p:cNvSpPr>
            <p:nvPr/>
          </p:nvSpPr>
          <p:spPr bwMode="auto">
            <a:xfrm>
              <a:off x="7704592" y="3078113"/>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45" name="Rectangle 10"/>
            <p:cNvSpPr>
              <a:spLocks noChangeArrowheads="1"/>
            </p:cNvSpPr>
            <p:nvPr/>
          </p:nvSpPr>
          <p:spPr bwMode="auto">
            <a:xfrm>
              <a:off x="7704592" y="271775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dirty="0">
                <a:solidFill>
                  <a:schemeClr val="lt1"/>
                </a:solidFill>
                <a:latin typeface="微软雅黑" panose="020B0503020204020204" pitchFamily="34" charset="-122"/>
                <a:ea typeface="微软雅黑" panose="020B0503020204020204" pitchFamily="34" charset="-122"/>
              </a:endParaRPr>
            </a:p>
          </p:txBody>
        </p:sp>
      </p:grpSp>
      <p:sp>
        <p:nvSpPr>
          <p:cNvPr id="46" name="Text Box 11"/>
          <p:cNvSpPr txBox="1">
            <a:spLocks noChangeArrowheads="1"/>
          </p:cNvSpPr>
          <p:nvPr/>
        </p:nvSpPr>
        <p:spPr bwMode="auto">
          <a:xfrm>
            <a:off x="8020062" y="5880518"/>
            <a:ext cx="12312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BOTTOM</a:t>
            </a:r>
          </a:p>
        </p:txBody>
      </p:sp>
      <p:sp>
        <p:nvSpPr>
          <p:cNvPr id="47" name="Line 12"/>
          <p:cNvSpPr>
            <a:spLocks noChangeShapeType="1"/>
          </p:cNvSpPr>
          <p:nvPr/>
        </p:nvSpPr>
        <p:spPr bwMode="auto">
          <a:xfrm>
            <a:off x="9251296" y="6039014"/>
            <a:ext cx="424528"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48" name="Text Box 18"/>
          <p:cNvSpPr txBox="1">
            <a:spLocks noChangeArrowheads="1"/>
          </p:cNvSpPr>
          <p:nvPr/>
        </p:nvSpPr>
        <p:spPr bwMode="auto">
          <a:xfrm>
            <a:off x="9881294" y="6278282"/>
            <a:ext cx="3273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0</a:t>
            </a:r>
          </a:p>
        </p:txBody>
      </p:sp>
      <p:sp>
        <p:nvSpPr>
          <p:cNvPr id="49" name="Text Box 19"/>
          <p:cNvSpPr txBox="1">
            <a:spLocks noChangeArrowheads="1"/>
          </p:cNvSpPr>
          <p:nvPr/>
        </p:nvSpPr>
        <p:spPr bwMode="auto">
          <a:xfrm>
            <a:off x="9764200" y="1906641"/>
            <a:ext cx="692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SIZE</a:t>
            </a:r>
          </a:p>
        </p:txBody>
      </p:sp>
      <p:sp>
        <p:nvSpPr>
          <p:cNvPr id="50" name="Text Box 13"/>
          <p:cNvSpPr txBox="1">
            <a:spLocks noChangeArrowheads="1"/>
          </p:cNvSpPr>
          <p:nvPr/>
        </p:nvSpPr>
        <p:spPr bwMode="auto">
          <a:xfrm>
            <a:off x="8607802" y="4349630"/>
            <a:ext cx="5859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top</a:t>
            </a:r>
          </a:p>
        </p:txBody>
      </p:sp>
      <p:sp>
        <p:nvSpPr>
          <p:cNvPr id="51" name="Line 12"/>
          <p:cNvSpPr>
            <a:spLocks noChangeShapeType="1"/>
          </p:cNvSpPr>
          <p:nvPr/>
        </p:nvSpPr>
        <p:spPr bwMode="auto">
          <a:xfrm>
            <a:off x="9223419" y="4532987"/>
            <a:ext cx="424528"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52" name="右箭头 51"/>
          <p:cNvSpPr/>
          <p:nvPr/>
        </p:nvSpPr>
        <p:spPr>
          <a:xfrm>
            <a:off x="7679697" y="3769738"/>
            <a:ext cx="1856210"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ext Box 19"/>
          <p:cNvSpPr txBox="1">
            <a:spLocks noChangeArrowheads="1"/>
          </p:cNvSpPr>
          <p:nvPr/>
        </p:nvSpPr>
        <p:spPr bwMode="auto">
          <a:xfrm>
            <a:off x="8166351" y="3470108"/>
            <a:ext cx="93865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top++</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54" name="Text Box 19"/>
          <p:cNvSpPr txBox="1">
            <a:spLocks noChangeArrowheads="1"/>
          </p:cNvSpPr>
          <p:nvPr/>
        </p:nvSpPr>
        <p:spPr bwMode="auto">
          <a:xfrm>
            <a:off x="2784700" y="1537309"/>
            <a:ext cx="78899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C00000"/>
                </a:solidFill>
                <a:latin typeface="微软雅黑" panose="020B0503020204020204" pitchFamily="34" charset="-122"/>
                <a:ea typeface="微软雅黑" panose="020B0503020204020204" pitchFamily="34" charset="-122"/>
              </a:rPr>
              <a:t>步骤</a:t>
            </a:r>
            <a:r>
              <a:rPr lang="en-US" altLang="zh-CN" b="1" dirty="0">
                <a:solidFill>
                  <a:srgbClr val="C00000"/>
                </a:solidFill>
                <a:latin typeface="微软雅黑" panose="020B0503020204020204" pitchFamily="34" charset="-122"/>
                <a:ea typeface="微软雅黑" panose="020B0503020204020204" pitchFamily="34" charset="-122"/>
              </a:rPr>
              <a:t>1</a:t>
            </a:r>
          </a:p>
        </p:txBody>
      </p:sp>
      <p:sp>
        <p:nvSpPr>
          <p:cNvPr id="55" name="Text Box 19"/>
          <p:cNvSpPr txBox="1">
            <a:spLocks noChangeArrowheads="1"/>
          </p:cNvSpPr>
          <p:nvPr/>
        </p:nvSpPr>
        <p:spPr bwMode="auto">
          <a:xfrm>
            <a:off x="6208255" y="1488540"/>
            <a:ext cx="78899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C00000"/>
                </a:solidFill>
                <a:latin typeface="微软雅黑" panose="020B0503020204020204" pitchFamily="34" charset="-122"/>
                <a:ea typeface="微软雅黑" panose="020B0503020204020204" pitchFamily="34" charset="-122"/>
              </a:rPr>
              <a:t>步骤</a:t>
            </a:r>
            <a:r>
              <a:rPr lang="en-US" altLang="zh-CN" b="1" dirty="0">
                <a:solidFill>
                  <a:srgbClr val="C00000"/>
                </a:solidFill>
                <a:latin typeface="微软雅黑" panose="020B0503020204020204" pitchFamily="34" charset="-122"/>
                <a:ea typeface="微软雅黑" panose="020B0503020204020204" pitchFamily="34" charset="-122"/>
              </a:rPr>
              <a:t>2</a:t>
            </a:r>
          </a:p>
        </p:txBody>
      </p:sp>
      <p:sp>
        <p:nvSpPr>
          <p:cNvPr id="56" name="Text Box 19"/>
          <p:cNvSpPr txBox="1">
            <a:spLocks noChangeArrowheads="1"/>
          </p:cNvSpPr>
          <p:nvPr/>
        </p:nvSpPr>
        <p:spPr bwMode="auto">
          <a:xfrm>
            <a:off x="9702421" y="1488540"/>
            <a:ext cx="78899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C00000"/>
                </a:solidFill>
                <a:latin typeface="微软雅黑" panose="020B0503020204020204" pitchFamily="34" charset="-122"/>
                <a:ea typeface="微软雅黑" panose="020B0503020204020204" pitchFamily="34" charset="-122"/>
              </a:rPr>
              <a:t>步骤</a:t>
            </a:r>
            <a:r>
              <a:rPr lang="en-US" altLang="zh-CN" b="1" dirty="0">
                <a:solidFill>
                  <a:srgbClr val="C00000"/>
                </a:solidFill>
                <a:latin typeface="微软雅黑" panose="020B0503020204020204" pitchFamily="34" charset="-122"/>
                <a:ea typeface="微软雅黑" panose="020B0503020204020204" pitchFamily="34" charset="-122"/>
              </a:rPr>
              <a:t>3</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基本的三种数据结构类型</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dirty="0"/>
              <a:t>数据元素相互之间的关系称为结构</a:t>
            </a:r>
            <a:endParaRPr lang="en-US" altLang="zh-CN" dirty="0"/>
          </a:p>
          <a:p>
            <a:r>
              <a:rPr lang="zh-CN" altLang="en-US" dirty="0"/>
              <a:t>具备关联关系的非松散集合性结构主要有三种：</a:t>
            </a:r>
            <a:endParaRPr lang="en-US" altLang="zh-CN" dirty="0"/>
          </a:p>
          <a:p>
            <a:pPr lvl="1"/>
            <a:r>
              <a:rPr lang="zh-CN" altLang="en-US" dirty="0"/>
              <a:t>线性表  </a:t>
            </a:r>
            <a:endParaRPr lang="en-US" altLang="zh-CN" dirty="0"/>
          </a:p>
          <a:p>
            <a:pPr lvl="2"/>
            <a:r>
              <a:rPr lang="zh-CN" altLang="en-US" dirty="0"/>
              <a:t>结点按逻辑关系依次排列形成一个“锁链”</a:t>
            </a:r>
            <a:endParaRPr lang="en-US" altLang="zh-CN" dirty="0"/>
          </a:p>
          <a:p>
            <a:pPr lvl="1"/>
            <a:r>
              <a:rPr lang="zh-CN" altLang="en-US" dirty="0"/>
              <a:t>树</a:t>
            </a:r>
            <a:endParaRPr lang="en-US" altLang="zh-CN" dirty="0"/>
          </a:p>
          <a:p>
            <a:pPr lvl="2"/>
            <a:r>
              <a:rPr lang="zh-CN" altLang="en-US" dirty="0"/>
              <a:t>具有分支、层次特性</a:t>
            </a:r>
            <a:r>
              <a:rPr lang="en-US" altLang="zh-CN" dirty="0"/>
              <a:t>,</a:t>
            </a:r>
            <a:r>
              <a:rPr lang="zh-CN" altLang="en-US" dirty="0"/>
              <a:t>其形态有点象自然界中的树</a:t>
            </a:r>
            <a:endParaRPr lang="en-US" altLang="zh-CN" dirty="0"/>
          </a:p>
          <a:p>
            <a:pPr lvl="1"/>
            <a:r>
              <a:rPr lang="zh-CN" altLang="en-US" dirty="0"/>
              <a:t>图</a:t>
            </a:r>
            <a:endParaRPr lang="en-US" altLang="zh-CN" dirty="0"/>
          </a:p>
          <a:p>
            <a:pPr lvl="2"/>
            <a:r>
              <a:rPr lang="zh-CN" altLang="en-US" dirty="0"/>
              <a:t>结点按逻辑关系互相缠绕</a:t>
            </a:r>
            <a:r>
              <a:rPr lang="en-US" altLang="zh-CN" dirty="0"/>
              <a:t>,</a:t>
            </a:r>
            <a:r>
              <a:rPr lang="zh-CN" altLang="en-US" dirty="0"/>
              <a:t>任何两个结点都可以邻接</a:t>
            </a: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normAutofit fontScale="85000" lnSpcReduction="20000"/>
          </a:bodyPr>
          <a:lstStyle/>
          <a:p>
            <a:r>
              <a:rPr lang="zh-CN" altLang="en-US" dirty="0"/>
              <a:t>当需要从栈中取出数据时</a:t>
            </a:r>
            <a:r>
              <a:rPr lang="en-US" altLang="zh-CN" dirty="0"/>
              <a:t>,</a:t>
            </a:r>
            <a:r>
              <a:rPr lang="zh-CN" altLang="en-US" dirty="0"/>
              <a:t>只能从栈顶取出</a:t>
            </a:r>
            <a:r>
              <a:rPr lang="en-US" altLang="zh-CN" dirty="0"/>
              <a:t>,</a:t>
            </a:r>
            <a:r>
              <a:rPr lang="zh-CN" altLang="en-US" dirty="0"/>
              <a:t>这个动作叫出栈：</a:t>
            </a:r>
            <a:endParaRPr lang="en-US" altLang="zh-CN" dirty="0"/>
          </a:p>
          <a:p>
            <a:endParaRPr lang="en-US" altLang="zh-CN" dirty="0"/>
          </a:p>
          <a:p>
            <a:endParaRPr lang="en-US" altLang="zh-CN" dirty="0"/>
          </a:p>
          <a:p>
            <a:endParaRPr lang="en-US" altLang="zh-CN" dirty="0"/>
          </a:p>
          <a:p>
            <a:pPr lvl="1"/>
            <a:r>
              <a:rPr lang="zh-CN" altLang="en-US" dirty="0"/>
              <a:t>需要判断栈是否是空栈</a:t>
            </a:r>
            <a:r>
              <a:rPr lang="en-US" altLang="zh-CN" dirty="0"/>
              <a:t>,</a:t>
            </a:r>
            <a:r>
              <a:rPr lang="zh-CN" altLang="en-US" dirty="0"/>
              <a:t>如果栈空</a:t>
            </a:r>
            <a:r>
              <a:rPr lang="en-US" altLang="zh-CN" dirty="0"/>
              <a:t>,</a:t>
            </a:r>
            <a:r>
              <a:rPr lang="zh-CN" altLang="en-US" dirty="0"/>
              <a:t>那么返回一个异常说明栈已经空了</a:t>
            </a:r>
            <a:r>
              <a:rPr lang="en-US" altLang="zh-CN" dirty="0"/>
              <a:t>.</a:t>
            </a:r>
            <a:r>
              <a:rPr lang="zh-CN" altLang="en-US" dirty="0"/>
              <a:t>无法弹出</a:t>
            </a:r>
            <a:r>
              <a:rPr lang="en-US" altLang="zh-CN" dirty="0"/>
              <a:t>.</a:t>
            </a:r>
            <a:r>
              <a:rPr lang="zh-CN" altLang="en-US" dirty="0"/>
              <a:t>如果栈非空</a:t>
            </a:r>
            <a:r>
              <a:rPr lang="en-US" altLang="zh-CN" dirty="0"/>
              <a:t>,</a:t>
            </a:r>
            <a:r>
              <a:rPr lang="zh-CN" altLang="en-US" dirty="0"/>
              <a:t>那么继续</a:t>
            </a:r>
          </a:p>
          <a:p>
            <a:pPr lvl="1"/>
            <a:r>
              <a:rPr lang="zh-CN" altLang="en-US" dirty="0"/>
              <a:t>将</a:t>
            </a:r>
            <a:r>
              <a:rPr lang="en-US" altLang="zh-CN" dirty="0"/>
              <a:t>top</a:t>
            </a:r>
            <a:r>
              <a:rPr lang="zh-CN" altLang="en-US" dirty="0"/>
              <a:t>向栈底方向移动一个单位</a:t>
            </a:r>
          </a:p>
          <a:p>
            <a:pPr lvl="1"/>
            <a:r>
              <a:rPr lang="zh-CN" altLang="en-US" dirty="0"/>
              <a:t>将</a:t>
            </a:r>
            <a:r>
              <a:rPr lang="en-US" altLang="zh-CN" dirty="0"/>
              <a:t>top</a:t>
            </a:r>
            <a:r>
              <a:rPr lang="zh-CN" altLang="en-US" dirty="0"/>
              <a:t>指向的数据返回</a:t>
            </a:r>
            <a:r>
              <a:rPr lang="en-US" altLang="zh-CN" dirty="0"/>
              <a:t>.</a:t>
            </a:r>
            <a:r>
              <a:rPr lang="zh-CN" altLang="en-US" dirty="0"/>
              <a:t>栈空间中的数据实际上是没有被删除的</a:t>
            </a:r>
            <a:r>
              <a:rPr lang="en-US" altLang="zh-CN" dirty="0"/>
              <a:t>,</a:t>
            </a:r>
            <a:r>
              <a:rPr lang="zh-CN" altLang="en-US" dirty="0"/>
              <a:t>但是对于栈来说</a:t>
            </a:r>
            <a:r>
              <a:rPr lang="en-US" altLang="zh-CN" dirty="0"/>
              <a:t>,</a:t>
            </a:r>
            <a:r>
              <a:rPr lang="zh-CN" altLang="en-US" dirty="0"/>
              <a:t>该数据已经没有任何意义</a:t>
            </a:r>
            <a:r>
              <a:rPr lang="en-US" altLang="zh-CN" dirty="0"/>
              <a:t>.</a:t>
            </a:r>
            <a:r>
              <a:rPr lang="zh-CN" altLang="en-US" dirty="0"/>
              <a:t>当下一次使用该空间时</a:t>
            </a:r>
            <a:r>
              <a:rPr lang="en-US" altLang="zh-CN" dirty="0"/>
              <a:t>,</a:t>
            </a:r>
            <a:r>
              <a:rPr lang="zh-CN" altLang="en-US" dirty="0"/>
              <a:t>它会被当作空</a:t>
            </a:r>
            <a:r>
              <a:rPr lang="en-US" altLang="zh-CN" dirty="0"/>
              <a:t>,</a:t>
            </a:r>
            <a:r>
              <a:rPr lang="zh-CN" altLang="en-US" dirty="0"/>
              <a:t>由新的数据覆盖掉</a:t>
            </a:r>
          </a:p>
          <a:p>
            <a:r>
              <a:rPr lang="zh-CN" altLang="en-US" dirty="0"/>
              <a:t>第</a:t>
            </a:r>
            <a:r>
              <a:rPr lang="en-US" altLang="zh-CN" dirty="0"/>
              <a:t>2</a:t>
            </a:r>
            <a:r>
              <a:rPr lang="zh-CN" altLang="en-US" dirty="0"/>
              <a:t>步与第</a:t>
            </a:r>
            <a:r>
              <a:rPr lang="en-US" altLang="zh-CN" dirty="0"/>
              <a:t>3</a:t>
            </a:r>
            <a:r>
              <a:rPr lang="zh-CN" altLang="en-US" dirty="0"/>
              <a:t>步千万不能颠倒</a:t>
            </a:r>
            <a:r>
              <a:rPr lang="en-US" altLang="zh-CN" dirty="0"/>
              <a:t>.</a:t>
            </a:r>
            <a:r>
              <a:rPr lang="zh-CN" altLang="en-US" dirty="0"/>
              <a:t>否则会引起栈的存储异常</a:t>
            </a:r>
            <a:endParaRPr lang="en-US" altLang="zh-CN" dirty="0"/>
          </a:p>
          <a:p>
            <a:endParaRPr lang="zh-CN" altLang="en-US" dirty="0"/>
          </a:p>
        </p:txBody>
      </p:sp>
      <p:pic>
        <p:nvPicPr>
          <p:cNvPr id="4" name="图片 3"/>
          <p:cNvPicPr>
            <a:picLocks noChangeAspect="1"/>
          </p:cNvPicPr>
          <p:nvPr/>
        </p:nvPicPr>
        <p:blipFill>
          <a:blip r:embed="rId3" cstate="print"/>
          <a:stretch>
            <a:fillRect/>
          </a:stretch>
        </p:blipFill>
        <p:spPr>
          <a:xfrm>
            <a:off x="548173" y="1574345"/>
            <a:ext cx="10563225" cy="1619250"/>
          </a:xfrm>
          <a:prstGeom prst="rect">
            <a:avLst/>
          </a:prstGeom>
          <a:blipFill>
            <a:blip r:embed="rId4" cstate="print"/>
            <a:stretch>
              <a:fillRect/>
            </a:stretch>
          </a:blipFill>
          <a:ln w="101600">
            <a:solidFill>
              <a:srgbClr val="339933">
                <a:alpha val="96000"/>
              </a:srgbClr>
            </a:solidFill>
          </a:ln>
        </p:spPr>
      </p:pic>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dirty="0"/>
              <a:t>可以从图示中进一步了解出栈的过程：</a:t>
            </a:r>
          </a:p>
        </p:txBody>
      </p:sp>
      <p:grpSp>
        <p:nvGrpSpPr>
          <p:cNvPr id="4" name="组合 3"/>
          <p:cNvGrpSpPr/>
          <p:nvPr/>
        </p:nvGrpSpPr>
        <p:grpSpPr>
          <a:xfrm>
            <a:off x="9651299" y="2194890"/>
            <a:ext cx="719933" cy="3911073"/>
            <a:chOff x="7704592" y="2717750"/>
            <a:chExt cx="520700" cy="2927350"/>
          </a:xfrm>
        </p:grpSpPr>
        <p:sp>
          <p:nvSpPr>
            <p:cNvPr id="5" name="Rectangle 3"/>
            <p:cNvSpPr>
              <a:spLocks noChangeArrowheads="1"/>
            </p:cNvSpPr>
            <p:nvPr/>
          </p:nvSpPr>
          <p:spPr bwMode="auto">
            <a:xfrm>
              <a:off x="7704592" y="523870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1</a:t>
              </a: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6" name="Rectangle 4"/>
            <p:cNvSpPr>
              <a:spLocks noChangeArrowheads="1"/>
            </p:cNvSpPr>
            <p:nvPr/>
          </p:nvSpPr>
          <p:spPr bwMode="auto">
            <a:xfrm>
              <a:off x="7704592" y="4878338"/>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2</a:t>
              </a: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7" name="Rectangle 5"/>
            <p:cNvSpPr>
              <a:spLocks noChangeArrowheads="1"/>
            </p:cNvSpPr>
            <p:nvPr/>
          </p:nvSpPr>
          <p:spPr bwMode="auto">
            <a:xfrm>
              <a:off x="7704592" y="4519563"/>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8" name="Rectangle 6"/>
            <p:cNvSpPr>
              <a:spLocks noChangeArrowheads="1"/>
            </p:cNvSpPr>
            <p:nvPr/>
          </p:nvSpPr>
          <p:spPr bwMode="auto">
            <a:xfrm>
              <a:off x="7704592" y="415920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9" name="Rectangle 7"/>
            <p:cNvSpPr>
              <a:spLocks noChangeArrowheads="1"/>
            </p:cNvSpPr>
            <p:nvPr/>
          </p:nvSpPr>
          <p:spPr bwMode="auto">
            <a:xfrm>
              <a:off x="7704592" y="379725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10" name="Rectangle 8"/>
            <p:cNvSpPr>
              <a:spLocks noChangeArrowheads="1"/>
            </p:cNvSpPr>
            <p:nvPr/>
          </p:nvSpPr>
          <p:spPr bwMode="auto">
            <a:xfrm>
              <a:off x="7704592" y="3436888"/>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11" name="Rectangle 9"/>
            <p:cNvSpPr>
              <a:spLocks noChangeArrowheads="1"/>
            </p:cNvSpPr>
            <p:nvPr/>
          </p:nvSpPr>
          <p:spPr bwMode="auto">
            <a:xfrm>
              <a:off x="7704592" y="3078113"/>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12" name="Rectangle 10"/>
            <p:cNvSpPr>
              <a:spLocks noChangeArrowheads="1"/>
            </p:cNvSpPr>
            <p:nvPr/>
          </p:nvSpPr>
          <p:spPr bwMode="auto">
            <a:xfrm>
              <a:off x="7704592" y="271775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dirty="0">
                <a:solidFill>
                  <a:schemeClr val="lt1"/>
                </a:solidFill>
                <a:latin typeface="微软雅黑" panose="020B0503020204020204" pitchFamily="34" charset="-122"/>
                <a:ea typeface="微软雅黑" panose="020B0503020204020204" pitchFamily="34" charset="-122"/>
              </a:endParaRPr>
            </a:p>
          </p:txBody>
        </p:sp>
      </p:grpSp>
      <p:sp>
        <p:nvSpPr>
          <p:cNvPr id="13" name="Text Box 11"/>
          <p:cNvSpPr txBox="1">
            <a:spLocks noChangeArrowheads="1"/>
          </p:cNvSpPr>
          <p:nvPr/>
        </p:nvSpPr>
        <p:spPr bwMode="auto">
          <a:xfrm>
            <a:off x="7751953" y="5774438"/>
            <a:ext cx="12312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BOTTOM</a:t>
            </a:r>
          </a:p>
        </p:txBody>
      </p:sp>
      <p:sp>
        <p:nvSpPr>
          <p:cNvPr id="14" name="Line 12"/>
          <p:cNvSpPr>
            <a:spLocks noChangeShapeType="1"/>
          </p:cNvSpPr>
          <p:nvPr/>
        </p:nvSpPr>
        <p:spPr bwMode="auto">
          <a:xfrm>
            <a:off x="9155332" y="5915464"/>
            <a:ext cx="424528"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5" name="Text Box 18"/>
          <p:cNvSpPr txBox="1">
            <a:spLocks noChangeArrowheads="1"/>
          </p:cNvSpPr>
          <p:nvPr/>
        </p:nvSpPr>
        <p:spPr bwMode="auto">
          <a:xfrm>
            <a:off x="9801653" y="6154732"/>
            <a:ext cx="3273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0</a:t>
            </a:r>
          </a:p>
        </p:txBody>
      </p:sp>
      <p:sp>
        <p:nvSpPr>
          <p:cNvPr id="16" name="Text Box 19"/>
          <p:cNvSpPr txBox="1">
            <a:spLocks noChangeArrowheads="1"/>
          </p:cNvSpPr>
          <p:nvPr/>
        </p:nvSpPr>
        <p:spPr bwMode="auto">
          <a:xfrm>
            <a:off x="9589793" y="1760156"/>
            <a:ext cx="692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SIZE</a:t>
            </a:r>
          </a:p>
        </p:txBody>
      </p:sp>
      <p:sp>
        <p:nvSpPr>
          <p:cNvPr id="17" name="Text Box 13"/>
          <p:cNvSpPr txBox="1">
            <a:spLocks noChangeArrowheads="1"/>
          </p:cNvSpPr>
          <p:nvPr/>
        </p:nvSpPr>
        <p:spPr bwMode="auto">
          <a:xfrm>
            <a:off x="8494094" y="4732581"/>
            <a:ext cx="5859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top</a:t>
            </a:r>
          </a:p>
        </p:txBody>
      </p:sp>
      <p:sp>
        <p:nvSpPr>
          <p:cNvPr id="18" name="Line 12"/>
          <p:cNvSpPr>
            <a:spLocks noChangeShapeType="1"/>
          </p:cNvSpPr>
          <p:nvPr/>
        </p:nvSpPr>
        <p:spPr bwMode="auto">
          <a:xfrm>
            <a:off x="9109711" y="4915938"/>
            <a:ext cx="424528"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grpSp>
        <p:nvGrpSpPr>
          <p:cNvPr id="19" name="组合 18"/>
          <p:cNvGrpSpPr/>
          <p:nvPr/>
        </p:nvGrpSpPr>
        <p:grpSpPr>
          <a:xfrm>
            <a:off x="5870038" y="2239977"/>
            <a:ext cx="719933" cy="3911073"/>
            <a:chOff x="7704592" y="2717750"/>
            <a:chExt cx="520700" cy="2927350"/>
          </a:xfrm>
        </p:grpSpPr>
        <p:sp>
          <p:nvSpPr>
            <p:cNvPr id="20" name="Rectangle 3"/>
            <p:cNvSpPr>
              <a:spLocks noChangeArrowheads="1"/>
            </p:cNvSpPr>
            <p:nvPr/>
          </p:nvSpPr>
          <p:spPr bwMode="auto">
            <a:xfrm>
              <a:off x="7704592" y="523870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1</a:t>
              </a: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21" name="Rectangle 4"/>
            <p:cNvSpPr>
              <a:spLocks noChangeArrowheads="1"/>
            </p:cNvSpPr>
            <p:nvPr/>
          </p:nvSpPr>
          <p:spPr bwMode="auto">
            <a:xfrm>
              <a:off x="7704592" y="4878338"/>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2</a:t>
              </a: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22" name="Rectangle 5"/>
            <p:cNvSpPr>
              <a:spLocks noChangeArrowheads="1"/>
            </p:cNvSpPr>
            <p:nvPr/>
          </p:nvSpPr>
          <p:spPr bwMode="auto">
            <a:xfrm>
              <a:off x="7704592" y="4519563"/>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3</a:t>
              </a: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23" name="Rectangle 6"/>
            <p:cNvSpPr>
              <a:spLocks noChangeArrowheads="1"/>
            </p:cNvSpPr>
            <p:nvPr/>
          </p:nvSpPr>
          <p:spPr bwMode="auto">
            <a:xfrm>
              <a:off x="7704592" y="415920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24" name="Rectangle 7"/>
            <p:cNvSpPr>
              <a:spLocks noChangeArrowheads="1"/>
            </p:cNvSpPr>
            <p:nvPr/>
          </p:nvSpPr>
          <p:spPr bwMode="auto">
            <a:xfrm>
              <a:off x="7704592" y="379725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25" name="Rectangle 8"/>
            <p:cNvSpPr>
              <a:spLocks noChangeArrowheads="1"/>
            </p:cNvSpPr>
            <p:nvPr/>
          </p:nvSpPr>
          <p:spPr bwMode="auto">
            <a:xfrm>
              <a:off x="7704592" y="3436888"/>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26" name="Rectangle 9"/>
            <p:cNvSpPr>
              <a:spLocks noChangeArrowheads="1"/>
            </p:cNvSpPr>
            <p:nvPr/>
          </p:nvSpPr>
          <p:spPr bwMode="auto">
            <a:xfrm>
              <a:off x="7704592" y="3078113"/>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27" name="Rectangle 10"/>
            <p:cNvSpPr>
              <a:spLocks noChangeArrowheads="1"/>
            </p:cNvSpPr>
            <p:nvPr/>
          </p:nvSpPr>
          <p:spPr bwMode="auto">
            <a:xfrm>
              <a:off x="7704592" y="271775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dirty="0">
                <a:solidFill>
                  <a:schemeClr val="lt1"/>
                </a:solidFill>
                <a:latin typeface="微软雅黑" panose="020B0503020204020204" pitchFamily="34" charset="-122"/>
                <a:ea typeface="微软雅黑" panose="020B0503020204020204" pitchFamily="34" charset="-122"/>
              </a:endParaRPr>
            </a:p>
          </p:txBody>
        </p:sp>
      </p:grpSp>
      <p:sp>
        <p:nvSpPr>
          <p:cNvPr id="28" name="Text Box 11"/>
          <p:cNvSpPr txBox="1">
            <a:spLocks noChangeArrowheads="1"/>
          </p:cNvSpPr>
          <p:nvPr/>
        </p:nvSpPr>
        <p:spPr bwMode="auto">
          <a:xfrm>
            <a:off x="4142837" y="5802055"/>
            <a:ext cx="12312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BOTTOM</a:t>
            </a:r>
          </a:p>
        </p:txBody>
      </p:sp>
      <p:sp>
        <p:nvSpPr>
          <p:cNvPr id="29" name="Line 12"/>
          <p:cNvSpPr>
            <a:spLocks noChangeShapeType="1"/>
          </p:cNvSpPr>
          <p:nvPr/>
        </p:nvSpPr>
        <p:spPr bwMode="auto">
          <a:xfrm>
            <a:off x="5374071" y="5960551"/>
            <a:ext cx="424528"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0" name="Text Box 18"/>
          <p:cNvSpPr txBox="1">
            <a:spLocks noChangeArrowheads="1"/>
          </p:cNvSpPr>
          <p:nvPr/>
        </p:nvSpPr>
        <p:spPr bwMode="auto">
          <a:xfrm>
            <a:off x="6102041" y="6199819"/>
            <a:ext cx="3273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0</a:t>
            </a:r>
          </a:p>
        </p:txBody>
      </p:sp>
      <p:sp>
        <p:nvSpPr>
          <p:cNvPr id="31" name="Text Box 19"/>
          <p:cNvSpPr txBox="1">
            <a:spLocks noChangeArrowheads="1"/>
          </p:cNvSpPr>
          <p:nvPr/>
        </p:nvSpPr>
        <p:spPr bwMode="auto">
          <a:xfrm>
            <a:off x="5886975" y="1828178"/>
            <a:ext cx="692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SIZE</a:t>
            </a:r>
          </a:p>
        </p:txBody>
      </p:sp>
      <p:sp>
        <p:nvSpPr>
          <p:cNvPr id="32" name="Text Box 13"/>
          <p:cNvSpPr txBox="1">
            <a:spLocks noChangeArrowheads="1"/>
          </p:cNvSpPr>
          <p:nvPr/>
        </p:nvSpPr>
        <p:spPr bwMode="auto">
          <a:xfrm>
            <a:off x="4730577" y="4744702"/>
            <a:ext cx="5859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top</a:t>
            </a:r>
          </a:p>
        </p:txBody>
      </p:sp>
      <p:sp>
        <p:nvSpPr>
          <p:cNvPr id="33" name="Line 12"/>
          <p:cNvSpPr>
            <a:spLocks noChangeShapeType="1"/>
          </p:cNvSpPr>
          <p:nvPr/>
        </p:nvSpPr>
        <p:spPr bwMode="auto">
          <a:xfrm>
            <a:off x="5346194" y="4928059"/>
            <a:ext cx="424528"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4" name="右箭头 33"/>
          <p:cNvSpPr/>
          <p:nvPr/>
        </p:nvSpPr>
        <p:spPr>
          <a:xfrm>
            <a:off x="3554816" y="3817691"/>
            <a:ext cx="1856210"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 Box 19"/>
          <p:cNvSpPr txBox="1">
            <a:spLocks noChangeArrowheads="1"/>
          </p:cNvSpPr>
          <p:nvPr/>
        </p:nvSpPr>
        <p:spPr bwMode="auto">
          <a:xfrm>
            <a:off x="840423" y="3716382"/>
            <a:ext cx="156966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C00000"/>
                </a:solidFill>
                <a:latin typeface="微软雅黑" panose="020B0503020204020204" pitchFamily="34" charset="-122"/>
                <a:ea typeface="微软雅黑" panose="020B0503020204020204" pitchFamily="34" charset="-122"/>
              </a:rPr>
              <a:t>判断是否空栈</a:t>
            </a:r>
            <a:endParaRPr lang="en-US" altLang="zh-CN" b="1" dirty="0">
              <a:solidFill>
                <a:srgbClr val="C00000"/>
              </a:solidFill>
              <a:latin typeface="微软雅黑" panose="020B0503020204020204" pitchFamily="34" charset="-122"/>
              <a:ea typeface="微软雅黑" panose="020B0503020204020204" pitchFamily="34" charset="-122"/>
            </a:endParaRPr>
          </a:p>
        </p:txBody>
      </p:sp>
      <p:sp>
        <p:nvSpPr>
          <p:cNvPr id="36" name="Text Box 19"/>
          <p:cNvSpPr txBox="1">
            <a:spLocks noChangeArrowheads="1"/>
          </p:cNvSpPr>
          <p:nvPr/>
        </p:nvSpPr>
        <p:spPr bwMode="auto">
          <a:xfrm>
            <a:off x="4164583" y="3497572"/>
            <a:ext cx="78797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top--</a:t>
            </a:r>
            <a:endParaRPr lang="zh-CN" altLang="en-US" b="1" dirty="0">
              <a:solidFill>
                <a:srgbClr val="C00000"/>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2481522" y="2318440"/>
            <a:ext cx="719933" cy="3911073"/>
            <a:chOff x="7704592" y="2717750"/>
            <a:chExt cx="520700" cy="2927350"/>
          </a:xfrm>
        </p:grpSpPr>
        <p:sp>
          <p:nvSpPr>
            <p:cNvPr id="38" name="Rectangle 3"/>
            <p:cNvSpPr>
              <a:spLocks noChangeArrowheads="1"/>
            </p:cNvSpPr>
            <p:nvPr/>
          </p:nvSpPr>
          <p:spPr bwMode="auto">
            <a:xfrm>
              <a:off x="7704592" y="523870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1</a:t>
              </a: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39" name="Rectangle 4"/>
            <p:cNvSpPr>
              <a:spLocks noChangeArrowheads="1"/>
            </p:cNvSpPr>
            <p:nvPr/>
          </p:nvSpPr>
          <p:spPr bwMode="auto">
            <a:xfrm>
              <a:off x="7704592" y="4878338"/>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2</a:t>
              </a: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40" name="Rectangle 5"/>
            <p:cNvSpPr>
              <a:spLocks noChangeArrowheads="1"/>
            </p:cNvSpPr>
            <p:nvPr/>
          </p:nvSpPr>
          <p:spPr bwMode="auto">
            <a:xfrm>
              <a:off x="7704592" y="4519563"/>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3</a:t>
              </a: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41" name="Rectangle 6"/>
            <p:cNvSpPr>
              <a:spLocks noChangeArrowheads="1"/>
            </p:cNvSpPr>
            <p:nvPr/>
          </p:nvSpPr>
          <p:spPr bwMode="auto">
            <a:xfrm>
              <a:off x="7704592" y="415920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42" name="Rectangle 7"/>
            <p:cNvSpPr>
              <a:spLocks noChangeArrowheads="1"/>
            </p:cNvSpPr>
            <p:nvPr/>
          </p:nvSpPr>
          <p:spPr bwMode="auto">
            <a:xfrm>
              <a:off x="7704592" y="379725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43" name="Rectangle 8"/>
            <p:cNvSpPr>
              <a:spLocks noChangeArrowheads="1"/>
            </p:cNvSpPr>
            <p:nvPr/>
          </p:nvSpPr>
          <p:spPr bwMode="auto">
            <a:xfrm>
              <a:off x="7704592" y="3436888"/>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44" name="Rectangle 9"/>
            <p:cNvSpPr>
              <a:spLocks noChangeArrowheads="1"/>
            </p:cNvSpPr>
            <p:nvPr/>
          </p:nvSpPr>
          <p:spPr bwMode="auto">
            <a:xfrm>
              <a:off x="7704592" y="3078113"/>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dirty="0">
                <a:solidFill>
                  <a:schemeClr val="lt1"/>
                </a:solidFill>
                <a:latin typeface="微软雅黑" panose="020B0503020204020204" pitchFamily="34" charset="-122"/>
                <a:ea typeface="微软雅黑" panose="020B0503020204020204" pitchFamily="34" charset="-122"/>
              </a:endParaRPr>
            </a:p>
          </p:txBody>
        </p:sp>
        <p:sp>
          <p:nvSpPr>
            <p:cNvPr id="45" name="Rectangle 10"/>
            <p:cNvSpPr>
              <a:spLocks noChangeArrowheads="1"/>
            </p:cNvSpPr>
            <p:nvPr/>
          </p:nvSpPr>
          <p:spPr bwMode="auto">
            <a:xfrm>
              <a:off x="7704592" y="2717750"/>
              <a:ext cx="520700"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2000" dirty="0">
                <a:solidFill>
                  <a:schemeClr val="lt1"/>
                </a:solidFill>
                <a:latin typeface="微软雅黑" panose="020B0503020204020204" pitchFamily="34" charset="-122"/>
                <a:ea typeface="微软雅黑" panose="020B0503020204020204" pitchFamily="34" charset="-122"/>
              </a:endParaRPr>
            </a:p>
          </p:txBody>
        </p:sp>
      </p:grpSp>
      <p:sp>
        <p:nvSpPr>
          <p:cNvPr id="46" name="Text Box 11"/>
          <p:cNvSpPr txBox="1">
            <a:spLocks noChangeArrowheads="1"/>
          </p:cNvSpPr>
          <p:nvPr/>
        </p:nvSpPr>
        <p:spPr bwMode="auto">
          <a:xfrm>
            <a:off x="754321" y="5880518"/>
            <a:ext cx="12312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BOTTOM</a:t>
            </a:r>
          </a:p>
        </p:txBody>
      </p:sp>
      <p:sp>
        <p:nvSpPr>
          <p:cNvPr id="47" name="Line 12"/>
          <p:cNvSpPr>
            <a:spLocks noChangeShapeType="1"/>
          </p:cNvSpPr>
          <p:nvPr/>
        </p:nvSpPr>
        <p:spPr bwMode="auto">
          <a:xfrm>
            <a:off x="1985555" y="6039014"/>
            <a:ext cx="424528"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48" name="Text Box 18"/>
          <p:cNvSpPr txBox="1">
            <a:spLocks noChangeArrowheads="1"/>
          </p:cNvSpPr>
          <p:nvPr/>
        </p:nvSpPr>
        <p:spPr bwMode="auto">
          <a:xfrm>
            <a:off x="2615553" y="6278282"/>
            <a:ext cx="3273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0</a:t>
            </a:r>
          </a:p>
        </p:txBody>
      </p:sp>
      <p:sp>
        <p:nvSpPr>
          <p:cNvPr id="49" name="Text Box 19"/>
          <p:cNvSpPr txBox="1">
            <a:spLocks noChangeArrowheads="1"/>
          </p:cNvSpPr>
          <p:nvPr/>
        </p:nvSpPr>
        <p:spPr bwMode="auto">
          <a:xfrm>
            <a:off x="2498459" y="1906641"/>
            <a:ext cx="692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SIZE</a:t>
            </a:r>
          </a:p>
        </p:txBody>
      </p:sp>
      <p:sp>
        <p:nvSpPr>
          <p:cNvPr id="50" name="Text Box 13"/>
          <p:cNvSpPr txBox="1">
            <a:spLocks noChangeArrowheads="1"/>
          </p:cNvSpPr>
          <p:nvPr/>
        </p:nvSpPr>
        <p:spPr bwMode="auto">
          <a:xfrm>
            <a:off x="1342061" y="4349628"/>
            <a:ext cx="5859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top</a:t>
            </a:r>
          </a:p>
        </p:txBody>
      </p:sp>
      <p:sp>
        <p:nvSpPr>
          <p:cNvPr id="51" name="Line 12"/>
          <p:cNvSpPr>
            <a:spLocks noChangeShapeType="1"/>
          </p:cNvSpPr>
          <p:nvPr/>
        </p:nvSpPr>
        <p:spPr bwMode="auto">
          <a:xfrm>
            <a:off x="1957678" y="4532985"/>
            <a:ext cx="424528"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52" name="右箭头 51"/>
          <p:cNvSpPr/>
          <p:nvPr/>
        </p:nvSpPr>
        <p:spPr>
          <a:xfrm>
            <a:off x="7287806" y="3769738"/>
            <a:ext cx="1856210"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ext Box 19"/>
          <p:cNvSpPr txBox="1">
            <a:spLocks noChangeArrowheads="1"/>
          </p:cNvSpPr>
          <p:nvPr/>
        </p:nvSpPr>
        <p:spPr bwMode="auto">
          <a:xfrm>
            <a:off x="6991408" y="3470108"/>
            <a:ext cx="243265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C00000"/>
                </a:solidFill>
                <a:latin typeface="微软雅黑" panose="020B0503020204020204" pitchFamily="34" charset="-122"/>
                <a:ea typeface="微软雅黑" panose="020B0503020204020204" pitchFamily="34" charset="-122"/>
              </a:rPr>
              <a:t>将</a:t>
            </a:r>
            <a:r>
              <a:rPr lang="en-US" altLang="zh-CN" b="1" dirty="0">
                <a:solidFill>
                  <a:srgbClr val="C00000"/>
                </a:solidFill>
                <a:latin typeface="微软雅黑" panose="020B0503020204020204" pitchFamily="34" charset="-122"/>
                <a:ea typeface="微软雅黑" panose="020B0503020204020204" pitchFamily="34" charset="-122"/>
              </a:rPr>
              <a:t>top</a:t>
            </a:r>
            <a:r>
              <a:rPr lang="zh-CN" altLang="en-US" b="1" dirty="0">
                <a:solidFill>
                  <a:srgbClr val="C00000"/>
                </a:solidFill>
                <a:latin typeface="微软雅黑" panose="020B0503020204020204" pitchFamily="34" charset="-122"/>
                <a:ea typeface="微软雅黑" panose="020B0503020204020204" pitchFamily="34" charset="-122"/>
              </a:rPr>
              <a:t>指向的数据返回</a:t>
            </a:r>
          </a:p>
        </p:txBody>
      </p:sp>
      <p:sp>
        <p:nvSpPr>
          <p:cNvPr id="54" name="Text Box 19"/>
          <p:cNvSpPr txBox="1">
            <a:spLocks noChangeArrowheads="1"/>
          </p:cNvSpPr>
          <p:nvPr/>
        </p:nvSpPr>
        <p:spPr bwMode="auto">
          <a:xfrm>
            <a:off x="9589793" y="1439593"/>
            <a:ext cx="78899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C00000"/>
                </a:solidFill>
                <a:latin typeface="微软雅黑" panose="020B0503020204020204" pitchFamily="34" charset="-122"/>
                <a:ea typeface="微软雅黑" panose="020B0503020204020204" pitchFamily="34" charset="-122"/>
              </a:rPr>
              <a:t>步骤</a:t>
            </a:r>
            <a:r>
              <a:rPr lang="en-US" altLang="zh-CN" b="1" dirty="0">
                <a:solidFill>
                  <a:srgbClr val="C00000"/>
                </a:solidFill>
                <a:latin typeface="微软雅黑" panose="020B0503020204020204" pitchFamily="34" charset="-122"/>
                <a:ea typeface="微软雅黑" panose="020B0503020204020204" pitchFamily="34" charset="-122"/>
              </a:rPr>
              <a:t>3</a:t>
            </a:r>
          </a:p>
        </p:txBody>
      </p:sp>
      <p:sp>
        <p:nvSpPr>
          <p:cNvPr id="55" name="Text Box 19"/>
          <p:cNvSpPr txBox="1">
            <a:spLocks noChangeArrowheads="1"/>
          </p:cNvSpPr>
          <p:nvPr/>
        </p:nvSpPr>
        <p:spPr bwMode="auto">
          <a:xfrm>
            <a:off x="5816364" y="1488540"/>
            <a:ext cx="78899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C00000"/>
                </a:solidFill>
                <a:latin typeface="微软雅黑" panose="020B0503020204020204" pitchFamily="34" charset="-122"/>
                <a:ea typeface="微软雅黑" panose="020B0503020204020204" pitchFamily="34" charset="-122"/>
              </a:rPr>
              <a:t>步骤</a:t>
            </a:r>
            <a:r>
              <a:rPr lang="en-US" altLang="zh-CN" b="1" dirty="0">
                <a:solidFill>
                  <a:srgbClr val="C00000"/>
                </a:solidFill>
                <a:latin typeface="微软雅黑" panose="020B0503020204020204" pitchFamily="34" charset="-122"/>
                <a:ea typeface="微软雅黑" panose="020B0503020204020204" pitchFamily="34" charset="-122"/>
              </a:rPr>
              <a:t>2</a:t>
            </a:r>
          </a:p>
        </p:txBody>
      </p:sp>
      <p:sp>
        <p:nvSpPr>
          <p:cNvPr id="56" name="Text Box 19"/>
          <p:cNvSpPr txBox="1">
            <a:spLocks noChangeArrowheads="1"/>
          </p:cNvSpPr>
          <p:nvPr/>
        </p:nvSpPr>
        <p:spPr bwMode="auto">
          <a:xfrm>
            <a:off x="2436680" y="1488540"/>
            <a:ext cx="78899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C00000"/>
                </a:solidFill>
                <a:latin typeface="微软雅黑" panose="020B0503020204020204" pitchFamily="34" charset="-122"/>
                <a:ea typeface="微软雅黑" panose="020B0503020204020204" pitchFamily="34" charset="-122"/>
              </a:rPr>
              <a:t>步骤</a:t>
            </a:r>
            <a:r>
              <a:rPr lang="en-US" altLang="zh-CN" b="1" dirty="0">
                <a:solidFill>
                  <a:srgbClr val="C00000"/>
                </a:solidFill>
                <a:latin typeface="微软雅黑" panose="020B0503020204020204" pitchFamily="34" charset="-122"/>
                <a:ea typeface="微软雅黑" panose="020B0503020204020204" pitchFamily="34" charset="-122"/>
              </a:rPr>
              <a:t>1</a:t>
            </a:r>
          </a:p>
        </p:txBody>
      </p:sp>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dirty="0"/>
              <a:t>在</a:t>
            </a:r>
            <a:r>
              <a:rPr lang="en-US" altLang="zh-CN" dirty="0"/>
              <a:t>push()pop()</a:t>
            </a:r>
            <a:r>
              <a:rPr lang="zh-CN" altLang="en-US" dirty="0"/>
              <a:t>方法中都使用了</a:t>
            </a:r>
            <a:r>
              <a:rPr lang="en-US" altLang="en-US" dirty="0"/>
              <a:t>synchronized</a:t>
            </a:r>
            <a:r>
              <a:rPr lang="zh-CN" altLang="en-US" dirty="0"/>
              <a:t>关键字</a:t>
            </a:r>
            <a:endParaRPr lang="en-US" altLang="zh-CN" dirty="0"/>
          </a:p>
          <a:p>
            <a:r>
              <a:rPr lang="zh-CN" altLang="en-US" dirty="0"/>
              <a:t>这是为了使入栈与出栈操作原子化，就是说在入栈与出栈的操作过程中是不允许其它操作干扰的。有了同步的保障</a:t>
            </a:r>
            <a:r>
              <a:rPr lang="en-US" altLang="zh-CN" dirty="0"/>
              <a:t>,</a:t>
            </a:r>
            <a:r>
              <a:rPr lang="zh-CN" altLang="en-US" dirty="0"/>
              <a:t>栈的工作才不会出现异常</a:t>
            </a:r>
          </a:p>
        </p:txBody>
      </p:sp>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dirty="0"/>
              <a:t>另一种具备特殊访问要求的线性表叫做</a:t>
            </a:r>
            <a:r>
              <a:rPr lang="zh-CN" altLang="en-US" b="1" dirty="0">
                <a:solidFill>
                  <a:srgbClr val="AE0B0B"/>
                </a:solidFill>
              </a:rPr>
              <a:t>队列</a:t>
            </a:r>
            <a:endParaRPr lang="en-US" altLang="zh-CN" b="1" dirty="0">
              <a:solidFill>
                <a:srgbClr val="AE0B0B"/>
              </a:solidFill>
            </a:endParaRPr>
          </a:p>
          <a:p>
            <a:pPr lvl="1"/>
            <a:r>
              <a:rPr lang="zh-CN" altLang="en-US" dirty="0"/>
              <a:t>队列提供了一种“</a:t>
            </a:r>
            <a:r>
              <a:rPr lang="zh-CN" altLang="en-US" b="1" dirty="0">
                <a:solidFill>
                  <a:srgbClr val="AE0B0B"/>
                </a:solidFill>
              </a:rPr>
              <a:t>先入先出</a:t>
            </a:r>
            <a:r>
              <a:rPr lang="zh-CN" altLang="en-US" dirty="0"/>
              <a:t>”的一种数据结构</a:t>
            </a:r>
          </a:p>
          <a:p>
            <a:pPr lvl="1"/>
            <a:r>
              <a:rPr lang="zh-CN" altLang="en-US" dirty="0"/>
              <a:t>队列也有两个标识标志出两个端点</a:t>
            </a:r>
            <a:r>
              <a:rPr lang="en-US" altLang="zh-CN" dirty="0"/>
              <a:t>:</a:t>
            </a:r>
            <a:r>
              <a:rPr lang="zh-CN" altLang="en-US" dirty="0"/>
              <a:t>队头和队尾</a:t>
            </a:r>
          </a:p>
          <a:p>
            <a:pPr lvl="1"/>
            <a:r>
              <a:rPr lang="zh-CN" altLang="en-US" dirty="0"/>
              <a:t>队列同样要提供</a:t>
            </a:r>
            <a:r>
              <a:rPr lang="en-US" altLang="zh-CN" dirty="0"/>
              <a:t>2</a:t>
            </a:r>
            <a:r>
              <a:rPr lang="zh-CN" altLang="en-US" dirty="0"/>
              <a:t>个最基本的操作入队</a:t>
            </a:r>
            <a:r>
              <a:rPr lang="en-US" altLang="zh-CN" dirty="0"/>
              <a:t>(offer)</a:t>
            </a:r>
            <a:r>
              <a:rPr lang="zh-CN" altLang="en-US" dirty="0"/>
              <a:t>和出队</a:t>
            </a:r>
            <a:r>
              <a:rPr lang="en-US" altLang="zh-CN" dirty="0"/>
              <a:t>(poll)</a:t>
            </a:r>
          </a:p>
          <a:p>
            <a:endParaRPr lang="zh-CN" altLang="en-US" dirty="0"/>
          </a:p>
        </p:txBody>
      </p:sp>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dirty="0"/>
              <a:t>循环队列就是反复的利用同一块存储空间进行队列的移动</a:t>
            </a:r>
            <a:endParaRPr lang="en-US" altLang="zh-CN" dirty="0"/>
          </a:p>
          <a:p>
            <a:r>
              <a:rPr lang="zh-CN" altLang="en-US" dirty="0"/>
              <a:t>这种队列的好处</a:t>
            </a:r>
            <a:r>
              <a:rPr lang="en-US" altLang="zh-CN" dirty="0"/>
              <a:t>,</a:t>
            </a:r>
            <a:r>
              <a:rPr lang="zh-CN" altLang="en-US" dirty="0"/>
              <a:t>是不需要队列的整理</a:t>
            </a:r>
            <a:r>
              <a:rPr lang="en-US" altLang="zh-CN" dirty="0"/>
              <a:t>.</a:t>
            </a:r>
            <a:r>
              <a:rPr lang="zh-CN" altLang="en-US" dirty="0"/>
              <a:t>可以提高队列效率，是将数组的首尾相连</a:t>
            </a:r>
            <a:r>
              <a:rPr lang="en-US" altLang="zh-CN" dirty="0"/>
              <a:t>,</a:t>
            </a:r>
            <a:r>
              <a:rPr lang="zh-CN" altLang="en-US" dirty="0"/>
              <a:t>使移动到末端的队列仍旧可以继续爬行到数组的头部</a:t>
            </a:r>
          </a:p>
        </p:txBody>
      </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dirty="0"/>
              <a:t>在进行具体的初始化之前</a:t>
            </a:r>
            <a:r>
              <a:rPr lang="en-US" altLang="zh-CN" dirty="0"/>
              <a:t>,</a:t>
            </a:r>
            <a:r>
              <a:rPr lang="zh-CN" altLang="en-US" dirty="0"/>
              <a:t>我们需要明确</a:t>
            </a:r>
            <a:r>
              <a:rPr lang="en-US" altLang="zh-CN" dirty="0"/>
              <a:t>,</a:t>
            </a:r>
            <a:r>
              <a:rPr lang="zh-CN" altLang="en-US" dirty="0"/>
              <a:t>如何实现队列在存储空间尾部可以自然的移动到存储空间头部</a:t>
            </a:r>
            <a:r>
              <a:rPr lang="en-US" altLang="zh-CN" dirty="0"/>
              <a:t>.</a:t>
            </a:r>
          </a:p>
          <a:p>
            <a:r>
              <a:rPr lang="zh-CN" altLang="en-US" dirty="0"/>
              <a:t>队列的移动主要依靠两个变量来指示</a:t>
            </a:r>
            <a:r>
              <a:rPr lang="en-US" altLang="zh-CN" dirty="0"/>
              <a:t>,headend</a:t>
            </a:r>
          </a:p>
          <a:p>
            <a:r>
              <a:rPr lang="zh-CN" altLang="en-US" dirty="0"/>
              <a:t>队列的移动方向定义为正方向，当</a:t>
            </a:r>
            <a:r>
              <a:rPr lang="en-US" altLang="zh-CN" dirty="0"/>
              <a:t>head</a:t>
            </a:r>
            <a:r>
              <a:rPr lang="zh-CN" altLang="en-US" dirty="0"/>
              <a:t>向正方向移动时</a:t>
            </a:r>
            <a:r>
              <a:rPr lang="en-US" altLang="zh-CN" dirty="0"/>
              <a:t>,</a:t>
            </a:r>
            <a:r>
              <a:rPr lang="zh-CN" altLang="en-US" dirty="0"/>
              <a:t>队列向着正方向减少，当</a:t>
            </a:r>
            <a:r>
              <a:rPr lang="en-US" altLang="zh-CN" dirty="0"/>
              <a:t>end</a:t>
            </a:r>
            <a:r>
              <a:rPr lang="zh-CN" altLang="en-US" dirty="0"/>
              <a:t>向正方向移动时</a:t>
            </a:r>
            <a:r>
              <a:rPr lang="en-US" altLang="zh-CN" dirty="0"/>
              <a:t>,</a:t>
            </a:r>
            <a:r>
              <a:rPr lang="zh-CN" altLang="en-US" dirty="0"/>
              <a:t>队列向着正方向增长：</a:t>
            </a:r>
          </a:p>
          <a:p>
            <a:endParaRPr lang="zh-CN" altLang="en-US" dirty="0"/>
          </a:p>
        </p:txBody>
      </p:sp>
      <p:sp>
        <p:nvSpPr>
          <p:cNvPr id="4" name="Rectangle 8"/>
          <p:cNvSpPr>
            <a:spLocks noChangeArrowheads="1"/>
          </p:cNvSpPr>
          <p:nvPr/>
        </p:nvSpPr>
        <p:spPr bwMode="auto">
          <a:xfrm>
            <a:off x="1939792" y="4773697"/>
            <a:ext cx="2168417" cy="40011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latin typeface="微软雅黑" panose="020B0503020204020204" pitchFamily="34" charset="-122"/>
              <a:ea typeface="微软雅黑" panose="020B0503020204020204" pitchFamily="34" charset="-122"/>
            </a:endParaRPr>
          </a:p>
        </p:txBody>
      </p:sp>
      <p:sp>
        <p:nvSpPr>
          <p:cNvPr id="5" name="Rectangle 9"/>
          <p:cNvSpPr>
            <a:spLocks noChangeArrowheads="1"/>
          </p:cNvSpPr>
          <p:nvPr/>
        </p:nvSpPr>
        <p:spPr bwMode="auto">
          <a:xfrm>
            <a:off x="2836636" y="4773697"/>
            <a:ext cx="645705" cy="4001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latin typeface="微软雅黑" panose="020B0503020204020204" pitchFamily="34" charset="-122"/>
              <a:ea typeface="微软雅黑" panose="020B0503020204020204" pitchFamily="34" charset="-122"/>
            </a:endParaRPr>
          </a:p>
        </p:txBody>
      </p:sp>
      <p:sp>
        <p:nvSpPr>
          <p:cNvPr id="6" name="Text Box 10"/>
          <p:cNvSpPr txBox="1">
            <a:spLocks noChangeArrowheads="1"/>
          </p:cNvSpPr>
          <p:nvPr/>
        </p:nvSpPr>
        <p:spPr bwMode="auto">
          <a:xfrm>
            <a:off x="3196999" y="4398283"/>
            <a:ext cx="62228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end</a:t>
            </a:r>
          </a:p>
        </p:txBody>
      </p:sp>
      <p:sp>
        <p:nvSpPr>
          <p:cNvPr id="7" name="Text Box 11"/>
          <p:cNvSpPr txBox="1">
            <a:spLocks noChangeArrowheads="1"/>
          </p:cNvSpPr>
          <p:nvPr/>
        </p:nvSpPr>
        <p:spPr bwMode="auto">
          <a:xfrm>
            <a:off x="2333399" y="5117421"/>
            <a:ext cx="75533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head</a:t>
            </a:r>
          </a:p>
        </p:txBody>
      </p:sp>
      <p:sp>
        <p:nvSpPr>
          <p:cNvPr id="8" name="Text Box 14"/>
          <p:cNvSpPr txBox="1">
            <a:spLocks noChangeArrowheads="1"/>
          </p:cNvSpPr>
          <p:nvPr/>
        </p:nvSpPr>
        <p:spPr bwMode="auto">
          <a:xfrm>
            <a:off x="6628589" y="4405158"/>
            <a:ext cx="62228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end</a:t>
            </a:r>
          </a:p>
        </p:txBody>
      </p:sp>
      <p:sp>
        <p:nvSpPr>
          <p:cNvPr id="9" name="Text Box 15"/>
          <p:cNvSpPr txBox="1">
            <a:spLocks noChangeArrowheads="1"/>
          </p:cNvSpPr>
          <p:nvPr/>
        </p:nvSpPr>
        <p:spPr bwMode="auto">
          <a:xfrm>
            <a:off x="5327270" y="5221429"/>
            <a:ext cx="75533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head</a:t>
            </a:r>
          </a:p>
        </p:txBody>
      </p:sp>
      <p:sp>
        <p:nvSpPr>
          <p:cNvPr id="10" name="Text Box 18"/>
          <p:cNvSpPr txBox="1">
            <a:spLocks noChangeArrowheads="1"/>
          </p:cNvSpPr>
          <p:nvPr/>
        </p:nvSpPr>
        <p:spPr bwMode="auto">
          <a:xfrm>
            <a:off x="9552877" y="4382894"/>
            <a:ext cx="62228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end</a:t>
            </a:r>
          </a:p>
        </p:txBody>
      </p:sp>
      <p:sp>
        <p:nvSpPr>
          <p:cNvPr id="11" name="Text Box 19"/>
          <p:cNvSpPr txBox="1">
            <a:spLocks noChangeArrowheads="1"/>
          </p:cNvSpPr>
          <p:nvPr/>
        </p:nvSpPr>
        <p:spPr bwMode="auto">
          <a:xfrm>
            <a:off x="8989132" y="5167725"/>
            <a:ext cx="75533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head</a:t>
            </a:r>
          </a:p>
        </p:txBody>
      </p:sp>
      <p:sp>
        <p:nvSpPr>
          <p:cNvPr id="12" name="Text Box 21"/>
          <p:cNvSpPr txBox="1">
            <a:spLocks noChangeArrowheads="1"/>
          </p:cNvSpPr>
          <p:nvPr/>
        </p:nvSpPr>
        <p:spPr bwMode="auto">
          <a:xfrm>
            <a:off x="2610213" y="5577539"/>
            <a:ext cx="10985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C00000"/>
                </a:solidFill>
                <a:latin typeface="微软雅黑" panose="020B0503020204020204" pitchFamily="34" charset="-122"/>
                <a:ea typeface="微软雅黑" panose="020B0503020204020204" pitchFamily="34" charset="-122"/>
              </a:rPr>
              <a:t>初始状态</a:t>
            </a:r>
          </a:p>
        </p:txBody>
      </p:sp>
      <p:sp>
        <p:nvSpPr>
          <p:cNvPr id="13" name="Text Box 22"/>
          <p:cNvSpPr txBox="1">
            <a:spLocks noChangeArrowheads="1"/>
          </p:cNvSpPr>
          <p:nvPr/>
        </p:nvSpPr>
        <p:spPr bwMode="auto">
          <a:xfrm>
            <a:off x="5879079" y="5595414"/>
            <a:ext cx="6413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C00000"/>
                </a:solidFill>
                <a:latin typeface="微软雅黑" panose="020B0503020204020204" pitchFamily="34" charset="-122"/>
                <a:ea typeface="微软雅黑" panose="020B0503020204020204" pitchFamily="34" charset="-122"/>
              </a:rPr>
              <a:t>入队</a:t>
            </a:r>
          </a:p>
        </p:txBody>
      </p:sp>
      <p:sp>
        <p:nvSpPr>
          <p:cNvPr id="14" name="Text Box 23"/>
          <p:cNvSpPr txBox="1">
            <a:spLocks noChangeArrowheads="1"/>
          </p:cNvSpPr>
          <p:nvPr/>
        </p:nvSpPr>
        <p:spPr bwMode="auto">
          <a:xfrm>
            <a:off x="8878777" y="5577539"/>
            <a:ext cx="6413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C00000"/>
                </a:solidFill>
                <a:latin typeface="微软雅黑" panose="020B0503020204020204" pitchFamily="34" charset="-122"/>
                <a:ea typeface="微软雅黑" panose="020B0503020204020204" pitchFamily="34" charset="-122"/>
              </a:rPr>
              <a:t>出队</a:t>
            </a:r>
          </a:p>
        </p:txBody>
      </p:sp>
      <p:sp>
        <p:nvSpPr>
          <p:cNvPr id="15" name="Rectangle 8"/>
          <p:cNvSpPr>
            <a:spLocks noChangeArrowheads="1"/>
          </p:cNvSpPr>
          <p:nvPr/>
        </p:nvSpPr>
        <p:spPr bwMode="auto">
          <a:xfrm>
            <a:off x="5005700" y="4774490"/>
            <a:ext cx="2168417" cy="40011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latin typeface="微软雅黑" panose="020B0503020204020204" pitchFamily="34" charset="-122"/>
              <a:ea typeface="微软雅黑" panose="020B0503020204020204" pitchFamily="34" charset="-122"/>
            </a:endParaRPr>
          </a:p>
        </p:txBody>
      </p:sp>
      <p:sp>
        <p:nvSpPr>
          <p:cNvPr id="16" name="Rectangle 9"/>
          <p:cNvSpPr>
            <a:spLocks noChangeArrowheads="1"/>
          </p:cNvSpPr>
          <p:nvPr/>
        </p:nvSpPr>
        <p:spPr bwMode="auto">
          <a:xfrm>
            <a:off x="5902544" y="4774490"/>
            <a:ext cx="1020770" cy="4001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latin typeface="微软雅黑" panose="020B0503020204020204" pitchFamily="34" charset="-122"/>
              <a:ea typeface="微软雅黑" panose="020B0503020204020204" pitchFamily="34" charset="-122"/>
            </a:endParaRPr>
          </a:p>
        </p:txBody>
      </p:sp>
      <p:sp>
        <p:nvSpPr>
          <p:cNvPr id="17" name="Rectangle 8"/>
          <p:cNvSpPr>
            <a:spLocks noChangeArrowheads="1"/>
          </p:cNvSpPr>
          <p:nvPr/>
        </p:nvSpPr>
        <p:spPr bwMode="auto">
          <a:xfrm>
            <a:off x="8006746" y="4767615"/>
            <a:ext cx="2168417" cy="40011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latin typeface="微软雅黑" panose="020B0503020204020204" pitchFamily="34" charset="-122"/>
              <a:ea typeface="微软雅黑" panose="020B0503020204020204" pitchFamily="34" charset="-122"/>
            </a:endParaRPr>
          </a:p>
        </p:txBody>
      </p:sp>
      <p:sp>
        <p:nvSpPr>
          <p:cNvPr id="18" name="Rectangle 9"/>
          <p:cNvSpPr>
            <a:spLocks noChangeArrowheads="1"/>
          </p:cNvSpPr>
          <p:nvPr/>
        </p:nvSpPr>
        <p:spPr bwMode="auto">
          <a:xfrm>
            <a:off x="9443694" y="4767615"/>
            <a:ext cx="480666" cy="4001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dirty="0"/>
              <a:t>队列移动到存储空间边缘时会发生什么</a:t>
            </a:r>
            <a:r>
              <a:rPr lang="en-US" altLang="zh-CN" dirty="0"/>
              <a:t>?</a:t>
            </a:r>
          </a:p>
          <a:p>
            <a:endParaRPr lang="en-US" altLang="zh-CN" dirty="0"/>
          </a:p>
          <a:p>
            <a:r>
              <a:rPr lang="zh-CN" altLang="en-US" dirty="0"/>
              <a:t>此时</a:t>
            </a:r>
            <a:r>
              <a:rPr lang="en-US" altLang="zh-CN" dirty="0"/>
              <a:t>end</a:t>
            </a:r>
            <a:r>
              <a:rPr lang="zh-CN" altLang="en-US" dirty="0"/>
              <a:t>将增加到什么地方</a:t>
            </a:r>
            <a:r>
              <a:rPr lang="en-US" altLang="zh-CN" dirty="0"/>
              <a:t>?</a:t>
            </a:r>
            <a:r>
              <a:rPr lang="zh-CN" altLang="en-US" dirty="0"/>
              <a:t>将</a:t>
            </a:r>
            <a:r>
              <a:rPr lang="en-US" altLang="zh-CN" dirty="0"/>
              <a:t>end</a:t>
            </a:r>
            <a:r>
              <a:rPr lang="zh-CN" altLang="en-US" dirty="0"/>
              <a:t>移动到数组头部，</a:t>
            </a:r>
            <a:r>
              <a:rPr lang="en-US" altLang="zh-CN" dirty="0"/>
              <a:t>head</a:t>
            </a:r>
            <a:r>
              <a:rPr lang="zh-CN" altLang="en-US" dirty="0"/>
              <a:t>也是同样的道理</a:t>
            </a:r>
            <a:r>
              <a:rPr lang="en-US" altLang="zh-CN" dirty="0"/>
              <a:t>:</a:t>
            </a:r>
          </a:p>
          <a:p>
            <a:endParaRPr lang="en-US" altLang="zh-CN" dirty="0"/>
          </a:p>
          <a:p>
            <a:r>
              <a:rPr lang="zh-CN" altLang="en-US" dirty="0"/>
              <a:t>因为</a:t>
            </a:r>
            <a:r>
              <a:rPr lang="en-US" altLang="zh-CN" dirty="0"/>
              <a:t>headend</a:t>
            </a:r>
            <a:r>
              <a:rPr lang="zh-CN" altLang="en-US" dirty="0"/>
              <a:t>都需要有这样的移动规则</a:t>
            </a:r>
            <a:r>
              <a:rPr lang="en-US" altLang="zh-CN" dirty="0"/>
              <a:t>,</a:t>
            </a:r>
            <a:r>
              <a:rPr lang="zh-CN" altLang="en-US" dirty="0"/>
              <a:t>所以给出一个</a:t>
            </a:r>
            <a:r>
              <a:rPr lang="en-US" altLang="zh-CN" dirty="0"/>
              <a:t>next()</a:t>
            </a:r>
            <a:r>
              <a:rPr lang="zh-CN" altLang="en-US" dirty="0"/>
              <a:t>方法来取得移动后</a:t>
            </a:r>
            <a:r>
              <a:rPr lang="zh-CN" altLang="en-US"/>
              <a:t>的位置</a:t>
            </a:r>
            <a:endParaRPr lang="zh-CN" altLang="en-US" dirty="0"/>
          </a:p>
        </p:txBody>
      </p:sp>
      <p:sp>
        <p:nvSpPr>
          <p:cNvPr id="4" name="Text Box 18"/>
          <p:cNvSpPr txBox="1">
            <a:spLocks noChangeArrowheads="1"/>
          </p:cNvSpPr>
          <p:nvPr/>
        </p:nvSpPr>
        <p:spPr bwMode="auto">
          <a:xfrm>
            <a:off x="5771462" y="1459140"/>
            <a:ext cx="62228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end</a:t>
            </a:r>
          </a:p>
        </p:txBody>
      </p:sp>
      <p:sp>
        <p:nvSpPr>
          <p:cNvPr id="5" name="Text Box 19"/>
          <p:cNvSpPr txBox="1">
            <a:spLocks noChangeArrowheads="1"/>
          </p:cNvSpPr>
          <p:nvPr/>
        </p:nvSpPr>
        <p:spPr bwMode="auto">
          <a:xfrm>
            <a:off x="2245432" y="2228582"/>
            <a:ext cx="75533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head</a:t>
            </a:r>
          </a:p>
        </p:txBody>
      </p:sp>
      <p:sp>
        <p:nvSpPr>
          <p:cNvPr id="6" name="Rectangle 8"/>
          <p:cNvSpPr>
            <a:spLocks noChangeArrowheads="1"/>
          </p:cNvSpPr>
          <p:nvPr/>
        </p:nvSpPr>
        <p:spPr bwMode="auto">
          <a:xfrm>
            <a:off x="1263046" y="1828472"/>
            <a:ext cx="4892825" cy="40011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latin typeface="微软雅黑" panose="020B0503020204020204" pitchFamily="34" charset="-122"/>
              <a:ea typeface="微软雅黑" panose="020B0503020204020204" pitchFamily="34" charset="-122"/>
            </a:endParaRPr>
          </a:p>
        </p:txBody>
      </p:sp>
      <p:sp>
        <p:nvSpPr>
          <p:cNvPr id="7" name="Rectangle 9"/>
          <p:cNvSpPr>
            <a:spLocks noChangeArrowheads="1"/>
          </p:cNvSpPr>
          <p:nvPr/>
        </p:nvSpPr>
        <p:spPr bwMode="auto">
          <a:xfrm>
            <a:off x="2699993" y="1828472"/>
            <a:ext cx="3455877" cy="4001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latin typeface="微软雅黑" panose="020B0503020204020204" pitchFamily="34" charset="-122"/>
              <a:ea typeface="微软雅黑" panose="020B0503020204020204" pitchFamily="34" charset="-122"/>
            </a:endParaRPr>
          </a:p>
        </p:txBody>
      </p:sp>
      <p:sp>
        <p:nvSpPr>
          <p:cNvPr id="8" name="Text Box 18"/>
          <p:cNvSpPr txBox="1">
            <a:spLocks noChangeArrowheads="1"/>
          </p:cNvSpPr>
          <p:nvPr/>
        </p:nvSpPr>
        <p:spPr bwMode="auto">
          <a:xfrm>
            <a:off x="1696413" y="3498915"/>
            <a:ext cx="62228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end</a:t>
            </a:r>
          </a:p>
        </p:txBody>
      </p:sp>
      <p:sp>
        <p:nvSpPr>
          <p:cNvPr id="9" name="Text Box 19"/>
          <p:cNvSpPr txBox="1">
            <a:spLocks noChangeArrowheads="1"/>
          </p:cNvSpPr>
          <p:nvPr/>
        </p:nvSpPr>
        <p:spPr bwMode="auto">
          <a:xfrm>
            <a:off x="2245432" y="4292877"/>
            <a:ext cx="75533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head</a:t>
            </a:r>
          </a:p>
        </p:txBody>
      </p:sp>
      <p:sp>
        <p:nvSpPr>
          <p:cNvPr id="10" name="Rectangle 8"/>
          <p:cNvSpPr>
            <a:spLocks noChangeArrowheads="1"/>
          </p:cNvSpPr>
          <p:nvPr/>
        </p:nvSpPr>
        <p:spPr bwMode="auto">
          <a:xfrm>
            <a:off x="1263046" y="3892767"/>
            <a:ext cx="4892825" cy="40011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latin typeface="微软雅黑" panose="020B0503020204020204" pitchFamily="34" charset="-122"/>
              <a:ea typeface="微软雅黑" panose="020B0503020204020204" pitchFamily="34" charset="-122"/>
            </a:endParaRPr>
          </a:p>
        </p:txBody>
      </p:sp>
      <p:sp>
        <p:nvSpPr>
          <p:cNvPr id="11" name="Rectangle 9"/>
          <p:cNvSpPr>
            <a:spLocks noChangeArrowheads="1"/>
          </p:cNvSpPr>
          <p:nvPr/>
        </p:nvSpPr>
        <p:spPr bwMode="auto">
          <a:xfrm>
            <a:off x="2699993" y="3892767"/>
            <a:ext cx="3455877" cy="4001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latin typeface="微软雅黑" panose="020B0503020204020204" pitchFamily="34" charset="-122"/>
              <a:ea typeface="微软雅黑" panose="020B0503020204020204" pitchFamily="34" charset="-122"/>
            </a:endParaRPr>
          </a:p>
        </p:txBody>
      </p:sp>
      <p:sp>
        <p:nvSpPr>
          <p:cNvPr id="12" name="Rectangle 9"/>
          <p:cNvSpPr>
            <a:spLocks noChangeArrowheads="1"/>
          </p:cNvSpPr>
          <p:nvPr/>
        </p:nvSpPr>
        <p:spPr bwMode="auto">
          <a:xfrm>
            <a:off x="1263046" y="3893707"/>
            <a:ext cx="678684" cy="4001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3" cstate="print"/>
          <a:stretch>
            <a:fillRect/>
          </a:stretch>
        </p:blipFill>
        <p:spPr>
          <a:xfrm>
            <a:off x="920522" y="5973072"/>
            <a:ext cx="5876925" cy="714375"/>
          </a:xfrm>
          <a:prstGeom prst="rect">
            <a:avLst/>
          </a:prstGeom>
          <a:blipFill>
            <a:blip r:embed="rId4" cstate="print"/>
            <a:stretch>
              <a:fillRect/>
            </a:stretch>
          </a:blipFill>
          <a:ln w="101600">
            <a:solidFill>
              <a:srgbClr val="339933">
                <a:alpha val="96000"/>
              </a:srgbClr>
            </a:solidFill>
          </a:ln>
        </p:spPr>
      </p:pic>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normAutofit lnSpcReduction="10000"/>
          </a:bodyPr>
          <a:lstStyle/>
          <a:p>
            <a:r>
              <a:rPr lang="zh-CN" altLang="en-US" dirty="0"/>
              <a:t>下面我们用数组来实现一个最简单的循环队列</a:t>
            </a:r>
            <a:endParaRPr lang="en-US" altLang="zh-CN" dirty="0"/>
          </a:p>
          <a:p>
            <a:endParaRPr lang="en-US" altLang="zh-CN" dirty="0"/>
          </a:p>
          <a:p>
            <a:endParaRPr lang="en-US" altLang="zh-CN" dirty="0"/>
          </a:p>
          <a:p>
            <a:r>
              <a:rPr lang="en-US" altLang="zh-CN" dirty="0"/>
              <a:t>SIZE</a:t>
            </a:r>
            <a:r>
              <a:rPr lang="zh-CN" altLang="en-US" dirty="0"/>
              <a:t>是数组的大小，当这个队列被创建后其大小不会改变，所以我们定义它为</a:t>
            </a:r>
            <a:r>
              <a:rPr lang="en-US" altLang="zh-CN" dirty="0"/>
              <a:t>final</a:t>
            </a:r>
          </a:p>
          <a:p>
            <a:r>
              <a:rPr lang="en-US" altLang="zh-CN" dirty="0"/>
              <a:t>queue[]</a:t>
            </a:r>
            <a:r>
              <a:rPr lang="zh-CN" altLang="en-US" dirty="0"/>
              <a:t>是存储数据的数组</a:t>
            </a:r>
            <a:endParaRPr lang="en-US" altLang="zh-CN" dirty="0"/>
          </a:p>
          <a:p>
            <a:r>
              <a:rPr lang="en-US" altLang="zh-CN" dirty="0"/>
              <a:t>head</a:t>
            </a:r>
            <a:r>
              <a:rPr lang="zh-CN" altLang="en-US" dirty="0"/>
              <a:t>标识着队列的队首</a:t>
            </a:r>
            <a:r>
              <a:rPr lang="en-US" altLang="zh-CN" dirty="0"/>
              <a:t>,</a:t>
            </a:r>
            <a:r>
              <a:rPr lang="zh-CN" altLang="en-US" dirty="0"/>
              <a:t>也就是队列中的第一个元素，</a:t>
            </a:r>
            <a:r>
              <a:rPr lang="en-US" altLang="zh-CN" dirty="0"/>
              <a:t>end</a:t>
            </a:r>
            <a:r>
              <a:rPr lang="zh-CN" altLang="en-US" dirty="0"/>
              <a:t>标识着队列尾部</a:t>
            </a:r>
            <a:r>
              <a:rPr lang="en-US" altLang="zh-CN" dirty="0"/>
              <a:t>,</a:t>
            </a:r>
            <a:r>
              <a:rPr lang="zh-CN" altLang="en-US" dirty="0"/>
              <a:t>它是</a:t>
            </a:r>
            <a:r>
              <a:rPr lang="zh-CN" altLang="en-US" b="1" dirty="0">
                <a:solidFill>
                  <a:srgbClr val="AE0B0B"/>
                </a:solidFill>
              </a:rPr>
              <a:t>第一个未被使用的空间</a:t>
            </a:r>
          </a:p>
        </p:txBody>
      </p:sp>
      <p:pic>
        <p:nvPicPr>
          <p:cNvPr id="4" name="图片 3"/>
          <p:cNvPicPr>
            <a:picLocks noChangeAspect="1"/>
          </p:cNvPicPr>
          <p:nvPr/>
        </p:nvPicPr>
        <p:blipFill>
          <a:blip r:embed="rId3" cstate="print"/>
          <a:stretch>
            <a:fillRect/>
          </a:stretch>
        </p:blipFill>
        <p:spPr>
          <a:xfrm>
            <a:off x="547007" y="1809750"/>
            <a:ext cx="5905500" cy="952500"/>
          </a:xfrm>
          <a:prstGeom prst="rect">
            <a:avLst/>
          </a:prstGeom>
          <a:blipFill>
            <a:blip r:embed="rId4" cstate="print"/>
            <a:stretch>
              <a:fillRect/>
            </a:stretch>
          </a:blipFill>
          <a:ln w="101600">
            <a:solidFill>
              <a:srgbClr val="339933">
                <a:alpha val="96000"/>
              </a:srgbClr>
            </a:solidFill>
          </a:ln>
        </p:spPr>
      </p:pic>
      <p:sp>
        <p:nvSpPr>
          <p:cNvPr id="5" name="右箭头 4"/>
          <p:cNvSpPr/>
          <p:nvPr/>
        </p:nvSpPr>
        <p:spPr>
          <a:xfrm rot="10800000">
            <a:off x="4792398" y="1919851"/>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39370" y="2033897"/>
            <a:ext cx="4369357" cy="186789"/>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464823" y="1935923"/>
            <a:ext cx="272382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用于存放队列数据的数组</a:t>
            </a:r>
          </a:p>
        </p:txBody>
      </p:sp>
      <p:sp>
        <p:nvSpPr>
          <p:cNvPr id="8" name="圆角矩形 7"/>
          <p:cNvSpPr/>
          <p:nvPr/>
        </p:nvSpPr>
        <p:spPr>
          <a:xfrm>
            <a:off x="423041" y="2269726"/>
            <a:ext cx="4369357" cy="49252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rot="10800000">
            <a:off x="4739471" y="2367778"/>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411896" y="2383850"/>
            <a:ext cx="2031325"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队头和队尾的标识</a:t>
            </a:r>
          </a:p>
        </p:txBody>
      </p:sp>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dirty="0"/>
              <a:t>初始化队列的代码如下：</a:t>
            </a:r>
            <a:endParaRPr lang="en-US" altLang="zh-CN" dirty="0"/>
          </a:p>
          <a:p>
            <a:endParaRPr lang="en-US" altLang="zh-CN" dirty="0"/>
          </a:p>
          <a:p>
            <a:endParaRPr lang="en-US" altLang="zh-CN" dirty="0"/>
          </a:p>
          <a:p>
            <a:r>
              <a:rPr lang="zh-CN" altLang="en-US" dirty="0"/>
              <a:t>当这个队列被初始化后，示例图如下：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4" name="图片 3"/>
          <p:cNvPicPr>
            <a:picLocks noChangeAspect="1"/>
          </p:cNvPicPr>
          <p:nvPr/>
        </p:nvPicPr>
        <p:blipFill>
          <a:blip r:embed="rId3" cstate="print"/>
          <a:stretch>
            <a:fillRect/>
          </a:stretch>
        </p:blipFill>
        <p:spPr>
          <a:xfrm>
            <a:off x="555852" y="1632857"/>
            <a:ext cx="5953125" cy="1371600"/>
          </a:xfrm>
          <a:prstGeom prst="rect">
            <a:avLst/>
          </a:prstGeom>
          <a:blipFill>
            <a:blip r:embed="rId4" cstate="print"/>
            <a:stretch>
              <a:fillRect/>
            </a:stretch>
          </a:blipFill>
          <a:ln w="101600">
            <a:solidFill>
              <a:srgbClr val="339933">
                <a:alpha val="96000"/>
              </a:srgbClr>
            </a:solidFill>
          </a:ln>
        </p:spPr>
      </p:pic>
      <p:sp>
        <p:nvSpPr>
          <p:cNvPr id="5" name="Text Box 37"/>
          <p:cNvSpPr txBox="1">
            <a:spLocks noChangeArrowheads="1"/>
          </p:cNvSpPr>
          <p:nvPr/>
        </p:nvSpPr>
        <p:spPr bwMode="auto">
          <a:xfrm>
            <a:off x="2608936" y="5420959"/>
            <a:ext cx="62228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end</a:t>
            </a:r>
          </a:p>
        </p:txBody>
      </p:sp>
      <p:sp>
        <p:nvSpPr>
          <p:cNvPr id="6" name="Line 38"/>
          <p:cNvSpPr>
            <a:spLocks noChangeShapeType="1"/>
          </p:cNvSpPr>
          <p:nvPr/>
        </p:nvSpPr>
        <p:spPr bwMode="auto">
          <a:xfrm flipV="1">
            <a:off x="2626814" y="4844145"/>
            <a:ext cx="0" cy="59314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7" name="Text Box 41"/>
          <p:cNvSpPr txBox="1">
            <a:spLocks noChangeArrowheads="1"/>
          </p:cNvSpPr>
          <p:nvPr/>
        </p:nvSpPr>
        <p:spPr bwMode="auto">
          <a:xfrm>
            <a:off x="1926765" y="5442238"/>
            <a:ext cx="75533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head</a:t>
            </a:r>
          </a:p>
        </p:txBody>
      </p:sp>
      <p:sp>
        <p:nvSpPr>
          <p:cNvPr id="8" name="Text Box 42"/>
          <p:cNvSpPr txBox="1">
            <a:spLocks noChangeArrowheads="1"/>
          </p:cNvSpPr>
          <p:nvPr/>
        </p:nvSpPr>
        <p:spPr bwMode="auto">
          <a:xfrm>
            <a:off x="1813225" y="4374360"/>
            <a:ext cx="3273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0</a:t>
            </a:r>
          </a:p>
        </p:txBody>
      </p:sp>
      <p:sp>
        <p:nvSpPr>
          <p:cNvPr id="9" name="Text Box 43"/>
          <p:cNvSpPr txBox="1">
            <a:spLocks noChangeArrowheads="1"/>
          </p:cNvSpPr>
          <p:nvPr/>
        </p:nvSpPr>
        <p:spPr bwMode="auto">
          <a:xfrm>
            <a:off x="8522062" y="4375669"/>
            <a:ext cx="692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SIZE</a:t>
            </a:r>
          </a:p>
        </p:txBody>
      </p:sp>
      <p:grpSp>
        <p:nvGrpSpPr>
          <p:cNvPr id="10" name="组合 9"/>
          <p:cNvGrpSpPr/>
          <p:nvPr/>
        </p:nvGrpSpPr>
        <p:grpSpPr>
          <a:xfrm>
            <a:off x="2263321" y="4163789"/>
            <a:ext cx="6113235" cy="680358"/>
            <a:chOff x="2263321" y="4033157"/>
            <a:chExt cx="6113235" cy="680358"/>
          </a:xfrm>
        </p:grpSpPr>
        <p:grpSp>
          <p:nvGrpSpPr>
            <p:cNvPr id="11" name="组合 18"/>
            <p:cNvGrpSpPr/>
            <p:nvPr/>
          </p:nvGrpSpPr>
          <p:grpSpPr>
            <a:xfrm>
              <a:off x="3018656" y="4033157"/>
              <a:ext cx="5357900" cy="680358"/>
              <a:chOff x="2552247" y="4307115"/>
              <a:chExt cx="2049463" cy="406400"/>
            </a:xfrm>
          </p:grpSpPr>
          <p:sp>
            <p:nvSpPr>
              <p:cNvPr id="13" name="Rectangle 30"/>
              <p:cNvSpPr>
                <a:spLocks noChangeArrowheads="1"/>
              </p:cNvSpPr>
              <p:nvPr/>
            </p:nvSpPr>
            <p:spPr bwMode="auto">
              <a:xfrm>
                <a:off x="2552247"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4" name="Rectangle 31"/>
              <p:cNvSpPr>
                <a:spLocks noChangeArrowheads="1"/>
              </p:cNvSpPr>
              <p:nvPr/>
            </p:nvSpPr>
            <p:spPr bwMode="auto">
              <a:xfrm>
                <a:off x="2839585"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5" name="Rectangle 32"/>
              <p:cNvSpPr>
                <a:spLocks noChangeArrowheads="1"/>
              </p:cNvSpPr>
              <p:nvPr/>
            </p:nvSpPr>
            <p:spPr bwMode="auto">
              <a:xfrm>
                <a:off x="3128510"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6" name="Rectangle 33"/>
              <p:cNvSpPr>
                <a:spLocks noChangeArrowheads="1"/>
              </p:cNvSpPr>
              <p:nvPr/>
            </p:nvSpPr>
            <p:spPr bwMode="auto">
              <a:xfrm>
                <a:off x="3415847"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7" name="Rectangle 34"/>
              <p:cNvSpPr>
                <a:spLocks noChangeArrowheads="1"/>
              </p:cNvSpPr>
              <p:nvPr/>
            </p:nvSpPr>
            <p:spPr bwMode="auto">
              <a:xfrm>
                <a:off x="3704772"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8" name="Rectangle 35"/>
              <p:cNvSpPr>
                <a:spLocks noChangeArrowheads="1"/>
              </p:cNvSpPr>
              <p:nvPr/>
            </p:nvSpPr>
            <p:spPr bwMode="auto">
              <a:xfrm>
                <a:off x="3992110"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9" name="Rectangle 36"/>
              <p:cNvSpPr>
                <a:spLocks noChangeArrowheads="1"/>
              </p:cNvSpPr>
              <p:nvPr/>
            </p:nvSpPr>
            <p:spPr bwMode="auto">
              <a:xfrm>
                <a:off x="4281035"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grpSp>
        <p:sp>
          <p:nvSpPr>
            <p:cNvPr id="12" name="Rectangle 30"/>
            <p:cNvSpPr>
              <a:spLocks noChangeArrowheads="1"/>
            </p:cNvSpPr>
            <p:nvPr/>
          </p:nvSpPr>
          <p:spPr bwMode="auto">
            <a:xfrm>
              <a:off x="2263321" y="4033157"/>
              <a:ext cx="726987" cy="680358"/>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grpSp>
      <p:sp>
        <p:nvSpPr>
          <p:cNvPr id="20" name="Text Box 2"/>
          <p:cNvSpPr txBox="1">
            <a:spLocks noChangeArrowheads="1"/>
          </p:cNvSpPr>
          <p:nvPr/>
        </p:nvSpPr>
        <p:spPr bwMode="auto">
          <a:xfrm>
            <a:off x="7455122" y="5437288"/>
            <a:ext cx="231242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初始化后的队列</a:t>
            </a:r>
          </a:p>
        </p:txBody>
      </p:sp>
      <p:sp>
        <p:nvSpPr>
          <p:cNvPr id="21" name="矩形 20"/>
          <p:cNvSpPr/>
          <p:nvPr/>
        </p:nvSpPr>
        <p:spPr>
          <a:xfrm>
            <a:off x="1649186" y="3918861"/>
            <a:ext cx="7565026" cy="188868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Line 20"/>
          <p:cNvSpPr>
            <a:spLocks noChangeShapeType="1"/>
          </p:cNvSpPr>
          <p:nvPr/>
        </p:nvSpPr>
        <p:spPr bwMode="auto">
          <a:xfrm>
            <a:off x="5425006" y="2820393"/>
            <a:ext cx="2412708" cy="1049428"/>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3" name="椭圆 22"/>
          <p:cNvSpPr/>
          <p:nvPr/>
        </p:nvSpPr>
        <p:spPr>
          <a:xfrm>
            <a:off x="5207286" y="2571493"/>
            <a:ext cx="342900" cy="3429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dirty="0"/>
              <a:t>一个队列被建立</a:t>
            </a:r>
            <a:r>
              <a:rPr lang="en-US" altLang="zh-CN" dirty="0"/>
              <a:t>,</a:t>
            </a:r>
            <a:r>
              <a:rPr lang="zh-CN" altLang="en-US" dirty="0"/>
              <a:t>我们需要在任意时刻需要了解到它得情况</a:t>
            </a:r>
            <a:r>
              <a:rPr lang="en-US" altLang="zh-CN" dirty="0"/>
              <a:t>,</a:t>
            </a:r>
            <a:r>
              <a:rPr lang="zh-CN" altLang="en-US" dirty="0"/>
              <a:t>比如是否为空</a:t>
            </a:r>
            <a:r>
              <a:rPr lang="en-US" altLang="zh-CN" dirty="0"/>
              <a:t>,</a:t>
            </a:r>
            <a:r>
              <a:rPr lang="zh-CN" altLang="en-US" dirty="0"/>
              <a:t>队列是否为空主要依靠</a:t>
            </a:r>
            <a:r>
              <a:rPr lang="en-US" altLang="zh-CN" dirty="0"/>
              <a:t>head</a:t>
            </a:r>
            <a:r>
              <a:rPr lang="zh-CN" altLang="en-US" dirty="0"/>
              <a:t>与</a:t>
            </a:r>
            <a:r>
              <a:rPr lang="en-US" altLang="zh-CN" dirty="0"/>
              <a:t>end</a:t>
            </a:r>
            <a:r>
              <a:rPr lang="zh-CN" altLang="en-US" dirty="0"/>
              <a:t>的位置关系</a:t>
            </a:r>
            <a:r>
              <a:rPr lang="en-US" altLang="zh-CN" dirty="0"/>
              <a:t>:</a:t>
            </a:r>
            <a:r>
              <a:rPr lang="zh-CN" altLang="en-US" dirty="0"/>
              <a:t>无论</a:t>
            </a:r>
            <a:r>
              <a:rPr lang="en-US" altLang="zh-CN" dirty="0"/>
              <a:t>head</a:t>
            </a:r>
            <a:r>
              <a:rPr lang="zh-CN" altLang="en-US" dirty="0"/>
              <a:t>与</a:t>
            </a:r>
            <a:r>
              <a:rPr lang="en-US" altLang="zh-CN" dirty="0"/>
              <a:t>end</a:t>
            </a:r>
            <a:r>
              <a:rPr lang="zh-CN" altLang="en-US" dirty="0"/>
              <a:t>在什么位置</a:t>
            </a:r>
            <a:r>
              <a:rPr lang="en-US" altLang="zh-CN" dirty="0"/>
              <a:t>,</a:t>
            </a:r>
            <a:r>
              <a:rPr lang="zh-CN" altLang="en-US" dirty="0"/>
              <a:t>当</a:t>
            </a:r>
            <a:r>
              <a:rPr lang="en-US" altLang="zh-CN" dirty="0"/>
              <a:t>head==end</a:t>
            </a:r>
            <a:r>
              <a:rPr lang="zh-CN" altLang="en-US" dirty="0"/>
              <a:t>时</a:t>
            </a:r>
            <a:r>
              <a:rPr lang="en-US" altLang="zh-CN" dirty="0"/>
              <a:t>,</a:t>
            </a:r>
            <a:r>
              <a:rPr lang="zh-CN" altLang="en-US" dirty="0"/>
              <a:t>此时队列为空</a:t>
            </a:r>
            <a:r>
              <a:rPr lang="en-US" altLang="zh-CN" dirty="0"/>
              <a:t>,</a:t>
            </a:r>
            <a:r>
              <a:rPr lang="zh-CN" altLang="en-US" dirty="0"/>
              <a:t>否则队列非空</a:t>
            </a:r>
          </a:p>
          <a:p>
            <a:endParaRPr lang="zh-CN" altLang="en-US" dirty="0"/>
          </a:p>
        </p:txBody>
      </p:sp>
      <p:pic>
        <p:nvPicPr>
          <p:cNvPr id="4" name="图片 3"/>
          <p:cNvPicPr>
            <a:picLocks noChangeAspect="1"/>
          </p:cNvPicPr>
          <p:nvPr/>
        </p:nvPicPr>
        <p:blipFill>
          <a:blip r:embed="rId3" cstate="print"/>
          <a:stretch>
            <a:fillRect/>
          </a:stretch>
        </p:blipFill>
        <p:spPr>
          <a:xfrm>
            <a:off x="466043" y="3003776"/>
            <a:ext cx="5838825" cy="981075"/>
          </a:xfrm>
          <a:prstGeom prst="rect">
            <a:avLst/>
          </a:prstGeom>
          <a:blipFill>
            <a:blip r:embed="rId4" cstate="print"/>
            <a:stretch>
              <a:fillRect/>
            </a:stretch>
          </a:blipFill>
          <a:ln w="101600">
            <a:solidFill>
              <a:srgbClr val="339933">
                <a:alpha val="96000"/>
              </a:srgbClr>
            </a:solidFill>
          </a:ln>
        </p:spPr>
      </p:pic>
      <p:sp>
        <p:nvSpPr>
          <p:cNvPr id="5" name="Text Box 37"/>
          <p:cNvSpPr txBox="1">
            <a:spLocks noChangeArrowheads="1"/>
          </p:cNvSpPr>
          <p:nvPr/>
        </p:nvSpPr>
        <p:spPr bwMode="auto">
          <a:xfrm>
            <a:off x="2524366" y="5333442"/>
            <a:ext cx="62228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end</a:t>
            </a:r>
          </a:p>
        </p:txBody>
      </p:sp>
      <p:sp>
        <p:nvSpPr>
          <p:cNvPr id="6" name="Text Box 41"/>
          <p:cNvSpPr txBox="1">
            <a:spLocks noChangeArrowheads="1"/>
          </p:cNvSpPr>
          <p:nvPr/>
        </p:nvSpPr>
        <p:spPr bwMode="auto">
          <a:xfrm>
            <a:off x="1856161" y="5333442"/>
            <a:ext cx="75533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head</a:t>
            </a:r>
          </a:p>
        </p:txBody>
      </p:sp>
      <p:sp>
        <p:nvSpPr>
          <p:cNvPr id="7" name="Text Box 42"/>
          <p:cNvSpPr txBox="1">
            <a:spLocks noChangeArrowheads="1"/>
          </p:cNvSpPr>
          <p:nvPr/>
        </p:nvSpPr>
        <p:spPr bwMode="auto">
          <a:xfrm>
            <a:off x="236307" y="4407018"/>
            <a:ext cx="3273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0</a:t>
            </a:r>
          </a:p>
        </p:txBody>
      </p:sp>
      <p:sp>
        <p:nvSpPr>
          <p:cNvPr id="8" name="Text Box 43"/>
          <p:cNvSpPr txBox="1">
            <a:spLocks noChangeArrowheads="1"/>
          </p:cNvSpPr>
          <p:nvPr/>
        </p:nvSpPr>
        <p:spPr bwMode="auto">
          <a:xfrm>
            <a:off x="5295017" y="4462334"/>
            <a:ext cx="692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SIZE</a:t>
            </a:r>
          </a:p>
        </p:txBody>
      </p:sp>
      <p:grpSp>
        <p:nvGrpSpPr>
          <p:cNvPr id="9" name="组合 8"/>
          <p:cNvGrpSpPr/>
          <p:nvPr/>
        </p:nvGrpSpPr>
        <p:grpSpPr>
          <a:xfrm>
            <a:off x="686403" y="4370903"/>
            <a:ext cx="4545693" cy="505902"/>
            <a:chOff x="2263321" y="4033157"/>
            <a:chExt cx="6113235" cy="680358"/>
          </a:xfrm>
        </p:grpSpPr>
        <p:grpSp>
          <p:nvGrpSpPr>
            <p:cNvPr id="10" name="组合 9"/>
            <p:cNvGrpSpPr/>
            <p:nvPr/>
          </p:nvGrpSpPr>
          <p:grpSpPr>
            <a:xfrm>
              <a:off x="3018656" y="4033157"/>
              <a:ext cx="5357900" cy="680358"/>
              <a:chOff x="2552247" y="4307115"/>
              <a:chExt cx="2049463" cy="406400"/>
            </a:xfrm>
          </p:grpSpPr>
          <p:sp>
            <p:nvSpPr>
              <p:cNvPr id="12" name="Rectangle 30"/>
              <p:cNvSpPr>
                <a:spLocks noChangeArrowheads="1"/>
              </p:cNvSpPr>
              <p:nvPr/>
            </p:nvSpPr>
            <p:spPr bwMode="auto">
              <a:xfrm>
                <a:off x="2552247"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latin typeface="微软雅黑" panose="020B0503020204020204" pitchFamily="34" charset="-122"/>
                  <a:ea typeface="微软雅黑" panose="020B0503020204020204" pitchFamily="34" charset="-122"/>
                </a:endParaRPr>
              </a:p>
            </p:txBody>
          </p:sp>
          <p:sp>
            <p:nvSpPr>
              <p:cNvPr id="13" name="Rectangle 31"/>
              <p:cNvSpPr>
                <a:spLocks noChangeArrowheads="1"/>
              </p:cNvSpPr>
              <p:nvPr/>
            </p:nvSpPr>
            <p:spPr bwMode="auto">
              <a:xfrm>
                <a:off x="2839585"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latin typeface="微软雅黑" panose="020B0503020204020204" pitchFamily="34" charset="-122"/>
                  <a:ea typeface="微软雅黑" panose="020B0503020204020204" pitchFamily="34" charset="-122"/>
                </a:endParaRPr>
              </a:p>
            </p:txBody>
          </p:sp>
          <p:sp>
            <p:nvSpPr>
              <p:cNvPr id="14" name="Rectangle 32"/>
              <p:cNvSpPr>
                <a:spLocks noChangeArrowheads="1"/>
              </p:cNvSpPr>
              <p:nvPr/>
            </p:nvSpPr>
            <p:spPr bwMode="auto">
              <a:xfrm>
                <a:off x="3128510"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latin typeface="微软雅黑" panose="020B0503020204020204" pitchFamily="34" charset="-122"/>
                  <a:ea typeface="微软雅黑" panose="020B0503020204020204" pitchFamily="34" charset="-122"/>
                </a:endParaRPr>
              </a:p>
            </p:txBody>
          </p:sp>
          <p:sp>
            <p:nvSpPr>
              <p:cNvPr id="15" name="Rectangle 33"/>
              <p:cNvSpPr>
                <a:spLocks noChangeArrowheads="1"/>
              </p:cNvSpPr>
              <p:nvPr/>
            </p:nvSpPr>
            <p:spPr bwMode="auto">
              <a:xfrm>
                <a:off x="3415847"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latin typeface="微软雅黑" panose="020B0503020204020204" pitchFamily="34" charset="-122"/>
                  <a:ea typeface="微软雅黑" panose="020B0503020204020204" pitchFamily="34" charset="-122"/>
                </a:endParaRPr>
              </a:p>
            </p:txBody>
          </p:sp>
          <p:sp>
            <p:nvSpPr>
              <p:cNvPr id="16" name="Rectangle 34"/>
              <p:cNvSpPr>
                <a:spLocks noChangeArrowheads="1"/>
              </p:cNvSpPr>
              <p:nvPr/>
            </p:nvSpPr>
            <p:spPr bwMode="auto">
              <a:xfrm>
                <a:off x="3704772"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latin typeface="微软雅黑" panose="020B0503020204020204" pitchFamily="34" charset="-122"/>
                  <a:ea typeface="微软雅黑" panose="020B0503020204020204" pitchFamily="34" charset="-122"/>
                </a:endParaRPr>
              </a:p>
            </p:txBody>
          </p:sp>
          <p:sp>
            <p:nvSpPr>
              <p:cNvPr id="17" name="Rectangle 35"/>
              <p:cNvSpPr>
                <a:spLocks noChangeArrowheads="1"/>
              </p:cNvSpPr>
              <p:nvPr/>
            </p:nvSpPr>
            <p:spPr bwMode="auto">
              <a:xfrm>
                <a:off x="3992110"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latin typeface="微软雅黑" panose="020B0503020204020204" pitchFamily="34" charset="-122"/>
                  <a:ea typeface="微软雅黑" panose="020B0503020204020204" pitchFamily="34" charset="-122"/>
                </a:endParaRPr>
              </a:p>
            </p:txBody>
          </p:sp>
          <p:sp>
            <p:nvSpPr>
              <p:cNvPr id="18" name="Rectangle 36"/>
              <p:cNvSpPr>
                <a:spLocks noChangeArrowheads="1"/>
              </p:cNvSpPr>
              <p:nvPr/>
            </p:nvSpPr>
            <p:spPr bwMode="auto">
              <a:xfrm>
                <a:off x="4281035"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latin typeface="微软雅黑" panose="020B0503020204020204" pitchFamily="34" charset="-122"/>
                  <a:ea typeface="微软雅黑" panose="020B0503020204020204" pitchFamily="34" charset="-122"/>
                </a:endParaRPr>
              </a:p>
            </p:txBody>
          </p:sp>
        </p:grpSp>
        <p:sp>
          <p:nvSpPr>
            <p:cNvPr id="11" name="Rectangle 30"/>
            <p:cNvSpPr>
              <a:spLocks noChangeArrowheads="1"/>
            </p:cNvSpPr>
            <p:nvPr/>
          </p:nvSpPr>
          <p:spPr bwMode="auto">
            <a:xfrm>
              <a:off x="2263321" y="4033157"/>
              <a:ext cx="726987" cy="680358"/>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latin typeface="微软雅黑" panose="020B0503020204020204" pitchFamily="34" charset="-122"/>
                <a:ea typeface="微软雅黑" panose="020B0503020204020204" pitchFamily="34" charset="-122"/>
              </a:endParaRPr>
            </a:p>
          </p:txBody>
        </p:sp>
      </p:grpSp>
      <p:sp>
        <p:nvSpPr>
          <p:cNvPr id="19" name="Text Box 2"/>
          <p:cNvSpPr txBox="1">
            <a:spLocks noChangeArrowheads="1"/>
          </p:cNvSpPr>
          <p:nvPr/>
        </p:nvSpPr>
        <p:spPr bwMode="auto">
          <a:xfrm>
            <a:off x="4281086" y="5384823"/>
            <a:ext cx="91418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空队</a:t>
            </a:r>
          </a:p>
        </p:txBody>
      </p:sp>
      <p:sp>
        <p:nvSpPr>
          <p:cNvPr id="20" name="矩形 19"/>
          <p:cNvSpPr/>
          <p:nvPr/>
        </p:nvSpPr>
        <p:spPr>
          <a:xfrm>
            <a:off x="72268" y="4229101"/>
            <a:ext cx="5914899" cy="1525055"/>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Line 38"/>
          <p:cNvSpPr>
            <a:spLocks noChangeShapeType="1"/>
          </p:cNvSpPr>
          <p:nvPr/>
        </p:nvSpPr>
        <p:spPr bwMode="auto">
          <a:xfrm flipV="1">
            <a:off x="2567106" y="4812718"/>
            <a:ext cx="0" cy="59314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2" name="Text Box 37"/>
          <p:cNvSpPr txBox="1">
            <a:spLocks noChangeArrowheads="1"/>
          </p:cNvSpPr>
          <p:nvPr/>
        </p:nvSpPr>
        <p:spPr bwMode="auto">
          <a:xfrm>
            <a:off x="9507069" y="5402512"/>
            <a:ext cx="62228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end</a:t>
            </a:r>
          </a:p>
        </p:txBody>
      </p:sp>
      <p:sp>
        <p:nvSpPr>
          <p:cNvPr id="23" name="Text Box 41"/>
          <p:cNvSpPr txBox="1">
            <a:spLocks noChangeArrowheads="1"/>
          </p:cNvSpPr>
          <p:nvPr/>
        </p:nvSpPr>
        <p:spPr bwMode="auto">
          <a:xfrm>
            <a:off x="7858250" y="5436528"/>
            <a:ext cx="75533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head</a:t>
            </a:r>
          </a:p>
        </p:txBody>
      </p:sp>
      <p:sp>
        <p:nvSpPr>
          <p:cNvPr id="24" name="Text Box 42"/>
          <p:cNvSpPr txBox="1">
            <a:spLocks noChangeArrowheads="1"/>
          </p:cNvSpPr>
          <p:nvPr/>
        </p:nvSpPr>
        <p:spPr bwMode="auto">
          <a:xfrm>
            <a:off x="6362434" y="4390689"/>
            <a:ext cx="3273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0</a:t>
            </a:r>
          </a:p>
        </p:txBody>
      </p:sp>
      <p:sp>
        <p:nvSpPr>
          <p:cNvPr id="25" name="Text Box 43"/>
          <p:cNvSpPr txBox="1">
            <a:spLocks noChangeArrowheads="1"/>
          </p:cNvSpPr>
          <p:nvPr/>
        </p:nvSpPr>
        <p:spPr bwMode="auto">
          <a:xfrm>
            <a:off x="11421144" y="4446005"/>
            <a:ext cx="692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SIZE</a:t>
            </a:r>
          </a:p>
        </p:txBody>
      </p:sp>
      <p:grpSp>
        <p:nvGrpSpPr>
          <p:cNvPr id="26" name="组合 25"/>
          <p:cNvGrpSpPr/>
          <p:nvPr/>
        </p:nvGrpSpPr>
        <p:grpSpPr>
          <a:xfrm>
            <a:off x="6812530" y="4354574"/>
            <a:ext cx="4545693" cy="505902"/>
            <a:chOff x="2263321" y="4033157"/>
            <a:chExt cx="6113235" cy="680358"/>
          </a:xfrm>
        </p:grpSpPr>
        <p:grpSp>
          <p:nvGrpSpPr>
            <p:cNvPr id="27" name="组合 26"/>
            <p:cNvGrpSpPr/>
            <p:nvPr/>
          </p:nvGrpSpPr>
          <p:grpSpPr>
            <a:xfrm>
              <a:off x="3018656" y="4033157"/>
              <a:ext cx="5357900" cy="680358"/>
              <a:chOff x="2552247" y="4307115"/>
              <a:chExt cx="2049463" cy="406400"/>
            </a:xfrm>
          </p:grpSpPr>
          <p:sp>
            <p:nvSpPr>
              <p:cNvPr id="29" name="Rectangle 30"/>
              <p:cNvSpPr>
                <a:spLocks noChangeArrowheads="1"/>
              </p:cNvSpPr>
              <p:nvPr/>
            </p:nvSpPr>
            <p:spPr bwMode="auto">
              <a:xfrm>
                <a:off x="2552247"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30" name="Rectangle 31"/>
              <p:cNvSpPr>
                <a:spLocks noChangeArrowheads="1"/>
              </p:cNvSpPr>
              <p:nvPr/>
            </p:nvSpPr>
            <p:spPr bwMode="auto">
              <a:xfrm>
                <a:off x="2839585" y="4307115"/>
                <a:ext cx="320675" cy="40640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31" name="Rectangle 32"/>
              <p:cNvSpPr>
                <a:spLocks noChangeArrowheads="1"/>
              </p:cNvSpPr>
              <p:nvPr/>
            </p:nvSpPr>
            <p:spPr bwMode="auto">
              <a:xfrm>
                <a:off x="3128510" y="4307115"/>
                <a:ext cx="320675" cy="40640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32" name="Rectangle 33"/>
              <p:cNvSpPr>
                <a:spLocks noChangeArrowheads="1"/>
              </p:cNvSpPr>
              <p:nvPr/>
            </p:nvSpPr>
            <p:spPr bwMode="auto">
              <a:xfrm>
                <a:off x="3415847" y="4307115"/>
                <a:ext cx="320675" cy="40640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3704772"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34" name="Rectangle 35"/>
              <p:cNvSpPr>
                <a:spLocks noChangeArrowheads="1"/>
              </p:cNvSpPr>
              <p:nvPr/>
            </p:nvSpPr>
            <p:spPr bwMode="auto">
              <a:xfrm>
                <a:off x="3992110"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4281035"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grpSp>
        <p:sp>
          <p:nvSpPr>
            <p:cNvPr id="28" name="Rectangle 30"/>
            <p:cNvSpPr>
              <a:spLocks noChangeArrowheads="1"/>
            </p:cNvSpPr>
            <p:nvPr/>
          </p:nvSpPr>
          <p:spPr bwMode="auto">
            <a:xfrm>
              <a:off x="2263321" y="4033157"/>
              <a:ext cx="726987" cy="680358"/>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grpSp>
      <p:sp>
        <p:nvSpPr>
          <p:cNvPr id="36" name="Text Box 2"/>
          <p:cNvSpPr txBox="1">
            <a:spLocks noChangeArrowheads="1"/>
          </p:cNvSpPr>
          <p:nvPr/>
        </p:nvSpPr>
        <p:spPr bwMode="auto">
          <a:xfrm>
            <a:off x="10407213" y="5368494"/>
            <a:ext cx="91418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非空队</a:t>
            </a:r>
          </a:p>
        </p:txBody>
      </p:sp>
      <p:sp>
        <p:nvSpPr>
          <p:cNvPr id="37" name="矩形 36"/>
          <p:cNvSpPr/>
          <p:nvPr/>
        </p:nvSpPr>
        <p:spPr>
          <a:xfrm>
            <a:off x="6198395" y="4212772"/>
            <a:ext cx="5914899" cy="1525055"/>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Line 38"/>
          <p:cNvSpPr>
            <a:spLocks noChangeShapeType="1"/>
          </p:cNvSpPr>
          <p:nvPr/>
        </p:nvSpPr>
        <p:spPr bwMode="auto">
          <a:xfrm flipV="1">
            <a:off x="8246589" y="4860476"/>
            <a:ext cx="0" cy="59314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9" name="Line 38"/>
          <p:cNvSpPr>
            <a:spLocks noChangeShapeType="1"/>
          </p:cNvSpPr>
          <p:nvPr/>
        </p:nvSpPr>
        <p:spPr bwMode="auto">
          <a:xfrm flipV="1">
            <a:off x="9863118" y="4876805"/>
            <a:ext cx="0" cy="59314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5" name="内容占位符 2"/>
          <p:cNvSpPr>
            <a:spLocks noGrp="1"/>
          </p:cNvSpPr>
          <p:nvPr>
            <p:ph idx="1"/>
          </p:nvPr>
        </p:nvSpPr>
        <p:spPr>
          <a:xfrm>
            <a:off x="186570" y="899047"/>
            <a:ext cx="11792070" cy="5448937"/>
          </a:xfrm>
        </p:spPr>
        <p:txBody>
          <a:bodyPr/>
          <a:lstStyle/>
          <a:p>
            <a:r>
              <a:rPr lang="zh-CN" altLang="en-US" dirty="0"/>
              <a:t>简单的说，线性表就是我们所有人小时候都唱过的儿歌：排排坐，吃果果：</a:t>
            </a:r>
          </a:p>
        </p:txBody>
      </p:sp>
      <p:pic>
        <p:nvPicPr>
          <p:cNvPr id="6" name="Picture 4" descr="https://timgsa.baidu.com/timg?image&amp;quality=80&amp;size=b9999_10000&amp;sec=1490603101786&amp;di=7668776f5fef9f4fa3644404eac05ecf&amp;imgtype=0&amp;src=http%3A%2F%2Fimg01.taopic.com%2F140908%2F235110-140ZPKS885.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491345" y="2986946"/>
            <a:ext cx="6134793" cy="3871054"/>
          </a:xfrm>
          <a:prstGeom prst="rect">
            <a:avLst/>
          </a:prstGeom>
          <a:noFill/>
          <a:extLst>
            <a:ext uri="{909E8E84-426E-40DD-AFC4-6F175D3DCCD1}">
              <a14:hiddenFill xmlns="" xmlns:a14="http://schemas.microsoft.com/office/drawing/2010/main">
                <a:solidFill>
                  <a:srgbClr val="FFFFFF"/>
                </a:solidFill>
              </a14:hiddenFill>
            </a:ext>
          </a:extLst>
        </p:spPr>
      </p:pic>
      <p:sp>
        <p:nvSpPr>
          <p:cNvPr id="8" name="矩形 7"/>
          <p:cNvSpPr/>
          <p:nvPr/>
        </p:nvSpPr>
        <p:spPr>
          <a:xfrm>
            <a:off x="7092194" y="3069517"/>
            <a:ext cx="1071451" cy="2766018"/>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4" cstate="print"/>
          <a:srcRect l="7060" t="3183" r="7283" b="2147"/>
          <a:stretch>
            <a:fillRect/>
          </a:stretch>
        </p:blipFill>
        <p:spPr>
          <a:xfrm>
            <a:off x="7449641" y="2702864"/>
            <a:ext cx="538890" cy="650735"/>
          </a:xfrm>
          <a:prstGeom prst="rect">
            <a:avLst/>
          </a:prstGeom>
        </p:spPr>
      </p:pic>
      <p:sp>
        <p:nvSpPr>
          <p:cNvPr id="10" name="文本框 7"/>
          <p:cNvSpPr txBox="1"/>
          <p:nvPr/>
        </p:nvSpPr>
        <p:spPr>
          <a:xfrm>
            <a:off x="7385316" y="3353599"/>
            <a:ext cx="667540"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节点</a:t>
            </a:r>
          </a:p>
        </p:txBody>
      </p:sp>
      <p:sp>
        <p:nvSpPr>
          <p:cNvPr id="11" name="Line 20"/>
          <p:cNvSpPr>
            <a:spLocks noChangeShapeType="1"/>
          </p:cNvSpPr>
          <p:nvPr/>
        </p:nvSpPr>
        <p:spPr bwMode="auto">
          <a:xfrm flipH="1">
            <a:off x="-3" y="3857105"/>
            <a:ext cx="12192002" cy="2774960"/>
          </a:xfrm>
          <a:prstGeom prst="line">
            <a:avLst/>
          </a:prstGeom>
          <a:ln w="50800">
            <a:solidFill>
              <a:srgbClr val="C00000"/>
            </a:solidFill>
            <a:prstDash val="sysDot"/>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2" name="文本框 20"/>
          <p:cNvSpPr txBox="1"/>
          <p:nvPr/>
        </p:nvSpPr>
        <p:spPr>
          <a:xfrm>
            <a:off x="2397805" y="5194960"/>
            <a:ext cx="1045621" cy="1200329"/>
          </a:xfrm>
          <a:prstGeom prst="rect">
            <a:avLst/>
          </a:prstGeom>
          <a:solidFill>
            <a:schemeClr val="bg1"/>
          </a:solidFill>
          <a:ln>
            <a:solidFill>
              <a:srgbClr val="C00000"/>
            </a:solidFill>
          </a:ln>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线性表，一个有序的序列结构</a:t>
            </a:r>
          </a:p>
        </p:txBody>
      </p:sp>
      <p:sp>
        <p:nvSpPr>
          <p:cNvPr id="13" name="等腰三角形 12"/>
          <p:cNvSpPr/>
          <p:nvPr/>
        </p:nvSpPr>
        <p:spPr>
          <a:xfrm rot="5400000">
            <a:off x="3390696" y="5402626"/>
            <a:ext cx="751114" cy="64751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150299" y="5022881"/>
            <a:ext cx="598516" cy="598516"/>
          </a:xfrm>
          <a:prstGeom prst="ellipse">
            <a:avLst/>
          </a:prstGeom>
          <a:solidFill>
            <a:schemeClr val="bg1"/>
          </a:solidFill>
          <a:ln w="190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673571" y="4897477"/>
            <a:ext cx="313310" cy="313310"/>
          </a:xfrm>
          <a:prstGeom prst="ellipse">
            <a:avLst/>
          </a:prstGeom>
          <a:solidFill>
            <a:schemeClr val="bg1"/>
          </a:solidFill>
          <a:ln w="190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536919" y="4709571"/>
            <a:ext cx="313310" cy="313310"/>
          </a:xfrm>
          <a:prstGeom prst="ellipse">
            <a:avLst/>
          </a:prstGeom>
          <a:solidFill>
            <a:schemeClr val="bg1"/>
          </a:solidFill>
          <a:ln w="190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085325" y="4609163"/>
            <a:ext cx="313310" cy="313310"/>
          </a:xfrm>
          <a:prstGeom prst="ellipse">
            <a:avLst/>
          </a:prstGeom>
          <a:solidFill>
            <a:schemeClr val="bg1"/>
          </a:solidFill>
          <a:ln w="190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8646419" y="4490669"/>
            <a:ext cx="313310" cy="313310"/>
          </a:xfrm>
          <a:prstGeom prst="ellipse">
            <a:avLst/>
          </a:prstGeom>
          <a:solidFill>
            <a:schemeClr val="bg1"/>
          </a:solidFill>
          <a:ln w="190500">
            <a:solidFill>
              <a:srgbClr val="276A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a:stCxn id="9" idx="2"/>
            <a:endCxn id="16" idx="0"/>
          </p:cNvCxnSpPr>
          <p:nvPr/>
        </p:nvCxnSpPr>
        <p:spPr>
          <a:xfrm flipH="1">
            <a:off x="7693574" y="3353599"/>
            <a:ext cx="25512" cy="1355972"/>
          </a:xfrm>
          <a:prstGeom prst="straightConnector1">
            <a:avLst/>
          </a:prstGeom>
          <a:ln w="5080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0" name="右箭头 19"/>
          <p:cNvSpPr/>
          <p:nvPr/>
        </p:nvSpPr>
        <p:spPr>
          <a:xfrm rot="8100000">
            <a:off x="5586055" y="4573174"/>
            <a:ext cx="501524"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36"/>
          <p:cNvSpPr txBox="1"/>
          <p:nvPr/>
        </p:nvSpPr>
        <p:spPr>
          <a:xfrm>
            <a:off x="5585456" y="4239112"/>
            <a:ext cx="92242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首节点</a:t>
            </a:r>
          </a:p>
        </p:txBody>
      </p:sp>
      <p:sp>
        <p:nvSpPr>
          <p:cNvPr id="22" name="右箭头 21"/>
          <p:cNvSpPr/>
          <p:nvPr/>
        </p:nvSpPr>
        <p:spPr>
          <a:xfrm rot="8100000">
            <a:off x="8905591" y="4066693"/>
            <a:ext cx="501524"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38"/>
          <p:cNvSpPr txBox="1"/>
          <p:nvPr/>
        </p:nvSpPr>
        <p:spPr>
          <a:xfrm>
            <a:off x="9088709" y="3672439"/>
            <a:ext cx="92242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尾节点</a:t>
            </a:r>
          </a:p>
        </p:txBody>
      </p:sp>
      <p:sp>
        <p:nvSpPr>
          <p:cNvPr id="24" name="文本框 39"/>
          <p:cNvSpPr txBox="1"/>
          <p:nvPr/>
        </p:nvSpPr>
        <p:spPr>
          <a:xfrm>
            <a:off x="4486159" y="1570900"/>
            <a:ext cx="5798313"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除首节点和尾节点外，每个节点有且只有一个确定的前序节点，有且只有一个确定的后序节点</a:t>
            </a:r>
          </a:p>
        </p:txBody>
      </p:sp>
      <p:sp>
        <p:nvSpPr>
          <p:cNvPr id="25" name="右箭头 24"/>
          <p:cNvSpPr/>
          <p:nvPr/>
        </p:nvSpPr>
        <p:spPr>
          <a:xfrm rot="5400000">
            <a:off x="7442812" y="2246096"/>
            <a:ext cx="501524"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肘形连接符 6"/>
          <p:cNvCxnSpPr>
            <a:stCxn id="9" idx="1"/>
            <a:endCxn id="15" idx="0"/>
          </p:cNvCxnSpPr>
          <p:nvPr/>
        </p:nvCxnSpPr>
        <p:spPr>
          <a:xfrm rot="10800000" flipV="1">
            <a:off x="6830227" y="3028231"/>
            <a:ext cx="619415" cy="1869245"/>
          </a:xfrm>
          <a:prstGeom prst="bentConnector2">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13"/>
          <p:cNvCxnSpPr>
            <a:stCxn id="9" idx="3"/>
            <a:endCxn id="17" idx="7"/>
          </p:cNvCxnSpPr>
          <p:nvPr/>
        </p:nvCxnSpPr>
        <p:spPr>
          <a:xfrm>
            <a:off x="7988531" y="3028232"/>
            <a:ext cx="364221" cy="1626814"/>
          </a:xfrm>
          <a:prstGeom prst="bentConnector2">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41"/>
          <p:cNvSpPr txBox="1"/>
          <p:nvPr/>
        </p:nvSpPr>
        <p:spPr>
          <a:xfrm>
            <a:off x="8369068" y="3165635"/>
            <a:ext cx="667540"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后序节点</a:t>
            </a:r>
          </a:p>
        </p:txBody>
      </p:sp>
      <p:sp>
        <p:nvSpPr>
          <p:cNvPr id="29" name="文本框 42"/>
          <p:cNvSpPr txBox="1"/>
          <p:nvPr/>
        </p:nvSpPr>
        <p:spPr>
          <a:xfrm>
            <a:off x="6206736" y="3165635"/>
            <a:ext cx="667540"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前序节点</a:t>
            </a:r>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dirty="0"/>
              <a:t>同样</a:t>
            </a:r>
            <a:r>
              <a:rPr lang="en-US" altLang="zh-CN" dirty="0"/>
              <a:t>,</a:t>
            </a:r>
            <a:r>
              <a:rPr lang="zh-CN" altLang="en-US" dirty="0"/>
              <a:t>我们还需要在任何时刻需要判断栈是否为满队：当</a:t>
            </a:r>
            <a:r>
              <a:rPr lang="en-US" altLang="zh-CN" dirty="0"/>
              <a:t>head</a:t>
            </a:r>
            <a:r>
              <a:rPr lang="zh-CN" altLang="en-US" dirty="0"/>
              <a:t>前进的速度大于</a:t>
            </a:r>
            <a:r>
              <a:rPr lang="en-US" altLang="zh-CN" dirty="0"/>
              <a:t>end</a:t>
            </a:r>
            <a:r>
              <a:rPr lang="zh-CN" altLang="en-US" dirty="0"/>
              <a:t>的前进速度</a:t>
            </a:r>
            <a:r>
              <a:rPr lang="en-US" altLang="zh-CN" dirty="0"/>
              <a:t>,</a:t>
            </a:r>
            <a:r>
              <a:rPr lang="zh-CN" altLang="en-US" dirty="0"/>
              <a:t>直到</a:t>
            </a:r>
            <a:r>
              <a:rPr lang="en-US" altLang="zh-CN" dirty="0"/>
              <a:t>head</a:t>
            </a:r>
            <a:r>
              <a:rPr lang="zh-CN" altLang="en-US" dirty="0"/>
              <a:t>如果再前进就把</a:t>
            </a:r>
            <a:r>
              <a:rPr lang="en-US" altLang="zh-CN" dirty="0"/>
              <a:t>end</a:t>
            </a:r>
            <a:r>
              <a:rPr lang="zh-CN" altLang="en-US" dirty="0"/>
              <a:t>覆盖的时候</a:t>
            </a:r>
            <a:r>
              <a:rPr lang="en-US" altLang="zh-CN" dirty="0"/>
              <a:t>,</a:t>
            </a:r>
            <a:r>
              <a:rPr lang="zh-CN" altLang="en-US" dirty="0"/>
              <a:t>此时队列就满了</a:t>
            </a:r>
          </a:p>
        </p:txBody>
      </p:sp>
      <p:pic>
        <p:nvPicPr>
          <p:cNvPr id="4" name="图片 3"/>
          <p:cNvPicPr>
            <a:picLocks noChangeAspect="1"/>
          </p:cNvPicPr>
          <p:nvPr/>
        </p:nvPicPr>
        <p:blipFill>
          <a:blip r:embed="rId3" cstate="print"/>
          <a:stretch>
            <a:fillRect/>
          </a:stretch>
        </p:blipFill>
        <p:spPr>
          <a:xfrm>
            <a:off x="478290" y="3000308"/>
            <a:ext cx="5781675" cy="704850"/>
          </a:xfrm>
          <a:prstGeom prst="rect">
            <a:avLst/>
          </a:prstGeom>
          <a:blipFill>
            <a:blip r:embed="rId4" cstate="print"/>
            <a:stretch>
              <a:fillRect/>
            </a:stretch>
          </a:blipFill>
          <a:ln w="101600">
            <a:solidFill>
              <a:srgbClr val="339933">
                <a:alpha val="96000"/>
              </a:srgbClr>
            </a:solidFill>
          </a:ln>
        </p:spPr>
      </p:pic>
      <p:sp>
        <p:nvSpPr>
          <p:cNvPr id="5" name="右箭头 4"/>
          <p:cNvSpPr/>
          <p:nvPr/>
        </p:nvSpPr>
        <p:spPr>
          <a:xfrm rot="10800000">
            <a:off x="5037326" y="3128166"/>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684298" y="3242212"/>
            <a:ext cx="4369357" cy="186789"/>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09751" y="3144238"/>
            <a:ext cx="5279009"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当</a:t>
            </a:r>
            <a:r>
              <a:rPr lang="en-US" altLang="zh-CN" b="1" dirty="0">
                <a:solidFill>
                  <a:srgbClr val="C00000"/>
                </a:solidFill>
                <a:latin typeface="微软雅黑" panose="020B0503020204020204" pitchFamily="34" charset="-122"/>
                <a:ea typeface="微软雅黑" panose="020B0503020204020204" pitchFamily="34" charset="-122"/>
              </a:rPr>
              <a:t>next(end)==head</a:t>
            </a:r>
            <a:r>
              <a:rPr lang="zh-CN" altLang="en-US" b="1" dirty="0">
                <a:solidFill>
                  <a:srgbClr val="C00000"/>
                </a:solidFill>
                <a:latin typeface="微软雅黑" panose="020B0503020204020204" pitchFamily="34" charset="-122"/>
                <a:ea typeface="微软雅黑" panose="020B0503020204020204" pitchFamily="34" charset="-122"/>
              </a:rPr>
              <a:t>时</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此时栈为满</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否则栈不满</a:t>
            </a:r>
          </a:p>
        </p:txBody>
      </p:sp>
      <p:sp>
        <p:nvSpPr>
          <p:cNvPr id="8" name="Text Box 37"/>
          <p:cNvSpPr txBox="1">
            <a:spLocks noChangeArrowheads="1"/>
          </p:cNvSpPr>
          <p:nvPr/>
        </p:nvSpPr>
        <p:spPr bwMode="auto">
          <a:xfrm>
            <a:off x="2288035" y="5270520"/>
            <a:ext cx="62228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end</a:t>
            </a:r>
          </a:p>
        </p:txBody>
      </p:sp>
      <p:sp>
        <p:nvSpPr>
          <p:cNvPr id="9" name="Text Box 41"/>
          <p:cNvSpPr txBox="1">
            <a:spLocks noChangeArrowheads="1"/>
          </p:cNvSpPr>
          <p:nvPr/>
        </p:nvSpPr>
        <p:spPr bwMode="auto">
          <a:xfrm>
            <a:off x="2814815" y="5284980"/>
            <a:ext cx="75533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head</a:t>
            </a:r>
          </a:p>
        </p:txBody>
      </p:sp>
      <p:sp>
        <p:nvSpPr>
          <p:cNvPr id="10" name="Text Box 42"/>
          <p:cNvSpPr txBox="1">
            <a:spLocks noChangeArrowheads="1"/>
          </p:cNvSpPr>
          <p:nvPr/>
        </p:nvSpPr>
        <p:spPr bwMode="auto">
          <a:xfrm>
            <a:off x="236307" y="4309044"/>
            <a:ext cx="3273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0</a:t>
            </a:r>
          </a:p>
        </p:txBody>
      </p:sp>
      <p:sp>
        <p:nvSpPr>
          <p:cNvPr id="11" name="Text Box 43"/>
          <p:cNvSpPr txBox="1">
            <a:spLocks noChangeArrowheads="1"/>
          </p:cNvSpPr>
          <p:nvPr/>
        </p:nvSpPr>
        <p:spPr bwMode="auto">
          <a:xfrm>
            <a:off x="5295017" y="4364360"/>
            <a:ext cx="692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SIZE</a:t>
            </a:r>
          </a:p>
        </p:txBody>
      </p:sp>
      <p:grpSp>
        <p:nvGrpSpPr>
          <p:cNvPr id="12" name="组合 11"/>
          <p:cNvGrpSpPr/>
          <p:nvPr/>
        </p:nvGrpSpPr>
        <p:grpSpPr>
          <a:xfrm>
            <a:off x="686403" y="4272929"/>
            <a:ext cx="4545693" cy="505902"/>
            <a:chOff x="2263321" y="4033157"/>
            <a:chExt cx="6113235" cy="680358"/>
          </a:xfrm>
        </p:grpSpPr>
        <p:grpSp>
          <p:nvGrpSpPr>
            <p:cNvPr id="13" name="组合 12"/>
            <p:cNvGrpSpPr/>
            <p:nvPr/>
          </p:nvGrpSpPr>
          <p:grpSpPr>
            <a:xfrm>
              <a:off x="3018656" y="4033157"/>
              <a:ext cx="5357900" cy="680358"/>
              <a:chOff x="2552247" y="4307115"/>
              <a:chExt cx="2049463" cy="406400"/>
            </a:xfrm>
          </p:grpSpPr>
          <p:sp>
            <p:nvSpPr>
              <p:cNvPr id="15" name="Rectangle 30"/>
              <p:cNvSpPr>
                <a:spLocks noChangeArrowheads="1"/>
              </p:cNvSpPr>
              <p:nvPr/>
            </p:nvSpPr>
            <p:spPr bwMode="auto">
              <a:xfrm>
                <a:off x="2552247" y="4307115"/>
                <a:ext cx="320675" cy="40640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6" name="Rectangle 31"/>
              <p:cNvSpPr>
                <a:spLocks noChangeArrowheads="1"/>
              </p:cNvSpPr>
              <p:nvPr/>
            </p:nvSpPr>
            <p:spPr bwMode="auto">
              <a:xfrm>
                <a:off x="2839585" y="4307115"/>
                <a:ext cx="320675" cy="40640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7" name="Rectangle 32"/>
              <p:cNvSpPr>
                <a:spLocks noChangeArrowheads="1"/>
              </p:cNvSpPr>
              <p:nvPr/>
            </p:nvSpPr>
            <p:spPr bwMode="auto">
              <a:xfrm>
                <a:off x="3128510"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8" name="Rectangle 33"/>
              <p:cNvSpPr>
                <a:spLocks noChangeArrowheads="1"/>
              </p:cNvSpPr>
              <p:nvPr/>
            </p:nvSpPr>
            <p:spPr bwMode="auto">
              <a:xfrm>
                <a:off x="3415847" y="4307115"/>
                <a:ext cx="320675" cy="40640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9" name="Rectangle 34"/>
              <p:cNvSpPr>
                <a:spLocks noChangeArrowheads="1"/>
              </p:cNvSpPr>
              <p:nvPr/>
            </p:nvSpPr>
            <p:spPr bwMode="auto">
              <a:xfrm>
                <a:off x="3704772" y="4307115"/>
                <a:ext cx="320675" cy="40640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20" name="Rectangle 35"/>
              <p:cNvSpPr>
                <a:spLocks noChangeArrowheads="1"/>
              </p:cNvSpPr>
              <p:nvPr/>
            </p:nvSpPr>
            <p:spPr bwMode="auto">
              <a:xfrm>
                <a:off x="3992110" y="4307115"/>
                <a:ext cx="320675" cy="40640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21" name="Rectangle 36"/>
              <p:cNvSpPr>
                <a:spLocks noChangeArrowheads="1"/>
              </p:cNvSpPr>
              <p:nvPr/>
            </p:nvSpPr>
            <p:spPr bwMode="auto">
              <a:xfrm>
                <a:off x="4281035" y="4307115"/>
                <a:ext cx="320675" cy="40640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grpSp>
        <p:sp>
          <p:nvSpPr>
            <p:cNvPr id="14" name="Rectangle 30"/>
            <p:cNvSpPr>
              <a:spLocks noChangeArrowheads="1"/>
            </p:cNvSpPr>
            <p:nvPr/>
          </p:nvSpPr>
          <p:spPr bwMode="auto">
            <a:xfrm>
              <a:off x="2263321" y="4033157"/>
              <a:ext cx="726987" cy="680358"/>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grpSp>
      <p:sp>
        <p:nvSpPr>
          <p:cNvPr id="22" name="Text Box 2"/>
          <p:cNvSpPr txBox="1">
            <a:spLocks noChangeArrowheads="1"/>
          </p:cNvSpPr>
          <p:nvPr/>
        </p:nvSpPr>
        <p:spPr bwMode="auto">
          <a:xfrm>
            <a:off x="4281086" y="5286849"/>
            <a:ext cx="91418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满队</a:t>
            </a:r>
          </a:p>
        </p:txBody>
      </p:sp>
      <p:sp>
        <p:nvSpPr>
          <p:cNvPr id="23" name="矩形 22"/>
          <p:cNvSpPr/>
          <p:nvPr/>
        </p:nvSpPr>
        <p:spPr>
          <a:xfrm>
            <a:off x="72268" y="4131127"/>
            <a:ext cx="5914899" cy="1525055"/>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Line 38"/>
          <p:cNvSpPr>
            <a:spLocks noChangeShapeType="1"/>
          </p:cNvSpPr>
          <p:nvPr/>
        </p:nvSpPr>
        <p:spPr bwMode="auto">
          <a:xfrm flipV="1">
            <a:off x="3113776" y="4762502"/>
            <a:ext cx="0" cy="59314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5" name="Text Box 37"/>
          <p:cNvSpPr txBox="1">
            <a:spLocks noChangeArrowheads="1"/>
          </p:cNvSpPr>
          <p:nvPr/>
        </p:nvSpPr>
        <p:spPr bwMode="auto">
          <a:xfrm>
            <a:off x="9550909" y="5286849"/>
            <a:ext cx="62228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end</a:t>
            </a:r>
          </a:p>
        </p:txBody>
      </p:sp>
      <p:sp>
        <p:nvSpPr>
          <p:cNvPr id="26" name="Text Box 41"/>
          <p:cNvSpPr txBox="1">
            <a:spLocks noChangeArrowheads="1"/>
          </p:cNvSpPr>
          <p:nvPr/>
        </p:nvSpPr>
        <p:spPr bwMode="auto">
          <a:xfrm>
            <a:off x="7866772" y="5286849"/>
            <a:ext cx="75533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head</a:t>
            </a:r>
          </a:p>
        </p:txBody>
      </p:sp>
      <p:sp>
        <p:nvSpPr>
          <p:cNvPr id="27" name="Text Box 42"/>
          <p:cNvSpPr txBox="1">
            <a:spLocks noChangeArrowheads="1"/>
          </p:cNvSpPr>
          <p:nvPr/>
        </p:nvSpPr>
        <p:spPr bwMode="auto">
          <a:xfrm>
            <a:off x="6362434" y="4292715"/>
            <a:ext cx="3273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0</a:t>
            </a:r>
          </a:p>
        </p:txBody>
      </p:sp>
      <p:sp>
        <p:nvSpPr>
          <p:cNvPr id="28" name="Text Box 43"/>
          <p:cNvSpPr txBox="1">
            <a:spLocks noChangeArrowheads="1"/>
          </p:cNvSpPr>
          <p:nvPr/>
        </p:nvSpPr>
        <p:spPr bwMode="auto">
          <a:xfrm>
            <a:off x="11421144" y="4348031"/>
            <a:ext cx="692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SIZE</a:t>
            </a:r>
          </a:p>
        </p:txBody>
      </p:sp>
      <p:grpSp>
        <p:nvGrpSpPr>
          <p:cNvPr id="29" name="组合 28"/>
          <p:cNvGrpSpPr/>
          <p:nvPr/>
        </p:nvGrpSpPr>
        <p:grpSpPr>
          <a:xfrm>
            <a:off x="6812530" y="4256600"/>
            <a:ext cx="4545693" cy="505902"/>
            <a:chOff x="2263321" y="4033157"/>
            <a:chExt cx="6113235" cy="680358"/>
          </a:xfrm>
        </p:grpSpPr>
        <p:grpSp>
          <p:nvGrpSpPr>
            <p:cNvPr id="30" name="组合 29"/>
            <p:cNvGrpSpPr/>
            <p:nvPr/>
          </p:nvGrpSpPr>
          <p:grpSpPr>
            <a:xfrm>
              <a:off x="3018656" y="4033157"/>
              <a:ext cx="5357900" cy="680358"/>
              <a:chOff x="2552247" y="4307115"/>
              <a:chExt cx="2049463" cy="406400"/>
            </a:xfrm>
          </p:grpSpPr>
          <p:sp>
            <p:nvSpPr>
              <p:cNvPr id="32" name="Rectangle 30"/>
              <p:cNvSpPr>
                <a:spLocks noChangeArrowheads="1"/>
              </p:cNvSpPr>
              <p:nvPr/>
            </p:nvSpPr>
            <p:spPr bwMode="auto">
              <a:xfrm>
                <a:off x="2552247"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33" name="Rectangle 31"/>
              <p:cNvSpPr>
                <a:spLocks noChangeArrowheads="1"/>
              </p:cNvSpPr>
              <p:nvPr/>
            </p:nvSpPr>
            <p:spPr bwMode="auto">
              <a:xfrm>
                <a:off x="2839585" y="4307115"/>
                <a:ext cx="320675" cy="40640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34" name="Rectangle 32"/>
              <p:cNvSpPr>
                <a:spLocks noChangeArrowheads="1"/>
              </p:cNvSpPr>
              <p:nvPr/>
            </p:nvSpPr>
            <p:spPr bwMode="auto">
              <a:xfrm>
                <a:off x="3128510" y="4307115"/>
                <a:ext cx="320675" cy="40640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35" name="Rectangle 33"/>
              <p:cNvSpPr>
                <a:spLocks noChangeArrowheads="1"/>
              </p:cNvSpPr>
              <p:nvPr/>
            </p:nvSpPr>
            <p:spPr bwMode="auto">
              <a:xfrm>
                <a:off x="3415847" y="4307115"/>
                <a:ext cx="320675" cy="40640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36" name="Rectangle 34"/>
              <p:cNvSpPr>
                <a:spLocks noChangeArrowheads="1"/>
              </p:cNvSpPr>
              <p:nvPr/>
            </p:nvSpPr>
            <p:spPr bwMode="auto">
              <a:xfrm>
                <a:off x="3704772"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37" name="Rectangle 35"/>
              <p:cNvSpPr>
                <a:spLocks noChangeArrowheads="1"/>
              </p:cNvSpPr>
              <p:nvPr/>
            </p:nvSpPr>
            <p:spPr bwMode="auto">
              <a:xfrm>
                <a:off x="3992110"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38" name="Rectangle 36"/>
              <p:cNvSpPr>
                <a:spLocks noChangeArrowheads="1"/>
              </p:cNvSpPr>
              <p:nvPr/>
            </p:nvSpPr>
            <p:spPr bwMode="auto">
              <a:xfrm>
                <a:off x="4281035"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grpSp>
        <p:sp>
          <p:nvSpPr>
            <p:cNvPr id="31" name="Rectangle 30"/>
            <p:cNvSpPr>
              <a:spLocks noChangeArrowheads="1"/>
            </p:cNvSpPr>
            <p:nvPr/>
          </p:nvSpPr>
          <p:spPr bwMode="auto">
            <a:xfrm>
              <a:off x="2263321" y="4033157"/>
              <a:ext cx="726987" cy="680358"/>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grpSp>
      <p:sp>
        <p:nvSpPr>
          <p:cNvPr id="39" name="Text Box 2"/>
          <p:cNvSpPr txBox="1">
            <a:spLocks noChangeArrowheads="1"/>
          </p:cNvSpPr>
          <p:nvPr/>
        </p:nvSpPr>
        <p:spPr bwMode="auto">
          <a:xfrm>
            <a:off x="10407213" y="5270520"/>
            <a:ext cx="91418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非满队</a:t>
            </a:r>
          </a:p>
        </p:txBody>
      </p:sp>
      <p:sp>
        <p:nvSpPr>
          <p:cNvPr id="40" name="矩形 39"/>
          <p:cNvSpPr/>
          <p:nvPr/>
        </p:nvSpPr>
        <p:spPr>
          <a:xfrm>
            <a:off x="6198395" y="4114798"/>
            <a:ext cx="5914899" cy="1525055"/>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Line 38"/>
          <p:cNvSpPr>
            <a:spLocks noChangeShapeType="1"/>
          </p:cNvSpPr>
          <p:nvPr/>
        </p:nvSpPr>
        <p:spPr bwMode="auto">
          <a:xfrm flipV="1">
            <a:off x="8246589" y="4762502"/>
            <a:ext cx="0" cy="59314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42" name="Line 38"/>
          <p:cNvSpPr>
            <a:spLocks noChangeShapeType="1"/>
          </p:cNvSpPr>
          <p:nvPr/>
        </p:nvSpPr>
        <p:spPr bwMode="auto">
          <a:xfrm flipV="1">
            <a:off x="9895774" y="4731073"/>
            <a:ext cx="0" cy="59314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43" name="Line 38"/>
          <p:cNvSpPr>
            <a:spLocks noChangeShapeType="1"/>
          </p:cNvSpPr>
          <p:nvPr/>
        </p:nvSpPr>
        <p:spPr bwMode="auto">
          <a:xfrm flipV="1">
            <a:off x="2647308" y="4763731"/>
            <a:ext cx="0" cy="59314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44" name="文本框 43"/>
          <p:cNvSpPr txBox="1"/>
          <p:nvPr/>
        </p:nvSpPr>
        <p:spPr>
          <a:xfrm>
            <a:off x="580519" y="5830104"/>
            <a:ext cx="9449964" cy="523220"/>
          </a:xfrm>
          <a:prstGeom prst="rect">
            <a:avLst/>
          </a:prstGeom>
          <a:noFill/>
        </p:spPr>
        <p:txBody>
          <a:bodyPr wrap="square" rtlCol="0">
            <a:spAutoFit/>
          </a:bodyPr>
          <a:lstStyle/>
          <a:p>
            <a:r>
              <a:rPr lang="zh-CN" altLang="en-US" sz="2800" dirty="0">
                <a:latin typeface="微软雅黑 Light" panose="020B0502040204020203" pitchFamily="34" charset="-122"/>
                <a:ea typeface="微软雅黑 Light" panose="020B0502040204020203" pitchFamily="34" charset="-122"/>
              </a:rPr>
              <a:t>从这里可以看出，队列数据的实际个数要比数组的</a:t>
            </a:r>
            <a:r>
              <a:rPr lang="en-US" altLang="zh-CN" sz="2800" dirty="0">
                <a:latin typeface="微软雅黑 Light" panose="020B0502040204020203" pitchFamily="34" charset="-122"/>
                <a:ea typeface="微软雅黑 Light" panose="020B0502040204020203" pitchFamily="34" charset="-122"/>
              </a:rPr>
              <a:t>SIZE</a:t>
            </a:r>
            <a:r>
              <a:rPr lang="zh-CN" altLang="en-US" sz="2800" dirty="0">
                <a:latin typeface="微软雅黑 Light" panose="020B0502040204020203" pitchFamily="34" charset="-122"/>
                <a:ea typeface="微软雅黑 Light" panose="020B0502040204020203" pitchFamily="34" charset="-122"/>
              </a:rPr>
              <a:t>小</a:t>
            </a:r>
            <a:r>
              <a:rPr lang="en-US" altLang="zh-CN" sz="2800" dirty="0">
                <a:latin typeface="微软雅黑 Light" panose="020B0502040204020203" pitchFamily="34" charset="-122"/>
                <a:ea typeface="微软雅黑 Light" panose="020B0502040204020203" pitchFamily="34" charset="-122"/>
              </a:rPr>
              <a:t>1</a:t>
            </a:r>
            <a:endParaRPr lang="zh-CN" altLang="en-US" sz="28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normAutofit fontScale="92500" lnSpcReduction="10000"/>
          </a:bodyPr>
          <a:lstStyle/>
          <a:p>
            <a:r>
              <a:rPr lang="zh-CN" altLang="en-US" dirty="0"/>
              <a:t>将数据存储到队列中叫入队，入队的数据只能在当前的队尾之后添加：</a:t>
            </a:r>
            <a:endParaRPr lang="en-US" altLang="zh-CN" dirty="0"/>
          </a:p>
          <a:p>
            <a:endParaRPr lang="en-US" altLang="zh-CN" dirty="0"/>
          </a:p>
          <a:p>
            <a:endParaRPr lang="en-US" altLang="zh-CN" dirty="0"/>
          </a:p>
          <a:p>
            <a:endParaRPr lang="en-US" altLang="zh-CN" dirty="0"/>
          </a:p>
          <a:p>
            <a:pPr lvl="1"/>
            <a:r>
              <a:rPr lang="zh-CN" altLang="en-US" dirty="0"/>
              <a:t>判断栈是否是满队</a:t>
            </a:r>
            <a:r>
              <a:rPr lang="en-US" altLang="zh-CN" dirty="0"/>
              <a:t>,</a:t>
            </a:r>
            <a:r>
              <a:rPr lang="zh-CN" altLang="en-US" dirty="0"/>
              <a:t>如果队满</a:t>
            </a:r>
            <a:r>
              <a:rPr lang="en-US" altLang="zh-CN" dirty="0"/>
              <a:t>,</a:t>
            </a:r>
            <a:r>
              <a:rPr lang="zh-CN" altLang="en-US" dirty="0"/>
              <a:t>那么返回一个异常说明队已经满了</a:t>
            </a:r>
            <a:r>
              <a:rPr lang="en-US" altLang="zh-CN" dirty="0"/>
              <a:t>.</a:t>
            </a:r>
            <a:r>
              <a:rPr lang="zh-CN" altLang="en-US" dirty="0"/>
              <a:t>无法在使其它元素入队</a:t>
            </a:r>
            <a:r>
              <a:rPr lang="en-US" altLang="zh-CN" dirty="0"/>
              <a:t>.</a:t>
            </a:r>
            <a:r>
              <a:rPr lang="zh-CN" altLang="en-US" dirty="0"/>
              <a:t>如果栈非满</a:t>
            </a:r>
            <a:r>
              <a:rPr lang="en-US" altLang="zh-CN" dirty="0"/>
              <a:t>,</a:t>
            </a:r>
            <a:r>
              <a:rPr lang="zh-CN" altLang="en-US" dirty="0"/>
              <a:t>那么继续</a:t>
            </a:r>
          </a:p>
          <a:p>
            <a:pPr lvl="1"/>
            <a:r>
              <a:rPr lang="zh-CN" altLang="en-US" dirty="0"/>
              <a:t>将数据存储到</a:t>
            </a:r>
            <a:r>
              <a:rPr lang="en-US" altLang="zh-CN" dirty="0"/>
              <a:t>end</a:t>
            </a:r>
            <a:r>
              <a:rPr lang="zh-CN" altLang="en-US" dirty="0"/>
              <a:t>指向的空间</a:t>
            </a:r>
            <a:r>
              <a:rPr lang="en-US" altLang="zh-CN" dirty="0"/>
              <a:t>.</a:t>
            </a:r>
            <a:r>
              <a:rPr lang="zh-CN" altLang="en-US" dirty="0"/>
              <a:t>由于</a:t>
            </a:r>
            <a:r>
              <a:rPr lang="en-US" altLang="zh-CN" dirty="0"/>
              <a:t>end</a:t>
            </a:r>
            <a:r>
              <a:rPr lang="zh-CN" altLang="en-US" dirty="0"/>
              <a:t>始终指向第一个未使用的空间</a:t>
            </a:r>
            <a:r>
              <a:rPr lang="en-US" altLang="zh-CN" dirty="0"/>
              <a:t>.</a:t>
            </a:r>
            <a:r>
              <a:rPr lang="zh-CN" altLang="en-US" dirty="0"/>
              <a:t>所以可以将数据存储进去</a:t>
            </a:r>
          </a:p>
          <a:p>
            <a:pPr lvl="1"/>
            <a:r>
              <a:rPr lang="zh-CN" altLang="en-US" dirty="0"/>
              <a:t>调用</a:t>
            </a:r>
            <a:r>
              <a:rPr lang="en-US" altLang="zh-CN" dirty="0"/>
              <a:t>next()</a:t>
            </a:r>
            <a:r>
              <a:rPr lang="zh-CN" altLang="en-US" dirty="0"/>
              <a:t>得到</a:t>
            </a:r>
            <a:r>
              <a:rPr lang="en-US" altLang="zh-CN" dirty="0"/>
              <a:t>end</a:t>
            </a:r>
            <a:r>
              <a:rPr lang="zh-CN" altLang="en-US" dirty="0"/>
              <a:t>的下一个位置并赋值</a:t>
            </a:r>
          </a:p>
        </p:txBody>
      </p:sp>
      <p:pic>
        <p:nvPicPr>
          <p:cNvPr id="4" name="图片 3"/>
          <p:cNvPicPr>
            <a:picLocks noChangeAspect="1"/>
          </p:cNvPicPr>
          <p:nvPr/>
        </p:nvPicPr>
        <p:blipFill>
          <a:blip r:embed="rId3" cstate="print"/>
          <a:stretch>
            <a:fillRect/>
          </a:stretch>
        </p:blipFill>
        <p:spPr>
          <a:xfrm>
            <a:off x="483539" y="1665514"/>
            <a:ext cx="10953750" cy="1828800"/>
          </a:xfrm>
          <a:prstGeom prst="rect">
            <a:avLst/>
          </a:prstGeom>
          <a:blipFill>
            <a:blip r:embed="rId4" cstate="print"/>
            <a:stretch>
              <a:fillRect/>
            </a:stretch>
          </a:blipFill>
          <a:ln w="101600">
            <a:solidFill>
              <a:srgbClr val="339933">
                <a:alpha val="96000"/>
              </a:srgbClr>
            </a:solidFill>
          </a:ln>
        </p:spPr>
      </p:pic>
    </p:spTree>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dirty="0"/>
              <a:t>入队操作的图示：</a:t>
            </a:r>
          </a:p>
        </p:txBody>
      </p:sp>
      <p:sp>
        <p:nvSpPr>
          <p:cNvPr id="4" name="Text Box 37"/>
          <p:cNvSpPr txBox="1">
            <a:spLocks noChangeArrowheads="1"/>
          </p:cNvSpPr>
          <p:nvPr/>
        </p:nvSpPr>
        <p:spPr bwMode="auto">
          <a:xfrm>
            <a:off x="6448481" y="2804907"/>
            <a:ext cx="62228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end</a:t>
            </a:r>
          </a:p>
        </p:txBody>
      </p:sp>
      <p:sp>
        <p:nvSpPr>
          <p:cNvPr id="5" name="Text Box 41"/>
          <p:cNvSpPr txBox="1">
            <a:spLocks noChangeArrowheads="1"/>
          </p:cNvSpPr>
          <p:nvPr/>
        </p:nvSpPr>
        <p:spPr bwMode="auto">
          <a:xfrm>
            <a:off x="4764344" y="2804907"/>
            <a:ext cx="75533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head</a:t>
            </a:r>
          </a:p>
        </p:txBody>
      </p:sp>
      <p:sp>
        <p:nvSpPr>
          <p:cNvPr id="6" name="Text Box 42"/>
          <p:cNvSpPr txBox="1">
            <a:spLocks noChangeArrowheads="1"/>
          </p:cNvSpPr>
          <p:nvPr/>
        </p:nvSpPr>
        <p:spPr bwMode="auto">
          <a:xfrm>
            <a:off x="3260006" y="1810773"/>
            <a:ext cx="3273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0</a:t>
            </a:r>
          </a:p>
        </p:txBody>
      </p:sp>
      <p:sp>
        <p:nvSpPr>
          <p:cNvPr id="7" name="Text Box 43"/>
          <p:cNvSpPr txBox="1">
            <a:spLocks noChangeArrowheads="1"/>
          </p:cNvSpPr>
          <p:nvPr/>
        </p:nvSpPr>
        <p:spPr bwMode="auto">
          <a:xfrm>
            <a:off x="8318716" y="1866089"/>
            <a:ext cx="692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SIZE</a:t>
            </a:r>
          </a:p>
        </p:txBody>
      </p:sp>
      <p:grpSp>
        <p:nvGrpSpPr>
          <p:cNvPr id="8" name="组合 7"/>
          <p:cNvGrpSpPr/>
          <p:nvPr/>
        </p:nvGrpSpPr>
        <p:grpSpPr>
          <a:xfrm>
            <a:off x="3710102" y="1774658"/>
            <a:ext cx="4545693" cy="505902"/>
            <a:chOff x="2263321" y="4033157"/>
            <a:chExt cx="6113235" cy="680358"/>
          </a:xfrm>
        </p:grpSpPr>
        <p:grpSp>
          <p:nvGrpSpPr>
            <p:cNvPr id="9" name="组合 24"/>
            <p:cNvGrpSpPr/>
            <p:nvPr/>
          </p:nvGrpSpPr>
          <p:grpSpPr>
            <a:xfrm>
              <a:off x="3018656" y="4033157"/>
              <a:ext cx="5357900" cy="680358"/>
              <a:chOff x="2552247" y="4307115"/>
              <a:chExt cx="2049463" cy="406400"/>
            </a:xfrm>
          </p:grpSpPr>
          <p:sp>
            <p:nvSpPr>
              <p:cNvPr id="11" name="Rectangle 30"/>
              <p:cNvSpPr>
                <a:spLocks noChangeArrowheads="1"/>
              </p:cNvSpPr>
              <p:nvPr/>
            </p:nvSpPr>
            <p:spPr bwMode="auto">
              <a:xfrm>
                <a:off x="2552247"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2" name="Rectangle 31"/>
              <p:cNvSpPr>
                <a:spLocks noChangeArrowheads="1"/>
              </p:cNvSpPr>
              <p:nvPr/>
            </p:nvSpPr>
            <p:spPr bwMode="auto">
              <a:xfrm>
                <a:off x="2839585" y="4307115"/>
                <a:ext cx="320675" cy="40640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3" name="Rectangle 32"/>
              <p:cNvSpPr>
                <a:spLocks noChangeArrowheads="1"/>
              </p:cNvSpPr>
              <p:nvPr/>
            </p:nvSpPr>
            <p:spPr bwMode="auto">
              <a:xfrm>
                <a:off x="3128510" y="4307115"/>
                <a:ext cx="320675" cy="40640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4" name="Rectangle 33"/>
              <p:cNvSpPr>
                <a:spLocks noChangeArrowheads="1"/>
              </p:cNvSpPr>
              <p:nvPr/>
            </p:nvSpPr>
            <p:spPr bwMode="auto">
              <a:xfrm>
                <a:off x="3415847" y="4307115"/>
                <a:ext cx="320675" cy="40640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5" name="Rectangle 34"/>
              <p:cNvSpPr>
                <a:spLocks noChangeArrowheads="1"/>
              </p:cNvSpPr>
              <p:nvPr/>
            </p:nvSpPr>
            <p:spPr bwMode="auto">
              <a:xfrm>
                <a:off x="3704772"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6" name="Rectangle 35"/>
              <p:cNvSpPr>
                <a:spLocks noChangeArrowheads="1"/>
              </p:cNvSpPr>
              <p:nvPr/>
            </p:nvSpPr>
            <p:spPr bwMode="auto">
              <a:xfrm>
                <a:off x="3992110"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7" name="Rectangle 36"/>
              <p:cNvSpPr>
                <a:spLocks noChangeArrowheads="1"/>
              </p:cNvSpPr>
              <p:nvPr/>
            </p:nvSpPr>
            <p:spPr bwMode="auto">
              <a:xfrm>
                <a:off x="4281035"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grpSp>
        <p:sp>
          <p:nvSpPr>
            <p:cNvPr id="10" name="Rectangle 30"/>
            <p:cNvSpPr>
              <a:spLocks noChangeArrowheads="1"/>
            </p:cNvSpPr>
            <p:nvPr/>
          </p:nvSpPr>
          <p:spPr bwMode="auto">
            <a:xfrm>
              <a:off x="2263321" y="4033157"/>
              <a:ext cx="726987" cy="680358"/>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grpSp>
      <p:sp>
        <p:nvSpPr>
          <p:cNvPr id="18" name="Line 38"/>
          <p:cNvSpPr>
            <a:spLocks noChangeShapeType="1"/>
          </p:cNvSpPr>
          <p:nvPr/>
        </p:nvSpPr>
        <p:spPr bwMode="auto">
          <a:xfrm flipV="1">
            <a:off x="5144161" y="2280560"/>
            <a:ext cx="0" cy="59314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9" name="Line 38"/>
          <p:cNvSpPr>
            <a:spLocks noChangeShapeType="1"/>
          </p:cNvSpPr>
          <p:nvPr/>
        </p:nvSpPr>
        <p:spPr bwMode="auto">
          <a:xfrm flipV="1">
            <a:off x="6793346" y="2249131"/>
            <a:ext cx="0" cy="59314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0" name="Text Box 2"/>
          <p:cNvSpPr txBox="1">
            <a:spLocks noChangeArrowheads="1"/>
          </p:cNvSpPr>
          <p:nvPr/>
        </p:nvSpPr>
        <p:spPr bwMode="auto">
          <a:xfrm>
            <a:off x="1034339" y="1911228"/>
            <a:ext cx="245633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检查是否满队：</a:t>
            </a:r>
          </a:p>
        </p:txBody>
      </p:sp>
      <p:sp>
        <p:nvSpPr>
          <p:cNvPr id="21" name="Text Box 37"/>
          <p:cNvSpPr txBox="1">
            <a:spLocks noChangeArrowheads="1"/>
          </p:cNvSpPr>
          <p:nvPr/>
        </p:nvSpPr>
        <p:spPr bwMode="auto">
          <a:xfrm>
            <a:off x="6511402" y="4442007"/>
            <a:ext cx="62228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end</a:t>
            </a:r>
          </a:p>
        </p:txBody>
      </p:sp>
      <p:sp>
        <p:nvSpPr>
          <p:cNvPr id="22" name="Text Box 41"/>
          <p:cNvSpPr txBox="1">
            <a:spLocks noChangeArrowheads="1"/>
          </p:cNvSpPr>
          <p:nvPr/>
        </p:nvSpPr>
        <p:spPr bwMode="auto">
          <a:xfrm>
            <a:off x="4827265" y="4442007"/>
            <a:ext cx="75533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head</a:t>
            </a:r>
          </a:p>
        </p:txBody>
      </p:sp>
      <p:sp>
        <p:nvSpPr>
          <p:cNvPr id="23" name="Text Box 42"/>
          <p:cNvSpPr txBox="1">
            <a:spLocks noChangeArrowheads="1"/>
          </p:cNvSpPr>
          <p:nvPr/>
        </p:nvSpPr>
        <p:spPr bwMode="auto">
          <a:xfrm>
            <a:off x="3322927" y="3447873"/>
            <a:ext cx="3273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0</a:t>
            </a:r>
          </a:p>
        </p:txBody>
      </p:sp>
      <p:sp>
        <p:nvSpPr>
          <p:cNvPr id="24" name="Text Box 43"/>
          <p:cNvSpPr txBox="1">
            <a:spLocks noChangeArrowheads="1"/>
          </p:cNvSpPr>
          <p:nvPr/>
        </p:nvSpPr>
        <p:spPr bwMode="auto">
          <a:xfrm>
            <a:off x="8381637" y="3503189"/>
            <a:ext cx="692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SIZE</a:t>
            </a:r>
          </a:p>
        </p:txBody>
      </p:sp>
      <p:grpSp>
        <p:nvGrpSpPr>
          <p:cNvPr id="25" name="组合 24"/>
          <p:cNvGrpSpPr/>
          <p:nvPr/>
        </p:nvGrpSpPr>
        <p:grpSpPr>
          <a:xfrm>
            <a:off x="3773023" y="3411758"/>
            <a:ext cx="4545693" cy="505902"/>
            <a:chOff x="2263321" y="4033157"/>
            <a:chExt cx="6113235" cy="680358"/>
          </a:xfrm>
        </p:grpSpPr>
        <p:grpSp>
          <p:nvGrpSpPr>
            <p:cNvPr id="26" name="组合 42"/>
            <p:cNvGrpSpPr/>
            <p:nvPr/>
          </p:nvGrpSpPr>
          <p:grpSpPr>
            <a:xfrm>
              <a:off x="3018656" y="4033157"/>
              <a:ext cx="5357900" cy="680358"/>
              <a:chOff x="2552247" y="4307115"/>
              <a:chExt cx="2049463" cy="406400"/>
            </a:xfrm>
          </p:grpSpPr>
          <p:sp>
            <p:nvSpPr>
              <p:cNvPr id="28" name="Rectangle 30"/>
              <p:cNvSpPr>
                <a:spLocks noChangeArrowheads="1"/>
              </p:cNvSpPr>
              <p:nvPr/>
            </p:nvSpPr>
            <p:spPr bwMode="auto">
              <a:xfrm>
                <a:off x="2552247"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29" name="Rectangle 31"/>
              <p:cNvSpPr>
                <a:spLocks noChangeArrowheads="1"/>
              </p:cNvSpPr>
              <p:nvPr/>
            </p:nvSpPr>
            <p:spPr bwMode="auto">
              <a:xfrm>
                <a:off x="2839585" y="4307115"/>
                <a:ext cx="320675" cy="40640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30" name="Rectangle 32"/>
              <p:cNvSpPr>
                <a:spLocks noChangeArrowheads="1"/>
              </p:cNvSpPr>
              <p:nvPr/>
            </p:nvSpPr>
            <p:spPr bwMode="auto">
              <a:xfrm>
                <a:off x="3128510" y="4307115"/>
                <a:ext cx="320675" cy="40640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31" name="Rectangle 33"/>
              <p:cNvSpPr>
                <a:spLocks noChangeArrowheads="1"/>
              </p:cNvSpPr>
              <p:nvPr/>
            </p:nvSpPr>
            <p:spPr bwMode="auto">
              <a:xfrm>
                <a:off x="3415847" y="4307115"/>
                <a:ext cx="320675" cy="40640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32" name="Rectangle 34"/>
              <p:cNvSpPr>
                <a:spLocks noChangeArrowheads="1"/>
              </p:cNvSpPr>
              <p:nvPr/>
            </p:nvSpPr>
            <p:spPr bwMode="auto">
              <a:xfrm>
                <a:off x="3704772" y="4307115"/>
                <a:ext cx="320675" cy="40640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33" name="Rectangle 35"/>
              <p:cNvSpPr>
                <a:spLocks noChangeArrowheads="1"/>
              </p:cNvSpPr>
              <p:nvPr/>
            </p:nvSpPr>
            <p:spPr bwMode="auto">
              <a:xfrm>
                <a:off x="3992110"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34" name="Rectangle 36"/>
              <p:cNvSpPr>
                <a:spLocks noChangeArrowheads="1"/>
              </p:cNvSpPr>
              <p:nvPr/>
            </p:nvSpPr>
            <p:spPr bwMode="auto">
              <a:xfrm>
                <a:off x="4281035"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grpSp>
        <p:sp>
          <p:nvSpPr>
            <p:cNvPr id="27" name="Rectangle 30"/>
            <p:cNvSpPr>
              <a:spLocks noChangeArrowheads="1"/>
            </p:cNvSpPr>
            <p:nvPr/>
          </p:nvSpPr>
          <p:spPr bwMode="auto">
            <a:xfrm>
              <a:off x="2263321" y="4033157"/>
              <a:ext cx="726987" cy="680358"/>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grpSp>
      <p:sp>
        <p:nvSpPr>
          <p:cNvPr id="35" name="Line 38"/>
          <p:cNvSpPr>
            <a:spLocks noChangeShapeType="1"/>
          </p:cNvSpPr>
          <p:nvPr/>
        </p:nvSpPr>
        <p:spPr bwMode="auto">
          <a:xfrm flipV="1">
            <a:off x="5207082" y="3917660"/>
            <a:ext cx="0" cy="59314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6" name="Line 38"/>
          <p:cNvSpPr>
            <a:spLocks noChangeShapeType="1"/>
          </p:cNvSpPr>
          <p:nvPr/>
        </p:nvSpPr>
        <p:spPr bwMode="auto">
          <a:xfrm flipV="1">
            <a:off x="6856267" y="3886231"/>
            <a:ext cx="0" cy="59314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7" name="Text Box 2"/>
          <p:cNvSpPr txBox="1">
            <a:spLocks noChangeArrowheads="1"/>
          </p:cNvSpPr>
          <p:nvPr/>
        </p:nvSpPr>
        <p:spPr bwMode="auto">
          <a:xfrm>
            <a:off x="934727" y="3413218"/>
            <a:ext cx="2456336"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数据加入到</a:t>
            </a:r>
            <a:r>
              <a:rPr lang="en-US" altLang="zh-CN" b="1" dirty="0">
                <a:solidFill>
                  <a:srgbClr val="C00000"/>
                </a:solidFill>
                <a:latin typeface="微软雅黑" panose="020B0503020204020204" pitchFamily="34" charset="-122"/>
                <a:ea typeface="微软雅黑" panose="020B0503020204020204" pitchFamily="34" charset="-122"/>
              </a:rPr>
              <a:t>end</a:t>
            </a:r>
            <a:r>
              <a:rPr lang="zh-CN" altLang="en-US" b="1" dirty="0">
                <a:solidFill>
                  <a:srgbClr val="C00000"/>
                </a:solidFill>
                <a:latin typeface="微软雅黑" panose="020B0503020204020204" pitchFamily="34" charset="-122"/>
                <a:ea typeface="微软雅黑" panose="020B0503020204020204" pitchFamily="34" charset="-122"/>
              </a:rPr>
              <a:t>所指向的位置：</a:t>
            </a:r>
          </a:p>
        </p:txBody>
      </p:sp>
      <p:sp>
        <p:nvSpPr>
          <p:cNvPr id="38" name="Text Box 37"/>
          <p:cNvSpPr txBox="1">
            <a:spLocks noChangeArrowheads="1"/>
          </p:cNvSpPr>
          <p:nvPr/>
        </p:nvSpPr>
        <p:spPr bwMode="auto">
          <a:xfrm>
            <a:off x="7145828" y="6211297"/>
            <a:ext cx="62228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end</a:t>
            </a:r>
          </a:p>
        </p:txBody>
      </p:sp>
      <p:sp>
        <p:nvSpPr>
          <p:cNvPr id="39" name="Text Box 41"/>
          <p:cNvSpPr txBox="1">
            <a:spLocks noChangeArrowheads="1"/>
          </p:cNvSpPr>
          <p:nvPr/>
        </p:nvSpPr>
        <p:spPr bwMode="auto">
          <a:xfrm>
            <a:off x="4890186" y="6211297"/>
            <a:ext cx="75533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head</a:t>
            </a:r>
          </a:p>
        </p:txBody>
      </p:sp>
      <p:sp>
        <p:nvSpPr>
          <p:cNvPr id="40" name="Text Box 42"/>
          <p:cNvSpPr txBox="1">
            <a:spLocks noChangeArrowheads="1"/>
          </p:cNvSpPr>
          <p:nvPr/>
        </p:nvSpPr>
        <p:spPr bwMode="auto">
          <a:xfrm>
            <a:off x="3385848" y="5217163"/>
            <a:ext cx="3273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0</a:t>
            </a:r>
          </a:p>
        </p:txBody>
      </p:sp>
      <p:sp>
        <p:nvSpPr>
          <p:cNvPr id="41" name="Text Box 43"/>
          <p:cNvSpPr txBox="1">
            <a:spLocks noChangeArrowheads="1"/>
          </p:cNvSpPr>
          <p:nvPr/>
        </p:nvSpPr>
        <p:spPr bwMode="auto">
          <a:xfrm>
            <a:off x="8444558" y="5272479"/>
            <a:ext cx="692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SIZE</a:t>
            </a:r>
          </a:p>
        </p:txBody>
      </p:sp>
      <p:grpSp>
        <p:nvGrpSpPr>
          <p:cNvPr id="42" name="组合 41"/>
          <p:cNvGrpSpPr/>
          <p:nvPr/>
        </p:nvGrpSpPr>
        <p:grpSpPr>
          <a:xfrm>
            <a:off x="3835944" y="5181048"/>
            <a:ext cx="4545693" cy="505902"/>
            <a:chOff x="2263321" y="4033157"/>
            <a:chExt cx="6113235" cy="680358"/>
          </a:xfrm>
        </p:grpSpPr>
        <p:grpSp>
          <p:nvGrpSpPr>
            <p:cNvPr id="43" name="组合 60"/>
            <p:cNvGrpSpPr/>
            <p:nvPr/>
          </p:nvGrpSpPr>
          <p:grpSpPr>
            <a:xfrm>
              <a:off x="3018656" y="4033157"/>
              <a:ext cx="5357900" cy="680358"/>
              <a:chOff x="2552247" y="4307115"/>
              <a:chExt cx="2049463" cy="406400"/>
            </a:xfrm>
          </p:grpSpPr>
          <p:sp>
            <p:nvSpPr>
              <p:cNvPr id="45" name="Rectangle 30"/>
              <p:cNvSpPr>
                <a:spLocks noChangeArrowheads="1"/>
              </p:cNvSpPr>
              <p:nvPr/>
            </p:nvSpPr>
            <p:spPr bwMode="auto">
              <a:xfrm>
                <a:off x="2552247"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46" name="Rectangle 31"/>
              <p:cNvSpPr>
                <a:spLocks noChangeArrowheads="1"/>
              </p:cNvSpPr>
              <p:nvPr/>
            </p:nvSpPr>
            <p:spPr bwMode="auto">
              <a:xfrm>
                <a:off x="2839585" y="4307115"/>
                <a:ext cx="320675" cy="40640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47" name="Rectangle 32"/>
              <p:cNvSpPr>
                <a:spLocks noChangeArrowheads="1"/>
              </p:cNvSpPr>
              <p:nvPr/>
            </p:nvSpPr>
            <p:spPr bwMode="auto">
              <a:xfrm>
                <a:off x="3128510" y="4307115"/>
                <a:ext cx="320675" cy="40640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48" name="Rectangle 33"/>
              <p:cNvSpPr>
                <a:spLocks noChangeArrowheads="1"/>
              </p:cNvSpPr>
              <p:nvPr/>
            </p:nvSpPr>
            <p:spPr bwMode="auto">
              <a:xfrm>
                <a:off x="3415847" y="4307115"/>
                <a:ext cx="320675" cy="40640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49" name="Rectangle 34"/>
              <p:cNvSpPr>
                <a:spLocks noChangeArrowheads="1"/>
              </p:cNvSpPr>
              <p:nvPr/>
            </p:nvSpPr>
            <p:spPr bwMode="auto">
              <a:xfrm>
                <a:off x="3704772" y="4307115"/>
                <a:ext cx="320675" cy="40640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50" name="Rectangle 35"/>
              <p:cNvSpPr>
                <a:spLocks noChangeArrowheads="1"/>
              </p:cNvSpPr>
              <p:nvPr/>
            </p:nvSpPr>
            <p:spPr bwMode="auto">
              <a:xfrm>
                <a:off x="3992110"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51" name="Rectangle 36"/>
              <p:cNvSpPr>
                <a:spLocks noChangeArrowheads="1"/>
              </p:cNvSpPr>
              <p:nvPr/>
            </p:nvSpPr>
            <p:spPr bwMode="auto">
              <a:xfrm>
                <a:off x="4281035"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grpSp>
        <p:sp>
          <p:nvSpPr>
            <p:cNvPr id="44" name="Rectangle 30"/>
            <p:cNvSpPr>
              <a:spLocks noChangeArrowheads="1"/>
            </p:cNvSpPr>
            <p:nvPr/>
          </p:nvSpPr>
          <p:spPr bwMode="auto">
            <a:xfrm>
              <a:off x="2263321" y="4033157"/>
              <a:ext cx="726987" cy="680358"/>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grpSp>
      <p:sp>
        <p:nvSpPr>
          <p:cNvPr id="52" name="Line 38"/>
          <p:cNvSpPr>
            <a:spLocks noChangeShapeType="1"/>
          </p:cNvSpPr>
          <p:nvPr/>
        </p:nvSpPr>
        <p:spPr bwMode="auto">
          <a:xfrm flipV="1">
            <a:off x="5270003" y="5686950"/>
            <a:ext cx="0" cy="59314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53" name="Line 38"/>
          <p:cNvSpPr>
            <a:spLocks noChangeShapeType="1"/>
          </p:cNvSpPr>
          <p:nvPr/>
        </p:nvSpPr>
        <p:spPr bwMode="auto">
          <a:xfrm flipV="1">
            <a:off x="7490693" y="5655521"/>
            <a:ext cx="0" cy="59314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54" name="Text Box 2"/>
          <p:cNvSpPr txBox="1">
            <a:spLocks noChangeArrowheads="1"/>
          </p:cNvSpPr>
          <p:nvPr/>
        </p:nvSpPr>
        <p:spPr bwMode="auto">
          <a:xfrm>
            <a:off x="914655" y="5317618"/>
            <a:ext cx="245633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将</a:t>
            </a:r>
            <a:r>
              <a:rPr lang="en-US" altLang="zh-CN" b="1" dirty="0">
                <a:solidFill>
                  <a:srgbClr val="C00000"/>
                </a:solidFill>
                <a:latin typeface="微软雅黑" panose="020B0503020204020204" pitchFamily="34" charset="-122"/>
                <a:ea typeface="微软雅黑" panose="020B0503020204020204" pitchFamily="34" charset="-122"/>
              </a:rPr>
              <a:t>end</a:t>
            </a:r>
            <a:r>
              <a:rPr lang="zh-CN" altLang="en-US" b="1" dirty="0">
                <a:solidFill>
                  <a:srgbClr val="C00000"/>
                </a:solidFill>
                <a:latin typeface="微软雅黑" panose="020B0503020204020204" pitchFamily="34" charset="-122"/>
                <a:ea typeface="微软雅黑" panose="020B0503020204020204" pitchFamily="34" charset="-122"/>
              </a:rPr>
              <a:t>向正方向移动：</a:t>
            </a:r>
          </a:p>
        </p:txBody>
      </p:sp>
      <p:sp>
        <p:nvSpPr>
          <p:cNvPr id="55" name="右箭头 54"/>
          <p:cNvSpPr/>
          <p:nvPr/>
        </p:nvSpPr>
        <p:spPr>
          <a:xfrm rot="5400000">
            <a:off x="7016432" y="3859603"/>
            <a:ext cx="4580679"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normAutofit fontScale="92500" lnSpcReduction="10000"/>
          </a:bodyPr>
          <a:lstStyle/>
          <a:p>
            <a:r>
              <a:rPr lang="zh-CN" altLang="en-US" dirty="0"/>
              <a:t>当需要从队列中取出数据时</a:t>
            </a:r>
            <a:r>
              <a:rPr lang="en-US" altLang="zh-CN" dirty="0"/>
              <a:t>,</a:t>
            </a:r>
            <a:r>
              <a:rPr lang="zh-CN" altLang="en-US" dirty="0"/>
              <a:t>只能从队列首部取出</a:t>
            </a:r>
            <a:r>
              <a:rPr lang="en-US" altLang="zh-CN" dirty="0"/>
              <a:t>,</a:t>
            </a:r>
            <a:r>
              <a:rPr lang="zh-CN" altLang="en-US" dirty="0"/>
              <a:t>这个动作叫出队：</a:t>
            </a:r>
            <a:endParaRPr lang="en-US" altLang="zh-CN" dirty="0"/>
          </a:p>
          <a:p>
            <a:endParaRPr lang="en-US" altLang="zh-CN" dirty="0"/>
          </a:p>
          <a:p>
            <a:endParaRPr lang="en-US" altLang="zh-CN" dirty="0"/>
          </a:p>
          <a:p>
            <a:endParaRPr lang="en-US" altLang="zh-CN" dirty="0"/>
          </a:p>
          <a:p>
            <a:pPr lvl="1"/>
            <a:r>
              <a:rPr lang="zh-CN" altLang="en-US" dirty="0"/>
              <a:t>判断队是否是空队</a:t>
            </a:r>
            <a:r>
              <a:rPr lang="en-US" altLang="zh-CN" dirty="0"/>
              <a:t>,</a:t>
            </a:r>
            <a:r>
              <a:rPr lang="zh-CN" altLang="en-US" dirty="0"/>
              <a:t>如果队空</a:t>
            </a:r>
            <a:r>
              <a:rPr lang="en-US" altLang="zh-CN" dirty="0"/>
              <a:t>,</a:t>
            </a:r>
            <a:r>
              <a:rPr lang="zh-CN" altLang="en-US" dirty="0"/>
              <a:t>那么返回一个异常说明队已经空了</a:t>
            </a:r>
            <a:r>
              <a:rPr lang="en-US" altLang="zh-CN" dirty="0"/>
              <a:t>.</a:t>
            </a:r>
            <a:r>
              <a:rPr lang="zh-CN" altLang="en-US" dirty="0"/>
              <a:t>无法弹出</a:t>
            </a:r>
            <a:r>
              <a:rPr lang="en-US" altLang="zh-CN" dirty="0"/>
              <a:t>.</a:t>
            </a:r>
            <a:r>
              <a:rPr lang="zh-CN" altLang="en-US" dirty="0"/>
              <a:t>如果队非空</a:t>
            </a:r>
            <a:r>
              <a:rPr lang="en-US" altLang="zh-CN" dirty="0"/>
              <a:t>,</a:t>
            </a:r>
            <a:r>
              <a:rPr lang="zh-CN" altLang="en-US" dirty="0"/>
              <a:t>那么继续</a:t>
            </a:r>
          </a:p>
          <a:p>
            <a:pPr lvl="1"/>
            <a:r>
              <a:rPr lang="zh-CN" altLang="en-US" dirty="0"/>
              <a:t>将</a:t>
            </a:r>
            <a:r>
              <a:rPr lang="en-US" altLang="zh-CN" dirty="0"/>
              <a:t>head</a:t>
            </a:r>
            <a:r>
              <a:rPr lang="zh-CN" altLang="en-US" dirty="0"/>
              <a:t>指向元素保存等待返回</a:t>
            </a:r>
          </a:p>
          <a:p>
            <a:pPr lvl="1"/>
            <a:r>
              <a:rPr lang="zh-CN" altLang="en-US" dirty="0"/>
              <a:t>调用</a:t>
            </a:r>
            <a:r>
              <a:rPr lang="en-US" altLang="zh-CN" dirty="0"/>
              <a:t>next()</a:t>
            </a:r>
            <a:r>
              <a:rPr lang="zh-CN" altLang="en-US" dirty="0"/>
              <a:t>求出</a:t>
            </a:r>
            <a:r>
              <a:rPr lang="en-US" altLang="zh-CN" dirty="0"/>
              <a:t>head</a:t>
            </a:r>
            <a:r>
              <a:rPr lang="zh-CN" altLang="en-US" dirty="0"/>
              <a:t>得下一个位置然后移动</a:t>
            </a:r>
          </a:p>
          <a:p>
            <a:pPr lvl="1"/>
            <a:r>
              <a:rPr lang="zh-CN" altLang="en-US" dirty="0"/>
              <a:t>返回保存元素</a:t>
            </a:r>
          </a:p>
          <a:p>
            <a:endParaRPr lang="zh-CN" altLang="en-US" dirty="0"/>
          </a:p>
        </p:txBody>
      </p:sp>
      <p:pic>
        <p:nvPicPr>
          <p:cNvPr id="4" name="图片 3"/>
          <p:cNvPicPr>
            <a:picLocks noChangeAspect="1"/>
          </p:cNvPicPr>
          <p:nvPr/>
        </p:nvPicPr>
        <p:blipFill>
          <a:blip r:embed="rId3" cstate="print"/>
          <a:stretch>
            <a:fillRect/>
          </a:stretch>
        </p:blipFill>
        <p:spPr>
          <a:xfrm>
            <a:off x="650226" y="1651840"/>
            <a:ext cx="10620375" cy="1971675"/>
          </a:xfrm>
          <a:prstGeom prst="rect">
            <a:avLst/>
          </a:prstGeom>
          <a:blipFill>
            <a:blip r:embed="rId4" cstate="print"/>
            <a:stretch>
              <a:fillRect/>
            </a:stretch>
          </a:blipFill>
          <a:ln w="101600">
            <a:solidFill>
              <a:srgbClr val="339933">
                <a:alpha val="96000"/>
              </a:srgbClr>
            </a:solidFill>
          </a:ln>
        </p:spPr>
      </p:pic>
    </p:spTree>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dirty="0"/>
              <a:t>出队操作的图示</a:t>
            </a:r>
          </a:p>
        </p:txBody>
      </p:sp>
      <p:sp>
        <p:nvSpPr>
          <p:cNvPr id="4" name="Text Box 37"/>
          <p:cNvSpPr txBox="1">
            <a:spLocks noChangeArrowheads="1"/>
          </p:cNvSpPr>
          <p:nvPr/>
        </p:nvSpPr>
        <p:spPr bwMode="auto">
          <a:xfrm>
            <a:off x="6448481" y="2804907"/>
            <a:ext cx="62228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end</a:t>
            </a:r>
          </a:p>
        </p:txBody>
      </p:sp>
      <p:sp>
        <p:nvSpPr>
          <p:cNvPr id="5" name="Text Box 41"/>
          <p:cNvSpPr txBox="1">
            <a:spLocks noChangeArrowheads="1"/>
          </p:cNvSpPr>
          <p:nvPr/>
        </p:nvSpPr>
        <p:spPr bwMode="auto">
          <a:xfrm>
            <a:off x="4764344" y="2804907"/>
            <a:ext cx="75533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head</a:t>
            </a:r>
          </a:p>
        </p:txBody>
      </p:sp>
      <p:sp>
        <p:nvSpPr>
          <p:cNvPr id="6" name="Text Box 42"/>
          <p:cNvSpPr txBox="1">
            <a:spLocks noChangeArrowheads="1"/>
          </p:cNvSpPr>
          <p:nvPr/>
        </p:nvSpPr>
        <p:spPr bwMode="auto">
          <a:xfrm>
            <a:off x="3260006" y="1810773"/>
            <a:ext cx="3273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0</a:t>
            </a:r>
          </a:p>
        </p:txBody>
      </p:sp>
      <p:sp>
        <p:nvSpPr>
          <p:cNvPr id="7" name="Text Box 43"/>
          <p:cNvSpPr txBox="1">
            <a:spLocks noChangeArrowheads="1"/>
          </p:cNvSpPr>
          <p:nvPr/>
        </p:nvSpPr>
        <p:spPr bwMode="auto">
          <a:xfrm>
            <a:off x="8318716" y="1866089"/>
            <a:ext cx="692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SIZE</a:t>
            </a:r>
          </a:p>
        </p:txBody>
      </p:sp>
      <p:grpSp>
        <p:nvGrpSpPr>
          <p:cNvPr id="8" name="组合 7"/>
          <p:cNvGrpSpPr/>
          <p:nvPr/>
        </p:nvGrpSpPr>
        <p:grpSpPr>
          <a:xfrm>
            <a:off x="3710102" y="1774658"/>
            <a:ext cx="4545693" cy="505902"/>
            <a:chOff x="2263321" y="4033157"/>
            <a:chExt cx="6113235" cy="680358"/>
          </a:xfrm>
        </p:grpSpPr>
        <p:grpSp>
          <p:nvGrpSpPr>
            <p:cNvPr id="9" name="组合 8"/>
            <p:cNvGrpSpPr/>
            <p:nvPr/>
          </p:nvGrpSpPr>
          <p:grpSpPr>
            <a:xfrm>
              <a:off x="3018656" y="4033157"/>
              <a:ext cx="5357900" cy="680358"/>
              <a:chOff x="2552247" y="4307115"/>
              <a:chExt cx="2049463" cy="406400"/>
            </a:xfrm>
          </p:grpSpPr>
          <p:sp>
            <p:nvSpPr>
              <p:cNvPr id="11" name="Rectangle 30"/>
              <p:cNvSpPr>
                <a:spLocks noChangeArrowheads="1"/>
              </p:cNvSpPr>
              <p:nvPr/>
            </p:nvSpPr>
            <p:spPr bwMode="auto">
              <a:xfrm>
                <a:off x="2552247"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2" name="Rectangle 31"/>
              <p:cNvSpPr>
                <a:spLocks noChangeArrowheads="1"/>
              </p:cNvSpPr>
              <p:nvPr/>
            </p:nvSpPr>
            <p:spPr bwMode="auto">
              <a:xfrm>
                <a:off x="2839585" y="4307115"/>
                <a:ext cx="320675" cy="40640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3" name="Rectangle 32"/>
              <p:cNvSpPr>
                <a:spLocks noChangeArrowheads="1"/>
              </p:cNvSpPr>
              <p:nvPr/>
            </p:nvSpPr>
            <p:spPr bwMode="auto">
              <a:xfrm>
                <a:off x="3128510" y="4307115"/>
                <a:ext cx="320675" cy="40640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4" name="Rectangle 33"/>
              <p:cNvSpPr>
                <a:spLocks noChangeArrowheads="1"/>
              </p:cNvSpPr>
              <p:nvPr/>
            </p:nvSpPr>
            <p:spPr bwMode="auto">
              <a:xfrm>
                <a:off x="3415847" y="4307115"/>
                <a:ext cx="320675" cy="40640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5" name="Rectangle 34"/>
              <p:cNvSpPr>
                <a:spLocks noChangeArrowheads="1"/>
              </p:cNvSpPr>
              <p:nvPr/>
            </p:nvSpPr>
            <p:spPr bwMode="auto">
              <a:xfrm>
                <a:off x="3704772"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6" name="Rectangle 35"/>
              <p:cNvSpPr>
                <a:spLocks noChangeArrowheads="1"/>
              </p:cNvSpPr>
              <p:nvPr/>
            </p:nvSpPr>
            <p:spPr bwMode="auto">
              <a:xfrm>
                <a:off x="3992110"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7" name="Rectangle 36"/>
              <p:cNvSpPr>
                <a:spLocks noChangeArrowheads="1"/>
              </p:cNvSpPr>
              <p:nvPr/>
            </p:nvSpPr>
            <p:spPr bwMode="auto">
              <a:xfrm>
                <a:off x="4281035"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grpSp>
        <p:sp>
          <p:nvSpPr>
            <p:cNvPr id="10" name="Rectangle 30"/>
            <p:cNvSpPr>
              <a:spLocks noChangeArrowheads="1"/>
            </p:cNvSpPr>
            <p:nvPr/>
          </p:nvSpPr>
          <p:spPr bwMode="auto">
            <a:xfrm>
              <a:off x="2263321" y="4033157"/>
              <a:ext cx="726987" cy="680358"/>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grpSp>
      <p:sp>
        <p:nvSpPr>
          <p:cNvPr id="18" name="Line 38"/>
          <p:cNvSpPr>
            <a:spLocks noChangeShapeType="1"/>
          </p:cNvSpPr>
          <p:nvPr/>
        </p:nvSpPr>
        <p:spPr bwMode="auto">
          <a:xfrm flipV="1">
            <a:off x="5144161" y="2280560"/>
            <a:ext cx="0" cy="59314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9" name="Line 38"/>
          <p:cNvSpPr>
            <a:spLocks noChangeShapeType="1"/>
          </p:cNvSpPr>
          <p:nvPr/>
        </p:nvSpPr>
        <p:spPr bwMode="auto">
          <a:xfrm flipV="1">
            <a:off x="6793346" y="2249131"/>
            <a:ext cx="0" cy="59314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0" name="Text Box 2"/>
          <p:cNvSpPr txBox="1">
            <a:spLocks noChangeArrowheads="1"/>
          </p:cNvSpPr>
          <p:nvPr/>
        </p:nvSpPr>
        <p:spPr bwMode="auto">
          <a:xfrm>
            <a:off x="1034339" y="1911228"/>
            <a:ext cx="245633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检查是否空队：</a:t>
            </a:r>
          </a:p>
        </p:txBody>
      </p:sp>
      <p:sp>
        <p:nvSpPr>
          <p:cNvPr id="21" name="Text Box 37"/>
          <p:cNvSpPr txBox="1">
            <a:spLocks noChangeArrowheads="1"/>
          </p:cNvSpPr>
          <p:nvPr/>
        </p:nvSpPr>
        <p:spPr bwMode="auto">
          <a:xfrm>
            <a:off x="6495073" y="4442007"/>
            <a:ext cx="62228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end</a:t>
            </a:r>
          </a:p>
        </p:txBody>
      </p:sp>
      <p:sp>
        <p:nvSpPr>
          <p:cNvPr id="22" name="Text Box 41"/>
          <p:cNvSpPr txBox="1">
            <a:spLocks noChangeArrowheads="1"/>
          </p:cNvSpPr>
          <p:nvPr/>
        </p:nvSpPr>
        <p:spPr bwMode="auto">
          <a:xfrm>
            <a:off x="4827265" y="4442007"/>
            <a:ext cx="75533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head</a:t>
            </a:r>
          </a:p>
        </p:txBody>
      </p:sp>
      <p:sp>
        <p:nvSpPr>
          <p:cNvPr id="23" name="Text Box 42"/>
          <p:cNvSpPr txBox="1">
            <a:spLocks noChangeArrowheads="1"/>
          </p:cNvSpPr>
          <p:nvPr/>
        </p:nvSpPr>
        <p:spPr bwMode="auto">
          <a:xfrm>
            <a:off x="3322927" y="3447873"/>
            <a:ext cx="3273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0</a:t>
            </a:r>
          </a:p>
        </p:txBody>
      </p:sp>
      <p:sp>
        <p:nvSpPr>
          <p:cNvPr id="24" name="Text Box 43"/>
          <p:cNvSpPr txBox="1">
            <a:spLocks noChangeArrowheads="1"/>
          </p:cNvSpPr>
          <p:nvPr/>
        </p:nvSpPr>
        <p:spPr bwMode="auto">
          <a:xfrm>
            <a:off x="8381637" y="3503189"/>
            <a:ext cx="692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SIZE</a:t>
            </a:r>
          </a:p>
        </p:txBody>
      </p:sp>
      <p:grpSp>
        <p:nvGrpSpPr>
          <p:cNvPr id="25" name="组合 24"/>
          <p:cNvGrpSpPr/>
          <p:nvPr/>
        </p:nvGrpSpPr>
        <p:grpSpPr>
          <a:xfrm>
            <a:off x="3773023" y="3411758"/>
            <a:ext cx="4545693" cy="505902"/>
            <a:chOff x="2263321" y="4033157"/>
            <a:chExt cx="6113235" cy="680358"/>
          </a:xfrm>
        </p:grpSpPr>
        <p:grpSp>
          <p:nvGrpSpPr>
            <p:cNvPr id="26" name="组合 25"/>
            <p:cNvGrpSpPr/>
            <p:nvPr/>
          </p:nvGrpSpPr>
          <p:grpSpPr>
            <a:xfrm>
              <a:off x="3018656" y="4033157"/>
              <a:ext cx="5357900" cy="680358"/>
              <a:chOff x="2552247" y="4307115"/>
              <a:chExt cx="2049463" cy="406400"/>
            </a:xfrm>
          </p:grpSpPr>
          <p:sp>
            <p:nvSpPr>
              <p:cNvPr id="28" name="Rectangle 30"/>
              <p:cNvSpPr>
                <a:spLocks noChangeArrowheads="1"/>
              </p:cNvSpPr>
              <p:nvPr/>
            </p:nvSpPr>
            <p:spPr bwMode="auto">
              <a:xfrm>
                <a:off x="2552247"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29" name="Rectangle 31"/>
              <p:cNvSpPr>
                <a:spLocks noChangeArrowheads="1"/>
              </p:cNvSpPr>
              <p:nvPr/>
            </p:nvSpPr>
            <p:spPr bwMode="auto">
              <a:xfrm>
                <a:off x="2839585" y="4307115"/>
                <a:ext cx="320675" cy="40640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30" name="Rectangle 32"/>
              <p:cNvSpPr>
                <a:spLocks noChangeArrowheads="1"/>
              </p:cNvSpPr>
              <p:nvPr/>
            </p:nvSpPr>
            <p:spPr bwMode="auto">
              <a:xfrm>
                <a:off x="3128510" y="4307115"/>
                <a:ext cx="320675" cy="40640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31" name="Rectangle 33"/>
              <p:cNvSpPr>
                <a:spLocks noChangeArrowheads="1"/>
              </p:cNvSpPr>
              <p:nvPr/>
            </p:nvSpPr>
            <p:spPr bwMode="auto">
              <a:xfrm>
                <a:off x="3415847" y="4307115"/>
                <a:ext cx="320675" cy="40640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32" name="Rectangle 34"/>
              <p:cNvSpPr>
                <a:spLocks noChangeArrowheads="1"/>
              </p:cNvSpPr>
              <p:nvPr/>
            </p:nvSpPr>
            <p:spPr bwMode="auto">
              <a:xfrm>
                <a:off x="3704772"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33" name="Rectangle 35"/>
              <p:cNvSpPr>
                <a:spLocks noChangeArrowheads="1"/>
              </p:cNvSpPr>
              <p:nvPr/>
            </p:nvSpPr>
            <p:spPr bwMode="auto">
              <a:xfrm>
                <a:off x="3992110"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34" name="Rectangle 36"/>
              <p:cNvSpPr>
                <a:spLocks noChangeArrowheads="1"/>
              </p:cNvSpPr>
              <p:nvPr/>
            </p:nvSpPr>
            <p:spPr bwMode="auto">
              <a:xfrm>
                <a:off x="4281035"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grpSp>
        <p:sp>
          <p:nvSpPr>
            <p:cNvPr id="27" name="Rectangle 30"/>
            <p:cNvSpPr>
              <a:spLocks noChangeArrowheads="1"/>
            </p:cNvSpPr>
            <p:nvPr/>
          </p:nvSpPr>
          <p:spPr bwMode="auto">
            <a:xfrm>
              <a:off x="2263321" y="4033157"/>
              <a:ext cx="726987" cy="680358"/>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grpSp>
      <p:sp>
        <p:nvSpPr>
          <p:cNvPr id="35" name="Line 38"/>
          <p:cNvSpPr>
            <a:spLocks noChangeShapeType="1"/>
          </p:cNvSpPr>
          <p:nvPr/>
        </p:nvSpPr>
        <p:spPr bwMode="auto">
          <a:xfrm flipV="1">
            <a:off x="5207082" y="3917660"/>
            <a:ext cx="0" cy="59314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6" name="Line 38"/>
          <p:cNvSpPr>
            <a:spLocks noChangeShapeType="1"/>
          </p:cNvSpPr>
          <p:nvPr/>
        </p:nvSpPr>
        <p:spPr bwMode="auto">
          <a:xfrm flipV="1">
            <a:off x="6839938" y="3886231"/>
            <a:ext cx="0" cy="59314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7" name="Text Box 2"/>
          <p:cNvSpPr txBox="1">
            <a:spLocks noChangeArrowheads="1"/>
          </p:cNvSpPr>
          <p:nvPr/>
        </p:nvSpPr>
        <p:spPr bwMode="auto">
          <a:xfrm>
            <a:off x="934005" y="3548328"/>
            <a:ext cx="245633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将</a:t>
            </a:r>
            <a:r>
              <a:rPr lang="en-US" altLang="zh-CN" b="1" dirty="0">
                <a:solidFill>
                  <a:srgbClr val="C00000"/>
                </a:solidFill>
                <a:latin typeface="微软雅黑" panose="020B0503020204020204" pitchFamily="34" charset="-122"/>
                <a:ea typeface="微软雅黑" panose="020B0503020204020204" pitchFamily="34" charset="-122"/>
              </a:rPr>
              <a:t>head</a:t>
            </a:r>
            <a:r>
              <a:rPr lang="zh-CN" altLang="en-US" b="1" dirty="0">
                <a:solidFill>
                  <a:srgbClr val="C00000"/>
                </a:solidFill>
                <a:latin typeface="微软雅黑" panose="020B0503020204020204" pitchFamily="34" charset="-122"/>
                <a:ea typeface="微软雅黑" panose="020B0503020204020204" pitchFamily="34" charset="-122"/>
              </a:rPr>
              <a:t>指向元素保存：</a:t>
            </a:r>
          </a:p>
        </p:txBody>
      </p:sp>
      <p:sp>
        <p:nvSpPr>
          <p:cNvPr id="38" name="Text Box 37"/>
          <p:cNvSpPr txBox="1">
            <a:spLocks noChangeArrowheads="1"/>
          </p:cNvSpPr>
          <p:nvPr/>
        </p:nvSpPr>
        <p:spPr bwMode="auto">
          <a:xfrm>
            <a:off x="6590647" y="6227626"/>
            <a:ext cx="62228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end</a:t>
            </a:r>
          </a:p>
        </p:txBody>
      </p:sp>
      <p:sp>
        <p:nvSpPr>
          <p:cNvPr id="39" name="Text Box 41"/>
          <p:cNvSpPr txBox="1">
            <a:spLocks noChangeArrowheads="1"/>
          </p:cNvSpPr>
          <p:nvPr/>
        </p:nvSpPr>
        <p:spPr bwMode="auto">
          <a:xfrm>
            <a:off x="5429031" y="6211297"/>
            <a:ext cx="75533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head</a:t>
            </a:r>
          </a:p>
        </p:txBody>
      </p:sp>
      <p:sp>
        <p:nvSpPr>
          <p:cNvPr id="40" name="Text Box 42"/>
          <p:cNvSpPr txBox="1">
            <a:spLocks noChangeArrowheads="1"/>
          </p:cNvSpPr>
          <p:nvPr/>
        </p:nvSpPr>
        <p:spPr bwMode="auto">
          <a:xfrm>
            <a:off x="3385848" y="5217163"/>
            <a:ext cx="3273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0</a:t>
            </a:r>
          </a:p>
        </p:txBody>
      </p:sp>
      <p:sp>
        <p:nvSpPr>
          <p:cNvPr id="41" name="Text Box 43"/>
          <p:cNvSpPr txBox="1">
            <a:spLocks noChangeArrowheads="1"/>
          </p:cNvSpPr>
          <p:nvPr/>
        </p:nvSpPr>
        <p:spPr bwMode="auto">
          <a:xfrm>
            <a:off x="8444558" y="5272479"/>
            <a:ext cx="692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SIZE</a:t>
            </a:r>
          </a:p>
        </p:txBody>
      </p:sp>
      <p:grpSp>
        <p:nvGrpSpPr>
          <p:cNvPr id="42" name="组合 41"/>
          <p:cNvGrpSpPr/>
          <p:nvPr/>
        </p:nvGrpSpPr>
        <p:grpSpPr>
          <a:xfrm>
            <a:off x="3835944" y="5181048"/>
            <a:ext cx="4545693" cy="505902"/>
            <a:chOff x="2263321" y="4033157"/>
            <a:chExt cx="6113235" cy="680358"/>
          </a:xfrm>
        </p:grpSpPr>
        <p:grpSp>
          <p:nvGrpSpPr>
            <p:cNvPr id="43" name="组合 42"/>
            <p:cNvGrpSpPr/>
            <p:nvPr/>
          </p:nvGrpSpPr>
          <p:grpSpPr>
            <a:xfrm>
              <a:off x="3018656" y="4033157"/>
              <a:ext cx="5357900" cy="680358"/>
              <a:chOff x="2552247" y="4307115"/>
              <a:chExt cx="2049463" cy="406400"/>
            </a:xfrm>
          </p:grpSpPr>
          <p:sp>
            <p:nvSpPr>
              <p:cNvPr id="45" name="Rectangle 30"/>
              <p:cNvSpPr>
                <a:spLocks noChangeArrowheads="1"/>
              </p:cNvSpPr>
              <p:nvPr/>
            </p:nvSpPr>
            <p:spPr bwMode="auto">
              <a:xfrm>
                <a:off x="2552247"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46" name="Rectangle 31"/>
              <p:cNvSpPr>
                <a:spLocks noChangeArrowheads="1"/>
              </p:cNvSpPr>
              <p:nvPr/>
            </p:nvSpPr>
            <p:spPr bwMode="auto">
              <a:xfrm>
                <a:off x="2839585"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47" name="Rectangle 32"/>
              <p:cNvSpPr>
                <a:spLocks noChangeArrowheads="1"/>
              </p:cNvSpPr>
              <p:nvPr/>
            </p:nvSpPr>
            <p:spPr bwMode="auto">
              <a:xfrm>
                <a:off x="3128510" y="4307115"/>
                <a:ext cx="320675" cy="40640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48" name="Rectangle 33"/>
              <p:cNvSpPr>
                <a:spLocks noChangeArrowheads="1"/>
              </p:cNvSpPr>
              <p:nvPr/>
            </p:nvSpPr>
            <p:spPr bwMode="auto">
              <a:xfrm>
                <a:off x="3415847" y="4307115"/>
                <a:ext cx="320675" cy="40640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49" name="Rectangle 34"/>
              <p:cNvSpPr>
                <a:spLocks noChangeArrowheads="1"/>
              </p:cNvSpPr>
              <p:nvPr/>
            </p:nvSpPr>
            <p:spPr bwMode="auto">
              <a:xfrm>
                <a:off x="3704772"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50" name="Rectangle 35"/>
              <p:cNvSpPr>
                <a:spLocks noChangeArrowheads="1"/>
              </p:cNvSpPr>
              <p:nvPr/>
            </p:nvSpPr>
            <p:spPr bwMode="auto">
              <a:xfrm>
                <a:off x="3992110"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51" name="Rectangle 36"/>
              <p:cNvSpPr>
                <a:spLocks noChangeArrowheads="1"/>
              </p:cNvSpPr>
              <p:nvPr/>
            </p:nvSpPr>
            <p:spPr bwMode="auto">
              <a:xfrm>
                <a:off x="4281035"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grpSp>
        <p:sp>
          <p:nvSpPr>
            <p:cNvPr id="44" name="Rectangle 30"/>
            <p:cNvSpPr>
              <a:spLocks noChangeArrowheads="1"/>
            </p:cNvSpPr>
            <p:nvPr/>
          </p:nvSpPr>
          <p:spPr bwMode="auto">
            <a:xfrm>
              <a:off x="2263321" y="4033157"/>
              <a:ext cx="726987" cy="680358"/>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grpSp>
      <p:sp>
        <p:nvSpPr>
          <p:cNvPr id="52" name="Line 38"/>
          <p:cNvSpPr>
            <a:spLocks noChangeShapeType="1"/>
          </p:cNvSpPr>
          <p:nvPr/>
        </p:nvSpPr>
        <p:spPr bwMode="auto">
          <a:xfrm flipV="1">
            <a:off x="5808848" y="5686950"/>
            <a:ext cx="0" cy="59314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53" name="Line 38"/>
          <p:cNvSpPr>
            <a:spLocks noChangeShapeType="1"/>
          </p:cNvSpPr>
          <p:nvPr/>
        </p:nvSpPr>
        <p:spPr bwMode="auto">
          <a:xfrm flipV="1">
            <a:off x="6935512" y="5671850"/>
            <a:ext cx="0" cy="59314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54" name="Text Box 2"/>
          <p:cNvSpPr txBox="1">
            <a:spLocks noChangeArrowheads="1"/>
          </p:cNvSpPr>
          <p:nvPr/>
        </p:nvSpPr>
        <p:spPr bwMode="auto">
          <a:xfrm>
            <a:off x="914655" y="5317618"/>
            <a:ext cx="245633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dirty="0">
                <a:solidFill>
                  <a:srgbClr val="C00000"/>
                </a:solidFill>
                <a:latin typeface="微软雅黑" panose="020B0503020204020204" pitchFamily="34" charset="-122"/>
                <a:ea typeface="微软雅黑" panose="020B0503020204020204" pitchFamily="34" charset="-122"/>
              </a:rPr>
              <a:t>head</a:t>
            </a:r>
            <a:r>
              <a:rPr lang="zh-CN" altLang="en-US" b="1" dirty="0">
                <a:solidFill>
                  <a:srgbClr val="C00000"/>
                </a:solidFill>
                <a:latin typeface="微软雅黑" panose="020B0503020204020204" pitchFamily="34" charset="-122"/>
                <a:ea typeface="微软雅黑" panose="020B0503020204020204" pitchFamily="34" charset="-122"/>
              </a:rPr>
              <a:t>向正方向移动：</a:t>
            </a:r>
          </a:p>
        </p:txBody>
      </p:sp>
      <p:sp>
        <p:nvSpPr>
          <p:cNvPr id="55" name="右箭头 54"/>
          <p:cNvSpPr/>
          <p:nvPr/>
        </p:nvSpPr>
        <p:spPr>
          <a:xfrm rot="5400000">
            <a:off x="7016432" y="3859603"/>
            <a:ext cx="4580679"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3-</a:t>
            </a:r>
            <a:r>
              <a:rPr lang="zh-CN" altLang="en-US" dirty="0"/>
              <a:t>哈希表的实现原理</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en-US" altLang="zh-CN" dirty="0"/>
              <a:t>Hash</a:t>
            </a:r>
            <a:r>
              <a:rPr lang="zh-CN" altLang="en-US" dirty="0"/>
              <a:t>表也是一种复杂的数据结构，它主要用于在大量的数据中快速的定位检索到某个特定的数据，其存放的数据往往包含两个部分：关键字（</a:t>
            </a:r>
            <a:r>
              <a:rPr lang="en-US" altLang="zh-CN" dirty="0"/>
              <a:t>Key</a:t>
            </a:r>
            <a:r>
              <a:rPr lang="zh-CN" altLang="en-US" dirty="0"/>
              <a:t>）作为存储和检索的索引，数据（</a:t>
            </a:r>
            <a:r>
              <a:rPr lang="en-US" altLang="zh-CN" dirty="0"/>
              <a:t>Data</a:t>
            </a:r>
            <a:r>
              <a:rPr lang="zh-CN" altLang="en-US" dirty="0"/>
              <a:t>）存放实际的数据项</a:t>
            </a:r>
            <a:endParaRPr lang="en-US" altLang="zh-CN" dirty="0"/>
          </a:p>
          <a:p>
            <a:r>
              <a:rPr lang="zh-CN" altLang="en-US" dirty="0"/>
              <a:t>在</a:t>
            </a:r>
            <a:r>
              <a:rPr lang="en-US" altLang="zh-CN" dirty="0"/>
              <a:t>Hash</a:t>
            </a:r>
            <a:r>
              <a:rPr lang="zh-CN" altLang="en-US" dirty="0"/>
              <a:t>表中，</a:t>
            </a:r>
            <a:r>
              <a:rPr lang="zh-CN" altLang="en-US" b="1" dirty="0">
                <a:solidFill>
                  <a:srgbClr val="AE0B0B"/>
                </a:solidFill>
              </a:rPr>
              <a:t>理想状态下记录在表中的位置和其关键字之间存在着一种确定的关系</a:t>
            </a:r>
            <a:r>
              <a:rPr lang="zh-CN" altLang="en-US" dirty="0"/>
              <a:t>。这样就能预先知道所查关键字在表中的位置，从而</a:t>
            </a:r>
            <a:r>
              <a:rPr lang="zh-CN" altLang="en-US" b="1" dirty="0">
                <a:solidFill>
                  <a:srgbClr val="AE0B0B"/>
                </a:solidFill>
              </a:rPr>
              <a:t>直接通过下标找到记录</a:t>
            </a:r>
            <a:r>
              <a:rPr lang="zh-CN" altLang="en-US" dirty="0"/>
              <a:t>。使</a:t>
            </a:r>
            <a:r>
              <a:rPr lang="en-US" altLang="zh-CN" dirty="0"/>
              <a:t>ASL</a:t>
            </a:r>
            <a:r>
              <a:rPr lang="zh-CN" altLang="en-US" dirty="0"/>
              <a:t>（查找算法的查找成功时的平均查找长度）趋近于</a:t>
            </a:r>
            <a:r>
              <a:rPr lang="en-US" altLang="zh-CN" dirty="0"/>
              <a:t>0</a:t>
            </a:r>
            <a:endParaRPr lang="zh-CN" altLang="en-US" dirty="0"/>
          </a:p>
        </p:txBody>
      </p:sp>
    </p:spTree>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3-</a:t>
            </a:r>
            <a:r>
              <a:rPr lang="zh-CN" altLang="en-US" dirty="0"/>
              <a:t>哈希表的实现原理</a:t>
            </a:r>
            <a:endParaRPr lang="en-US" altLang="zh-CN" dirty="0"/>
          </a:p>
        </p:txBody>
      </p:sp>
      <p:sp>
        <p:nvSpPr>
          <p:cNvPr id="3" name="内容占位符 2"/>
          <p:cNvSpPr>
            <a:spLocks noGrp="1"/>
          </p:cNvSpPr>
          <p:nvPr>
            <p:ph idx="1"/>
          </p:nvPr>
        </p:nvSpPr>
        <p:spPr>
          <a:xfrm>
            <a:off x="186570" y="899047"/>
            <a:ext cx="11792070" cy="5448937"/>
          </a:xfrm>
        </p:spPr>
        <p:txBody>
          <a:bodyPr>
            <a:normAutofit lnSpcReduction="10000"/>
          </a:bodyPr>
          <a:lstStyle/>
          <a:p>
            <a:r>
              <a:rPr lang="zh-CN" altLang="en-US" dirty="0"/>
              <a:t>表中元素和关键字之间的关系由</a:t>
            </a:r>
            <a:r>
              <a:rPr lang="zh-CN" altLang="en-US" b="1" dirty="0">
                <a:solidFill>
                  <a:srgbClr val="AE0B0B"/>
                </a:solidFill>
              </a:rPr>
              <a:t>哈希函数</a:t>
            </a:r>
            <a:r>
              <a:rPr lang="zh-CN" altLang="en-US" dirty="0"/>
              <a:t>确定，即</a:t>
            </a:r>
            <a:r>
              <a:rPr lang="en-US" altLang="zh-CN" dirty="0"/>
              <a:t>hash</a:t>
            </a:r>
            <a:r>
              <a:rPr lang="zh-CN" altLang="en-US" dirty="0"/>
              <a:t>（</a:t>
            </a:r>
            <a:r>
              <a:rPr lang="en-US" altLang="zh-CN" dirty="0"/>
              <a:t>key</a:t>
            </a:r>
            <a:r>
              <a:rPr lang="zh-CN" altLang="en-US" dirty="0"/>
              <a:t>）</a:t>
            </a:r>
            <a:r>
              <a:rPr lang="en-US" altLang="zh-CN" dirty="0"/>
              <a:t>=</a:t>
            </a:r>
            <a:r>
              <a:rPr lang="zh-CN" altLang="en-US" dirty="0"/>
              <a:t>位置</a:t>
            </a:r>
            <a:endParaRPr lang="en-US" altLang="zh-CN" dirty="0"/>
          </a:p>
          <a:p>
            <a:pPr lvl="1"/>
            <a:r>
              <a:rPr lang="zh-CN" altLang="en-US" dirty="0"/>
              <a:t>哈希函数是一个映象，即：将关键字的集合映射到某个地址集合上，它的设置很灵活，只要这个地址集合的大小不超出允许范围即可</a:t>
            </a:r>
          </a:p>
          <a:p>
            <a:pPr lvl="1"/>
            <a:r>
              <a:rPr lang="zh-CN" altLang="en-US" dirty="0"/>
              <a:t>由于哈希函数是一个压缩映象，因此，在一般情况下，很容易产生“冲突”现象，即：</a:t>
            </a:r>
            <a:r>
              <a:rPr lang="en-US" altLang="zh-CN" dirty="0"/>
              <a:t>key1</a:t>
            </a:r>
            <a:r>
              <a:rPr lang="zh-CN" altLang="en-US" dirty="0"/>
              <a:t>≠</a:t>
            </a:r>
            <a:r>
              <a:rPr lang="en-US" altLang="zh-CN" dirty="0"/>
              <a:t>key2</a:t>
            </a:r>
            <a:r>
              <a:rPr lang="zh-CN" altLang="en-US" dirty="0"/>
              <a:t>，而</a:t>
            </a:r>
            <a:r>
              <a:rPr lang="en-US" altLang="zh-CN" dirty="0"/>
              <a:t>hash(key1)=hash(key2)</a:t>
            </a:r>
            <a:endParaRPr lang="zh-CN" altLang="en-US" dirty="0"/>
          </a:p>
          <a:p>
            <a:pPr lvl="1"/>
            <a:r>
              <a:rPr lang="zh-CN" altLang="en-US" dirty="0"/>
              <a:t>只能尽量减少冲突而不能完全避免冲突，这是因为通常关键字集合比较大，其元素包括所有可能的关键字，而地址集合的元素仅为哈希表中的地址值</a:t>
            </a:r>
            <a:endParaRPr lang="en-US" altLang="zh-CN" dirty="0"/>
          </a:p>
          <a:p>
            <a:r>
              <a:rPr lang="zh-CN" altLang="en-US" dirty="0"/>
              <a:t>在构造这种特殊的“查找表”时，除了需要选择一个“好”</a:t>
            </a:r>
            <a:r>
              <a:rPr lang="en-US" altLang="zh-CN" dirty="0"/>
              <a:t>(</a:t>
            </a:r>
            <a:r>
              <a:rPr lang="zh-CN" altLang="en-US" dirty="0"/>
              <a:t>尽可能少产生冲突</a:t>
            </a:r>
            <a:r>
              <a:rPr lang="en-US" altLang="zh-CN" dirty="0"/>
              <a:t>)</a:t>
            </a:r>
            <a:r>
              <a:rPr lang="zh-CN" altLang="en-US" dirty="0"/>
              <a:t>的哈希函数之外</a:t>
            </a:r>
            <a:r>
              <a:rPr lang="en-US" altLang="zh-CN" dirty="0"/>
              <a:t>,</a:t>
            </a:r>
            <a:r>
              <a:rPr lang="zh-CN" altLang="en-US" dirty="0"/>
              <a:t>还需要找到一种“处理冲突”的方法</a:t>
            </a:r>
            <a:endParaRPr lang="en-US" altLang="zh-CN" dirty="0"/>
          </a:p>
          <a:p>
            <a:endParaRPr lang="en-US" altLang="zh-CN" dirty="0"/>
          </a:p>
          <a:p>
            <a:endParaRPr lang="zh-CN" altLang="en-US" dirty="0"/>
          </a:p>
        </p:txBody>
      </p:sp>
    </p:spTree>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3-</a:t>
            </a:r>
            <a:r>
              <a:rPr lang="zh-CN" altLang="en-US" dirty="0"/>
              <a:t>哈希表的实现原理</a:t>
            </a:r>
            <a:endParaRPr lang="en-US" altLang="zh-CN" dirty="0"/>
          </a:p>
        </p:txBody>
      </p:sp>
      <p:sp>
        <p:nvSpPr>
          <p:cNvPr id="3" name="内容占位符 2"/>
          <p:cNvSpPr>
            <a:spLocks noGrp="1"/>
          </p:cNvSpPr>
          <p:nvPr>
            <p:ph idx="1"/>
          </p:nvPr>
        </p:nvSpPr>
        <p:spPr>
          <a:xfrm>
            <a:off x="186570" y="899047"/>
            <a:ext cx="11792070" cy="5448937"/>
          </a:xfrm>
        </p:spPr>
        <p:txBody>
          <a:bodyPr>
            <a:normAutofit fontScale="92500" lnSpcReduction="20000"/>
          </a:bodyPr>
          <a:lstStyle/>
          <a:p>
            <a:r>
              <a:rPr lang="zh-CN" altLang="en-US" dirty="0"/>
              <a:t>常见</a:t>
            </a:r>
            <a:r>
              <a:rPr lang="en-US" altLang="zh-CN" dirty="0"/>
              <a:t>Hash</a:t>
            </a:r>
            <a:r>
              <a:rPr lang="zh-CN" altLang="en-US" dirty="0"/>
              <a:t>构造函数的方法：</a:t>
            </a:r>
            <a:endParaRPr lang="en-US" altLang="zh-CN" dirty="0"/>
          </a:p>
          <a:p>
            <a:pPr lvl="1"/>
            <a:r>
              <a:rPr lang="zh-CN" altLang="en-US" dirty="0"/>
              <a:t>直接定址法</a:t>
            </a:r>
          </a:p>
          <a:p>
            <a:pPr lvl="1"/>
            <a:r>
              <a:rPr lang="zh-CN" altLang="en-US" dirty="0"/>
              <a:t>数字分析法</a:t>
            </a:r>
          </a:p>
          <a:p>
            <a:pPr lvl="1"/>
            <a:r>
              <a:rPr lang="zh-CN" altLang="en-US" dirty="0"/>
              <a:t>平方取中法</a:t>
            </a:r>
          </a:p>
          <a:p>
            <a:pPr lvl="1"/>
            <a:r>
              <a:rPr lang="zh-CN" altLang="en-US" dirty="0"/>
              <a:t>折叠法</a:t>
            </a:r>
          </a:p>
          <a:p>
            <a:pPr lvl="1"/>
            <a:r>
              <a:rPr lang="zh-CN" altLang="en-US" dirty="0"/>
              <a:t>除留余数法</a:t>
            </a:r>
          </a:p>
          <a:p>
            <a:pPr lvl="1"/>
            <a:r>
              <a:rPr lang="zh-CN" altLang="en-US" dirty="0"/>
              <a:t>随机数法</a:t>
            </a:r>
          </a:p>
          <a:p>
            <a:r>
              <a:rPr lang="zh-CN" altLang="en-US" dirty="0"/>
              <a:t>实际造表时，采用何种构造哈希函数的方法取决于建表的关键字集合的情况</a:t>
            </a:r>
            <a:r>
              <a:rPr lang="en-US" altLang="zh-CN" dirty="0"/>
              <a:t>(</a:t>
            </a:r>
            <a:r>
              <a:rPr lang="zh-CN" altLang="en-US" dirty="0"/>
              <a:t>包括关键字的范围和形态</a:t>
            </a:r>
            <a:r>
              <a:rPr lang="en-US" altLang="zh-CN" dirty="0"/>
              <a:t>)</a:t>
            </a:r>
            <a:r>
              <a:rPr lang="zh-CN" altLang="en-US" dirty="0"/>
              <a:t>，以及哈希表长度（哈希地址范围），总的原则是使产生冲突的可能性降到尽可能地小</a:t>
            </a:r>
          </a:p>
        </p:txBody>
      </p:sp>
    </p:spTree>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3-</a:t>
            </a:r>
            <a:r>
              <a:rPr lang="zh-CN" altLang="en-US" dirty="0"/>
              <a:t>哈希表的实现原理</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dirty="0"/>
              <a:t>“处理冲突”的实际含义是：为产生冲突的关键字寻找下一个哈希地址，包括开放定址法、再哈希法、链地址法等，链地址法被很多语言的</a:t>
            </a:r>
            <a:r>
              <a:rPr lang="en-US" altLang="zh-CN" dirty="0"/>
              <a:t>Hash</a:t>
            </a:r>
            <a:r>
              <a:rPr lang="zh-CN" altLang="en-US" dirty="0"/>
              <a:t>表默认实现所选择：</a:t>
            </a:r>
          </a:p>
        </p:txBody>
      </p:sp>
      <p:grpSp>
        <p:nvGrpSpPr>
          <p:cNvPr id="4" name="组合 3"/>
          <p:cNvGrpSpPr/>
          <p:nvPr/>
        </p:nvGrpSpPr>
        <p:grpSpPr>
          <a:xfrm rot="5400000">
            <a:off x="-107210" y="4534862"/>
            <a:ext cx="3903739" cy="505902"/>
            <a:chOff x="2263321" y="4033157"/>
            <a:chExt cx="5249909" cy="680358"/>
          </a:xfrm>
        </p:grpSpPr>
        <p:grpSp>
          <p:nvGrpSpPr>
            <p:cNvPr id="5" name="组合 5"/>
            <p:cNvGrpSpPr/>
            <p:nvPr/>
          </p:nvGrpSpPr>
          <p:grpSpPr>
            <a:xfrm>
              <a:off x="3018656" y="4033157"/>
              <a:ext cx="4494574" cy="680358"/>
              <a:chOff x="2552247" y="4307115"/>
              <a:chExt cx="1719230" cy="406400"/>
            </a:xfrm>
          </p:grpSpPr>
          <p:sp>
            <p:nvSpPr>
              <p:cNvPr id="7" name="Rectangle 30"/>
              <p:cNvSpPr>
                <a:spLocks noChangeArrowheads="1"/>
              </p:cNvSpPr>
              <p:nvPr/>
            </p:nvSpPr>
            <p:spPr bwMode="auto">
              <a:xfrm>
                <a:off x="2552247"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8" name="Rectangle 31"/>
              <p:cNvSpPr>
                <a:spLocks noChangeArrowheads="1"/>
              </p:cNvSpPr>
              <p:nvPr/>
            </p:nvSpPr>
            <p:spPr bwMode="auto">
              <a:xfrm>
                <a:off x="2839585"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9" name="Rectangle 32"/>
              <p:cNvSpPr>
                <a:spLocks noChangeArrowheads="1"/>
              </p:cNvSpPr>
              <p:nvPr/>
            </p:nvSpPr>
            <p:spPr bwMode="auto">
              <a:xfrm>
                <a:off x="3128510"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X</a:t>
                </a:r>
              </a:p>
            </p:txBody>
          </p:sp>
          <p:sp>
            <p:nvSpPr>
              <p:cNvPr id="10" name="Rectangle 33"/>
              <p:cNvSpPr>
                <a:spLocks noChangeArrowheads="1"/>
              </p:cNvSpPr>
              <p:nvPr/>
            </p:nvSpPr>
            <p:spPr bwMode="auto">
              <a:xfrm>
                <a:off x="3415847"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1" name="Rectangle 34"/>
              <p:cNvSpPr>
                <a:spLocks noChangeArrowheads="1"/>
              </p:cNvSpPr>
              <p:nvPr/>
            </p:nvSpPr>
            <p:spPr bwMode="auto">
              <a:xfrm>
                <a:off x="3704772" y="4307115"/>
                <a:ext cx="320675"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2" name="Rectangle 35"/>
              <p:cNvSpPr>
                <a:spLocks noChangeArrowheads="1"/>
              </p:cNvSpPr>
              <p:nvPr/>
            </p:nvSpPr>
            <p:spPr bwMode="auto">
              <a:xfrm>
                <a:off x="3992110" y="4307115"/>
                <a:ext cx="279367" cy="4064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grpSp>
        <p:sp>
          <p:nvSpPr>
            <p:cNvPr id="6" name="Rectangle 30"/>
            <p:cNvSpPr>
              <a:spLocks noChangeArrowheads="1"/>
            </p:cNvSpPr>
            <p:nvPr/>
          </p:nvSpPr>
          <p:spPr bwMode="auto">
            <a:xfrm>
              <a:off x="2263321" y="4033157"/>
              <a:ext cx="726987" cy="680358"/>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grpSp>
      <p:sp>
        <p:nvSpPr>
          <p:cNvPr id="13" name="文本框 14"/>
          <p:cNvSpPr txBox="1"/>
          <p:nvPr/>
        </p:nvSpPr>
        <p:spPr>
          <a:xfrm>
            <a:off x="1191150" y="3003794"/>
            <a:ext cx="406400" cy="3970318"/>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0</a:t>
            </a:r>
          </a:p>
          <a:p>
            <a:endParaRPr lang="en-US" altLang="zh-CN" b="1" dirty="0">
              <a:solidFill>
                <a:srgbClr val="C00000"/>
              </a:solidFill>
              <a:latin typeface="微软雅黑" panose="020B0503020204020204" pitchFamily="34" charset="-122"/>
              <a:ea typeface="微软雅黑" panose="020B0503020204020204" pitchFamily="34" charset="-122"/>
            </a:endParaRPr>
          </a:p>
          <a:p>
            <a:r>
              <a:rPr lang="en-US" altLang="zh-CN" b="1" dirty="0">
                <a:solidFill>
                  <a:srgbClr val="C00000"/>
                </a:solidFill>
                <a:latin typeface="微软雅黑" panose="020B0503020204020204" pitchFamily="34" charset="-122"/>
                <a:ea typeface="微软雅黑" panose="020B0503020204020204" pitchFamily="34" charset="-122"/>
              </a:rPr>
              <a:t>1</a:t>
            </a:r>
          </a:p>
          <a:p>
            <a:endParaRPr lang="en-US" altLang="zh-CN" b="1" dirty="0">
              <a:solidFill>
                <a:srgbClr val="C00000"/>
              </a:solidFill>
              <a:latin typeface="微软雅黑" panose="020B0503020204020204" pitchFamily="34" charset="-122"/>
              <a:ea typeface="微软雅黑" panose="020B0503020204020204" pitchFamily="34" charset="-122"/>
            </a:endParaRPr>
          </a:p>
          <a:p>
            <a:r>
              <a:rPr lang="en-US" altLang="zh-CN" b="1" dirty="0">
                <a:solidFill>
                  <a:srgbClr val="C00000"/>
                </a:solidFill>
                <a:latin typeface="微软雅黑" panose="020B0503020204020204" pitchFamily="34" charset="-122"/>
                <a:ea typeface="微软雅黑" panose="020B0503020204020204" pitchFamily="34" charset="-122"/>
              </a:rPr>
              <a:t>2</a:t>
            </a:r>
          </a:p>
          <a:p>
            <a:endParaRPr lang="en-US" altLang="zh-CN" b="1" dirty="0">
              <a:solidFill>
                <a:srgbClr val="C00000"/>
              </a:solidFill>
              <a:latin typeface="微软雅黑" panose="020B0503020204020204" pitchFamily="34" charset="-122"/>
              <a:ea typeface="微软雅黑" panose="020B0503020204020204" pitchFamily="34" charset="-122"/>
            </a:endParaRPr>
          </a:p>
          <a:p>
            <a:r>
              <a:rPr lang="en-US" altLang="zh-CN" b="1" dirty="0">
                <a:solidFill>
                  <a:srgbClr val="C00000"/>
                </a:solidFill>
                <a:latin typeface="微软雅黑" panose="020B0503020204020204" pitchFamily="34" charset="-122"/>
                <a:ea typeface="微软雅黑" panose="020B0503020204020204" pitchFamily="34" charset="-122"/>
              </a:rPr>
              <a:t>3</a:t>
            </a:r>
          </a:p>
          <a:p>
            <a:endParaRPr lang="en-US" altLang="zh-CN" b="1" dirty="0">
              <a:solidFill>
                <a:srgbClr val="C00000"/>
              </a:solidFill>
              <a:latin typeface="微软雅黑" panose="020B0503020204020204" pitchFamily="34" charset="-122"/>
              <a:ea typeface="微软雅黑" panose="020B0503020204020204" pitchFamily="34" charset="-122"/>
            </a:endParaRPr>
          </a:p>
          <a:p>
            <a:r>
              <a:rPr lang="en-US" altLang="zh-CN" b="1" dirty="0">
                <a:solidFill>
                  <a:srgbClr val="C00000"/>
                </a:solidFill>
                <a:latin typeface="微软雅黑" panose="020B0503020204020204" pitchFamily="34" charset="-122"/>
                <a:ea typeface="微软雅黑" panose="020B0503020204020204" pitchFamily="34" charset="-122"/>
              </a:rPr>
              <a:t>4</a:t>
            </a:r>
          </a:p>
          <a:p>
            <a:endParaRPr lang="en-US" altLang="zh-CN" b="1" dirty="0">
              <a:solidFill>
                <a:srgbClr val="C00000"/>
              </a:solidFill>
              <a:latin typeface="微软雅黑" panose="020B0503020204020204" pitchFamily="34" charset="-122"/>
              <a:ea typeface="微软雅黑" panose="020B0503020204020204" pitchFamily="34" charset="-122"/>
            </a:endParaRPr>
          </a:p>
          <a:p>
            <a:r>
              <a:rPr lang="en-US" altLang="zh-CN" b="1" dirty="0">
                <a:solidFill>
                  <a:srgbClr val="C00000"/>
                </a:solidFill>
                <a:latin typeface="微软雅黑" panose="020B0503020204020204" pitchFamily="34" charset="-122"/>
                <a:ea typeface="微软雅黑" panose="020B0503020204020204" pitchFamily="34" charset="-122"/>
              </a:rPr>
              <a:t>5</a:t>
            </a:r>
          </a:p>
          <a:p>
            <a:endParaRPr lang="en-US" altLang="zh-CN" b="1" dirty="0">
              <a:solidFill>
                <a:srgbClr val="C00000"/>
              </a:solidFill>
              <a:latin typeface="微软雅黑" panose="020B0503020204020204" pitchFamily="34" charset="-122"/>
              <a:ea typeface="微软雅黑" panose="020B0503020204020204" pitchFamily="34" charset="-122"/>
            </a:endParaRPr>
          </a:p>
          <a:p>
            <a:r>
              <a:rPr lang="en-US" altLang="zh-CN" b="1" dirty="0">
                <a:solidFill>
                  <a:srgbClr val="C00000"/>
                </a:solidFill>
                <a:latin typeface="微软雅黑" panose="020B0503020204020204" pitchFamily="34" charset="-122"/>
                <a:ea typeface="微软雅黑" panose="020B0503020204020204" pitchFamily="34" charset="-122"/>
              </a:rPr>
              <a:t>6</a:t>
            </a:r>
          </a:p>
          <a:p>
            <a:endParaRPr lang="en-US" altLang="zh-CN" b="1" dirty="0">
              <a:solidFill>
                <a:srgbClr val="C00000"/>
              </a:solidFill>
              <a:latin typeface="微软雅黑" panose="020B0503020204020204" pitchFamily="34" charset="-122"/>
              <a:ea typeface="微软雅黑" panose="020B0503020204020204" pitchFamily="34" charset="-122"/>
            </a:endParaRPr>
          </a:p>
        </p:txBody>
      </p:sp>
      <p:sp>
        <p:nvSpPr>
          <p:cNvPr id="14" name="Rectangle 10"/>
          <p:cNvSpPr>
            <a:spLocks noChangeArrowheads="1"/>
          </p:cNvSpPr>
          <p:nvPr/>
        </p:nvSpPr>
        <p:spPr bwMode="auto">
          <a:xfrm>
            <a:off x="4107868" y="2879485"/>
            <a:ext cx="515510" cy="447902"/>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X</a:t>
            </a:r>
          </a:p>
        </p:txBody>
      </p:sp>
      <p:sp>
        <p:nvSpPr>
          <p:cNvPr id="15" name="Rectangle 12"/>
          <p:cNvSpPr>
            <a:spLocks noChangeArrowheads="1"/>
          </p:cNvSpPr>
          <p:nvPr/>
        </p:nvSpPr>
        <p:spPr bwMode="auto">
          <a:xfrm>
            <a:off x="3187036" y="2879485"/>
            <a:ext cx="870284" cy="447902"/>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14</a:t>
            </a:r>
          </a:p>
        </p:txBody>
      </p:sp>
      <p:sp>
        <p:nvSpPr>
          <p:cNvPr id="16" name="Line 21"/>
          <p:cNvSpPr>
            <a:spLocks noChangeShapeType="1"/>
          </p:cNvSpPr>
          <p:nvPr/>
        </p:nvSpPr>
        <p:spPr bwMode="auto">
          <a:xfrm>
            <a:off x="1938763" y="3128982"/>
            <a:ext cx="1248273"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square" anchor="ctr">
            <a:spAutoFit/>
          </a:bodyPr>
          <a:lstStyle/>
          <a:p>
            <a:endParaRPr lang="zh-CN" altLang="en-US"/>
          </a:p>
        </p:txBody>
      </p:sp>
      <p:sp>
        <p:nvSpPr>
          <p:cNvPr id="17" name="Rectangle 10"/>
          <p:cNvSpPr>
            <a:spLocks noChangeArrowheads="1"/>
          </p:cNvSpPr>
          <p:nvPr/>
        </p:nvSpPr>
        <p:spPr bwMode="auto">
          <a:xfrm>
            <a:off x="4110020" y="3436638"/>
            <a:ext cx="515510" cy="447902"/>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8" name="Rectangle 12"/>
          <p:cNvSpPr>
            <a:spLocks noChangeArrowheads="1"/>
          </p:cNvSpPr>
          <p:nvPr/>
        </p:nvSpPr>
        <p:spPr bwMode="auto">
          <a:xfrm>
            <a:off x="3189188" y="3436638"/>
            <a:ext cx="870284" cy="447902"/>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01</a:t>
            </a:r>
          </a:p>
        </p:txBody>
      </p:sp>
      <p:sp>
        <p:nvSpPr>
          <p:cNvPr id="19" name="Rectangle 10"/>
          <p:cNvSpPr>
            <a:spLocks noChangeArrowheads="1"/>
          </p:cNvSpPr>
          <p:nvPr/>
        </p:nvSpPr>
        <p:spPr bwMode="auto">
          <a:xfrm>
            <a:off x="6552310" y="3440780"/>
            <a:ext cx="515510" cy="447902"/>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X</a:t>
            </a:r>
          </a:p>
        </p:txBody>
      </p:sp>
      <p:sp>
        <p:nvSpPr>
          <p:cNvPr id="20" name="Rectangle 12"/>
          <p:cNvSpPr>
            <a:spLocks noChangeArrowheads="1"/>
          </p:cNvSpPr>
          <p:nvPr/>
        </p:nvSpPr>
        <p:spPr bwMode="auto">
          <a:xfrm>
            <a:off x="5631478" y="3440780"/>
            <a:ext cx="870284" cy="447902"/>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36</a:t>
            </a: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21" name="Line 21"/>
          <p:cNvSpPr>
            <a:spLocks noChangeShapeType="1"/>
          </p:cNvSpPr>
          <p:nvPr/>
        </p:nvSpPr>
        <p:spPr bwMode="auto">
          <a:xfrm>
            <a:off x="1938763" y="3673267"/>
            <a:ext cx="1248273"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square" anchor="ctr">
            <a:spAutoFit/>
          </a:bodyPr>
          <a:lstStyle/>
          <a:p>
            <a:endParaRPr lang="zh-CN" altLang="en-US"/>
          </a:p>
        </p:txBody>
      </p:sp>
      <p:sp>
        <p:nvSpPr>
          <p:cNvPr id="22" name="Line 21"/>
          <p:cNvSpPr>
            <a:spLocks noChangeShapeType="1"/>
          </p:cNvSpPr>
          <p:nvPr/>
        </p:nvSpPr>
        <p:spPr bwMode="auto">
          <a:xfrm>
            <a:off x="4360835" y="3673267"/>
            <a:ext cx="1248273"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square" anchor="ctr">
            <a:spAutoFit/>
          </a:bodyPr>
          <a:lstStyle/>
          <a:p>
            <a:endParaRPr lang="zh-CN" altLang="en-US"/>
          </a:p>
        </p:txBody>
      </p:sp>
      <p:sp>
        <p:nvSpPr>
          <p:cNvPr id="23" name="Rectangle 10"/>
          <p:cNvSpPr>
            <a:spLocks noChangeArrowheads="1"/>
          </p:cNvSpPr>
          <p:nvPr/>
        </p:nvSpPr>
        <p:spPr bwMode="auto">
          <a:xfrm>
            <a:off x="4095390" y="3980922"/>
            <a:ext cx="515510" cy="447902"/>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X</a:t>
            </a:r>
          </a:p>
        </p:txBody>
      </p:sp>
      <p:sp>
        <p:nvSpPr>
          <p:cNvPr id="24" name="Rectangle 12"/>
          <p:cNvSpPr>
            <a:spLocks noChangeArrowheads="1"/>
          </p:cNvSpPr>
          <p:nvPr/>
        </p:nvSpPr>
        <p:spPr bwMode="auto">
          <a:xfrm>
            <a:off x="3174558" y="3980922"/>
            <a:ext cx="870284" cy="447902"/>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23</a:t>
            </a:r>
          </a:p>
        </p:txBody>
      </p:sp>
      <p:sp>
        <p:nvSpPr>
          <p:cNvPr id="25" name="Line 21"/>
          <p:cNvSpPr>
            <a:spLocks noChangeShapeType="1"/>
          </p:cNvSpPr>
          <p:nvPr/>
        </p:nvSpPr>
        <p:spPr bwMode="auto">
          <a:xfrm>
            <a:off x="1938763" y="4228438"/>
            <a:ext cx="1248273"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square" anchor="ctr">
            <a:spAutoFit/>
          </a:bodyPr>
          <a:lstStyle/>
          <a:p>
            <a:endParaRPr lang="zh-CN" altLang="en-US"/>
          </a:p>
        </p:txBody>
      </p:sp>
      <p:sp>
        <p:nvSpPr>
          <p:cNvPr id="26" name="Rectangle 10"/>
          <p:cNvSpPr>
            <a:spLocks noChangeArrowheads="1"/>
          </p:cNvSpPr>
          <p:nvPr/>
        </p:nvSpPr>
        <p:spPr bwMode="auto">
          <a:xfrm>
            <a:off x="4044842" y="5106010"/>
            <a:ext cx="515510" cy="447902"/>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X</a:t>
            </a:r>
          </a:p>
        </p:txBody>
      </p:sp>
      <p:sp>
        <p:nvSpPr>
          <p:cNvPr id="27" name="Rectangle 12"/>
          <p:cNvSpPr>
            <a:spLocks noChangeArrowheads="1"/>
          </p:cNvSpPr>
          <p:nvPr/>
        </p:nvSpPr>
        <p:spPr bwMode="auto">
          <a:xfrm>
            <a:off x="3124010" y="5106010"/>
            <a:ext cx="870284" cy="447902"/>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11</a:t>
            </a:r>
          </a:p>
        </p:txBody>
      </p:sp>
      <p:sp>
        <p:nvSpPr>
          <p:cNvPr id="28" name="Line 21"/>
          <p:cNvSpPr>
            <a:spLocks noChangeShapeType="1"/>
          </p:cNvSpPr>
          <p:nvPr/>
        </p:nvSpPr>
        <p:spPr bwMode="auto">
          <a:xfrm>
            <a:off x="1938763" y="5295237"/>
            <a:ext cx="1248273"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square" anchor="ctr">
            <a:spAutoFit/>
          </a:bodyPr>
          <a:lstStyle/>
          <a:p>
            <a:endParaRPr lang="zh-CN" altLang="en-US"/>
          </a:p>
        </p:txBody>
      </p:sp>
      <p:sp>
        <p:nvSpPr>
          <p:cNvPr id="29" name="Rectangle 10"/>
          <p:cNvSpPr>
            <a:spLocks noChangeArrowheads="1"/>
          </p:cNvSpPr>
          <p:nvPr/>
        </p:nvSpPr>
        <p:spPr bwMode="auto">
          <a:xfrm>
            <a:off x="4047062" y="5650294"/>
            <a:ext cx="515510" cy="447902"/>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30" name="Rectangle 12"/>
          <p:cNvSpPr>
            <a:spLocks noChangeArrowheads="1"/>
          </p:cNvSpPr>
          <p:nvPr/>
        </p:nvSpPr>
        <p:spPr bwMode="auto">
          <a:xfrm>
            <a:off x="3126230" y="5650294"/>
            <a:ext cx="870284" cy="447902"/>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19</a:t>
            </a:r>
          </a:p>
        </p:txBody>
      </p:sp>
      <p:sp>
        <p:nvSpPr>
          <p:cNvPr id="31" name="Line 21"/>
          <p:cNvSpPr>
            <a:spLocks noChangeShapeType="1"/>
          </p:cNvSpPr>
          <p:nvPr/>
        </p:nvSpPr>
        <p:spPr bwMode="auto">
          <a:xfrm>
            <a:off x="1938763" y="5872180"/>
            <a:ext cx="1248273"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square" anchor="ctr">
            <a:spAutoFit/>
          </a:bodyPr>
          <a:lstStyle/>
          <a:p>
            <a:endParaRPr lang="zh-CN" altLang="en-US"/>
          </a:p>
        </p:txBody>
      </p:sp>
      <p:sp>
        <p:nvSpPr>
          <p:cNvPr id="32" name="Rectangle 10"/>
          <p:cNvSpPr>
            <a:spLocks noChangeArrowheads="1"/>
          </p:cNvSpPr>
          <p:nvPr/>
        </p:nvSpPr>
        <p:spPr bwMode="auto">
          <a:xfrm>
            <a:off x="6590284" y="5638040"/>
            <a:ext cx="515510" cy="447902"/>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33" name="Rectangle 12"/>
          <p:cNvSpPr>
            <a:spLocks noChangeArrowheads="1"/>
          </p:cNvSpPr>
          <p:nvPr/>
        </p:nvSpPr>
        <p:spPr bwMode="auto">
          <a:xfrm>
            <a:off x="5669452" y="5638040"/>
            <a:ext cx="870284" cy="447902"/>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68</a:t>
            </a:r>
          </a:p>
        </p:txBody>
      </p:sp>
      <p:sp>
        <p:nvSpPr>
          <p:cNvPr id="34" name="Rectangle 10"/>
          <p:cNvSpPr>
            <a:spLocks noChangeArrowheads="1"/>
          </p:cNvSpPr>
          <p:nvPr/>
        </p:nvSpPr>
        <p:spPr bwMode="auto">
          <a:xfrm>
            <a:off x="9116189" y="5625950"/>
            <a:ext cx="515510" cy="447902"/>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X</a:t>
            </a:r>
          </a:p>
        </p:txBody>
      </p:sp>
      <p:sp>
        <p:nvSpPr>
          <p:cNvPr id="35" name="Rectangle 12"/>
          <p:cNvSpPr>
            <a:spLocks noChangeArrowheads="1"/>
          </p:cNvSpPr>
          <p:nvPr/>
        </p:nvSpPr>
        <p:spPr bwMode="auto">
          <a:xfrm>
            <a:off x="8195357" y="5625950"/>
            <a:ext cx="870284" cy="447902"/>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82</a:t>
            </a:r>
          </a:p>
        </p:txBody>
      </p:sp>
      <p:sp>
        <p:nvSpPr>
          <p:cNvPr id="36" name="Line 21"/>
          <p:cNvSpPr>
            <a:spLocks noChangeShapeType="1"/>
          </p:cNvSpPr>
          <p:nvPr/>
        </p:nvSpPr>
        <p:spPr bwMode="auto">
          <a:xfrm>
            <a:off x="4360835" y="5872180"/>
            <a:ext cx="1248273"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square" anchor="ctr">
            <a:spAutoFit/>
          </a:bodyPr>
          <a:lstStyle/>
          <a:p>
            <a:endParaRPr lang="zh-CN" altLang="en-US"/>
          </a:p>
        </p:txBody>
      </p:sp>
      <p:sp>
        <p:nvSpPr>
          <p:cNvPr id="37" name="Line 21"/>
          <p:cNvSpPr>
            <a:spLocks noChangeShapeType="1"/>
          </p:cNvSpPr>
          <p:nvPr/>
        </p:nvSpPr>
        <p:spPr bwMode="auto">
          <a:xfrm>
            <a:off x="6929864" y="5872180"/>
            <a:ext cx="1248273"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square" anchor="ctr">
            <a:spAutoFit/>
          </a:bodyPr>
          <a:lstStyle/>
          <a:p>
            <a:endParaRPr lang="zh-CN" altLang="en-US"/>
          </a:p>
        </p:txBody>
      </p:sp>
      <p:sp>
        <p:nvSpPr>
          <p:cNvPr id="38" name="Rectangle 10"/>
          <p:cNvSpPr>
            <a:spLocks noChangeArrowheads="1"/>
          </p:cNvSpPr>
          <p:nvPr/>
        </p:nvSpPr>
        <p:spPr bwMode="auto">
          <a:xfrm>
            <a:off x="4036554" y="6147598"/>
            <a:ext cx="515510" cy="447902"/>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X</a:t>
            </a:r>
          </a:p>
        </p:txBody>
      </p:sp>
      <p:sp>
        <p:nvSpPr>
          <p:cNvPr id="39" name="Rectangle 12"/>
          <p:cNvSpPr>
            <a:spLocks noChangeArrowheads="1"/>
          </p:cNvSpPr>
          <p:nvPr/>
        </p:nvSpPr>
        <p:spPr bwMode="auto">
          <a:xfrm>
            <a:off x="3115722" y="6147598"/>
            <a:ext cx="870284" cy="447902"/>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lt1"/>
                </a:solidFill>
                <a:latin typeface="微软雅黑" panose="020B0503020204020204" pitchFamily="34" charset="-122"/>
                <a:ea typeface="微软雅黑" panose="020B0503020204020204" pitchFamily="34" charset="-122"/>
              </a:rPr>
              <a:t>55</a:t>
            </a:r>
          </a:p>
        </p:txBody>
      </p:sp>
      <p:sp>
        <p:nvSpPr>
          <p:cNvPr id="40" name="Line 21"/>
          <p:cNvSpPr>
            <a:spLocks noChangeShapeType="1"/>
          </p:cNvSpPr>
          <p:nvPr/>
        </p:nvSpPr>
        <p:spPr bwMode="auto">
          <a:xfrm>
            <a:off x="1938763" y="6347984"/>
            <a:ext cx="1248273"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square" anchor="ctr">
            <a:spAutoFit/>
          </a:bodyPr>
          <a:lstStyle/>
          <a:p>
            <a:endParaRPr lang="zh-CN" altLang="en-US"/>
          </a:p>
        </p:txBody>
      </p:sp>
    </p:spTree>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3-</a:t>
            </a:r>
            <a:r>
              <a:rPr lang="zh-CN" altLang="en-US" dirty="0"/>
              <a:t>哈希表的实现原理</a:t>
            </a:r>
            <a:endParaRPr lang="en-US" altLang="zh-CN" dirty="0"/>
          </a:p>
        </p:txBody>
      </p:sp>
      <p:sp>
        <p:nvSpPr>
          <p:cNvPr id="3" name="内容占位符 2"/>
          <p:cNvSpPr>
            <a:spLocks noGrp="1"/>
          </p:cNvSpPr>
          <p:nvPr>
            <p:ph idx="1"/>
          </p:nvPr>
        </p:nvSpPr>
        <p:spPr>
          <a:xfrm>
            <a:off x="186570" y="899047"/>
            <a:ext cx="11792070" cy="5448937"/>
          </a:xfrm>
        </p:spPr>
        <p:txBody>
          <a:bodyPr>
            <a:normAutofit/>
          </a:bodyPr>
          <a:lstStyle/>
          <a:p>
            <a:r>
              <a:rPr lang="zh-CN" altLang="en-US" dirty="0"/>
              <a:t>在</a:t>
            </a:r>
            <a:r>
              <a:rPr lang="en-US" altLang="zh-CN" dirty="0"/>
              <a:t>Hash</a:t>
            </a:r>
            <a:r>
              <a:rPr lang="zh-CN" altLang="en-US" dirty="0"/>
              <a:t>表中有一个非常重要的参数：</a:t>
            </a:r>
            <a:r>
              <a:rPr lang="zh-CN" altLang="en-US" b="1" dirty="0">
                <a:solidFill>
                  <a:srgbClr val="AE0B0B"/>
                </a:solidFill>
              </a:rPr>
              <a:t>装载因子</a:t>
            </a:r>
            <a:endParaRPr lang="en-US" altLang="zh-CN" b="1" dirty="0">
              <a:solidFill>
                <a:srgbClr val="AE0B0B"/>
              </a:solidFill>
            </a:endParaRPr>
          </a:p>
          <a:p>
            <a:r>
              <a:rPr lang="zh-CN" altLang="en-US" dirty="0"/>
              <a:t>装载因子就是</a:t>
            </a:r>
            <a:r>
              <a:rPr lang="en-US" altLang="zh-CN" dirty="0"/>
              <a:t>hash</a:t>
            </a:r>
            <a:r>
              <a:rPr lang="zh-CN" altLang="en-US" dirty="0"/>
              <a:t>表中已经存储的关键字个数，与可以散列位置的比值，表征着</a:t>
            </a:r>
            <a:r>
              <a:rPr lang="en-US" altLang="zh-CN" dirty="0"/>
              <a:t>hash</a:t>
            </a:r>
            <a:r>
              <a:rPr lang="zh-CN" altLang="en-US" dirty="0"/>
              <a:t>表中的拥挤情况，一般而言，该值越大则越容易发生冲突</a:t>
            </a:r>
            <a:endParaRPr lang="en-US" altLang="zh-CN" dirty="0"/>
          </a:p>
          <a:p>
            <a:r>
              <a:rPr lang="en-US" altLang="zh-CN" dirty="0"/>
              <a:t>Hash</a:t>
            </a:r>
            <a:r>
              <a:rPr lang="zh-CN" altLang="en-US" dirty="0"/>
              <a:t>表的简单实现代码参考课堂案例</a:t>
            </a:r>
            <a:endParaRPr lang="en-US" altLang="zh-CN" dirty="0"/>
          </a:p>
          <a:p>
            <a:pPr lvl="1"/>
            <a:r>
              <a:rPr lang="zh-CN" altLang="en-US" dirty="0"/>
              <a:t>因为冲突的存在，其查找长度不可能达到</a:t>
            </a:r>
            <a:r>
              <a:rPr lang="en-US" altLang="zh-CN" dirty="0"/>
              <a:t>O(1)</a:t>
            </a:r>
            <a:endParaRPr lang="zh-CN" altLang="en-US" dirty="0"/>
          </a:p>
          <a:p>
            <a:pPr lvl="1"/>
            <a:r>
              <a:rPr lang="zh-CN" altLang="en-US" dirty="0"/>
              <a:t>哈希表的平均查找长度是装载因子</a:t>
            </a:r>
            <a:r>
              <a:rPr lang="en-US" altLang="zh-CN" dirty="0"/>
              <a:t>a</a:t>
            </a:r>
            <a:r>
              <a:rPr lang="zh-CN" altLang="en-US" dirty="0"/>
              <a:t>的函数，而不是</a:t>
            </a:r>
            <a:r>
              <a:rPr lang="en-US" altLang="zh-CN" dirty="0"/>
              <a:t>n</a:t>
            </a:r>
            <a:r>
              <a:rPr lang="zh-CN" altLang="en-US" dirty="0"/>
              <a:t>的函数</a:t>
            </a:r>
          </a:p>
          <a:p>
            <a:pPr lvl="1"/>
            <a:r>
              <a:rPr lang="zh-CN" altLang="en-US" dirty="0"/>
              <a:t>用哈希表构造查找表时，可以选择一个适当的装载，使得平均查找长度限定在某个范围内</a:t>
            </a:r>
          </a:p>
          <a:p>
            <a:endParaRPr lang="zh-CN" altLang="en-US" dirty="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dirty="0"/>
              <a:t>从定义可以看出，数组其实就是一种典型的线性表，而且是一种</a:t>
            </a:r>
            <a:r>
              <a:rPr lang="zh-CN" altLang="en-US" b="1" dirty="0">
                <a:solidFill>
                  <a:srgbClr val="C00000"/>
                </a:solidFill>
              </a:rPr>
              <a:t>物理连续</a:t>
            </a:r>
            <a:r>
              <a:rPr lang="zh-CN" altLang="en-US" dirty="0"/>
              <a:t>的线性表，即数组中的所有元素在内存中是紧挨着连续保存的，由于存在这个特点，为数组带来了一些特点：</a:t>
            </a:r>
            <a:endParaRPr lang="en-US" altLang="zh-CN" dirty="0"/>
          </a:p>
          <a:p>
            <a:pPr lvl="1"/>
            <a:r>
              <a:rPr lang="zh-CN" altLang="en-US" dirty="0"/>
              <a:t>通过下标（内存偏移量，单位是元素个数）进行元素访问</a:t>
            </a:r>
            <a:endParaRPr lang="en-US" altLang="zh-CN" dirty="0"/>
          </a:p>
          <a:p>
            <a:pPr lvl="1"/>
            <a:r>
              <a:rPr lang="zh-CN" altLang="en-US" dirty="0"/>
              <a:t>数组中每个元素的类型必须一致</a:t>
            </a:r>
            <a:endParaRPr lang="en-US" altLang="zh-CN" dirty="0"/>
          </a:p>
          <a:p>
            <a:pPr lvl="1"/>
            <a:r>
              <a:rPr lang="zh-CN" altLang="en-US" dirty="0"/>
              <a:t>数组的大小一旦确定就不能变更</a:t>
            </a:r>
            <a:endParaRPr lang="en-US" altLang="zh-CN" dirty="0"/>
          </a:p>
          <a:p>
            <a:endParaRPr lang="en-US" altLang="zh-CN" dirty="0"/>
          </a:p>
          <a:p>
            <a:endParaRPr lang="en-US" altLang="zh-CN" dirty="0"/>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dirty="0"/>
              <a:t>由数组的这些特点，带来了一些不方便的地方。想象一下这样的示例：</a:t>
            </a:r>
            <a:endParaRPr lang="en-US" altLang="zh-CN" dirty="0"/>
          </a:p>
          <a:p>
            <a:endParaRPr lang="zh-CN" altLang="en-US" dirty="0"/>
          </a:p>
        </p:txBody>
      </p:sp>
      <p:pic>
        <p:nvPicPr>
          <p:cNvPr id="4" name="图片 3"/>
          <p:cNvPicPr>
            <a:picLocks noChangeAspect="1"/>
          </p:cNvPicPr>
          <p:nvPr/>
        </p:nvPicPr>
        <p:blipFill rotWithShape="1">
          <a:blip r:embed="rId3" cstate="print">
            <a:duotone>
              <a:schemeClr val="accent3">
                <a:shade val="45000"/>
                <a:satMod val="135000"/>
              </a:schemeClr>
              <a:prstClr val="white"/>
            </a:duotone>
            <a:extLst>
              <a:ext uri="{28A0092B-C50C-407E-A947-70E740481C1C}">
                <a14:useLocalDpi xmlns="" xmlns:a14="http://schemas.microsoft.com/office/drawing/2010/main" val="0"/>
              </a:ext>
            </a:extLst>
          </a:blip>
          <a:srcRect l="40965" t="27887" r="38199" b="35626"/>
          <a:stretch>
            <a:fillRect/>
          </a:stretch>
        </p:blipFill>
        <p:spPr>
          <a:xfrm>
            <a:off x="10351160" y="1594547"/>
            <a:ext cx="953036" cy="1365161"/>
          </a:xfrm>
          <a:prstGeom prst="rect">
            <a:avLst/>
          </a:prstGeom>
        </p:spPr>
      </p:pic>
      <p:sp>
        <p:nvSpPr>
          <p:cNvPr id="5" name="椭圆 4"/>
          <p:cNvSpPr>
            <a:spLocks noChangeAspect="1"/>
          </p:cNvSpPr>
          <p:nvPr/>
        </p:nvSpPr>
        <p:spPr>
          <a:xfrm>
            <a:off x="229022" y="1826357"/>
            <a:ext cx="720000" cy="720000"/>
          </a:xfrm>
          <a:prstGeom prst="ellipse">
            <a:avLst/>
          </a:prstGeom>
          <a:blipFill>
            <a:blip r:embed="rId4" cstate="print"/>
            <a:stretch>
              <a:fillRect/>
            </a:stretch>
          </a:blip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16200000">
            <a:off x="4773914" y="-1684701"/>
            <a:ext cx="1070089" cy="8534613"/>
          </a:xfrm>
          <a:custGeom>
            <a:avLst/>
            <a:gdLst>
              <a:gd name="connsiteX0" fmla="*/ 689549 w 689549"/>
              <a:gd name="connsiteY0" fmla="*/ 235200 h 4407460"/>
              <a:gd name="connsiteX1" fmla="*/ 689549 w 689549"/>
              <a:gd name="connsiteY1" fmla="*/ 4292533 h 4407460"/>
              <a:gd name="connsiteX2" fmla="*/ 574622 w 689549"/>
              <a:gd name="connsiteY2" fmla="*/ 4407460 h 4407460"/>
              <a:gd name="connsiteX3" fmla="*/ 114927 w 689549"/>
              <a:gd name="connsiteY3" fmla="*/ 4407460 h 4407460"/>
              <a:gd name="connsiteX4" fmla="*/ 0 w 689549"/>
              <a:gd name="connsiteY4" fmla="*/ 4292533 h 4407460"/>
              <a:gd name="connsiteX5" fmla="*/ 0 w 689549"/>
              <a:gd name="connsiteY5" fmla="*/ 235200 h 4407460"/>
              <a:gd name="connsiteX6" fmla="*/ 114927 w 689549"/>
              <a:gd name="connsiteY6" fmla="*/ 120273 h 4407460"/>
              <a:gd name="connsiteX7" fmla="*/ 355082 w 689549"/>
              <a:gd name="connsiteY7" fmla="*/ 120273 h 4407460"/>
              <a:gd name="connsiteX8" fmla="*/ 452751 w 689549"/>
              <a:gd name="connsiteY8" fmla="*/ 0 h 4407460"/>
              <a:gd name="connsiteX9" fmla="*/ 550420 w 689549"/>
              <a:gd name="connsiteY9" fmla="*/ 120273 h 4407460"/>
              <a:gd name="connsiteX10" fmla="*/ 574622 w 689549"/>
              <a:gd name="connsiteY10" fmla="*/ 120273 h 4407460"/>
              <a:gd name="connsiteX11" fmla="*/ 689549 w 689549"/>
              <a:gd name="connsiteY11" fmla="*/ 235200 h 4407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9549" h="4407460">
                <a:moveTo>
                  <a:pt x="689549" y="235200"/>
                </a:moveTo>
                <a:lnTo>
                  <a:pt x="689549" y="4292533"/>
                </a:lnTo>
                <a:cubicBezTo>
                  <a:pt x="689549" y="4356005"/>
                  <a:pt x="638094" y="4407460"/>
                  <a:pt x="574622" y="4407460"/>
                </a:cubicBezTo>
                <a:lnTo>
                  <a:pt x="114927" y="4407460"/>
                </a:lnTo>
                <a:cubicBezTo>
                  <a:pt x="51455" y="4407460"/>
                  <a:pt x="0" y="4356005"/>
                  <a:pt x="0" y="4292533"/>
                </a:cubicBezTo>
                <a:lnTo>
                  <a:pt x="0" y="235200"/>
                </a:lnTo>
                <a:cubicBezTo>
                  <a:pt x="0" y="171728"/>
                  <a:pt x="51455" y="120273"/>
                  <a:pt x="114927" y="120273"/>
                </a:cubicBezTo>
                <a:lnTo>
                  <a:pt x="355082" y="120273"/>
                </a:lnTo>
                <a:lnTo>
                  <a:pt x="452751" y="0"/>
                </a:lnTo>
                <a:lnTo>
                  <a:pt x="550420" y="120273"/>
                </a:lnTo>
                <a:lnTo>
                  <a:pt x="574622" y="120273"/>
                </a:lnTo>
                <a:cubicBezTo>
                  <a:pt x="638094" y="120273"/>
                  <a:pt x="689549" y="171728"/>
                  <a:pt x="689549" y="235200"/>
                </a:cubicBezTo>
                <a:close/>
              </a:path>
            </a:pathLst>
          </a:custGeom>
          <a:solidFill>
            <a:schemeClr val="bg1">
              <a:lumMod val="85000"/>
              <a:alpha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8"/>
          <p:cNvSpPr txBox="1"/>
          <p:nvPr/>
        </p:nvSpPr>
        <p:spPr>
          <a:xfrm>
            <a:off x="1257156" y="2194258"/>
            <a:ext cx="815285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我做东，组织大家出去旅游，所有人都可以去，你的朋友可以去，你的朋友的朋友的朋友</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都可以去！</a:t>
            </a:r>
          </a:p>
        </p:txBody>
      </p:sp>
      <p:sp>
        <p:nvSpPr>
          <p:cNvPr id="8" name="文本框 10"/>
          <p:cNvSpPr txBox="1"/>
          <p:nvPr/>
        </p:nvSpPr>
        <p:spPr>
          <a:xfrm>
            <a:off x="1131592" y="1691447"/>
            <a:ext cx="2728563" cy="369332"/>
          </a:xfrm>
          <a:prstGeom prst="rect">
            <a:avLst/>
          </a:prstGeom>
          <a:noFill/>
        </p:spPr>
        <p:txBody>
          <a:bodyPr wrap="square" rtlCol="0">
            <a:spAutoFit/>
          </a:bodyPr>
          <a:lstStyle/>
          <a:p>
            <a:r>
              <a:rPr lang="zh-CN" altLang="en-US" b="1" dirty="0">
                <a:solidFill>
                  <a:schemeClr val="bg2">
                    <a:lumMod val="25000"/>
                  </a:schemeClr>
                </a:solidFill>
                <a:latin typeface="微软雅黑" panose="020B0503020204020204" pitchFamily="34" charset="-122"/>
                <a:ea typeface="微软雅黑" panose="020B0503020204020204" pitchFamily="34" charset="-122"/>
              </a:rPr>
              <a:t>土豪朋友</a:t>
            </a:r>
          </a:p>
        </p:txBody>
      </p:sp>
      <p:sp>
        <p:nvSpPr>
          <p:cNvPr id="9" name="椭圆 8"/>
          <p:cNvSpPr>
            <a:spLocks noChangeAspect="1"/>
          </p:cNvSpPr>
          <p:nvPr/>
        </p:nvSpPr>
        <p:spPr>
          <a:xfrm>
            <a:off x="10942136" y="3243044"/>
            <a:ext cx="720000" cy="720000"/>
          </a:xfrm>
          <a:prstGeom prst="ellipse">
            <a:avLst/>
          </a:prstGeom>
          <a:blipFill>
            <a:blip r:embed="rId5" cstate="print"/>
            <a:stretch>
              <a:fillRect/>
            </a:stretch>
          </a:blip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14"/>
          <p:cNvSpPr txBox="1"/>
          <p:nvPr/>
        </p:nvSpPr>
        <p:spPr>
          <a:xfrm>
            <a:off x="9895804" y="3073044"/>
            <a:ext cx="1071084" cy="369332"/>
          </a:xfrm>
          <a:prstGeom prst="rect">
            <a:avLst/>
          </a:prstGeom>
          <a:noFill/>
        </p:spPr>
        <p:txBody>
          <a:bodyPr wrap="square" rtlCol="0">
            <a:spAutoFit/>
          </a:bodyPr>
          <a:lstStyle/>
          <a:p>
            <a:r>
              <a:rPr lang="zh-CN" altLang="en-US" b="1" dirty="0">
                <a:solidFill>
                  <a:schemeClr val="bg2">
                    <a:lumMod val="25000"/>
                  </a:schemeClr>
                </a:solidFill>
                <a:latin typeface="微软雅黑" panose="020B0503020204020204" pitchFamily="34" charset="-122"/>
                <a:ea typeface="微软雅黑" panose="020B0503020204020204" pitchFamily="34" charset="-122"/>
              </a:rPr>
              <a:t>哲学家</a:t>
            </a:r>
          </a:p>
        </p:txBody>
      </p:sp>
      <p:sp>
        <p:nvSpPr>
          <p:cNvPr id="11" name="椭圆 10"/>
          <p:cNvSpPr>
            <a:spLocks noChangeAspect="1"/>
          </p:cNvSpPr>
          <p:nvPr/>
        </p:nvSpPr>
        <p:spPr>
          <a:xfrm>
            <a:off x="10942136" y="5609872"/>
            <a:ext cx="720000" cy="720000"/>
          </a:xfrm>
          <a:prstGeom prst="ellipse">
            <a:avLst/>
          </a:prstGeom>
          <a:blipFill>
            <a:blip r:embed="rId6" cstate="print"/>
            <a:stretch>
              <a:fillRect/>
            </a:stretch>
          </a:blip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rot="16200000" flipV="1">
            <a:off x="8275303" y="4005656"/>
            <a:ext cx="689549" cy="4374296"/>
          </a:xfrm>
          <a:custGeom>
            <a:avLst/>
            <a:gdLst>
              <a:gd name="connsiteX0" fmla="*/ 689549 w 689549"/>
              <a:gd name="connsiteY0" fmla="*/ 235200 h 4407460"/>
              <a:gd name="connsiteX1" fmla="*/ 689549 w 689549"/>
              <a:gd name="connsiteY1" fmla="*/ 4292533 h 4407460"/>
              <a:gd name="connsiteX2" fmla="*/ 574622 w 689549"/>
              <a:gd name="connsiteY2" fmla="*/ 4407460 h 4407460"/>
              <a:gd name="connsiteX3" fmla="*/ 114927 w 689549"/>
              <a:gd name="connsiteY3" fmla="*/ 4407460 h 4407460"/>
              <a:gd name="connsiteX4" fmla="*/ 0 w 689549"/>
              <a:gd name="connsiteY4" fmla="*/ 4292533 h 4407460"/>
              <a:gd name="connsiteX5" fmla="*/ 0 w 689549"/>
              <a:gd name="connsiteY5" fmla="*/ 235200 h 4407460"/>
              <a:gd name="connsiteX6" fmla="*/ 114927 w 689549"/>
              <a:gd name="connsiteY6" fmla="*/ 120273 h 4407460"/>
              <a:gd name="connsiteX7" fmla="*/ 355082 w 689549"/>
              <a:gd name="connsiteY7" fmla="*/ 120273 h 4407460"/>
              <a:gd name="connsiteX8" fmla="*/ 452751 w 689549"/>
              <a:gd name="connsiteY8" fmla="*/ 0 h 4407460"/>
              <a:gd name="connsiteX9" fmla="*/ 550420 w 689549"/>
              <a:gd name="connsiteY9" fmla="*/ 120273 h 4407460"/>
              <a:gd name="connsiteX10" fmla="*/ 574622 w 689549"/>
              <a:gd name="connsiteY10" fmla="*/ 120273 h 4407460"/>
              <a:gd name="connsiteX11" fmla="*/ 689549 w 689549"/>
              <a:gd name="connsiteY11" fmla="*/ 235200 h 4407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9549" h="4407460">
                <a:moveTo>
                  <a:pt x="689549" y="235200"/>
                </a:moveTo>
                <a:lnTo>
                  <a:pt x="689549" y="4292533"/>
                </a:lnTo>
                <a:cubicBezTo>
                  <a:pt x="689549" y="4356005"/>
                  <a:pt x="638094" y="4407460"/>
                  <a:pt x="574622" y="4407460"/>
                </a:cubicBezTo>
                <a:lnTo>
                  <a:pt x="114927" y="4407460"/>
                </a:lnTo>
                <a:cubicBezTo>
                  <a:pt x="51455" y="4407460"/>
                  <a:pt x="0" y="4356005"/>
                  <a:pt x="0" y="4292533"/>
                </a:cubicBezTo>
                <a:lnTo>
                  <a:pt x="0" y="235200"/>
                </a:lnTo>
                <a:cubicBezTo>
                  <a:pt x="0" y="171728"/>
                  <a:pt x="51455" y="120273"/>
                  <a:pt x="114927" y="120273"/>
                </a:cubicBezTo>
                <a:lnTo>
                  <a:pt x="355082" y="120273"/>
                </a:lnTo>
                <a:lnTo>
                  <a:pt x="452751" y="0"/>
                </a:lnTo>
                <a:lnTo>
                  <a:pt x="550420" y="120273"/>
                </a:lnTo>
                <a:lnTo>
                  <a:pt x="574622" y="120273"/>
                </a:lnTo>
                <a:cubicBezTo>
                  <a:pt x="638094" y="120273"/>
                  <a:pt x="689549" y="171728"/>
                  <a:pt x="689549" y="235200"/>
                </a:cubicBezTo>
                <a:close/>
              </a:path>
            </a:pathLst>
          </a:custGeom>
          <a:solidFill>
            <a:schemeClr val="bg1">
              <a:lumMod val="85000"/>
              <a:alpha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7"/>
          <p:cNvSpPr txBox="1"/>
          <p:nvPr/>
        </p:nvSpPr>
        <p:spPr>
          <a:xfrm>
            <a:off x="9846147" y="5444224"/>
            <a:ext cx="1176895" cy="369332"/>
          </a:xfrm>
          <a:prstGeom prst="rect">
            <a:avLst/>
          </a:prstGeom>
          <a:noFill/>
        </p:spPr>
        <p:txBody>
          <a:bodyPr wrap="square" rtlCol="0">
            <a:spAutoFit/>
          </a:bodyPr>
          <a:lstStyle/>
          <a:p>
            <a:r>
              <a:rPr lang="zh-CN" altLang="en-US" b="1" dirty="0">
                <a:solidFill>
                  <a:schemeClr val="bg2">
                    <a:lumMod val="25000"/>
                  </a:schemeClr>
                </a:solidFill>
                <a:latin typeface="微软雅黑" panose="020B0503020204020204" pitchFamily="34" charset="-122"/>
                <a:ea typeface="微软雅黑" panose="020B0503020204020204" pitchFamily="34" charset="-122"/>
              </a:rPr>
              <a:t>程序猿</a:t>
            </a:r>
          </a:p>
        </p:txBody>
      </p:sp>
      <p:sp>
        <p:nvSpPr>
          <p:cNvPr id="14" name="文本框 18"/>
          <p:cNvSpPr txBox="1"/>
          <p:nvPr/>
        </p:nvSpPr>
        <p:spPr>
          <a:xfrm>
            <a:off x="7060693" y="6031214"/>
            <a:ext cx="359764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用数组吗？</a:t>
            </a:r>
          </a:p>
        </p:txBody>
      </p:sp>
      <p:pic>
        <p:nvPicPr>
          <p:cNvPr id="15" name="图片 14"/>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4857036" y="2541241"/>
            <a:ext cx="507600" cy="507600"/>
          </a:xfrm>
          <a:prstGeom prst="rect">
            <a:avLst/>
          </a:prstGeom>
        </p:spPr>
      </p:pic>
      <p:sp>
        <p:nvSpPr>
          <p:cNvPr id="16" name="任意多边形 15"/>
          <p:cNvSpPr/>
          <p:nvPr/>
        </p:nvSpPr>
        <p:spPr>
          <a:xfrm rot="16200000" flipV="1">
            <a:off x="6243171" y="-532761"/>
            <a:ext cx="689549" cy="8587279"/>
          </a:xfrm>
          <a:custGeom>
            <a:avLst/>
            <a:gdLst>
              <a:gd name="connsiteX0" fmla="*/ 689549 w 689549"/>
              <a:gd name="connsiteY0" fmla="*/ 235200 h 4407460"/>
              <a:gd name="connsiteX1" fmla="*/ 689549 w 689549"/>
              <a:gd name="connsiteY1" fmla="*/ 4292533 h 4407460"/>
              <a:gd name="connsiteX2" fmla="*/ 574622 w 689549"/>
              <a:gd name="connsiteY2" fmla="*/ 4407460 h 4407460"/>
              <a:gd name="connsiteX3" fmla="*/ 114927 w 689549"/>
              <a:gd name="connsiteY3" fmla="*/ 4407460 h 4407460"/>
              <a:gd name="connsiteX4" fmla="*/ 0 w 689549"/>
              <a:gd name="connsiteY4" fmla="*/ 4292533 h 4407460"/>
              <a:gd name="connsiteX5" fmla="*/ 0 w 689549"/>
              <a:gd name="connsiteY5" fmla="*/ 235200 h 4407460"/>
              <a:gd name="connsiteX6" fmla="*/ 114927 w 689549"/>
              <a:gd name="connsiteY6" fmla="*/ 120273 h 4407460"/>
              <a:gd name="connsiteX7" fmla="*/ 355082 w 689549"/>
              <a:gd name="connsiteY7" fmla="*/ 120273 h 4407460"/>
              <a:gd name="connsiteX8" fmla="*/ 452751 w 689549"/>
              <a:gd name="connsiteY8" fmla="*/ 0 h 4407460"/>
              <a:gd name="connsiteX9" fmla="*/ 550420 w 689549"/>
              <a:gd name="connsiteY9" fmla="*/ 120273 h 4407460"/>
              <a:gd name="connsiteX10" fmla="*/ 574622 w 689549"/>
              <a:gd name="connsiteY10" fmla="*/ 120273 h 4407460"/>
              <a:gd name="connsiteX11" fmla="*/ 689549 w 689549"/>
              <a:gd name="connsiteY11" fmla="*/ 235200 h 4407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9549" h="4407460">
                <a:moveTo>
                  <a:pt x="689549" y="235200"/>
                </a:moveTo>
                <a:lnTo>
                  <a:pt x="689549" y="4292533"/>
                </a:lnTo>
                <a:cubicBezTo>
                  <a:pt x="689549" y="4356005"/>
                  <a:pt x="638094" y="4407460"/>
                  <a:pt x="574622" y="4407460"/>
                </a:cubicBezTo>
                <a:lnTo>
                  <a:pt x="114927" y="4407460"/>
                </a:lnTo>
                <a:cubicBezTo>
                  <a:pt x="51455" y="4407460"/>
                  <a:pt x="0" y="4356005"/>
                  <a:pt x="0" y="4292533"/>
                </a:cubicBezTo>
                <a:lnTo>
                  <a:pt x="0" y="235200"/>
                </a:lnTo>
                <a:cubicBezTo>
                  <a:pt x="0" y="171728"/>
                  <a:pt x="51455" y="120273"/>
                  <a:pt x="114927" y="120273"/>
                </a:cubicBezTo>
                <a:lnTo>
                  <a:pt x="355082" y="120273"/>
                </a:lnTo>
                <a:lnTo>
                  <a:pt x="452751" y="0"/>
                </a:lnTo>
                <a:lnTo>
                  <a:pt x="550420" y="120273"/>
                </a:lnTo>
                <a:lnTo>
                  <a:pt x="574622" y="120273"/>
                </a:lnTo>
                <a:cubicBezTo>
                  <a:pt x="638094" y="120273"/>
                  <a:pt x="689549" y="171728"/>
                  <a:pt x="689549" y="235200"/>
                </a:cubicBezTo>
                <a:close/>
              </a:path>
            </a:pathLst>
          </a:custGeom>
          <a:solidFill>
            <a:schemeClr val="bg1">
              <a:lumMod val="85000"/>
              <a:alpha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25"/>
          <p:cNvSpPr txBox="1"/>
          <p:nvPr/>
        </p:nvSpPr>
        <p:spPr>
          <a:xfrm>
            <a:off x="2514146" y="3397768"/>
            <a:ext cx="8056305"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根据哲学中的小世界理论，世界上每两个人之间最多通过</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次转折就能产生关系，那岂不是全球的人都可以去？</a:t>
            </a:r>
          </a:p>
        </p:txBody>
      </p:sp>
      <p:sp>
        <p:nvSpPr>
          <p:cNvPr id="18" name="椭圆 17"/>
          <p:cNvSpPr>
            <a:spLocks noChangeAspect="1"/>
          </p:cNvSpPr>
          <p:nvPr/>
        </p:nvSpPr>
        <p:spPr>
          <a:xfrm>
            <a:off x="262271" y="4373255"/>
            <a:ext cx="720000" cy="720000"/>
          </a:xfrm>
          <a:prstGeom prst="ellipse">
            <a:avLst/>
          </a:prstGeom>
          <a:blipFill>
            <a:blip r:embed="rId4" cstate="print"/>
            <a:stretch>
              <a:fillRect/>
            </a:stretch>
          </a:blip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rot="16200000">
            <a:off x="4807163" y="862197"/>
            <a:ext cx="1070089" cy="8534613"/>
          </a:xfrm>
          <a:custGeom>
            <a:avLst/>
            <a:gdLst>
              <a:gd name="connsiteX0" fmla="*/ 689549 w 689549"/>
              <a:gd name="connsiteY0" fmla="*/ 235200 h 4407460"/>
              <a:gd name="connsiteX1" fmla="*/ 689549 w 689549"/>
              <a:gd name="connsiteY1" fmla="*/ 4292533 h 4407460"/>
              <a:gd name="connsiteX2" fmla="*/ 574622 w 689549"/>
              <a:gd name="connsiteY2" fmla="*/ 4407460 h 4407460"/>
              <a:gd name="connsiteX3" fmla="*/ 114927 w 689549"/>
              <a:gd name="connsiteY3" fmla="*/ 4407460 h 4407460"/>
              <a:gd name="connsiteX4" fmla="*/ 0 w 689549"/>
              <a:gd name="connsiteY4" fmla="*/ 4292533 h 4407460"/>
              <a:gd name="connsiteX5" fmla="*/ 0 w 689549"/>
              <a:gd name="connsiteY5" fmla="*/ 235200 h 4407460"/>
              <a:gd name="connsiteX6" fmla="*/ 114927 w 689549"/>
              <a:gd name="connsiteY6" fmla="*/ 120273 h 4407460"/>
              <a:gd name="connsiteX7" fmla="*/ 355082 w 689549"/>
              <a:gd name="connsiteY7" fmla="*/ 120273 h 4407460"/>
              <a:gd name="connsiteX8" fmla="*/ 452751 w 689549"/>
              <a:gd name="connsiteY8" fmla="*/ 0 h 4407460"/>
              <a:gd name="connsiteX9" fmla="*/ 550420 w 689549"/>
              <a:gd name="connsiteY9" fmla="*/ 120273 h 4407460"/>
              <a:gd name="connsiteX10" fmla="*/ 574622 w 689549"/>
              <a:gd name="connsiteY10" fmla="*/ 120273 h 4407460"/>
              <a:gd name="connsiteX11" fmla="*/ 689549 w 689549"/>
              <a:gd name="connsiteY11" fmla="*/ 235200 h 4407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9549" h="4407460">
                <a:moveTo>
                  <a:pt x="689549" y="235200"/>
                </a:moveTo>
                <a:lnTo>
                  <a:pt x="689549" y="4292533"/>
                </a:lnTo>
                <a:cubicBezTo>
                  <a:pt x="689549" y="4356005"/>
                  <a:pt x="638094" y="4407460"/>
                  <a:pt x="574622" y="4407460"/>
                </a:cubicBezTo>
                <a:lnTo>
                  <a:pt x="114927" y="4407460"/>
                </a:lnTo>
                <a:cubicBezTo>
                  <a:pt x="51455" y="4407460"/>
                  <a:pt x="0" y="4356005"/>
                  <a:pt x="0" y="4292533"/>
                </a:cubicBezTo>
                <a:lnTo>
                  <a:pt x="0" y="235200"/>
                </a:lnTo>
                <a:cubicBezTo>
                  <a:pt x="0" y="171728"/>
                  <a:pt x="51455" y="120273"/>
                  <a:pt x="114927" y="120273"/>
                </a:cubicBezTo>
                <a:lnTo>
                  <a:pt x="355082" y="120273"/>
                </a:lnTo>
                <a:lnTo>
                  <a:pt x="452751" y="0"/>
                </a:lnTo>
                <a:lnTo>
                  <a:pt x="550420" y="120273"/>
                </a:lnTo>
                <a:lnTo>
                  <a:pt x="574622" y="120273"/>
                </a:lnTo>
                <a:cubicBezTo>
                  <a:pt x="638094" y="120273"/>
                  <a:pt x="689549" y="171728"/>
                  <a:pt x="689549" y="235200"/>
                </a:cubicBezTo>
                <a:close/>
              </a:path>
            </a:pathLst>
          </a:custGeom>
          <a:solidFill>
            <a:schemeClr val="bg1">
              <a:lumMod val="85000"/>
              <a:alpha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28"/>
          <p:cNvSpPr txBox="1"/>
          <p:nvPr/>
        </p:nvSpPr>
        <p:spPr>
          <a:xfrm>
            <a:off x="1257156" y="4206829"/>
            <a:ext cx="2728563" cy="369332"/>
          </a:xfrm>
          <a:prstGeom prst="rect">
            <a:avLst/>
          </a:prstGeom>
          <a:noFill/>
        </p:spPr>
        <p:txBody>
          <a:bodyPr wrap="square" rtlCol="0">
            <a:spAutoFit/>
          </a:bodyPr>
          <a:lstStyle/>
          <a:p>
            <a:r>
              <a:rPr lang="zh-CN" altLang="en-US" b="1" dirty="0">
                <a:solidFill>
                  <a:schemeClr val="bg2">
                    <a:lumMod val="25000"/>
                  </a:schemeClr>
                </a:solidFill>
                <a:latin typeface="微软雅黑" panose="020B0503020204020204" pitchFamily="34" charset="-122"/>
                <a:ea typeface="微软雅黑" panose="020B0503020204020204" pitchFamily="34" charset="-122"/>
              </a:rPr>
              <a:t>土豪朋友</a:t>
            </a:r>
          </a:p>
        </p:txBody>
      </p:sp>
      <p:sp>
        <p:nvSpPr>
          <p:cNvPr id="21" name="文本框 29"/>
          <p:cNvSpPr txBox="1"/>
          <p:nvPr/>
        </p:nvSpPr>
        <p:spPr>
          <a:xfrm>
            <a:off x="1456663" y="4622733"/>
            <a:ext cx="8152851"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土豪，有钱，任性，没毛病！不仅人都可以去，还可以把宠物都带上，唯一的要求就是俺也时尚一把，楼下程序员把这个业务用软件给我管理起来！</a:t>
            </a:r>
          </a:p>
        </p:txBody>
      </p:sp>
      <p:pic>
        <p:nvPicPr>
          <p:cNvPr id="22" name="图片 21"/>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8541457" y="5941689"/>
            <a:ext cx="509041" cy="509041"/>
          </a:xfrm>
          <a:prstGeom prst="rect">
            <a:avLst/>
          </a:prstGeom>
        </p:spPr>
      </p:pic>
      <p:pic>
        <p:nvPicPr>
          <p:cNvPr id="23" name="图片 22"/>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9042992" y="5944464"/>
            <a:ext cx="509041" cy="509041"/>
          </a:xfrm>
          <a:prstGeom prst="rect">
            <a:avLst/>
          </a:prstGeom>
        </p:spPr>
      </p:pic>
      <p:pic>
        <p:nvPicPr>
          <p:cNvPr id="24" name="图片 23"/>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9591627" y="5944464"/>
            <a:ext cx="509041" cy="509041"/>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dirty="0"/>
              <a:t>首先，在这个应用中，不可能用一个数组即能解决问题，原因是：</a:t>
            </a:r>
          </a:p>
        </p:txBody>
      </p:sp>
      <p:pic>
        <p:nvPicPr>
          <p:cNvPr id="4" name="图片 3"/>
          <p:cNvPicPr>
            <a:picLocks noChangeAspect="1"/>
          </p:cNvPicPr>
          <p:nvPr/>
        </p:nvPicPr>
        <p:blipFill rotWithShape="1">
          <a:blip r:embed="rId3" cstate="print"/>
          <a:srcRect b="1630"/>
          <a:stretch>
            <a:fillRect/>
          </a:stretch>
        </p:blipFill>
        <p:spPr>
          <a:xfrm>
            <a:off x="1961804" y="2333433"/>
            <a:ext cx="7331825" cy="4516249"/>
          </a:xfrm>
          <a:prstGeom prst="rect">
            <a:avLst/>
          </a:prstGeom>
        </p:spPr>
      </p:pic>
      <p:sp>
        <p:nvSpPr>
          <p:cNvPr id="5" name="等腰三角形 4"/>
          <p:cNvSpPr/>
          <p:nvPr/>
        </p:nvSpPr>
        <p:spPr>
          <a:xfrm rot="10800000">
            <a:off x="5209300" y="2009677"/>
            <a:ext cx="751114" cy="64751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097867" y="1647069"/>
            <a:ext cx="6538021"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认为和自家阿猫阿狗是同一种数据类型的请举手</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lstStyle/>
          <a:p>
            <a:r>
              <a:rPr lang="zh-CN" altLang="en-US" dirty="0"/>
              <a:t>事实上不同的宠物也是不同的数据类型，如果存在</a:t>
            </a:r>
            <a:r>
              <a:rPr lang="en-US" altLang="zh-CN" dirty="0"/>
              <a:t>10</a:t>
            </a:r>
            <a:r>
              <a:rPr lang="zh-CN" altLang="en-US" dirty="0"/>
              <a:t>中类型的宠物，那么本示例将需要</a:t>
            </a:r>
            <a:r>
              <a:rPr lang="en-US" altLang="zh-CN" dirty="0"/>
              <a:t>11</a:t>
            </a:r>
            <a:r>
              <a:rPr lang="zh-CN" altLang="en-US" dirty="0"/>
              <a:t>个数组来存放数据（</a:t>
            </a:r>
            <a:r>
              <a:rPr lang="en-US" altLang="zh-CN" dirty="0"/>
              <a:t>1</a:t>
            </a:r>
            <a:r>
              <a:rPr lang="zh-CN" altLang="en-US" dirty="0"/>
              <a:t>个数组存人，</a:t>
            </a:r>
            <a:r>
              <a:rPr lang="en-US" altLang="zh-CN" dirty="0"/>
              <a:t>10</a:t>
            </a:r>
            <a:r>
              <a:rPr lang="zh-CN" altLang="en-US" dirty="0"/>
              <a:t>个数组存宠物）</a:t>
            </a:r>
            <a:endParaRPr lang="en-US" altLang="zh-CN" dirty="0"/>
          </a:p>
          <a:p>
            <a:r>
              <a:rPr lang="zh-CN" altLang="en-US" dirty="0"/>
              <a:t>如果使用数组保存数据，由于数组大小不能扩展，因此在创建时需要以元素极端多的情况考虑问题，而根据哲学家的说法，世界上所有人都存在关系，因此每个数组的大小都应该跟全球人数相当（事实上，情况可能会更复杂），那么我们会需要</a:t>
            </a:r>
            <a:r>
              <a:rPr lang="en-US" altLang="zh-CN" dirty="0"/>
              <a:t>11</a:t>
            </a:r>
            <a:r>
              <a:rPr lang="zh-CN" altLang="en-US" dirty="0"/>
              <a:t>个</a:t>
            </a:r>
            <a:r>
              <a:rPr lang="en-US" altLang="zh-CN" dirty="0"/>
              <a:t>70</a:t>
            </a:r>
            <a:r>
              <a:rPr lang="zh-CN" altLang="en-US" dirty="0"/>
              <a:t>亿元素的数组，如果每个节点用一个字节来描述的话</a:t>
            </a:r>
            <a:r>
              <a:rPr lang="en-US" altLang="zh-CN" dirty="0"/>
              <a:t>…</a:t>
            </a:r>
            <a:endParaRPr lang="zh-CN" altLang="en-US" dirty="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模拟实现基本的数据结构并进行数据操作</a:t>
            </a:r>
            <a:endParaRPr lang="en-US" altLang="zh-CN" dirty="0"/>
          </a:p>
        </p:txBody>
      </p:sp>
      <p:sp>
        <p:nvSpPr>
          <p:cNvPr id="3" name="内容占位符 2"/>
          <p:cNvSpPr>
            <a:spLocks noGrp="1"/>
          </p:cNvSpPr>
          <p:nvPr>
            <p:ph idx="1"/>
          </p:nvPr>
        </p:nvSpPr>
        <p:spPr>
          <a:xfrm>
            <a:off x="186570" y="899047"/>
            <a:ext cx="11792070" cy="5448937"/>
          </a:xfrm>
        </p:spPr>
        <p:txBody>
          <a:bodyPr>
            <a:normAutofit/>
          </a:bodyPr>
          <a:lstStyle/>
          <a:p>
            <a:r>
              <a:rPr lang="zh-CN" altLang="en-US" dirty="0"/>
              <a:t>要破解这个问题，我们需要一种逻辑上连续的线性表，所谓逻辑上连续，指的是节点与节点直接无需在内存上物理连续存储，而是通过引用成员来指向下一个节点的位置，在这种方式下，由于可以在内存中动态的进行对象创建，因此，线性表能存放的数量仅受堆内存大小的约束，而且也没有必要在构建线性表时无需给定其容量大小</a:t>
            </a:r>
            <a:endParaRPr lang="en-US" altLang="zh-CN" dirty="0"/>
          </a:p>
          <a:p>
            <a:r>
              <a:rPr lang="zh-CN" altLang="en-US" dirty="0"/>
              <a:t>这种线性表我们称为</a:t>
            </a:r>
            <a:r>
              <a:rPr lang="zh-CN" altLang="en-US" b="1" dirty="0">
                <a:solidFill>
                  <a:srgbClr val="C00000"/>
                </a:solidFill>
              </a:rPr>
              <a:t>链表</a:t>
            </a:r>
            <a:r>
              <a:rPr lang="zh-CN" altLang="en-US" dirty="0"/>
              <a:t>，它解决了数组的如下问题：</a:t>
            </a:r>
            <a:endParaRPr lang="en-US" altLang="zh-CN" dirty="0"/>
          </a:p>
          <a:p>
            <a:pPr lvl="1"/>
            <a:r>
              <a:rPr lang="zh-CN" altLang="en-US" dirty="0"/>
              <a:t>插入</a:t>
            </a:r>
            <a:r>
              <a:rPr lang="en-US" altLang="zh-CN" dirty="0"/>
              <a:t>,</a:t>
            </a:r>
            <a:r>
              <a:rPr lang="zh-CN" altLang="en-US" dirty="0"/>
              <a:t>删除的效率非常低</a:t>
            </a:r>
          </a:p>
          <a:p>
            <a:pPr lvl="1"/>
            <a:r>
              <a:rPr lang="zh-CN" altLang="en-US" dirty="0"/>
              <a:t>数组大小不可变</a:t>
            </a:r>
            <a:r>
              <a:rPr lang="en-US" altLang="zh-CN" dirty="0"/>
              <a:t>,</a:t>
            </a:r>
            <a:r>
              <a:rPr lang="zh-CN" altLang="en-US" dirty="0"/>
              <a:t>无法实现动态生成</a:t>
            </a:r>
            <a:endParaRPr lang="en-US" altLang="zh-CN" dirty="0"/>
          </a:p>
          <a:p>
            <a:endParaRPr lang="zh-CN" altLang="en-US" dirty="0"/>
          </a:p>
        </p:txBody>
      </p:sp>
    </p:spTree>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4026</Words>
  <Application>WPS 演示</Application>
  <PresentationFormat>自定义</PresentationFormat>
  <Paragraphs>524</Paragraphs>
  <Slides>49</Slides>
  <Notes>49</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Office 主题</vt:lpstr>
      <vt:lpstr>基础数据结构</vt:lpstr>
      <vt:lpstr>本章目标</vt:lpstr>
      <vt:lpstr>知识点1-基本的三种数据结构类型</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知识点2-模拟实现基本的数据结构并进行数据操作</vt:lpstr>
      <vt:lpstr>知识点3-哈希表的实现原理</vt:lpstr>
      <vt:lpstr>知识点3-哈希表的实现原理</vt:lpstr>
      <vt:lpstr>知识点3-哈希表的实现原理</vt:lpstr>
      <vt:lpstr>知识点3-哈希表的实现原理</vt:lpstr>
      <vt:lpstr>知识点3-哈希表的实现原理</vt:lpstr>
    </vt:vector>
  </TitlesOfParts>
  <Company>Baidu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AutoBVT</cp:lastModifiedBy>
  <cp:revision>1077</cp:revision>
  <dcterms:created xsi:type="dcterms:W3CDTF">2014-03-19T14:07:00Z</dcterms:created>
  <dcterms:modified xsi:type="dcterms:W3CDTF">2021-09-10T03:16:15Z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