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tags/tag14.xml" ContentType="application/vnd.openxmlformats-officedocument.presentationml.tags+xml"/>
  <Override PartName="/ppt/tags/tag12.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13.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handoutMasterIdLst>
    <p:handoutMasterId r:id="rId44"/>
  </p:handoutMasterIdLst>
  <p:sldIdLst>
    <p:sldId id="1520" r:id="rId2"/>
    <p:sldId id="1367" r:id="rId3"/>
    <p:sldId id="1519" r:id="rId4"/>
    <p:sldId id="1453" r:id="rId5"/>
    <p:sldId id="1372" r:id="rId6"/>
    <p:sldId id="1454" r:id="rId7"/>
    <p:sldId id="1370" r:id="rId8"/>
    <p:sldId id="1368" r:id="rId9"/>
    <p:sldId id="1396" r:id="rId10"/>
    <p:sldId id="1457" r:id="rId11"/>
    <p:sldId id="1521" r:id="rId12"/>
    <p:sldId id="1522" r:id="rId13"/>
    <p:sldId id="1523" r:id="rId14"/>
    <p:sldId id="1416" r:id="rId15"/>
    <p:sldId id="1524" r:id="rId16"/>
    <p:sldId id="1461" r:id="rId17"/>
    <p:sldId id="1525" r:id="rId18"/>
    <p:sldId id="1526" r:id="rId19"/>
    <p:sldId id="1462" r:id="rId20"/>
    <p:sldId id="1464" r:id="rId21"/>
    <p:sldId id="1527" r:id="rId22"/>
    <p:sldId id="1487" r:id="rId23"/>
    <p:sldId id="1466" r:id="rId24"/>
    <p:sldId id="1528" r:id="rId25"/>
    <p:sldId id="1471" r:id="rId26"/>
    <p:sldId id="1474" r:id="rId27"/>
    <p:sldId id="1529" r:id="rId28"/>
    <p:sldId id="1530" r:id="rId29"/>
    <p:sldId id="1402" r:id="rId30"/>
    <p:sldId id="1475" r:id="rId31"/>
    <p:sldId id="1505" r:id="rId32"/>
    <p:sldId id="1511" r:id="rId33"/>
    <p:sldId id="1531" r:id="rId34"/>
    <p:sldId id="1261" r:id="rId35"/>
    <p:sldId id="1512" r:id="rId36"/>
    <p:sldId id="1260" r:id="rId37"/>
    <p:sldId id="1533" r:id="rId38"/>
    <p:sldId id="1476" r:id="rId39"/>
    <p:sldId id="1429" r:id="rId40"/>
    <p:sldId id="1514" r:id="rId41"/>
    <p:sldId id="1433"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54958"/>
    <a:srgbClr val="276A83"/>
    <a:srgbClr val="FD3AD1"/>
    <a:srgbClr val="C3C000"/>
    <a:srgbClr val="595959"/>
    <a:srgbClr val="379C35"/>
    <a:srgbClr val="AE0B0B"/>
    <a:srgbClr val="269999"/>
    <a:srgbClr val="C56883"/>
    <a:srgbClr val="B8275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8788" autoAdjust="0"/>
    <p:restoredTop sz="93939" autoAdjust="0"/>
  </p:normalViewPr>
  <p:slideViewPr>
    <p:cSldViewPr snapToGrid="0">
      <p:cViewPr>
        <p:scale>
          <a:sx n="70" d="100"/>
          <a:sy n="70" d="100"/>
        </p:scale>
        <p:origin x="-78" y="42"/>
      </p:cViewPr>
      <p:guideLst>
        <p:guide orient="horz" pos="2159"/>
        <p:guide pos="3754"/>
      </p:guideLst>
    </p:cSldViewPr>
  </p:slideViewPr>
  <p:outlineViewPr>
    <p:cViewPr>
      <p:scale>
        <a:sx n="33" d="100"/>
        <a:sy n="33" d="100"/>
      </p:scale>
      <p:origin x="0" y="-46080"/>
    </p:cViewPr>
  </p:outlineViewPr>
  <p:notesTextViewPr>
    <p:cViewPr>
      <p:scale>
        <a:sx n="1" d="1"/>
        <a:sy n="1" d="1"/>
      </p:scale>
      <p:origin x="0" y="0"/>
    </p:cViewPr>
  </p:notesTextViewPr>
  <p:sorterViewPr>
    <p:cViewPr>
      <p:scale>
        <a:sx n="40" d="100"/>
        <a:sy n="40" d="100"/>
      </p:scale>
      <p:origin x="0" y="0"/>
    </p:cViewPr>
  </p:sorterViewPr>
  <p:notesViewPr>
    <p:cSldViewPr snapToGrid="0">
      <p:cViewPr varScale="1">
        <p:scale>
          <a:sx n="57" d="100"/>
          <a:sy n="57" d="100"/>
        </p:scale>
        <p:origin x="2034" y="66"/>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FDAFF6-F84F-4348-8062-22F68F2F883C}" type="datetimeFigureOut">
              <a:rPr lang="zh-CN" altLang="en-US" smtClean="0"/>
              <a:pPr/>
              <a:t>2021/9/10 Friday</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8F3BBD-B065-4C1F-9D2D-1D16C98090F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9AA82-4130-4734-8B4A-6884A5015015}" type="datetimeFigureOut">
              <a:rPr lang="zh-CN" altLang="en-US" smtClean="0"/>
              <a:pPr/>
              <a:t>2021/9/10 Friday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B019E-7D09-4A3E-A6A1-B4531B68838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t>
            </a:r>
            <a:r>
              <a:rPr lang="zh-CN" altLang="en-US" dirty="0"/>
              <a:t>本节引言</a:t>
            </a:r>
            <a:r>
              <a:rPr lang="en-US" altLang="zh-CN" dirty="0"/>
              <a:t>】</a:t>
            </a:r>
          </a:p>
          <a:p>
            <a:r>
              <a:rPr lang="zh-CN" altLang="en-US" dirty="0"/>
              <a:t>在本章的第一节中，我们为大家介绍了一些基础的数据结构，可以发现，我们构建的符合数据结构的主要功能都是为了描述一个群体并对其进行统一管理，例如线性表中的链表，可以突破构建时的大小设定，动态的向其中加入新元素，而栈和队列在线性表的基础上加以了更为严格的数据访问规则。我们已经可以通过代码实现这些简单的集合结构。而</a:t>
            </a:r>
            <a:r>
              <a:rPr lang="en-US" altLang="zh-CN" dirty="0"/>
              <a:t>JDK</a:t>
            </a:r>
            <a:r>
              <a:rPr lang="zh-CN" altLang="en-US" dirty="0"/>
              <a:t>本身为了解放开发人员的时间，提高效率，内置了一个集合框架可以帮助我们快速编写应用程序，通过大量测试的内置实现也提供了更好的性能和安全性保证。本节将详细描述这个内置的集合框架。</a:t>
            </a:r>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sym typeface="+mn-ea"/>
              </a:rPr>
              <a:t>     </a:t>
            </a:r>
            <a:r>
              <a:rPr lang="zh-CN" altLang="en-US" dirty="0">
                <a:sym typeface="+mn-ea"/>
              </a:rPr>
              <a:t>迭代是取出集合中元素的一种方式</a:t>
            </a:r>
            <a:r>
              <a:rPr lang="en-US" altLang="zh-CN" dirty="0">
                <a:sym typeface="+mn-ea"/>
              </a:rPr>
              <a:t>2</a:t>
            </a:r>
            <a:r>
              <a:rPr lang="zh-CN" altLang="en-US" dirty="0">
                <a:sym typeface="+mn-ea"/>
              </a:rPr>
              <a:t>。</a:t>
            </a:r>
            <a:endParaRPr lang="zh-CN" altLang="en-US" dirty="0"/>
          </a:p>
          <a:p>
            <a:pPr marL="0" lvl="1" indent="0">
              <a:buNone/>
            </a:pPr>
            <a:r>
              <a:rPr lang="zh-CN" altLang="en-US" dirty="0">
                <a:sym typeface="+mn-ea"/>
              </a:rPr>
              <a:t>    使用迭代器对</a:t>
            </a:r>
            <a:r>
              <a:rPr lang="en-US" altLang="zh-CN" dirty="0">
                <a:sym typeface="+mn-ea"/>
              </a:rPr>
              <a:t>Collection</a:t>
            </a:r>
            <a:r>
              <a:rPr lang="zh-CN" altLang="en-US" dirty="0">
                <a:sym typeface="+mn-ea"/>
              </a:rPr>
              <a:t>遍历形式：</a:t>
            </a:r>
            <a:endParaRPr lang="en-US" altLang="zh-CN" dirty="0">
              <a:solidFill>
                <a:schemeClr val="tx1"/>
              </a:solidFill>
            </a:endParaRPr>
          </a:p>
          <a:p>
            <a:pPr marL="0" lvl="1">
              <a:spcBef>
                <a:spcPts val="1000"/>
              </a:spcBef>
              <a:buNone/>
            </a:pPr>
            <a:r>
              <a:rPr lang="en-US" altLang="zh-CN" dirty="0">
                <a:sym typeface="+mn-ea"/>
              </a:rPr>
              <a:t>     for( Iterator  </a:t>
            </a:r>
            <a:r>
              <a:rPr lang="zh-CN" altLang="en-US" dirty="0">
                <a:sym typeface="+mn-ea"/>
              </a:rPr>
              <a:t>变量名 </a:t>
            </a:r>
            <a:r>
              <a:rPr lang="en-US" altLang="zh-CN" dirty="0">
                <a:sym typeface="+mn-ea"/>
              </a:rPr>
              <a:t>= Collection</a:t>
            </a:r>
            <a:r>
              <a:rPr lang="zh-CN" altLang="en-US" dirty="0">
                <a:sym typeface="+mn-ea"/>
              </a:rPr>
              <a:t>对象</a:t>
            </a:r>
            <a:r>
              <a:rPr lang="en-US" altLang="zh-CN" dirty="0">
                <a:sym typeface="+mn-ea"/>
              </a:rPr>
              <a:t>.iterator() ; </a:t>
            </a:r>
            <a:r>
              <a:rPr lang="zh-CN" altLang="en-US" dirty="0">
                <a:sym typeface="+mn-ea"/>
              </a:rPr>
              <a:t>变量名</a:t>
            </a:r>
            <a:r>
              <a:rPr lang="en-US" altLang="zh-CN" dirty="0">
                <a:sym typeface="+mn-ea"/>
              </a:rPr>
              <a:t>.hasNext(); ){</a:t>
            </a:r>
            <a:endParaRPr lang="en-US" altLang="zh-CN" dirty="0">
              <a:solidFill>
                <a:schemeClr val="tx1"/>
              </a:solidFill>
            </a:endParaRPr>
          </a:p>
          <a:p>
            <a:pPr marL="228600" lvl="1">
              <a:spcBef>
                <a:spcPts val="1000"/>
              </a:spcBef>
              <a:buNone/>
            </a:pPr>
            <a:r>
              <a:rPr lang="en-US" altLang="zh-CN" dirty="0">
                <a:sym typeface="+mn-ea"/>
              </a:rPr>
              <a:t>	             System.out.println(</a:t>
            </a:r>
            <a:r>
              <a:rPr lang="zh-CN" altLang="en-US" dirty="0">
                <a:sym typeface="+mn-ea"/>
              </a:rPr>
              <a:t>变量名</a:t>
            </a:r>
            <a:r>
              <a:rPr lang="en-US" altLang="zh-CN" dirty="0">
                <a:sym typeface="+mn-ea"/>
              </a:rPr>
              <a:t>.next() );</a:t>
            </a:r>
            <a:endParaRPr lang="en-US" altLang="zh-CN" dirty="0">
              <a:solidFill>
                <a:schemeClr val="tx1"/>
              </a:solidFill>
            </a:endParaRPr>
          </a:p>
          <a:p>
            <a:pPr marL="228600" lvl="1">
              <a:spcBef>
                <a:spcPts val="1000"/>
              </a:spcBef>
              <a:buNone/>
            </a:pPr>
            <a:r>
              <a:rPr lang="zh-CN" altLang="en-US" dirty="0">
                <a:sym typeface="+mn-ea"/>
              </a:rPr>
              <a:t>          ｝</a:t>
            </a:r>
            <a:endParaRPr lang="zh-CN" altLang="en-US" dirty="0">
              <a:solidFill>
                <a:schemeClr val="tx1"/>
              </a:solidFill>
            </a:endParaRPr>
          </a:p>
          <a:p>
            <a:pPr marL="228600" lvl="1">
              <a:spcBef>
                <a:spcPts val="1000"/>
              </a:spcBef>
              <a:buNone/>
            </a:pPr>
            <a:r>
              <a:rPr lang="en-US" altLang="zh-CN" dirty="0">
                <a:sym typeface="+mn-ea"/>
              </a:rPr>
              <a:t>    Iterator  </a:t>
            </a:r>
            <a:r>
              <a:rPr lang="zh-CN" altLang="en-US" dirty="0">
                <a:sym typeface="+mn-ea"/>
              </a:rPr>
              <a:t>变量名 </a:t>
            </a:r>
            <a:r>
              <a:rPr lang="en-US" altLang="zh-CN" dirty="0">
                <a:sym typeface="+mn-ea"/>
              </a:rPr>
              <a:t>=null;</a:t>
            </a:r>
            <a:endParaRPr lang="zh-CN" altLang="en-US" dirty="0">
              <a:solidFill>
                <a:schemeClr val="tx1"/>
              </a:solidFill>
            </a:endParaRPr>
          </a:p>
          <a:p>
            <a:pPr marL="0" lvl="1">
              <a:spcBef>
                <a:spcPts val="1000"/>
              </a:spcBef>
              <a:buNone/>
            </a:pPr>
            <a:r>
              <a:rPr lang="en-US" altLang="zh-CN" dirty="0">
                <a:sym typeface="+mn-ea"/>
              </a:rPr>
              <a:t>    for(  </a:t>
            </a:r>
            <a:r>
              <a:rPr lang="zh-CN" altLang="en-US" dirty="0">
                <a:sym typeface="+mn-ea"/>
              </a:rPr>
              <a:t>变量名 </a:t>
            </a:r>
            <a:r>
              <a:rPr lang="en-US" altLang="zh-CN" dirty="0">
                <a:sym typeface="+mn-ea"/>
              </a:rPr>
              <a:t>= Collection</a:t>
            </a:r>
            <a:r>
              <a:rPr lang="zh-CN" altLang="en-US" dirty="0">
                <a:sym typeface="+mn-ea"/>
              </a:rPr>
              <a:t>对象</a:t>
            </a:r>
            <a:r>
              <a:rPr lang="en-US" altLang="zh-CN" dirty="0">
                <a:sym typeface="+mn-ea"/>
              </a:rPr>
              <a:t>.iterator() ; </a:t>
            </a:r>
            <a:r>
              <a:rPr lang="zh-CN" altLang="en-US" dirty="0">
                <a:sym typeface="+mn-ea"/>
              </a:rPr>
              <a:t>变量名</a:t>
            </a:r>
            <a:r>
              <a:rPr lang="en-US" altLang="zh-CN" dirty="0">
                <a:sym typeface="+mn-ea"/>
              </a:rPr>
              <a:t>.hasNext(); ){</a:t>
            </a:r>
            <a:endParaRPr lang="en-US" altLang="zh-CN" dirty="0">
              <a:solidFill>
                <a:schemeClr val="tx1"/>
              </a:solidFill>
            </a:endParaRPr>
          </a:p>
          <a:p>
            <a:pPr marL="228600" lvl="1">
              <a:spcBef>
                <a:spcPts val="1000"/>
              </a:spcBef>
              <a:buNone/>
            </a:pPr>
            <a:r>
              <a:rPr lang="en-US" altLang="zh-CN" dirty="0">
                <a:sym typeface="+mn-ea"/>
              </a:rPr>
              <a:t>	             System.out.println(</a:t>
            </a:r>
            <a:r>
              <a:rPr lang="zh-CN" altLang="en-US" dirty="0">
                <a:sym typeface="+mn-ea"/>
              </a:rPr>
              <a:t>变量名</a:t>
            </a:r>
            <a:r>
              <a:rPr lang="en-US" altLang="zh-CN" dirty="0">
                <a:sym typeface="+mn-ea"/>
              </a:rPr>
              <a:t>.next() );</a:t>
            </a:r>
            <a:endParaRPr lang="en-US" altLang="zh-CN" dirty="0">
              <a:solidFill>
                <a:schemeClr val="tx1"/>
              </a:solidFill>
            </a:endParaRPr>
          </a:p>
          <a:p>
            <a:pPr marL="228600" lvl="1">
              <a:spcBef>
                <a:spcPts val="1000"/>
              </a:spcBef>
              <a:buNone/>
            </a:pPr>
            <a:r>
              <a:rPr lang="zh-CN" altLang="en-US" dirty="0">
                <a:sym typeface="+mn-ea"/>
              </a:rPr>
              <a:t>          ｝</a:t>
            </a:r>
            <a:endParaRPr lang="en-US" altLang="zh-CN" dirty="0">
              <a:solidFill>
                <a:schemeClr val="tx1"/>
              </a:solidFill>
            </a:endParaRPr>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案例</a:t>
            </a:r>
            <a:r>
              <a:rPr lang="en-US" altLang="zh-CN"/>
              <a:t>2</a:t>
            </a:r>
            <a:r>
              <a:rPr lang="zh-CN" altLang="en-US"/>
              <a:t>：作者对应一本图书</a:t>
            </a:r>
          </a:p>
          <a:p>
            <a:r>
              <a:rPr lang="zh-CN" altLang="en-US"/>
              <a:t>案例</a:t>
            </a:r>
            <a:r>
              <a:rPr lang="en-US" altLang="zh-CN"/>
              <a:t>3</a:t>
            </a:r>
            <a:r>
              <a:rPr lang="zh-CN" altLang="en-US"/>
              <a:t>：作者对应多本图书</a:t>
            </a:r>
          </a:p>
          <a:p>
            <a:r>
              <a:rPr lang="zh-CN" altLang="en-US"/>
              <a:t>底层实现原理</a:t>
            </a:r>
          </a:p>
          <a:p>
            <a:r>
              <a:rPr lang="zh-CN" altLang="en-US"/>
              <a:t>源码分析</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0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tx1">
                    <a:lumMod val="75000"/>
                    <a:lumOff val="25000"/>
                  </a:schemeClr>
                </a:solidFill>
                <a:latin typeface="微软雅黑 Light" panose="020B0502040204020203" pitchFamily="34" charset="-122"/>
                <a:ea typeface="微软雅黑 Light" panose="020B0502040204020203"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2021/9/10 Friday</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pic>
        <p:nvPicPr>
          <p:cNvPr id="8" name="Picture 7" descr="Picture1.png"/>
          <p:cNvPicPr>
            <a:picLocks noChangeAspect="1"/>
          </p:cNvPicPr>
          <p:nvPr userDrawn="1"/>
        </p:nvPicPr>
        <p:blipFill>
          <a:blip r:embed="rId3" cstate="screen"/>
          <a:stretch>
            <a:fillRect/>
          </a:stretch>
        </p:blipFill>
        <p:spPr>
          <a:xfrm>
            <a:off x="9851569" y="179024"/>
            <a:ext cx="2153196" cy="720894"/>
          </a:xfrm>
          <a:prstGeom prst="rect">
            <a:avLst/>
          </a:prstGeom>
        </p:spPr>
      </p:pic>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2021/9/10 Friday</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Picture 3" descr="C:\Users\wangwengping\Desktop\logo1.png"/>
          <p:cNvPicPr>
            <a:picLocks noChangeAspect="1" noChangeArrowheads="1"/>
          </p:cNvPicPr>
          <p:nvPr userDrawn="1"/>
        </p:nvPicPr>
        <p:blipFill>
          <a:blip r:embed="rId2" cstate="screen"/>
          <a:srcRect/>
          <a:stretch>
            <a:fillRect/>
          </a:stretch>
        </p:blipFill>
        <p:spPr bwMode="auto">
          <a:xfrm>
            <a:off x="10535631" y="161755"/>
            <a:ext cx="1224569" cy="1236832"/>
          </a:xfrm>
          <a:prstGeom prst="rect">
            <a:avLst/>
          </a:prstGeom>
          <a:noFill/>
          <a:ln w="9525">
            <a:noFill/>
            <a:miter lim="800000"/>
            <a:headEnd/>
            <a:tailEnd/>
          </a:ln>
        </p:spPr>
      </p:pic>
      <p:sp>
        <p:nvSpPr>
          <p:cNvPr id="2" name="标题 1"/>
          <p:cNvSpPr>
            <a:spLocks noGrp="1"/>
          </p:cNvSpPr>
          <p:nvPr>
            <p:ph type="title"/>
          </p:nvPr>
        </p:nvSpPr>
        <p:spPr>
          <a:xfrm>
            <a:off x="173508" y="881"/>
            <a:ext cx="11573813" cy="849126"/>
          </a:xfrm>
        </p:spPr>
        <p:txBody>
          <a:bodyPr>
            <a:normAutofit/>
          </a:bodyPr>
          <a:lstStyle>
            <a:lvl1pPr>
              <a:defRPr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p>
        </p:txBody>
      </p:sp>
      <p:sp>
        <p:nvSpPr>
          <p:cNvPr id="3" name="内容占位符 2"/>
          <p:cNvSpPr>
            <a:spLocks noGrp="1"/>
          </p:cNvSpPr>
          <p:nvPr>
            <p:ph idx="1"/>
          </p:nvPr>
        </p:nvSpPr>
        <p:spPr>
          <a:xfrm>
            <a:off x="186570" y="899047"/>
            <a:ext cx="11792070" cy="5448937"/>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2021/9/10 Friday</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
        <p:nvSpPr>
          <p:cNvPr id="9" name="矩形 8"/>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pic>
        <p:nvPicPr>
          <p:cNvPr id="10" name="Picture 9" descr="Picture1.png"/>
          <p:cNvPicPr>
            <a:picLocks noChangeAspect="1"/>
          </p:cNvPicPr>
          <p:nvPr userDrawn="1"/>
        </p:nvPicPr>
        <p:blipFill>
          <a:blip r:embed="rId3" cstate="screen"/>
          <a:stretch>
            <a:fillRect/>
          </a:stretch>
        </p:blipFill>
        <p:spPr>
          <a:xfrm>
            <a:off x="10178141" y="6062200"/>
            <a:ext cx="1787437" cy="598437"/>
          </a:xfrm>
          <a:prstGeom prst="rect">
            <a:avLst/>
          </a:prstGeom>
        </p:spPr>
      </p:pic>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73510" y="12302"/>
            <a:ext cx="11637135" cy="819731"/>
          </a:xfrm>
        </p:spPr>
        <p:txBody>
          <a:bodyPr vert="horz" lIns="91440" tIns="45720" rIns="91440" bIns="45720" rtlCol="0" anchor="ctr">
            <a:normAutofit/>
          </a:bodyPr>
          <a:lstStyle>
            <a:lvl1pPr>
              <a:defRPr lang="zh-CN" altLang="en-US"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2021/9/10 Friday</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
        <p:nvSpPr>
          <p:cNvPr id="8" name="矩形 7"/>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505075"/>
            <a:ext cx="5157787"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2021/9/10 Friday</a:t>
            </a:fld>
            <a:endParaRPr lang="zh-CN" altLang="en-US"/>
          </a:p>
        </p:txBody>
      </p:sp>
      <p:sp>
        <p:nvSpPr>
          <p:cNvPr id="8" name="页脚占位符 7"/>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pPr/>
              <a:t>2021/9/10 Friday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pPr/>
              <a:t>2021/9/10 Friday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atin typeface="微软雅黑 Light" panose="020B0502040204020203" pitchFamily="34" charset="-122"/>
                <a:ea typeface="微软雅黑 Light" panose="020B0502040204020203" pitchFamily="34" charset="-122"/>
              </a:defRPr>
            </a:lvl1pPr>
            <a:lvl2pPr>
              <a:defRPr sz="2800">
                <a:latin typeface="微软雅黑 Light" panose="020B0502040204020203" pitchFamily="34" charset="-122"/>
                <a:ea typeface="微软雅黑 Light" panose="020B0502040204020203" pitchFamily="34" charset="-122"/>
              </a:defRPr>
            </a:lvl2pPr>
            <a:lvl3pPr>
              <a:defRPr sz="2400">
                <a:latin typeface="微软雅黑 Light" panose="020B0502040204020203" pitchFamily="34" charset="-122"/>
                <a:ea typeface="微软雅黑 Light" panose="020B0502040204020203" pitchFamily="34" charset="-122"/>
              </a:defRPr>
            </a:lvl3pPr>
            <a:lvl4pPr>
              <a:defRPr sz="2000">
                <a:latin typeface="微软雅黑 Light" panose="020B0502040204020203" pitchFamily="34" charset="-122"/>
                <a:ea typeface="微软雅黑 Light" panose="020B0502040204020203" pitchFamily="34" charset="-122"/>
              </a:defRPr>
            </a:lvl4pPr>
            <a:lvl5pPr>
              <a:defRPr sz="2000">
                <a:latin typeface="微软雅黑 Light" panose="020B0502040204020203" pitchFamily="34" charset="-122"/>
                <a:ea typeface="微软雅黑 Light" panose="020B0502040204020203" pitchFamily="34" charset="-122"/>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2021/9/10 Friday</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atin typeface="微软雅黑 Light" panose="020B0502040204020203" pitchFamily="34" charset="-122"/>
                <a:ea typeface="微软雅黑 Light" panose="020B0502040204020203"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2021/9/10 Friday</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2021/9/10 Friday</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B6DDD-08F0-436D-982C-F99374840B3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tool.oschina.net/uploads/apidocs/jdk-zh/java/util/LinkedList.html" TargetMode="Externa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10230"/>
            <a:ext cx="9144000" cy="2387600"/>
          </a:xfrm>
        </p:spPr>
        <p:txBody>
          <a:bodyPr anchor="ctr">
            <a:normAutofit/>
          </a:bodyPr>
          <a:lstStyle/>
          <a:p>
            <a:r>
              <a:rPr lang="zh-CN" altLang="en-US" sz="6000" dirty="0">
                <a:solidFill>
                  <a:schemeClr val="tx1">
                    <a:lumMod val="65000"/>
                    <a:lumOff val="35000"/>
                  </a:schemeClr>
                </a:solidFill>
              </a:rPr>
              <a:t>List、Set与Map</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5</a:t>
            </a:r>
            <a:r>
              <a:rPr lang="zh-CN" altLang="en-US" dirty="0"/>
              <a:t>：</a:t>
            </a:r>
            <a:r>
              <a:rPr lang="en-US" altLang="zh-CN" dirty="0">
                <a:sym typeface="+mn-ea"/>
              </a:rPr>
              <a:t>List</a:t>
            </a:r>
            <a:r>
              <a:rPr lang="zh-CN" altLang="en-US" dirty="0">
                <a:sym typeface="+mn-ea"/>
              </a:rPr>
              <a:t>接口实现类</a:t>
            </a:r>
            <a:endParaRPr lang="zh-CN" altLang="en-US" dirty="0"/>
          </a:p>
        </p:txBody>
      </p:sp>
      <p:sp>
        <p:nvSpPr>
          <p:cNvPr id="3" name="内容占位符 2"/>
          <p:cNvSpPr>
            <a:spLocks noGrp="1"/>
          </p:cNvSpPr>
          <p:nvPr>
            <p:ph idx="1"/>
          </p:nvPr>
        </p:nvSpPr>
        <p:spPr>
          <a:xfrm>
            <a:off x="186690" y="899160"/>
            <a:ext cx="11791950" cy="5800725"/>
          </a:xfrm>
        </p:spPr>
        <p:txBody>
          <a:bodyPr>
            <a:normAutofit/>
          </a:bodyPr>
          <a:lstStyle/>
          <a:p>
            <a:r>
              <a:rPr lang="en-US" altLang="zh-CN" dirty="0">
                <a:sym typeface="+mn-ea"/>
              </a:rPr>
              <a:t>List</a:t>
            </a:r>
            <a:r>
              <a:rPr lang="zh-CN" altLang="en-US" dirty="0">
                <a:sym typeface="+mn-ea"/>
              </a:rPr>
              <a:t>接口为</a:t>
            </a:r>
            <a:r>
              <a:rPr lang="en-US" altLang="zh-CN" dirty="0">
                <a:sym typeface="+mn-ea"/>
              </a:rPr>
              <a:t>Collection</a:t>
            </a:r>
            <a:r>
              <a:rPr lang="zh-CN" altLang="en-US" dirty="0">
                <a:sym typeface="+mn-ea"/>
              </a:rPr>
              <a:t>子接口。</a:t>
            </a:r>
            <a:r>
              <a:rPr lang="en-US" altLang="zh-CN" dirty="0">
                <a:sym typeface="+mn-ea"/>
              </a:rPr>
              <a:t>List</a:t>
            </a:r>
            <a:r>
              <a:rPr lang="zh-CN" altLang="en-US" dirty="0">
                <a:sym typeface="+mn-ea"/>
              </a:rPr>
              <a:t>所代表的是</a:t>
            </a:r>
            <a:r>
              <a:rPr lang="zh-CN" altLang="en-US" b="1" dirty="0">
                <a:solidFill>
                  <a:srgbClr val="C00000"/>
                </a:solidFill>
                <a:sym typeface="+mn-ea"/>
              </a:rPr>
              <a:t>有序的</a:t>
            </a:r>
            <a:r>
              <a:rPr lang="en-US" altLang="zh-CN" dirty="0">
                <a:sym typeface="+mn-ea"/>
              </a:rPr>
              <a:t>Collection</a:t>
            </a:r>
            <a:endParaRPr lang="en-US" altLang="zh-CN" dirty="0"/>
          </a:p>
          <a:p>
            <a:r>
              <a:rPr lang="zh-CN" altLang="en-US" dirty="0">
                <a:cs typeface="微软雅黑 Light" panose="020B0502040204020203" pitchFamily="34" charset="-122"/>
                <a:sym typeface="+mn-ea"/>
              </a:rPr>
              <a:t>List接口位置</a:t>
            </a:r>
            <a:r>
              <a:rPr lang="en-US" altLang="zh-CN" dirty="0">
                <a:cs typeface="微软雅黑 Light" panose="020B0502040204020203" pitchFamily="34" charset="-122"/>
                <a:sym typeface="+mn-ea"/>
              </a:rPr>
              <a:t>java.util.List</a:t>
            </a:r>
            <a:r>
              <a:rPr lang="zh-CN" altLang="en-US" dirty="0">
                <a:cs typeface="微软雅黑 Light" panose="020B0502040204020203" pitchFamily="34" charset="-122"/>
                <a:sym typeface="+mn-ea"/>
              </a:rPr>
              <a:t>下</a:t>
            </a:r>
            <a:endParaRPr lang="en-US" altLang="zh-CN" dirty="0">
              <a:cs typeface="微软雅黑 Light" panose="020B0502040204020203" pitchFamily="34" charset="-122"/>
            </a:endParaRPr>
          </a:p>
          <a:p>
            <a:r>
              <a:rPr lang="zh-CN" altLang="en-US" dirty="0">
                <a:cs typeface="微软雅黑 Light" panose="020B0502040204020203" pitchFamily="34" charset="-122"/>
                <a:sym typeface="+mn-ea"/>
              </a:rPr>
              <a:t>List接口中实现类</a:t>
            </a:r>
            <a:r>
              <a:rPr lang="zh-CN" altLang="en-US" dirty="0">
                <a:cs typeface="微软雅黑 Light" panose="020B0502040204020203" pitchFamily="34" charset="-122"/>
              </a:rPr>
              <a:t>：</a:t>
            </a:r>
            <a:endParaRPr lang="en-US" altLang="zh-CN" dirty="0">
              <a:cs typeface="微软雅黑 Light" panose="020B0502040204020203" pitchFamily="34" charset="-122"/>
            </a:endParaRPr>
          </a:p>
          <a:p>
            <a:pPr lvl="1"/>
            <a:r>
              <a:rPr lang="zh-CN" altLang="en-US" dirty="0">
                <a:cs typeface="微软雅黑 Light" panose="020B0502040204020203" pitchFamily="34" charset="-122"/>
                <a:sym typeface="+mn-ea"/>
              </a:rPr>
              <a:t>ArrayList：线程不安全，底层使用数组实现，可变长度，查询速度快，增删慢</a:t>
            </a:r>
          </a:p>
          <a:p>
            <a:pPr lvl="1"/>
            <a:r>
              <a:rPr lang="zh-CN" altLang="en-US" dirty="0">
                <a:cs typeface="微软雅黑 Light" panose="020B0502040204020203" pitchFamily="34" charset="-122"/>
                <a:sym typeface="+mn-ea"/>
              </a:rPr>
              <a:t>LinkedList：链表结构，底层使用链表实现，可变长度，增删速度快，增删快</a:t>
            </a:r>
          </a:p>
          <a:p>
            <a:pPr lvl="1"/>
            <a:r>
              <a:rPr lang="zh-CN" altLang="en-US" dirty="0">
                <a:cs typeface="微软雅黑 Light" panose="020B0502040204020203" pitchFamily="34" charset="-122"/>
                <a:sym typeface="+mn-ea"/>
              </a:rPr>
              <a:t>Vector：底层使用数组实现，线程安全，但速度慢，已被ArrayList替代</a:t>
            </a:r>
          </a:p>
          <a:p>
            <a:pPr lvl="1"/>
            <a:r>
              <a:rPr lang="zh-CN" altLang="en-US" dirty="0">
                <a:cs typeface="微软雅黑 Light" panose="020B0502040204020203" pitchFamily="34" charset="-122"/>
                <a:sym typeface="+mn-ea"/>
              </a:rPr>
              <a:t>Stack</a:t>
            </a:r>
            <a:r>
              <a:rPr lang="en-US" altLang="zh-CN" dirty="0">
                <a:cs typeface="微软雅黑 Light" panose="020B0502040204020203" pitchFamily="34" charset="-122"/>
                <a:sym typeface="+mn-ea"/>
              </a:rPr>
              <a:t>: 先进后出, </a:t>
            </a:r>
            <a:r>
              <a:rPr lang="zh-CN" altLang="en-US" dirty="0">
                <a:cs typeface="微软雅黑 Light" panose="020B0502040204020203" pitchFamily="34" charset="-122"/>
                <a:sym typeface="+mn-ea"/>
              </a:rPr>
              <a:t>底层</a:t>
            </a:r>
            <a:r>
              <a:rPr lang="en-US" altLang="zh-CN" dirty="0">
                <a:cs typeface="微软雅黑 Light" panose="020B0502040204020203" pitchFamily="34" charset="-122"/>
                <a:sym typeface="+mn-ea"/>
              </a:rPr>
              <a:t>调用Vector类中方法，数组实现</a:t>
            </a:r>
          </a:p>
          <a:p>
            <a:endParaRPr lang="zh-CN" altLang="en-US" dirty="0">
              <a:cs typeface="微软雅黑 Light" panose="020B0502040204020203" pitchFamily="34" charset="-122"/>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知识点</a:t>
            </a:r>
            <a:r>
              <a:rPr lang="en-US" altLang="zh-CN" dirty="0">
                <a:sym typeface="+mn-ea"/>
              </a:rPr>
              <a:t>5</a:t>
            </a:r>
            <a:r>
              <a:rPr lang="zh-CN" altLang="en-US" dirty="0">
                <a:sym typeface="+mn-ea"/>
              </a:rPr>
              <a:t>：</a:t>
            </a:r>
            <a:r>
              <a:rPr lang="en-US" altLang="zh-CN" dirty="0">
                <a:sym typeface="+mn-ea"/>
              </a:rPr>
              <a:t>List</a:t>
            </a:r>
            <a:r>
              <a:rPr lang="zh-CN" altLang="en-US" dirty="0">
                <a:sym typeface="+mn-ea"/>
              </a:rPr>
              <a:t>接口实现类</a:t>
            </a:r>
            <a:r>
              <a:rPr lang="en-US" altLang="zh-CN" dirty="0">
                <a:sym typeface="+mn-ea"/>
              </a:rPr>
              <a:t>-ArrayList</a:t>
            </a:r>
          </a:p>
        </p:txBody>
      </p:sp>
      <p:sp>
        <p:nvSpPr>
          <p:cNvPr id="3" name="内容占位符 2"/>
          <p:cNvSpPr>
            <a:spLocks noGrp="1"/>
          </p:cNvSpPr>
          <p:nvPr>
            <p:ph idx="1"/>
          </p:nvPr>
        </p:nvSpPr>
        <p:spPr/>
        <p:txBody>
          <a:bodyPr/>
          <a:lstStyle/>
          <a:p>
            <a:r>
              <a:rPr lang="en-US" altLang="zh-CN"/>
              <a:t>ArrayList</a:t>
            </a:r>
            <a:r>
              <a:rPr lang="zh-CN" altLang="en-US"/>
              <a:t>：有序插入，可重复</a:t>
            </a:r>
          </a:p>
          <a:p>
            <a:r>
              <a:rPr lang="en-US" altLang="zh-CN" dirty="0">
                <a:sym typeface="+mn-ea"/>
              </a:rPr>
              <a:t>List</a:t>
            </a:r>
            <a:r>
              <a:rPr lang="zh-CN" altLang="en-US" dirty="0">
                <a:sym typeface="+mn-ea"/>
              </a:rPr>
              <a:t>在</a:t>
            </a:r>
            <a:r>
              <a:rPr lang="en-US" altLang="zh-CN" dirty="0">
                <a:sym typeface="+mn-ea"/>
              </a:rPr>
              <a:t>Collection</a:t>
            </a:r>
            <a:r>
              <a:rPr lang="zh-CN" altLang="en-US" dirty="0">
                <a:sym typeface="+mn-ea"/>
              </a:rPr>
              <a:t>的基础上扩展了一些重要方法：</a:t>
            </a:r>
            <a:endParaRPr lang="zh-CN" altLang="en-US" dirty="0"/>
          </a:p>
          <a:p>
            <a:endParaRPr lang="zh-CN" altLang="en-US"/>
          </a:p>
          <a:p>
            <a:endParaRPr lang="zh-CN" altLang="en-US"/>
          </a:p>
          <a:p>
            <a:endParaRPr lang="zh-CN" altLang="en-US"/>
          </a:p>
          <a:p>
            <a:endParaRPr lang="zh-CN" altLang="en-US"/>
          </a:p>
          <a:p>
            <a:endParaRPr lang="zh-CN" altLang="en-US"/>
          </a:p>
        </p:txBody>
      </p:sp>
      <p:graphicFrame>
        <p:nvGraphicFramePr>
          <p:cNvPr id="4" name="内容占位符 3"/>
          <p:cNvGraphicFramePr/>
          <p:nvPr>
            <p:custDataLst>
              <p:tags r:id="rId1"/>
            </p:custDataLst>
          </p:nvPr>
        </p:nvGraphicFramePr>
        <p:xfrm>
          <a:off x="345956" y="2451908"/>
          <a:ext cx="11792069" cy="3672840"/>
        </p:xfrm>
        <a:graphic>
          <a:graphicData uri="http://schemas.openxmlformats.org/drawingml/2006/table">
            <a:tbl>
              <a:tblPr firstRow="1" bandRow="1">
                <a:tableStyleId>{93296810-A885-4BE3-A3E7-6D5BEEA58F35}</a:tableStyleId>
              </a:tblPr>
              <a:tblGrid>
                <a:gridCol w="4173100"/>
                <a:gridCol w="7618969"/>
              </a:tblGrid>
              <a:tr h="457200">
                <a:tc>
                  <a:txBody>
                    <a:bodyPr/>
                    <a:lstStyle/>
                    <a:p>
                      <a:pPr algn="ctr"/>
                      <a:r>
                        <a:rPr lang="zh-CN" altLang="en-US" sz="2400" dirty="0">
                          <a:latin typeface="微软雅黑" panose="020B0503020204020204" pitchFamily="34" charset="-122"/>
                          <a:ea typeface="微软雅黑" panose="020B0503020204020204" pitchFamily="34" charset="-122"/>
                        </a:rPr>
                        <a:t>方法</a:t>
                      </a:r>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功能</a:t>
                      </a:r>
                    </a:p>
                  </a:txBody>
                  <a:tcPr anchor="ctr"/>
                </a:tc>
              </a:tr>
              <a:tr h="370840">
                <a:tc>
                  <a:txBody>
                    <a:bodyPr/>
                    <a:lstStyle/>
                    <a:p>
                      <a:pPr>
                        <a:buNone/>
                      </a:pPr>
                      <a:r>
                        <a:rPr lang="en-US" altLang="zh-CN" sz="1800" dirty="0">
                          <a:latin typeface="微软雅黑" panose="020B0503020204020204" pitchFamily="34" charset="-122"/>
                          <a:ea typeface="微软雅黑" panose="020B0503020204020204" pitchFamily="34" charset="-122"/>
                          <a:sym typeface="+mn-ea"/>
                        </a:rPr>
                        <a:t>boolean add(E element)</a:t>
                      </a:r>
                      <a:endParaRPr lang="zh-CN" altLang="en-US" dirty="0">
                        <a:latin typeface="微软雅黑" panose="020B0503020204020204" pitchFamily="34" charset="-122"/>
                        <a:ea typeface="微软雅黑" panose="020B0503020204020204" pitchFamily="34" charset="-122"/>
                      </a:endParaRPr>
                    </a:p>
                  </a:txBody>
                  <a:tcPr/>
                </a:tc>
                <a:tc>
                  <a:txBody>
                    <a:bodyPr/>
                    <a:lstStyle/>
                    <a:p>
                      <a:pPr>
                        <a:buNone/>
                      </a:pPr>
                      <a:r>
                        <a:rPr lang="zh-CN" altLang="en-US" sz="1800" dirty="0">
                          <a:latin typeface="微软雅黑" panose="020B0503020204020204" pitchFamily="34" charset="-122"/>
                          <a:ea typeface="微软雅黑" panose="020B0503020204020204" pitchFamily="34" charset="-122"/>
                          <a:sym typeface="+mn-ea"/>
                        </a:rPr>
                        <a:t>在列表的末尾顺序添加元素，起始索引位置从0开始</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en-US" altLang="zh-CN" dirty="0">
                          <a:latin typeface="微软雅黑" panose="020B0503020204020204" pitchFamily="34" charset="-122"/>
                          <a:ea typeface="微软雅黑" panose="020B0503020204020204" pitchFamily="34" charset="-122"/>
                        </a:rPr>
                        <a:t>void add(</a:t>
                      </a: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index, E element)</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在列表的指定位置插入指定元素</a:t>
                      </a:r>
                    </a:p>
                  </a:txBody>
                  <a:tcPr/>
                </a:tc>
              </a:tr>
              <a:tr h="370840">
                <a:tc>
                  <a:txBody>
                    <a:bodyPr/>
                    <a:lstStyle/>
                    <a:p>
                      <a:pPr>
                        <a:buNone/>
                      </a:pPr>
                      <a:r>
                        <a:rPr lang="zh-CN" altLang="en-US" dirty="0">
                          <a:latin typeface="微软雅黑" panose="020B0503020204020204" pitchFamily="34" charset="-122"/>
                          <a:ea typeface="微软雅黑" panose="020B0503020204020204" pitchFamily="34" charset="-122"/>
                        </a:rPr>
                        <a:t>E set(int index, E element)</a:t>
                      </a:r>
                    </a:p>
                  </a:txBody>
                  <a:tcPr/>
                </a:tc>
                <a:tc>
                  <a:txBody>
                    <a:bodyPr/>
                    <a:lstStyle/>
                    <a:p>
                      <a:pPr>
                        <a:buNone/>
                      </a:pPr>
                      <a:r>
                        <a:rPr lang="zh-CN" altLang="en-US" dirty="0">
                          <a:latin typeface="微软雅黑" panose="020B0503020204020204" pitchFamily="34" charset="-122"/>
                          <a:ea typeface="微软雅黑" panose="020B0503020204020204" pitchFamily="34" charset="-122"/>
                        </a:rPr>
                        <a:t>用指定的元素，替换此列表中指定位置的元素。 </a:t>
                      </a:r>
                    </a:p>
                  </a:txBody>
                  <a:tcPr/>
                </a:tc>
              </a:tr>
              <a:tr h="0">
                <a:tc>
                  <a:txBody>
                    <a:bodyPr/>
                    <a:lstStyle/>
                    <a:p>
                      <a:r>
                        <a:rPr lang="en-US" altLang="zh-CN" dirty="0">
                          <a:latin typeface="微软雅黑" panose="020B0503020204020204" pitchFamily="34" charset="-122"/>
                          <a:ea typeface="微软雅黑" panose="020B0503020204020204" pitchFamily="34" charset="-122"/>
                        </a:rPr>
                        <a:t>E get(</a:t>
                      </a: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index)</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返回列表中指定位置的元素</a:t>
                      </a:r>
                    </a:p>
                  </a:txBody>
                  <a:tcPr/>
                </a:tc>
              </a:tr>
              <a:tr h="291592">
                <a:tc>
                  <a:txBody>
                    <a:bodyPr/>
                    <a:lstStyle/>
                    <a:p>
                      <a:r>
                        <a:rPr lang="en-US" altLang="zh-CN" dirty="0">
                          <a:latin typeface="微软雅黑" panose="020B0503020204020204" pitchFamily="34" charset="-122"/>
                          <a:ea typeface="微软雅黑" panose="020B0503020204020204" pitchFamily="34" charset="-122"/>
                        </a:rPr>
                        <a:t>E remove(</a:t>
                      </a: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index)</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移除列表中指定位置的元素</a:t>
                      </a:r>
                    </a:p>
                  </a:txBody>
                  <a:tcPr/>
                </a:tc>
              </a:tr>
              <a:tr h="217424">
                <a:tc>
                  <a:txBody>
                    <a:bodyPr/>
                    <a:lstStyle/>
                    <a:p>
                      <a:r>
                        <a:rPr lang="en-US" altLang="zh-CN" dirty="0">
                          <a:latin typeface="微软雅黑" panose="020B0503020204020204" pitchFamily="34" charset="-122"/>
                          <a:ea typeface="微软雅黑" panose="020B0503020204020204" pitchFamily="34" charset="-122"/>
                        </a:rPr>
                        <a:t>List&lt;E&gt; </a:t>
                      </a:r>
                      <a:r>
                        <a:rPr lang="en-US" altLang="zh-CN" dirty="0" err="1">
                          <a:latin typeface="微软雅黑" panose="020B0503020204020204" pitchFamily="34" charset="-122"/>
                          <a:ea typeface="微软雅黑" panose="020B0503020204020204" pitchFamily="34" charset="-122"/>
                        </a:rPr>
                        <a:t>subList</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fromIndex</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toIndex</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返回列表中指定的</a:t>
                      </a:r>
                      <a:r>
                        <a:rPr lang="en-US" altLang="zh-CN" dirty="0" err="1">
                          <a:latin typeface="微软雅黑" panose="020B0503020204020204" pitchFamily="34" charset="-122"/>
                          <a:ea typeface="微软雅黑" panose="020B0503020204020204" pitchFamily="34" charset="-122"/>
                        </a:rPr>
                        <a:t>fromIndex</a:t>
                      </a:r>
                      <a:r>
                        <a:rPr lang="zh-CN" altLang="en-US" dirty="0">
                          <a:latin typeface="微软雅黑" panose="020B0503020204020204" pitchFamily="34" charset="-122"/>
                          <a:ea typeface="微软雅黑" panose="020B0503020204020204" pitchFamily="34" charset="-122"/>
                        </a:rPr>
                        <a:t>（包括）和</a:t>
                      </a:r>
                      <a:r>
                        <a:rPr lang="en-US" altLang="zh-CN" dirty="0" err="1">
                          <a:latin typeface="微软雅黑" panose="020B0503020204020204" pitchFamily="34" charset="-122"/>
                          <a:ea typeface="微软雅黑" panose="020B0503020204020204" pitchFamily="34" charset="-122"/>
                        </a:rPr>
                        <a:t>toIndex</a:t>
                      </a:r>
                      <a:r>
                        <a:rPr lang="zh-CN" altLang="en-US" dirty="0">
                          <a:latin typeface="微软雅黑" panose="020B0503020204020204" pitchFamily="34" charset="-122"/>
                          <a:ea typeface="微软雅黑" panose="020B0503020204020204" pitchFamily="34" charset="-122"/>
                        </a:rPr>
                        <a:t>（不包括）之间的部分视图</a:t>
                      </a:r>
                    </a:p>
                  </a:txBody>
                  <a:tcPr/>
                </a:tc>
              </a:tr>
              <a:tr h="217424">
                <a:tc>
                  <a:txBody>
                    <a:bodyPr/>
                    <a:lstStyle/>
                    <a:p>
                      <a:pPr>
                        <a:buNone/>
                      </a:pPr>
                      <a:r>
                        <a:rPr lang="zh-CN" altLang="en-US" dirty="0">
                          <a:latin typeface="微软雅黑" panose="020B0503020204020204" pitchFamily="34" charset="-122"/>
                          <a:ea typeface="微软雅黑" panose="020B0503020204020204" pitchFamily="34" charset="-122"/>
                        </a:rPr>
                        <a:t>int size()</a:t>
                      </a:r>
                    </a:p>
                  </a:txBody>
                  <a:tcPr/>
                </a:tc>
                <a:tc>
                  <a:txBody>
                    <a:bodyPr/>
                    <a:lstStyle/>
                    <a:p>
                      <a:pPr>
                        <a:buNone/>
                      </a:pPr>
                      <a:r>
                        <a:rPr lang="zh-CN" altLang="en-US" dirty="0">
                          <a:latin typeface="微软雅黑" panose="020B0503020204020204" pitchFamily="34" charset="-122"/>
                          <a:ea typeface="微软雅黑" panose="020B0503020204020204" pitchFamily="34" charset="-122"/>
                        </a:rPr>
                        <a:t>返回列表中的元素个数</a:t>
                      </a:r>
                    </a:p>
                  </a:txBody>
                  <a:tcPr/>
                </a:tc>
              </a:tr>
              <a:tr h="217424">
                <a:tc>
                  <a:txBody>
                    <a:bodyPr/>
                    <a:lstStyle/>
                    <a:p>
                      <a:pPr>
                        <a:buNone/>
                      </a:pPr>
                      <a:r>
                        <a:rPr lang="zh-CN" altLang="en-US" dirty="0">
                          <a:latin typeface="微软雅黑" panose="020B0503020204020204" pitchFamily="34" charset="-122"/>
                          <a:ea typeface="微软雅黑" panose="020B0503020204020204" pitchFamily="34" charset="-122"/>
                        </a:rPr>
                        <a:t>boolean contains(Object o)</a:t>
                      </a:r>
                    </a:p>
                  </a:txBody>
                  <a:tcPr/>
                </a:tc>
                <a:tc>
                  <a:txBody>
                    <a:bodyPr/>
                    <a:lstStyle/>
                    <a:p>
                      <a:pPr>
                        <a:buNone/>
                      </a:pPr>
                      <a:r>
                        <a:rPr lang="zh-CN" altLang="en-US" dirty="0">
                          <a:latin typeface="微软雅黑" panose="020B0503020204020204" pitchFamily="34" charset="-122"/>
                          <a:ea typeface="微软雅黑" panose="020B0503020204020204" pitchFamily="34" charset="-122"/>
                        </a:rPr>
                        <a:t>判断列表中是否存在指定元素</a:t>
                      </a:r>
                    </a:p>
                  </a:txBody>
                  <a:tcPr/>
                </a:tc>
              </a:tr>
            </a:tbl>
          </a:graphicData>
        </a:graphic>
      </p:graphicFrame>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知识点</a:t>
            </a:r>
            <a:r>
              <a:rPr lang="en-US" altLang="zh-CN" dirty="0">
                <a:sym typeface="+mn-ea"/>
              </a:rPr>
              <a:t>5</a:t>
            </a:r>
            <a:r>
              <a:rPr lang="zh-CN" altLang="en-US" dirty="0">
                <a:sym typeface="+mn-ea"/>
              </a:rPr>
              <a:t>：</a:t>
            </a:r>
            <a:r>
              <a:rPr lang="en-US" altLang="zh-CN" dirty="0">
                <a:sym typeface="+mn-ea"/>
              </a:rPr>
              <a:t>List</a:t>
            </a:r>
            <a:r>
              <a:rPr lang="zh-CN" altLang="en-US" dirty="0">
                <a:sym typeface="+mn-ea"/>
              </a:rPr>
              <a:t>接口实现类</a:t>
            </a:r>
            <a:r>
              <a:rPr lang="en-US" altLang="zh-CN" dirty="0">
                <a:sym typeface="+mn-ea"/>
              </a:rPr>
              <a:t>-ArrayList</a:t>
            </a:r>
          </a:p>
        </p:txBody>
      </p:sp>
      <p:sp>
        <p:nvSpPr>
          <p:cNvPr id="3" name="内容占位符 2"/>
          <p:cNvSpPr>
            <a:spLocks noGrp="1"/>
          </p:cNvSpPr>
          <p:nvPr>
            <p:ph idx="1"/>
          </p:nvPr>
        </p:nvSpPr>
        <p:spPr>
          <a:xfrm>
            <a:off x="199905" y="768237"/>
            <a:ext cx="11792070" cy="5448937"/>
          </a:xfrm>
        </p:spPr>
        <p:txBody>
          <a:bodyPr/>
          <a:lstStyle/>
          <a:p>
            <a:r>
              <a:rPr lang="zh-CN" altLang="en-US" dirty="0">
                <a:sym typeface="+mn-ea"/>
              </a:rPr>
              <a:t>构造方法：</a:t>
            </a:r>
          </a:p>
          <a:p>
            <a:endParaRPr lang="zh-CN" altLang="en-US" dirty="0">
              <a:sym typeface="+mn-ea"/>
            </a:endParaRPr>
          </a:p>
          <a:p>
            <a:endParaRPr lang="zh-CN" altLang="en-US" dirty="0">
              <a:sym typeface="+mn-ea"/>
            </a:endParaRPr>
          </a:p>
          <a:p>
            <a:r>
              <a:rPr lang="zh-CN" altLang="en-US" dirty="0">
                <a:sym typeface="+mn-ea"/>
              </a:rPr>
              <a:t>特点：</a:t>
            </a:r>
            <a:endParaRPr lang="zh-CN" altLang="en-US" dirty="0"/>
          </a:p>
          <a:p>
            <a:endParaRPr lang="zh-CN" altLang="en-US"/>
          </a:p>
          <a:p>
            <a:endParaRPr lang="zh-CN" altLang="en-US"/>
          </a:p>
          <a:p>
            <a:endParaRPr lang="zh-CN" altLang="en-US"/>
          </a:p>
        </p:txBody>
      </p:sp>
      <p:graphicFrame>
        <p:nvGraphicFramePr>
          <p:cNvPr id="5" name="内容占位符 3"/>
          <p:cNvGraphicFramePr/>
          <p:nvPr>
            <p:custDataLst>
              <p:tags r:id="rId1"/>
            </p:custDataLst>
          </p:nvPr>
        </p:nvGraphicFramePr>
        <p:xfrm>
          <a:off x="295791" y="1468928"/>
          <a:ext cx="11792069" cy="1569720"/>
        </p:xfrm>
        <a:graphic>
          <a:graphicData uri="http://schemas.openxmlformats.org/drawingml/2006/table">
            <a:tbl>
              <a:tblPr firstRow="1" bandRow="1">
                <a:tableStyleId>{93296810-A885-4BE3-A3E7-6D5BEEA58F35}</a:tableStyleId>
              </a:tblPr>
              <a:tblGrid>
                <a:gridCol w="4173100"/>
                <a:gridCol w="7618969"/>
              </a:tblGrid>
              <a:tr h="457200">
                <a:tc>
                  <a:txBody>
                    <a:bodyPr/>
                    <a:lstStyle/>
                    <a:p>
                      <a:pPr algn="ctr"/>
                      <a:r>
                        <a:rPr lang="zh-CN" altLang="en-US" sz="2400" dirty="0">
                          <a:latin typeface="微软雅黑" panose="020B0503020204020204" pitchFamily="34" charset="-122"/>
                          <a:ea typeface="微软雅黑" panose="020B0503020204020204" pitchFamily="34" charset="-122"/>
                        </a:rPr>
                        <a:t>构造方法</a:t>
                      </a:r>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功能</a:t>
                      </a:r>
                    </a:p>
                  </a:txBody>
                  <a:tcPr anchor="ctr"/>
                </a:tc>
              </a:tr>
              <a:tr h="370840">
                <a:tc>
                  <a:txBody>
                    <a:bodyPr/>
                    <a:lstStyle/>
                    <a:p>
                      <a:pPr>
                        <a:buNone/>
                      </a:pPr>
                      <a:r>
                        <a:rPr lang="en-US" altLang="zh-CN" sz="1800" dirty="0">
                          <a:latin typeface="微软雅黑" panose="020B0503020204020204" pitchFamily="34" charset="-122"/>
                          <a:ea typeface="微软雅黑" panose="020B0503020204020204" pitchFamily="34" charset="-122"/>
                          <a:sym typeface="+mn-ea"/>
                        </a:rPr>
                        <a:t>public ArrayList(){}</a:t>
                      </a:r>
                    </a:p>
                  </a:txBody>
                  <a:tcPr/>
                </a:tc>
                <a:tc>
                  <a:txBody>
                    <a:bodyPr/>
                    <a:lstStyle/>
                    <a:p>
                      <a:pPr>
                        <a:buNone/>
                      </a:pPr>
                      <a:r>
                        <a:rPr lang="zh-CN" altLang="en-US" sz="1800" dirty="0">
                          <a:latin typeface="微软雅黑" panose="020B0503020204020204" pitchFamily="34" charset="-122"/>
                          <a:ea typeface="微软雅黑" panose="020B0503020204020204" pitchFamily="34" charset="-122"/>
                          <a:sym typeface="+mn-ea"/>
                        </a:rPr>
                        <a:t>构造一个空列表。 </a:t>
                      </a:r>
                    </a:p>
                  </a:txBody>
                  <a:tcPr/>
                </a:tc>
              </a:tr>
              <a:tr h="370840">
                <a:tc>
                  <a:txBody>
                    <a:bodyPr/>
                    <a:lstStyle/>
                    <a:p>
                      <a:r>
                        <a:rPr lang="en-US" altLang="zh-CN">
                          <a:latin typeface="微软雅黑" panose="020B0503020204020204" pitchFamily="34" charset="-122"/>
                          <a:ea typeface="微软雅黑" panose="020B0503020204020204" pitchFamily="34" charset="-122"/>
                        </a:rPr>
                        <a:t>public ArrayList(int initialCapacity) {}</a:t>
                      </a:r>
                    </a:p>
                  </a:txBody>
                  <a:tcPr/>
                </a:tc>
                <a:tc>
                  <a:txBody>
                    <a:bodyPr/>
                    <a:lstStyle/>
                    <a:p>
                      <a:r>
                        <a:rPr lang="zh-CN" altLang="en-US" dirty="0">
                          <a:latin typeface="微软雅黑" panose="020B0503020204020204" pitchFamily="34" charset="-122"/>
                          <a:ea typeface="微软雅黑" panose="020B0503020204020204" pitchFamily="34" charset="-122"/>
                        </a:rPr>
                        <a:t>构造具有指定初始容量的空列表。</a:t>
                      </a:r>
                    </a:p>
                  </a:txBody>
                  <a:tcPr/>
                </a:tc>
              </a:tr>
              <a:tr h="370840">
                <a:tc>
                  <a:txBody>
                    <a:bodyPr/>
                    <a:lstStyle/>
                    <a:p>
                      <a:pPr>
                        <a:buNone/>
                      </a:pPr>
                      <a:r>
                        <a:rPr lang="en-US" altLang="zh-CN">
                          <a:latin typeface="微软雅黑" panose="020B0503020204020204" pitchFamily="34" charset="-122"/>
                          <a:ea typeface="微软雅黑" panose="020B0503020204020204" pitchFamily="34" charset="-122"/>
                        </a:rPr>
                        <a:t>ArrayList(Collection&lt;? extends E&gt; c) </a:t>
                      </a:r>
                    </a:p>
                  </a:txBody>
                  <a:tcPr/>
                </a:tc>
                <a:tc>
                  <a:txBody>
                    <a:bodyPr/>
                    <a:lstStyle/>
                    <a:p>
                      <a:pPr>
                        <a:buNone/>
                      </a:pPr>
                      <a:r>
                        <a:rPr lang="zh-CN" altLang="en-US" dirty="0">
                          <a:latin typeface="微软雅黑" panose="020B0503020204020204" pitchFamily="34" charset="-122"/>
                          <a:ea typeface="微软雅黑" panose="020B0503020204020204" pitchFamily="34" charset="-122"/>
                        </a:rPr>
                        <a:t>构造一个包含指定集合元素的列表，按照它们由集合的迭代器返回的顺序。 </a:t>
                      </a:r>
                    </a:p>
                  </a:txBody>
                  <a:tcPr/>
                </a:tc>
              </a:tr>
            </a:tbl>
          </a:graphicData>
        </a:graphic>
      </p:graphicFrame>
      <p:sp>
        <p:nvSpPr>
          <p:cNvPr id="8" name="文本框 7"/>
          <p:cNvSpPr txBox="1"/>
          <p:nvPr/>
        </p:nvSpPr>
        <p:spPr>
          <a:xfrm>
            <a:off x="383540" y="3743960"/>
            <a:ext cx="11617325" cy="2306955"/>
          </a:xfrm>
          <a:prstGeom prst="rect">
            <a:avLst/>
          </a:prstGeom>
          <a:noFill/>
        </p:spPr>
        <p:txBody>
          <a:bodyPr wrap="square" rtlCol="0">
            <a:spAutoFit/>
          </a:bodyPr>
          <a:lstStyle/>
          <a:p>
            <a:pPr>
              <a:lnSpc>
                <a:spcPct val="120000"/>
              </a:lnSpc>
            </a:pPr>
            <a:r>
              <a:rPr lang="zh-CN" altLang="en-US" sz="2000" dirty="0">
                <a:latin typeface="微软雅黑 Light" panose="020B0502040204020203" pitchFamily="34" charset="-122"/>
                <a:ea typeface="微软雅黑 Light" panose="020B0502040204020203" pitchFamily="34" charset="-122"/>
                <a:cs typeface="微软雅黑 Light" panose="020B0502040204020203" pitchFamily="34" charset="-122"/>
              </a:rPr>
              <a:t>1.底层实现:数组</a:t>
            </a:r>
          </a:p>
          <a:p>
            <a:pPr>
              <a:lnSpc>
                <a:spcPct val="120000"/>
              </a:lnSpc>
            </a:pPr>
            <a:r>
              <a:rPr lang="zh-CN" altLang="en-US" sz="2000" dirty="0">
                <a:latin typeface="微软雅黑 Light" panose="020B0502040204020203" pitchFamily="34" charset="-122"/>
                <a:ea typeface="微软雅黑 Light" panose="020B0502040204020203" pitchFamily="34" charset="-122"/>
                <a:cs typeface="微软雅黑 Light" panose="020B0502040204020203" pitchFamily="34" charset="-122"/>
              </a:rPr>
              <a:t>2.查找快,添加和删除慢</a:t>
            </a:r>
          </a:p>
          <a:p>
            <a:pPr>
              <a:lnSpc>
                <a:spcPct val="120000"/>
              </a:lnSpc>
            </a:pPr>
            <a:r>
              <a:rPr lang="zh-CN" altLang="en-US" sz="2000" dirty="0">
                <a:latin typeface="微软雅黑 Light" panose="020B0502040204020203" pitchFamily="34" charset="-122"/>
                <a:ea typeface="微软雅黑 Light" panose="020B0502040204020203" pitchFamily="34" charset="-122"/>
                <a:cs typeface="微软雅黑 Light" panose="020B0502040204020203" pitchFamily="34" charset="-122"/>
              </a:rPr>
              <a:t>3.创建ArrayList对象</a:t>
            </a:r>
            <a:r>
              <a:rPr lang="en-US" altLang="zh-CN" sz="2000" dirty="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2000" dirty="0">
                <a:latin typeface="微软雅黑 Light" panose="020B0502040204020203" pitchFamily="34" charset="-122"/>
                <a:ea typeface="微软雅黑 Light" panose="020B0502040204020203" pitchFamily="34" charset="-122"/>
                <a:cs typeface="微软雅黑 Light" panose="020B0502040204020203" pitchFamily="34" charset="-122"/>
              </a:rPr>
              <a:t>如果使用无参构造</a:t>
            </a:r>
            <a:r>
              <a:rPr lang="en-US" altLang="zh-CN" sz="2000" dirty="0">
                <a:latin typeface="微软雅黑 Light" panose="020B0502040204020203" pitchFamily="34" charset="-122"/>
                <a:ea typeface="微软雅黑 Light" panose="020B0502040204020203" pitchFamily="34" charset="-122"/>
                <a:cs typeface="微软雅黑 Light" panose="020B0502040204020203" pitchFamily="34" charset="-122"/>
              </a:rPr>
              <a:t>,</a:t>
            </a:r>
            <a:r>
              <a:rPr lang="zh-CN" altLang="en-US" sz="2000" dirty="0">
                <a:latin typeface="微软雅黑 Light" panose="020B0502040204020203" pitchFamily="34" charset="-122"/>
                <a:ea typeface="微软雅黑 Light" panose="020B0502040204020203" pitchFamily="34" charset="-122"/>
                <a:cs typeface="微软雅黑 Light" panose="020B0502040204020203" pitchFamily="34" charset="-122"/>
              </a:rPr>
              <a:t>创建的是空列表</a:t>
            </a:r>
            <a:r>
              <a:rPr lang="en-US" altLang="zh-CN" sz="2000" dirty="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2000" dirty="0">
                <a:latin typeface="微软雅黑 Light" panose="020B0502040204020203" pitchFamily="34" charset="-122"/>
                <a:ea typeface="微软雅黑 Light" panose="020B0502040204020203" pitchFamily="34" charset="-122"/>
                <a:cs typeface="微软雅黑 Light" panose="020B0502040204020203" pitchFamily="34" charset="-122"/>
              </a:rPr>
              <a:t>在添加第一个元素的时候</a:t>
            </a:r>
            <a:r>
              <a:rPr lang="en-US" altLang="zh-CN" sz="2000" dirty="0">
                <a:latin typeface="微软雅黑 Light" panose="020B0502040204020203" pitchFamily="34" charset="-122"/>
                <a:ea typeface="微软雅黑 Light" panose="020B0502040204020203" pitchFamily="34" charset="-122"/>
                <a:cs typeface="微软雅黑 Light" panose="020B0502040204020203" pitchFamily="34" charset="-122"/>
              </a:rPr>
              <a:t>,</a:t>
            </a:r>
            <a:r>
              <a:rPr lang="zh-CN" altLang="en-US" sz="2000" dirty="0">
                <a:latin typeface="微软雅黑 Light" panose="020B0502040204020203" pitchFamily="34" charset="-122"/>
                <a:ea typeface="微软雅黑 Light" panose="020B0502040204020203" pitchFamily="34" charset="-122"/>
                <a:cs typeface="微软雅黑 Light" panose="020B0502040204020203" pitchFamily="34" charset="-122"/>
              </a:rPr>
              <a:t>容量才初始化为10</a:t>
            </a:r>
          </a:p>
          <a:p>
            <a:pPr>
              <a:lnSpc>
                <a:spcPct val="120000"/>
              </a:lnSpc>
            </a:pPr>
            <a:r>
              <a:rPr lang="zh-CN" altLang="en-US" sz="2000" dirty="0">
                <a:latin typeface="微软雅黑 Light" panose="020B0502040204020203" pitchFamily="34" charset="-122"/>
                <a:ea typeface="微软雅黑 Light" panose="020B0502040204020203" pitchFamily="34" charset="-122"/>
                <a:cs typeface="微软雅黑 Light" panose="020B0502040204020203" pitchFamily="34" charset="-122"/>
              </a:rPr>
              <a:t>4.存储数据当快溢出时，就会进行扩容操作</a:t>
            </a:r>
          </a:p>
          <a:p>
            <a:pPr>
              <a:lnSpc>
                <a:spcPct val="120000"/>
              </a:lnSpc>
            </a:pPr>
            <a:r>
              <a:rPr lang="zh-CN" altLang="en-US" sz="2000" dirty="0">
                <a:latin typeface="微软雅黑 Light" panose="020B0502040204020203" pitchFamily="34" charset="-122"/>
                <a:ea typeface="微软雅黑 Light" panose="020B0502040204020203" pitchFamily="34" charset="-122"/>
                <a:cs typeface="微软雅黑 Light" panose="020B0502040204020203" pitchFamily="34" charset="-122"/>
              </a:rPr>
              <a:t>   ArrayList的默认扩容扩展后数组大小为：原数组长度+(原数组长度&gt;&gt;1) </a:t>
            </a:r>
          </a:p>
          <a:p>
            <a:pPr>
              <a:lnSpc>
                <a:spcPct val="120000"/>
              </a:lnSpc>
            </a:pPr>
            <a:r>
              <a:rPr lang="zh-CN" altLang="en-US" sz="2000" dirty="0">
                <a:latin typeface="微软雅黑 Light" panose="020B0502040204020203" pitchFamily="34" charset="-122"/>
                <a:ea typeface="微软雅黑 Light" panose="020B0502040204020203" pitchFamily="34" charset="-122"/>
                <a:cs typeface="微软雅黑 Light" panose="020B0502040204020203" pitchFamily="34" charset="-122"/>
              </a:rPr>
              <a:t>5.ArrayList是一个非线程安全的列表</a:t>
            </a: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知识点</a:t>
            </a:r>
            <a:r>
              <a:rPr lang="en-US" altLang="zh-CN" dirty="0">
                <a:sym typeface="+mn-ea"/>
              </a:rPr>
              <a:t>5</a:t>
            </a:r>
            <a:r>
              <a:rPr lang="zh-CN" altLang="en-US" dirty="0">
                <a:sym typeface="+mn-ea"/>
              </a:rPr>
              <a:t>：</a:t>
            </a:r>
            <a:r>
              <a:rPr lang="en-US" altLang="zh-CN" dirty="0">
                <a:sym typeface="+mn-ea"/>
              </a:rPr>
              <a:t>List</a:t>
            </a:r>
            <a:r>
              <a:rPr lang="zh-CN" altLang="en-US" dirty="0">
                <a:sym typeface="+mn-ea"/>
              </a:rPr>
              <a:t>接口实现类</a:t>
            </a:r>
            <a:r>
              <a:rPr lang="en-US" altLang="zh-CN" dirty="0">
                <a:sym typeface="+mn-ea"/>
              </a:rPr>
              <a:t>-ArrayList</a:t>
            </a:r>
            <a:r>
              <a:rPr lang="zh-CN" altLang="en-US" dirty="0">
                <a:sym typeface="+mn-ea"/>
              </a:rPr>
              <a:t>应用</a:t>
            </a:r>
          </a:p>
        </p:txBody>
      </p:sp>
      <p:sp>
        <p:nvSpPr>
          <p:cNvPr id="3" name="内容占位符 2"/>
          <p:cNvSpPr>
            <a:spLocks noGrp="1"/>
          </p:cNvSpPr>
          <p:nvPr>
            <p:ph idx="1"/>
          </p:nvPr>
        </p:nvSpPr>
        <p:spPr/>
        <p:txBody>
          <a:bodyPr/>
          <a:lstStyle/>
          <a:p>
            <a:r>
              <a:rPr lang="en-US" altLang="zh-CN" dirty="0" err="1" smtClean="0">
                <a:sym typeface="+mn-ea"/>
              </a:rPr>
              <a:t>ArrayList</a:t>
            </a:r>
            <a:r>
              <a:rPr lang="zh-CN" altLang="en-US" dirty="0" smtClean="0">
                <a:sym typeface="+mn-ea"/>
              </a:rPr>
              <a:t>的应用</a:t>
            </a:r>
            <a:endParaRPr lang="en-US" altLang="zh-CN" dirty="0" smtClean="0"/>
          </a:p>
          <a:p>
            <a:endParaRPr lang="zh-CN" altLang="en-US"/>
          </a:p>
        </p:txBody>
      </p:sp>
      <p:sp>
        <p:nvSpPr>
          <p:cNvPr id="4" name="矩形 3"/>
          <p:cNvSpPr/>
          <p:nvPr/>
        </p:nvSpPr>
        <p:spPr>
          <a:xfrm>
            <a:off x="5723255" y="1773555"/>
            <a:ext cx="6113780" cy="4298315"/>
          </a:xfrm>
          <a:prstGeom prst="rect">
            <a:avLst/>
          </a:prstGeom>
          <a:noFill/>
          <a:ln w="57150">
            <a:solidFill>
              <a:schemeClr val="accent2"/>
            </a:solidFill>
          </a:ln>
          <a:extLst>
            <a:ext uri="{909E8E84-426E-40DD-AFC4-6F175D3DCCD1}">
              <a14:hiddenFill xmlns:a14="http://schemas.microsoft.com/office/drawing/2010/main" xmlns="">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816600" y="1847215"/>
            <a:ext cx="5926455" cy="3969385"/>
          </a:xfrm>
          <a:prstGeom prst="rect">
            <a:avLst/>
          </a:prstGeom>
          <a:noFill/>
        </p:spPr>
        <p:txBody>
          <a:bodyPr wrap="none" rtlCol="0">
            <a:spAutoFit/>
          </a:bodyPr>
          <a:lstStyle/>
          <a:p>
            <a:pPr algn="l"/>
            <a:r>
              <a:rPr lang="zh-CN" altLang="en-US"/>
              <a:t>//1.先创建集合对象，泛型是BookEntity</a:t>
            </a:r>
          </a:p>
          <a:p>
            <a:pPr algn="l"/>
            <a:r>
              <a:rPr lang="zh-CN" altLang="en-US">
                <a:solidFill>
                  <a:srgbClr val="FF0000"/>
                </a:solidFill>
              </a:rPr>
              <a:t>List&lt;BookEntity&gt; books = new ArrayList&lt;BookEntity&gt;(); </a:t>
            </a:r>
            <a:r>
              <a:rPr lang="zh-CN" altLang="en-US"/>
              <a:t>//多态</a:t>
            </a:r>
          </a:p>
          <a:p>
            <a:pPr algn="l"/>
            <a:r>
              <a:rPr lang="zh-CN" altLang="en-US"/>
              <a:t>//2.创建四本图书对象</a:t>
            </a:r>
          </a:p>
          <a:p>
            <a:pPr algn="l"/>
            <a:r>
              <a:rPr lang="zh-CN" altLang="en-US"/>
              <a:t>BookEntity book1 = new BookEntity("java", 90);</a:t>
            </a:r>
          </a:p>
          <a:p>
            <a:pPr algn="l"/>
            <a:r>
              <a:rPr lang="zh-CN" altLang="en-US"/>
              <a:t>BookEntity book2 = new BookEntity("java", 90);</a:t>
            </a:r>
          </a:p>
          <a:p>
            <a:pPr algn="l"/>
            <a:r>
              <a:rPr lang="zh-CN" altLang="en-US"/>
              <a:t>BookEntity book3 = new BookEntity("c#", 80);</a:t>
            </a:r>
          </a:p>
          <a:p>
            <a:pPr algn="l"/>
            <a:r>
              <a:rPr lang="zh-CN" altLang="en-US"/>
              <a:t>BookEntity book4 = new BookEntity("html", 70);</a:t>
            </a:r>
          </a:p>
          <a:p>
            <a:pPr algn="l"/>
            <a:r>
              <a:rPr lang="zh-CN" altLang="en-US"/>
              <a:t>BookEntity book5 = book3;</a:t>
            </a:r>
          </a:p>
          <a:p>
            <a:pPr algn="l"/>
            <a:r>
              <a:rPr lang="zh-CN" altLang="en-US"/>
              <a:t>//3.把图书对象添加到集合中</a:t>
            </a:r>
          </a:p>
          <a:p>
            <a:pPr algn="l"/>
            <a:r>
              <a:rPr lang="zh-CN" altLang="en-US"/>
              <a:t>books.add(book1);</a:t>
            </a:r>
          </a:p>
          <a:p>
            <a:pPr algn="l"/>
            <a:r>
              <a:rPr lang="zh-CN" altLang="en-US"/>
              <a:t>books.add(book2);</a:t>
            </a:r>
          </a:p>
          <a:p>
            <a:pPr algn="l"/>
            <a:r>
              <a:rPr lang="zh-CN" altLang="en-US"/>
              <a:t>books.add(book3);</a:t>
            </a:r>
          </a:p>
          <a:p>
            <a:pPr algn="l"/>
            <a:r>
              <a:rPr lang="zh-CN" altLang="en-US"/>
              <a:t>books.add(book4);</a:t>
            </a:r>
          </a:p>
          <a:p>
            <a:pPr algn="l"/>
            <a:r>
              <a:rPr lang="zh-CN" altLang="en-US"/>
              <a:t>books.add(book5);</a:t>
            </a:r>
          </a:p>
        </p:txBody>
      </p:sp>
      <p:sp>
        <p:nvSpPr>
          <p:cNvPr id="8" name="矩形 7"/>
          <p:cNvSpPr/>
          <p:nvPr/>
        </p:nvSpPr>
        <p:spPr>
          <a:xfrm>
            <a:off x="419100" y="1773555"/>
            <a:ext cx="4779645" cy="3618230"/>
          </a:xfrm>
          <a:prstGeom prst="rect">
            <a:avLst/>
          </a:prstGeom>
          <a:noFill/>
          <a:ln w="57150">
            <a:solidFill>
              <a:schemeClr val="accent2"/>
            </a:solidFill>
          </a:ln>
          <a:extLst>
            <a:ext uri="{909E8E84-426E-40DD-AFC4-6F175D3DCCD1}">
              <a14:hiddenFill xmlns:a14="http://schemas.microsoft.com/office/drawing/2010/main" xmlns="">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78155" y="1847215"/>
            <a:ext cx="4720590" cy="3415030"/>
          </a:xfrm>
          <a:prstGeom prst="rect">
            <a:avLst/>
          </a:prstGeom>
          <a:noFill/>
        </p:spPr>
        <p:txBody>
          <a:bodyPr wrap="square" rtlCol="0" anchor="t">
            <a:spAutoFit/>
          </a:bodyPr>
          <a:lstStyle/>
          <a:p>
            <a:r>
              <a:rPr lang="zh-CN" altLang="en-US"/>
              <a:t>public class BookEntity {</a:t>
            </a:r>
          </a:p>
          <a:p>
            <a:r>
              <a:rPr lang="zh-CN" altLang="en-US"/>
              <a:t>     private String name;</a:t>
            </a:r>
          </a:p>
          <a:p>
            <a:r>
              <a:rPr lang="zh-CN" altLang="en-US"/>
              <a:t>     private double price;</a:t>
            </a:r>
          </a:p>
          <a:p>
            <a:r>
              <a:rPr lang="zh-CN" altLang="en-US"/>
              <a:t>  </a:t>
            </a:r>
          </a:p>
          <a:p>
            <a:r>
              <a:rPr lang="zh-CN" altLang="en-US"/>
              <a:t>     public BookEntity() {}</a:t>
            </a:r>
          </a:p>
          <a:p>
            <a:endParaRPr lang="zh-CN" altLang="en-US"/>
          </a:p>
          <a:p>
            <a:r>
              <a:rPr lang="zh-CN" altLang="en-US"/>
              <a:t>     public BookEntity(String name, double price) {</a:t>
            </a:r>
          </a:p>
          <a:p>
            <a:r>
              <a:rPr lang="zh-CN" altLang="en-US"/>
              <a:t>               this.name = name;</a:t>
            </a:r>
          </a:p>
          <a:p>
            <a:r>
              <a:rPr lang="zh-CN" altLang="en-US"/>
              <a:t>               this.price = price;</a:t>
            </a:r>
          </a:p>
          <a:p>
            <a:r>
              <a:rPr lang="zh-CN" altLang="en-US"/>
              <a:t>    }</a:t>
            </a:r>
          </a:p>
          <a:p>
            <a:r>
              <a:rPr lang="en-US" altLang="zh-CN"/>
              <a:t>.....</a:t>
            </a:r>
          </a:p>
          <a:p>
            <a:r>
              <a:rPr lang="en-US" altLang="zh-CN"/>
              <a:t>}</a:t>
            </a:r>
          </a:p>
        </p:txBody>
      </p:sp>
      <p:sp>
        <p:nvSpPr>
          <p:cNvPr id="10" name="左箭头 9"/>
          <p:cNvSpPr/>
          <p:nvPr/>
        </p:nvSpPr>
        <p:spPr>
          <a:xfrm>
            <a:off x="5198745" y="3550920"/>
            <a:ext cx="466725" cy="311150"/>
          </a:xfrm>
          <a:prstGeom prst="leftArrow">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标注 12"/>
          <p:cNvSpPr/>
          <p:nvPr/>
        </p:nvSpPr>
        <p:spPr>
          <a:xfrm>
            <a:off x="9241790" y="4189730"/>
            <a:ext cx="2153285" cy="711835"/>
          </a:xfrm>
          <a:prstGeom prst="wedgeRoundRectCallout">
            <a:avLst>
              <a:gd name="adj1" fmla="val 16470"/>
              <a:gd name="adj2" fmla="val -277297"/>
              <a:gd name="adj3" fmla="val 16667"/>
            </a:avLst>
          </a:prstGeom>
          <a:noFill/>
          <a:ln w="57150">
            <a:solidFill>
              <a:schemeClr val="accent2"/>
            </a:solidFill>
          </a:ln>
          <a:extLst>
            <a:ext uri="{909E8E84-426E-40DD-AFC4-6F175D3DCCD1}">
              <a14:hiddenFill xmlns:a14="http://schemas.microsoft.com/office/drawing/2010/main" xmlns="">
                <a:solidFill>
                  <a:srgbClr val="92D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9312910" y="4256405"/>
            <a:ext cx="2011680" cy="645160"/>
          </a:xfrm>
          <a:prstGeom prst="rect">
            <a:avLst/>
          </a:prstGeom>
          <a:noFill/>
        </p:spPr>
        <p:txBody>
          <a:bodyPr wrap="square" rtlCol="0">
            <a:spAutoFit/>
          </a:bodyPr>
          <a:lstStyle/>
          <a:p>
            <a:r>
              <a:rPr lang="zh-CN" altLang="en-US"/>
              <a:t>推荐使用泛型，但是也可以不使用</a:t>
            </a: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9890" y="2291715"/>
            <a:ext cx="9776460" cy="2597785"/>
          </a:xfrm>
          <a:prstGeom prst="rect">
            <a:avLst/>
          </a:prstGeom>
          <a:noFill/>
          <a:ln w="101600">
            <a:solidFill>
              <a:schemeClr val="accent2">
                <a:alpha val="9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5</a:t>
            </a:r>
            <a:r>
              <a:rPr lang="zh-CN" altLang="en-US" dirty="0"/>
              <a:t>：</a:t>
            </a:r>
            <a:r>
              <a:rPr lang="en-US" altLang="zh-CN" dirty="0">
                <a:sym typeface="+mn-ea"/>
              </a:rPr>
              <a:t>List</a:t>
            </a:r>
            <a:r>
              <a:rPr lang="zh-CN" altLang="en-US" dirty="0">
                <a:sym typeface="+mn-ea"/>
              </a:rPr>
              <a:t>接口实现类</a:t>
            </a:r>
            <a:r>
              <a:rPr lang="en-US" altLang="zh-CN" dirty="0">
                <a:sym typeface="+mn-ea"/>
              </a:rPr>
              <a:t>-ArrayList</a:t>
            </a:r>
            <a:r>
              <a:rPr lang="zh-CN" altLang="en-US" dirty="0">
                <a:sym typeface="+mn-ea"/>
              </a:rPr>
              <a:t>遍历方式</a:t>
            </a:r>
          </a:p>
        </p:txBody>
      </p:sp>
      <p:sp>
        <p:nvSpPr>
          <p:cNvPr id="3" name="内容占位符 2"/>
          <p:cNvSpPr>
            <a:spLocks noGrp="1"/>
          </p:cNvSpPr>
          <p:nvPr>
            <p:ph idx="1"/>
          </p:nvPr>
        </p:nvSpPr>
        <p:spPr>
          <a:xfrm>
            <a:off x="186690" y="899160"/>
            <a:ext cx="10582275" cy="5448935"/>
          </a:xfrm>
        </p:spPr>
        <p:txBody>
          <a:bodyPr>
            <a:normAutofit lnSpcReduction="10000"/>
          </a:bodyPr>
          <a:lstStyle/>
          <a:p>
            <a:pPr marL="228600" lvl="1">
              <a:spcBef>
                <a:spcPts val="1000"/>
              </a:spcBef>
              <a:buNone/>
            </a:pPr>
            <a:r>
              <a:rPr lang="en-US" altLang="zh-CN" dirty="0"/>
              <a:t> </a:t>
            </a:r>
            <a:r>
              <a:rPr lang="zh-CN" altLang="en-US" dirty="0"/>
              <a:t>由于列表有序并存在索引，因此除了</a:t>
            </a:r>
            <a:r>
              <a:rPr lang="zh-CN" altLang="en-US" dirty="0">
                <a:solidFill>
                  <a:srgbClr val="FF0000"/>
                </a:solidFill>
              </a:rPr>
              <a:t>增强</a:t>
            </a:r>
            <a:r>
              <a:rPr lang="en-US" altLang="zh-CN" dirty="0">
                <a:solidFill>
                  <a:srgbClr val="FF0000"/>
                </a:solidFill>
              </a:rPr>
              <a:t>for</a:t>
            </a:r>
            <a:r>
              <a:rPr lang="zh-CN" altLang="en-US" dirty="0">
                <a:solidFill>
                  <a:srgbClr val="FF0000"/>
                </a:solidFill>
              </a:rPr>
              <a:t>循环</a:t>
            </a:r>
            <a:r>
              <a:rPr lang="zh-CN" altLang="en-US" dirty="0"/>
              <a:t>进行遍历外，</a:t>
            </a:r>
          </a:p>
          <a:p>
            <a:pPr marL="228600" lvl="1">
              <a:spcBef>
                <a:spcPts val="1000"/>
              </a:spcBef>
              <a:buNone/>
            </a:pPr>
            <a:r>
              <a:rPr lang="zh-CN" altLang="en-US" dirty="0"/>
              <a:t> 还可以使用</a:t>
            </a:r>
            <a:r>
              <a:rPr lang="zh-CN" altLang="en-US" dirty="0">
                <a:solidFill>
                  <a:srgbClr val="FF0000"/>
                </a:solidFill>
              </a:rPr>
              <a:t>普通的</a:t>
            </a:r>
            <a:r>
              <a:rPr lang="en-US" altLang="zh-CN" dirty="0">
                <a:solidFill>
                  <a:srgbClr val="FF0000"/>
                </a:solidFill>
              </a:rPr>
              <a:t>for</a:t>
            </a:r>
            <a:r>
              <a:rPr lang="zh-CN" altLang="en-US" dirty="0">
                <a:solidFill>
                  <a:srgbClr val="FF0000"/>
                </a:solidFill>
              </a:rPr>
              <a:t>循环</a:t>
            </a:r>
            <a:r>
              <a:rPr lang="zh-CN" altLang="en-US" dirty="0"/>
              <a:t>进行遍历：</a:t>
            </a:r>
            <a:endParaRPr lang="en-US" altLang="zh-CN" dirty="0"/>
          </a:p>
          <a:p>
            <a:pPr marL="228600" lvl="1">
              <a:spcBef>
                <a:spcPts val="1000"/>
              </a:spcBef>
              <a:buNone/>
            </a:pPr>
            <a:r>
              <a:rPr lang="en-US" altLang="zh-CN" sz="2800" b="1" dirty="0">
                <a:solidFill>
                  <a:schemeClr val="tx1"/>
                </a:solidFill>
              </a:rPr>
              <a:t>  </a:t>
            </a:r>
            <a:r>
              <a:rPr lang="en-US" altLang="zh-CN" dirty="0">
                <a:solidFill>
                  <a:schemeClr val="tx1"/>
                </a:solidFill>
              </a:rPr>
              <a:t> for(</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i</a:t>
            </a:r>
            <a:r>
              <a:rPr lang="en-US" altLang="zh-CN" dirty="0">
                <a:solidFill>
                  <a:schemeClr val="tx1"/>
                </a:solidFill>
              </a:rPr>
              <a:t>=0;i&lt;</a:t>
            </a:r>
            <a:r>
              <a:rPr lang="en-US" altLang="zh-CN" dirty="0" err="1">
                <a:solidFill>
                  <a:schemeClr val="tx1"/>
                </a:solidFill>
              </a:rPr>
              <a:t>list.size</a:t>
            </a:r>
            <a:r>
              <a:rPr lang="en-US" altLang="zh-CN" dirty="0">
                <a:solidFill>
                  <a:schemeClr val="tx1"/>
                </a:solidFill>
              </a:rPr>
              <a:t>();</a:t>
            </a:r>
            <a:r>
              <a:rPr lang="en-US" altLang="zh-CN" dirty="0" err="1">
                <a:solidFill>
                  <a:schemeClr val="tx1"/>
                </a:solidFill>
              </a:rPr>
              <a:t>i</a:t>
            </a:r>
            <a:r>
              <a:rPr lang="en-US" altLang="zh-CN" dirty="0">
                <a:solidFill>
                  <a:schemeClr val="tx1"/>
                </a:solidFill>
              </a:rPr>
              <a:t>++)</a:t>
            </a:r>
            <a:r>
              <a:rPr lang="zh-CN" altLang="en-US" dirty="0">
                <a:solidFill>
                  <a:schemeClr val="tx1"/>
                </a:solidFill>
              </a:rPr>
              <a:t>｛</a:t>
            </a:r>
            <a:endParaRPr lang="en-US" altLang="zh-CN" dirty="0">
              <a:solidFill>
                <a:schemeClr val="tx1"/>
              </a:solidFill>
            </a:endParaRPr>
          </a:p>
          <a:p>
            <a:pPr marL="228600" lvl="1">
              <a:spcBef>
                <a:spcPts val="1000"/>
              </a:spcBef>
              <a:buNone/>
            </a:pPr>
            <a:r>
              <a:rPr lang="en-US" altLang="zh-CN" dirty="0">
                <a:solidFill>
                  <a:schemeClr val="tx1"/>
                </a:solidFill>
              </a:rPr>
              <a:t>	     </a:t>
            </a:r>
            <a:r>
              <a:rPr lang="zh-CN" altLang="en-US" dirty="0">
                <a:solidFill>
                  <a:schemeClr val="tx1"/>
                </a:solidFill>
              </a:rPr>
              <a:t>元素类型 </a:t>
            </a:r>
            <a:r>
              <a:rPr lang="en-US" altLang="zh-CN" dirty="0">
                <a:solidFill>
                  <a:schemeClr val="tx1"/>
                </a:solidFill>
              </a:rPr>
              <a:t>e = </a:t>
            </a:r>
            <a:r>
              <a:rPr lang="en-US" altLang="zh-CN" dirty="0" err="1">
                <a:solidFill>
                  <a:schemeClr val="tx1"/>
                </a:solidFill>
              </a:rPr>
              <a:t>list.get</a:t>
            </a:r>
            <a:r>
              <a:rPr lang="en-US" altLang="zh-CN" dirty="0">
                <a:solidFill>
                  <a:schemeClr val="tx1"/>
                </a:solidFill>
              </a:rPr>
              <a:t>(</a:t>
            </a:r>
            <a:r>
              <a:rPr lang="en-US" altLang="zh-CN" dirty="0" err="1">
                <a:solidFill>
                  <a:schemeClr val="tx1"/>
                </a:solidFill>
              </a:rPr>
              <a:t>i</a:t>
            </a:r>
            <a:r>
              <a:rPr lang="en-US" altLang="zh-CN" dirty="0">
                <a:solidFill>
                  <a:schemeClr val="tx1"/>
                </a:solidFill>
              </a:rPr>
              <a:t>);</a:t>
            </a:r>
          </a:p>
          <a:p>
            <a:pPr marL="228600" lvl="1">
              <a:spcBef>
                <a:spcPts val="1000"/>
              </a:spcBef>
              <a:buNone/>
            </a:pPr>
            <a:r>
              <a:rPr lang="en-US" altLang="zh-CN" dirty="0">
                <a:solidFill>
                  <a:schemeClr val="tx1"/>
                </a:solidFill>
              </a:rPr>
              <a:t>	       //</a:t>
            </a:r>
            <a:r>
              <a:rPr lang="zh-CN" altLang="en-US" dirty="0">
                <a:solidFill>
                  <a:schemeClr val="tx1"/>
                </a:solidFill>
              </a:rPr>
              <a:t>对</a:t>
            </a:r>
            <a:r>
              <a:rPr lang="en-US" altLang="zh-CN" dirty="0">
                <a:solidFill>
                  <a:schemeClr val="tx1"/>
                </a:solidFill>
              </a:rPr>
              <a:t>e</a:t>
            </a:r>
            <a:r>
              <a:rPr lang="zh-CN" altLang="en-US" dirty="0">
                <a:solidFill>
                  <a:schemeClr val="tx1"/>
                </a:solidFill>
              </a:rPr>
              <a:t>进行处理</a:t>
            </a:r>
            <a:endParaRPr lang="en-US" altLang="zh-CN" dirty="0">
              <a:solidFill>
                <a:schemeClr val="tx1"/>
              </a:solidFill>
            </a:endParaRPr>
          </a:p>
          <a:p>
            <a:pPr marL="228600" lvl="1">
              <a:spcBef>
                <a:spcPts val="1000"/>
              </a:spcBef>
              <a:buNone/>
            </a:pPr>
            <a:r>
              <a:rPr lang="zh-CN" altLang="en-US" dirty="0">
                <a:solidFill>
                  <a:schemeClr val="tx1"/>
                </a:solidFill>
              </a:rPr>
              <a:t>     ｝</a:t>
            </a:r>
            <a:endParaRPr lang="zh-CN" altLang="en-US" sz="2400" dirty="0">
              <a:sym typeface="+mn-ea"/>
            </a:endParaRPr>
          </a:p>
          <a:p>
            <a:r>
              <a:rPr lang="zh-CN" altLang="en-US" sz="2400" dirty="0">
                <a:sym typeface="+mn-ea"/>
              </a:rPr>
              <a:t>迭代器遍历（Iterator）</a:t>
            </a:r>
            <a:endParaRPr lang="zh-CN" altLang="en-US" sz="2400" dirty="0">
              <a:solidFill>
                <a:schemeClr val="tx1"/>
              </a:solidFill>
              <a:sym typeface="+mn-ea"/>
            </a:endParaRP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知识点</a:t>
            </a:r>
            <a:r>
              <a:rPr lang="en-US" altLang="zh-CN" dirty="0">
                <a:sym typeface="+mn-ea"/>
              </a:rPr>
              <a:t>5</a:t>
            </a:r>
            <a:r>
              <a:rPr lang="zh-CN" altLang="en-US" dirty="0">
                <a:sym typeface="+mn-ea"/>
              </a:rPr>
              <a:t>：</a:t>
            </a:r>
            <a:r>
              <a:rPr lang="en-US" altLang="zh-CN" dirty="0">
                <a:sym typeface="+mn-ea"/>
              </a:rPr>
              <a:t>List</a:t>
            </a:r>
            <a:r>
              <a:rPr lang="zh-CN" altLang="en-US" dirty="0">
                <a:sym typeface="+mn-ea"/>
              </a:rPr>
              <a:t>接口实现类</a:t>
            </a:r>
            <a:r>
              <a:rPr lang="en-US" altLang="zh-CN" dirty="0">
                <a:sym typeface="+mn-ea"/>
              </a:rPr>
              <a:t>-ArrayList</a:t>
            </a:r>
            <a:r>
              <a:rPr lang="zh-CN" altLang="en-US" dirty="0">
                <a:sym typeface="+mn-ea"/>
              </a:rPr>
              <a:t>应用</a:t>
            </a:r>
            <a:endParaRPr lang="zh-CN" altLang="en-US"/>
          </a:p>
        </p:txBody>
      </p:sp>
      <p:sp>
        <p:nvSpPr>
          <p:cNvPr id="3" name="内容占位符 2"/>
          <p:cNvSpPr>
            <a:spLocks noGrp="1"/>
          </p:cNvSpPr>
          <p:nvPr>
            <p:ph idx="1"/>
          </p:nvPr>
        </p:nvSpPr>
        <p:spPr/>
        <p:txBody>
          <a:bodyPr/>
          <a:lstStyle/>
          <a:p>
            <a:pPr marL="0" indent="0">
              <a:buNone/>
            </a:pPr>
            <a:r>
              <a:rPr lang="en-US" altLang="zh-CN" noProof="0">
                <a:ln>
                  <a:noFill/>
                </a:ln>
                <a:effectLst/>
                <a:uLnTx/>
                <a:uFillTx/>
                <a:latin typeface="+mn-lt"/>
                <a:ea typeface="+mn-ea"/>
                <a:sym typeface="+mn-ea"/>
              </a:rPr>
              <a:t>          </a:t>
            </a:r>
            <a:r>
              <a:rPr lang="zh-CN" altLang="en-US" noProof="0">
                <a:ln>
                  <a:noFill/>
                </a:ln>
                <a:effectLst/>
                <a:uLnTx/>
                <a:uFillTx/>
                <a:latin typeface="+mn-lt"/>
                <a:ea typeface="+mn-ea"/>
                <a:sym typeface="+mn-ea"/>
              </a:rPr>
              <a:t>存储多条狗狗信息，获取狗狗总数，逐条打印出各条狗狗信息</a:t>
            </a:r>
          </a:p>
          <a:p>
            <a:pPr marL="742950" marR="0" lvl="1" indent="-28575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Char char=""/>
              <a:defRPr/>
            </a:pPr>
            <a:r>
              <a:rPr lang="zh-CN" altLang="en-US" noProof="0">
                <a:ln>
                  <a:noFill/>
                </a:ln>
                <a:effectLst/>
                <a:uLnTx/>
                <a:uFillTx/>
                <a:latin typeface="+mn-lt"/>
                <a:ea typeface="+mn-ea"/>
                <a:sym typeface="+mn-ea"/>
              </a:rPr>
              <a:t> </a:t>
            </a:r>
            <a:r>
              <a:rPr lang="zh-CN" altLang="en-US" sz="2800" noProof="0">
                <a:ln>
                  <a:noFill/>
                </a:ln>
                <a:effectLst/>
                <a:uLnTx/>
                <a:uFillTx/>
                <a:latin typeface="+mn-lt"/>
                <a:ea typeface="+mn-ea"/>
                <a:sym typeface="+mn-ea"/>
              </a:rPr>
              <a:t>删除指定位置的狗狗，如第一个狗狗</a:t>
            </a:r>
            <a:endParaRPr kumimoji="0" lang="zh-CN" altLang="en-US" sz="28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Char char=""/>
              <a:defRPr/>
            </a:pPr>
            <a:r>
              <a:rPr lang="zh-CN" altLang="en-US" sz="2800" noProof="0">
                <a:ln>
                  <a:noFill/>
                </a:ln>
                <a:effectLst/>
                <a:uLnTx/>
                <a:uFillTx/>
                <a:latin typeface="+mn-lt"/>
                <a:ea typeface="+mn-ea"/>
                <a:sym typeface="+mn-ea"/>
              </a:rPr>
              <a:t>删除指定的狗狗，如删除</a:t>
            </a:r>
            <a:r>
              <a:rPr lang="en-US" sz="2800" noProof="0">
                <a:ln>
                  <a:noFill/>
                </a:ln>
                <a:effectLst/>
                <a:uLnTx/>
                <a:uFillTx/>
                <a:latin typeface="+mn-lt"/>
                <a:ea typeface="+mn-ea"/>
                <a:sym typeface="+mn-ea"/>
              </a:rPr>
              <a:t>feifeiDog</a:t>
            </a:r>
            <a:r>
              <a:rPr lang="zh-CN" altLang="en-US" sz="2800" noProof="0">
                <a:ln>
                  <a:noFill/>
                </a:ln>
                <a:effectLst/>
                <a:uLnTx/>
                <a:uFillTx/>
                <a:latin typeface="+mn-lt"/>
                <a:ea typeface="+mn-ea"/>
                <a:sym typeface="+mn-ea"/>
              </a:rPr>
              <a:t>对象</a:t>
            </a:r>
            <a:endParaRPr kumimoji="0" lang="zh-CN" altLang="en-US" sz="28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Char char=""/>
              <a:defRPr/>
            </a:pPr>
            <a:r>
              <a:rPr lang="zh-CN" altLang="en-US" sz="2800" noProof="0">
                <a:ln>
                  <a:noFill/>
                </a:ln>
                <a:effectLst/>
                <a:uLnTx/>
                <a:uFillTx/>
                <a:latin typeface="+mn-lt"/>
                <a:ea typeface="+mn-ea"/>
                <a:sym typeface="+mn-ea"/>
              </a:rPr>
              <a:t>判断集合中是否包含指定狗狗</a:t>
            </a:r>
            <a:endParaRPr kumimoji="0" lang="zh-CN" altLang="en-US" sz="2800" b="0" i="0" u="none" strike="noStrike" kern="1200" cap="none" spc="0" normalizeH="0" baseline="0" noProof="0">
              <a:ln>
                <a:noFill/>
              </a:ln>
              <a:solidFill>
                <a:schemeClr val="tx1"/>
              </a:solidFill>
              <a:effectLst/>
              <a:uLnTx/>
              <a:uFillTx/>
              <a:latin typeface="+mn-lt"/>
              <a:ea typeface="+mn-ea"/>
              <a:cs typeface="+mn-cs"/>
            </a:endParaRPr>
          </a:p>
          <a:p>
            <a:pPr marL="0" indent="0">
              <a:buNone/>
            </a:pPr>
            <a:r>
              <a:rPr lang="zh-CN" altLang="en-US" noProof="0">
                <a:ln>
                  <a:noFill/>
                </a:ln>
                <a:effectLst/>
                <a:uLnTx/>
                <a:uFillTx/>
                <a:latin typeface="+mn-lt"/>
                <a:ea typeface="+mn-ea"/>
                <a:sym typeface="+mn-ea"/>
              </a:rPr>
              <a:t> </a:t>
            </a:r>
            <a:endParaRPr kumimoji="0" lang="zh-CN" altLang="en-US" b="0" i="0" u="none" strike="noStrike" kern="1200" cap="none" spc="0" normalizeH="0" baseline="0" noProof="0">
              <a:ln>
                <a:noFill/>
              </a:ln>
              <a:solidFill>
                <a:schemeClr val="tx1"/>
              </a:solidFill>
              <a:effectLst/>
              <a:uLnTx/>
              <a:uFillTx/>
              <a:latin typeface="+mn-lt"/>
              <a:ea typeface="+mn-ea"/>
              <a:cs typeface="+mn-cs"/>
            </a:endParaRPr>
          </a:p>
          <a:p>
            <a:pPr marL="0" indent="0">
              <a:buNone/>
            </a:pPr>
            <a:endParaRPr lang="zh-CN" altLang="en-US"/>
          </a:p>
        </p:txBody>
      </p:sp>
      <p:pic>
        <p:nvPicPr>
          <p:cNvPr id="19460" name="Picture 4" descr="问题"/>
          <p:cNvPicPr>
            <a:picLocks noChangeAspect="1"/>
          </p:cNvPicPr>
          <p:nvPr/>
        </p:nvPicPr>
        <p:blipFill>
          <a:blip r:embed="rId2"/>
          <a:stretch>
            <a:fillRect/>
          </a:stretch>
        </p:blipFill>
        <p:spPr>
          <a:xfrm>
            <a:off x="294005" y="1061085"/>
            <a:ext cx="711200" cy="534035"/>
          </a:xfrm>
          <a:prstGeom prst="rect">
            <a:avLst/>
          </a:prstGeom>
          <a:noFill/>
          <a:ln w="9525">
            <a:noFill/>
          </a:ln>
        </p:spPr>
      </p:pic>
      <p:pic>
        <p:nvPicPr>
          <p:cNvPr id="5" name="图片 4"/>
          <p:cNvPicPr>
            <a:picLocks noChangeAspect="1"/>
          </p:cNvPicPr>
          <p:nvPr/>
        </p:nvPicPr>
        <p:blipFill>
          <a:blip r:embed="rId3"/>
          <a:stretch>
            <a:fillRect/>
          </a:stretch>
        </p:blipFill>
        <p:spPr>
          <a:xfrm>
            <a:off x="7214870" y="1790700"/>
            <a:ext cx="4223385" cy="394970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9460"/>
                                        </p:tgtEl>
                                        <p:attrNameLst>
                                          <p:attrName>style.visibility</p:attrName>
                                        </p:attrNameLst>
                                      </p:cBhvr>
                                      <p:to>
                                        <p:strVal val="visible"/>
                                      </p:to>
                                    </p:set>
                                    <p:anim calcmode="lin" valueType="num">
                                      <p:cBhvr additive="base">
                                        <p:cTn id="7" dur="500" fill="hold"/>
                                        <p:tgtEl>
                                          <p:spTgt spid="19460"/>
                                        </p:tgtEl>
                                        <p:attrNameLst>
                                          <p:attrName>ppt_x</p:attrName>
                                        </p:attrNameLst>
                                      </p:cBhvr>
                                      <p:tavLst>
                                        <p:tav tm="0">
                                          <p:val>
                                            <p:strVal val="1+#ppt_w/2"/>
                                          </p:val>
                                        </p:tav>
                                        <p:tav tm="100000">
                                          <p:val>
                                            <p:strVal val="#ppt_x"/>
                                          </p:val>
                                        </p:tav>
                                      </p:tavLst>
                                    </p:anim>
                                    <p:anim calcmode="lin" valueType="num">
                                      <p:cBhvr additive="base">
                                        <p:cTn id="8" dur="500" fill="hold"/>
                                        <p:tgtEl>
                                          <p:spTgt spid="194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5</a:t>
            </a:r>
            <a:r>
              <a:rPr lang="zh-CN" altLang="en-US" dirty="0"/>
              <a:t>：</a:t>
            </a:r>
            <a:r>
              <a:rPr lang="en-US" altLang="zh-CN" dirty="0">
                <a:sym typeface="+mn-ea"/>
              </a:rPr>
              <a:t>List</a:t>
            </a:r>
            <a:r>
              <a:rPr lang="zh-CN" altLang="en-US" dirty="0">
                <a:sym typeface="+mn-ea"/>
              </a:rPr>
              <a:t>接口实现类</a:t>
            </a:r>
            <a:r>
              <a:rPr lang="en-US" altLang="zh-CN" dirty="0">
                <a:sym typeface="+mn-ea"/>
              </a:rPr>
              <a:t>-</a:t>
            </a:r>
            <a:r>
              <a:rPr lang="en-US" altLang="zh-CN" dirty="0">
                <a:cs typeface="微软雅黑 Light" panose="020B0502040204020203" pitchFamily="34" charset="-122"/>
                <a:sym typeface="+mn-ea"/>
              </a:rPr>
              <a:t>Linked</a:t>
            </a:r>
            <a:r>
              <a:rPr lang="zh-CN" altLang="en-US" dirty="0">
                <a:cs typeface="微软雅黑 Light" panose="020B0502040204020203" pitchFamily="34" charset="-122"/>
                <a:sym typeface="+mn-ea"/>
              </a:rPr>
              <a:t>List类</a:t>
            </a:r>
            <a:endParaRPr lang="en-US" altLang="zh-CN" dirty="0">
              <a:sym typeface="+mn-ea"/>
            </a:endParaRPr>
          </a:p>
        </p:txBody>
      </p:sp>
      <p:sp>
        <p:nvSpPr>
          <p:cNvPr id="3" name="内容占位符 2"/>
          <p:cNvSpPr>
            <a:spLocks noGrp="1"/>
          </p:cNvSpPr>
          <p:nvPr>
            <p:ph idx="1"/>
          </p:nvPr>
        </p:nvSpPr>
        <p:spPr/>
        <p:txBody>
          <a:bodyPr/>
          <a:lstStyle/>
          <a:p>
            <a:pPr>
              <a:lnSpc>
                <a:spcPct val="140000"/>
              </a:lnSpc>
            </a:pPr>
            <a:r>
              <a:rPr lang="en-US" altLang="zh-CN" sz="2400" dirty="0">
                <a:cs typeface="微软雅黑 Light" panose="020B0502040204020203" pitchFamily="34" charset="-122"/>
                <a:sym typeface="+mn-ea"/>
              </a:rPr>
              <a:t>Linked</a:t>
            </a:r>
            <a:r>
              <a:rPr lang="zh-CN" altLang="en-US" sz="2400" dirty="0">
                <a:cs typeface="微软雅黑 Light" panose="020B0502040204020203" pitchFamily="34" charset="-122"/>
                <a:sym typeface="+mn-ea"/>
              </a:rPr>
              <a:t>List类位置</a:t>
            </a:r>
            <a:r>
              <a:rPr lang="en-US" altLang="zh-CN" sz="2400" dirty="0">
                <a:cs typeface="微软雅黑 Light" panose="020B0502040204020203" pitchFamily="34" charset="-122"/>
                <a:sym typeface="+mn-ea"/>
              </a:rPr>
              <a:t>java.util.</a:t>
            </a:r>
            <a:r>
              <a:rPr lang="zh-CN" altLang="en-US" sz="2400" dirty="0">
                <a:cs typeface="微软雅黑 Light" panose="020B0502040204020203" pitchFamily="34" charset="-122"/>
                <a:sym typeface="+mn-ea"/>
              </a:rPr>
              <a:t>包，它是</a:t>
            </a:r>
            <a:r>
              <a:rPr lang="en-US" altLang="zh-CN" sz="2400" dirty="0">
                <a:cs typeface="微软雅黑 Light" panose="020B0502040204020203" pitchFamily="34" charset="-122"/>
                <a:sym typeface="+mn-ea"/>
              </a:rPr>
              <a:t>List</a:t>
            </a:r>
            <a:r>
              <a:rPr lang="zh-CN" altLang="en-US" sz="2400" dirty="0">
                <a:cs typeface="微软雅黑 Light" panose="020B0502040204020203" pitchFamily="34" charset="-122"/>
                <a:sym typeface="+mn-ea"/>
              </a:rPr>
              <a:t>下面的类</a:t>
            </a:r>
          </a:p>
          <a:p>
            <a:pPr>
              <a:lnSpc>
                <a:spcPct val="140000"/>
              </a:lnSpc>
            </a:pPr>
            <a:endParaRPr lang="zh-CN" altLang="en-US" sz="2400" dirty="0">
              <a:cs typeface="微软雅黑 Light" panose="020B0502040204020203" pitchFamily="34" charset="-122"/>
              <a:sym typeface="+mn-ea"/>
            </a:endParaRPr>
          </a:p>
          <a:p>
            <a:pPr>
              <a:lnSpc>
                <a:spcPct val="140000"/>
              </a:lnSpc>
            </a:pPr>
            <a:endParaRPr lang="zh-CN" altLang="en-US" sz="2400" dirty="0">
              <a:cs typeface="微软雅黑 Light" panose="020B0502040204020203" pitchFamily="34" charset="-122"/>
              <a:sym typeface="+mn-ea"/>
            </a:endParaRPr>
          </a:p>
          <a:p>
            <a:pPr>
              <a:lnSpc>
                <a:spcPct val="140000"/>
              </a:lnSpc>
            </a:pPr>
            <a:endParaRPr lang="zh-CN" altLang="en-US" sz="2400" dirty="0">
              <a:cs typeface="微软雅黑 Light" panose="020B0502040204020203" pitchFamily="34" charset="-122"/>
              <a:sym typeface="+mn-ea"/>
            </a:endParaRPr>
          </a:p>
          <a:p>
            <a:pPr>
              <a:lnSpc>
                <a:spcPct val="140000"/>
              </a:lnSpc>
            </a:pPr>
            <a:endParaRPr lang="zh-CN" altLang="en-US" sz="2400" dirty="0">
              <a:cs typeface="微软雅黑 Light" panose="020B0502040204020203" pitchFamily="34" charset="-122"/>
              <a:sym typeface="+mn-ea"/>
            </a:endParaRPr>
          </a:p>
          <a:p>
            <a:pPr>
              <a:lnSpc>
                <a:spcPct val="140000"/>
              </a:lnSpc>
            </a:pPr>
            <a:r>
              <a:rPr lang="zh-CN" altLang="en-US" sz="2400" dirty="0">
                <a:cs typeface="微软雅黑 Light" panose="020B0502040204020203" pitchFamily="34" charset="-122"/>
                <a:sym typeface="+mn-ea"/>
              </a:rPr>
              <a:t>构造方法</a:t>
            </a:r>
            <a:r>
              <a:rPr lang="en-US" altLang="zh-CN" sz="2400" dirty="0">
                <a:cs typeface="微软雅黑 Light" panose="020B0502040204020203" pitchFamily="34" charset="-122"/>
                <a:sym typeface="+mn-ea"/>
              </a:rPr>
              <a:t>:</a:t>
            </a:r>
          </a:p>
          <a:p>
            <a:endParaRPr lang="en-US" altLang="zh-CN" dirty="0">
              <a:cs typeface="微软雅黑 Light" panose="020B0502040204020203" pitchFamily="34" charset="-122"/>
            </a:endParaRPr>
          </a:p>
          <a:p>
            <a:pPr marL="0" indent="0">
              <a:buNone/>
            </a:pPr>
            <a:endParaRPr lang="zh-CN" altLang="en-US" dirty="0">
              <a:cs typeface="微软雅黑 Light" panose="020B0502040204020203" pitchFamily="34" charset="-122"/>
            </a:endParaRPr>
          </a:p>
        </p:txBody>
      </p:sp>
      <p:graphicFrame>
        <p:nvGraphicFramePr>
          <p:cNvPr id="4" name="内容占位符 3"/>
          <p:cNvGraphicFramePr/>
          <p:nvPr>
            <p:custDataLst>
              <p:tags r:id="rId1"/>
            </p:custDataLst>
          </p:nvPr>
        </p:nvGraphicFramePr>
        <p:xfrm>
          <a:off x="501531" y="1477818"/>
          <a:ext cx="11426825" cy="2656840"/>
        </p:xfrm>
        <a:graphic>
          <a:graphicData uri="http://schemas.openxmlformats.org/drawingml/2006/table">
            <a:tbl>
              <a:tblPr firstRow="1" bandRow="1">
                <a:tableStyleId>{93296810-A885-4BE3-A3E7-6D5BEEA58F35}</a:tableStyleId>
              </a:tblPr>
              <a:tblGrid>
                <a:gridCol w="4185285"/>
                <a:gridCol w="7241540"/>
              </a:tblGrid>
              <a:tr h="457200">
                <a:tc>
                  <a:txBody>
                    <a:bodyPr/>
                    <a:lstStyle/>
                    <a:p>
                      <a:pPr algn="ctr"/>
                      <a:r>
                        <a:rPr lang="zh-CN" altLang="en-US" sz="2400" dirty="0">
                          <a:latin typeface="微软雅黑" panose="020B0503020204020204" pitchFamily="34" charset="-122"/>
                          <a:ea typeface="微软雅黑" panose="020B0503020204020204" pitchFamily="34" charset="-122"/>
                        </a:rPr>
                        <a:t>方法</a:t>
                      </a:r>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功能</a:t>
                      </a:r>
                    </a:p>
                  </a:txBody>
                  <a:tcPr anchor="ctr"/>
                </a:tc>
              </a:tr>
              <a:tr h="370840">
                <a:tc>
                  <a:txBody>
                    <a:bodyPr/>
                    <a:lstStyle/>
                    <a:p>
                      <a:r>
                        <a:rPr lang="en-US" altLang="zh-CN" sz="1800" b="0" dirty="0">
                          <a:latin typeface="微软雅黑" panose="020B0503020204020204" pitchFamily="34" charset="-122"/>
                          <a:ea typeface="微软雅黑" panose="020B0503020204020204" pitchFamily="34" charset="-122"/>
                          <a:sym typeface="+mn-ea"/>
                        </a:rPr>
                        <a:t>public void addFirst(</a:t>
                      </a:r>
                      <a:r>
                        <a:rPr lang="en-US" altLang="zh-CN" sz="1800" b="0" dirty="0">
                          <a:latin typeface="微软雅黑" panose="020B0503020204020204" pitchFamily="34" charset="-122"/>
                          <a:ea typeface="微软雅黑" panose="020B0503020204020204" pitchFamily="34" charset="-122"/>
                          <a:sym typeface="+mn-ea"/>
                          <a:hlinkClick r:id="rId3" tooltip="LinkedList 中的类型参数"/>
                        </a:rPr>
                        <a:t>E</a:t>
                      </a:r>
                      <a:r>
                        <a:rPr lang="en-US" altLang="zh-CN" sz="1800" b="0" dirty="0">
                          <a:latin typeface="微软雅黑" panose="020B0503020204020204" pitchFamily="34" charset="-122"/>
                          <a:ea typeface="微软雅黑" panose="020B0503020204020204" pitchFamily="34" charset="-122"/>
                          <a:sym typeface="+mn-ea"/>
                        </a:rPr>
                        <a:t> e)</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sz="1800" dirty="0">
                          <a:latin typeface="Arial" panose="020B0604020202020204" pitchFamily="34" charset="0"/>
                          <a:ea typeface="宋体" panose="02010600030101010101" pitchFamily="2" charset="-122"/>
                          <a:sym typeface="+mn-ea"/>
                        </a:rPr>
                        <a:t>将指定元素插入此列表的开头</a:t>
                      </a:r>
                      <a:endParaRPr lang="zh-CN" altLang="en-US" dirty="0">
                        <a:latin typeface="微软雅黑" panose="020B0503020204020204" pitchFamily="34" charset="-122"/>
                        <a:ea typeface="微软雅黑" panose="020B0503020204020204" pitchFamily="34" charset="-122"/>
                      </a:endParaRPr>
                    </a:p>
                  </a:txBody>
                  <a:tcPr/>
                </a:tc>
              </a:tr>
              <a:tr h="0">
                <a:tc>
                  <a:txBody>
                    <a:bodyPr/>
                    <a:lstStyle/>
                    <a:p>
                      <a:r>
                        <a:rPr lang="en-US" altLang="zh-CN" sz="1800" b="0" dirty="0">
                          <a:latin typeface="微软雅黑" panose="020B0503020204020204" pitchFamily="34" charset="-122"/>
                          <a:ea typeface="微软雅黑" panose="020B0503020204020204" pitchFamily="34" charset="-122"/>
                          <a:sym typeface="+mn-ea"/>
                        </a:rPr>
                        <a:t>public void addLast(</a:t>
                      </a:r>
                      <a:r>
                        <a:rPr lang="en-US" altLang="zh-CN" sz="1800" b="0" dirty="0">
                          <a:latin typeface="微软雅黑" panose="020B0503020204020204" pitchFamily="34" charset="-122"/>
                          <a:ea typeface="微软雅黑" panose="020B0503020204020204" pitchFamily="34" charset="-122"/>
                          <a:sym typeface="+mn-ea"/>
                          <a:hlinkClick r:id="rId3" tooltip="LinkedList 中的类型参数"/>
                        </a:rPr>
                        <a:t>E</a:t>
                      </a:r>
                      <a:r>
                        <a:rPr lang="en-US" altLang="zh-CN" sz="1800" b="0" dirty="0">
                          <a:latin typeface="微软雅黑" panose="020B0503020204020204" pitchFamily="34" charset="-122"/>
                          <a:ea typeface="微软雅黑" panose="020B0503020204020204" pitchFamily="34" charset="-122"/>
                          <a:sym typeface="+mn-ea"/>
                        </a:rPr>
                        <a:t> e)</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sz="1800" dirty="0">
                          <a:latin typeface="Arial" panose="020B0604020202020204" pitchFamily="34" charset="0"/>
                          <a:ea typeface="宋体" panose="02010600030101010101" pitchFamily="2" charset="-122"/>
                          <a:sym typeface="+mn-ea"/>
                        </a:rPr>
                        <a:t>将指定元素添加到此列表的结尾</a:t>
                      </a:r>
                      <a:endParaRPr lang="zh-CN" altLang="en-US" dirty="0">
                        <a:latin typeface="微软雅黑" panose="020B0503020204020204" pitchFamily="34" charset="-122"/>
                        <a:ea typeface="微软雅黑" panose="020B0503020204020204" pitchFamily="34" charset="-122"/>
                      </a:endParaRPr>
                    </a:p>
                  </a:txBody>
                  <a:tcPr/>
                </a:tc>
              </a:tr>
              <a:tr h="291592">
                <a:tc>
                  <a:txBody>
                    <a:bodyPr/>
                    <a:lstStyle/>
                    <a:p>
                      <a:r>
                        <a:rPr lang="en-US" altLang="zh-CN" sz="1800" b="0" dirty="0">
                          <a:latin typeface="微软雅黑" panose="020B0503020204020204" pitchFamily="34" charset="-122"/>
                          <a:ea typeface="微软雅黑" panose="020B0503020204020204" pitchFamily="34" charset="-122"/>
                          <a:sym typeface="+mn-ea"/>
                        </a:rPr>
                        <a:t>public </a:t>
                      </a:r>
                      <a:r>
                        <a:rPr lang="en-US" altLang="zh-CN" sz="1800" b="0" dirty="0">
                          <a:latin typeface="微软雅黑" panose="020B0503020204020204" pitchFamily="34" charset="-122"/>
                          <a:ea typeface="微软雅黑" panose="020B0503020204020204" pitchFamily="34" charset="-122"/>
                          <a:sym typeface="+mn-ea"/>
                          <a:hlinkClick r:id="rId3" tooltip="LinkedList 中的类型参数"/>
                        </a:rPr>
                        <a:t>E</a:t>
                      </a:r>
                      <a:r>
                        <a:rPr lang="en-US" altLang="zh-CN" sz="1800" b="0" dirty="0">
                          <a:latin typeface="微软雅黑" panose="020B0503020204020204" pitchFamily="34" charset="-122"/>
                          <a:ea typeface="微软雅黑" panose="020B0503020204020204" pitchFamily="34" charset="-122"/>
                          <a:sym typeface="+mn-ea"/>
                        </a:rPr>
                        <a:t> getFirst()</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sz="1800" dirty="0">
                          <a:latin typeface="Arial" panose="020B0604020202020204" pitchFamily="34" charset="0"/>
                          <a:ea typeface="宋体" panose="02010600030101010101" pitchFamily="2" charset="-122"/>
                          <a:sym typeface="+mn-ea"/>
                        </a:rPr>
                        <a:t>返回此列表的第一个元素</a:t>
                      </a:r>
                      <a:endParaRPr lang="zh-CN" altLang="en-US" dirty="0">
                        <a:latin typeface="微软雅黑" panose="020B0503020204020204" pitchFamily="34" charset="-122"/>
                        <a:ea typeface="微软雅黑" panose="020B0503020204020204" pitchFamily="34" charset="-122"/>
                      </a:endParaRPr>
                    </a:p>
                  </a:txBody>
                  <a:tcPr/>
                </a:tc>
              </a:tr>
              <a:tr h="291592">
                <a:tc>
                  <a:txBody>
                    <a:bodyPr/>
                    <a:lstStyle/>
                    <a:p>
                      <a:pPr>
                        <a:buNone/>
                      </a:pPr>
                      <a:r>
                        <a:rPr lang="en-US" altLang="zh-CN" sz="1800" dirty="0">
                          <a:latin typeface="微软雅黑" panose="020B0503020204020204" pitchFamily="34" charset="-122"/>
                          <a:ea typeface="微软雅黑" panose="020B0503020204020204" pitchFamily="34" charset="-122"/>
                          <a:sym typeface="+mn-ea"/>
                        </a:rPr>
                        <a:t>public </a:t>
                      </a:r>
                      <a:r>
                        <a:rPr lang="en-US" altLang="zh-CN" sz="1800" dirty="0">
                          <a:latin typeface="微软雅黑" panose="020B0503020204020204" pitchFamily="34" charset="-122"/>
                          <a:ea typeface="微软雅黑" panose="020B0503020204020204" pitchFamily="34" charset="-122"/>
                          <a:sym typeface="+mn-ea"/>
                          <a:hlinkClick r:id="rId3" tooltip="LinkedList 中的类型参数"/>
                        </a:rPr>
                        <a:t>E</a:t>
                      </a:r>
                      <a:r>
                        <a:rPr lang="en-US" altLang="zh-CN" sz="1800" dirty="0">
                          <a:latin typeface="微软雅黑" panose="020B0503020204020204" pitchFamily="34" charset="-122"/>
                          <a:ea typeface="微软雅黑" panose="020B0503020204020204" pitchFamily="34" charset="-122"/>
                          <a:sym typeface="+mn-ea"/>
                        </a:rPr>
                        <a:t> getLast()</a:t>
                      </a:r>
                      <a:endParaRPr lang="zh-CN" altLang="en-US" b="0" dirty="0">
                        <a:latin typeface="微软雅黑" panose="020B0503020204020204" pitchFamily="34" charset="-122"/>
                        <a:ea typeface="微软雅黑" panose="020B0503020204020204" pitchFamily="34" charset="-122"/>
                      </a:endParaRPr>
                    </a:p>
                  </a:txBody>
                  <a:tcPr/>
                </a:tc>
                <a:tc>
                  <a:txBody>
                    <a:bodyPr/>
                    <a:lstStyle/>
                    <a:p>
                      <a:pPr>
                        <a:buNone/>
                      </a:pPr>
                      <a:r>
                        <a:rPr lang="zh-CN" altLang="en-US" sz="1800" dirty="0">
                          <a:latin typeface="Arial" panose="020B0604020202020204" pitchFamily="34" charset="0"/>
                          <a:ea typeface="宋体" panose="02010600030101010101" pitchFamily="2" charset="-122"/>
                          <a:sym typeface="+mn-ea"/>
                        </a:rPr>
                        <a:t>返回此列表的最后一个元素</a:t>
                      </a:r>
                      <a:endParaRPr lang="zh-CN" altLang="en-US" dirty="0">
                        <a:latin typeface="微软雅黑" panose="020B0503020204020204" pitchFamily="34" charset="-122"/>
                        <a:ea typeface="微软雅黑" panose="020B0503020204020204" pitchFamily="34" charset="-122"/>
                      </a:endParaRPr>
                    </a:p>
                  </a:txBody>
                  <a:tcPr/>
                </a:tc>
              </a:tr>
              <a:tr h="365760">
                <a:tc>
                  <a:txBody>
                    <a:bodyPr/>
                    <a:lstStyle/>
                    <a:p>
                      <a:pPr eaLnBrk="0" hangingPunct="0">
                        <a:buNone/>
                      </a:pPr>
                      <a:r>
                        <a:rPr lang="en-US" altLang="zh-CN" sz="1800" b="0" dirty="0">
                          <a:latin typeface="微软雅黑" panose="020B0503020204020204" pitchFamily="34" charset="-122"/>
                          <a:ea typeface="微软雅黑" panose="020B0503020204020204" pitchFamily="34" charset="-122"/>
                          <a:sym typeface="+mn-ea"/>
                        </a:rPr>
                        <a:t>public </a:t>
                      </a:r>
                      <a:r>
                        <a:rPr lang="en-US" altLang="zh-CN" sz="1800" b="0" dirty="0">
                          <a:latin typeface="微软雅黑" panose="020B0503020204020204" pitchFamily="34" charset="-122"/>
                          <a:ea typeface="微软雅黑" panose="020B0503020204020204" pitchFamily="34" charset="-122"/>
                          <a:sym typeface="+mn-ea"/>
                          <a:hlinkClick r:id="rId3" tooltip="LinkedList 中的类型参数"/>
                        </a:rPr>
                        <a:t>E</a:t>
                      </a:r>
                      <a:r>
                        <a:rPr lang="en-US" altLang="zh-CN" sz="1800" b="0" dirty="0">
                          <a:latin typeface="微软雅黑" panose="020B0503020204020204" pitchFamily="34" charset="-122"/>
                          <a:ea typeface="微软雅黑" panose="020B0503020204020204" pitchFamily="34" charset="-122"/>
                          <a:sym typeface="+mn-ea"/>
                        </a:rPr>
                        <a:t> removeFirst()</a:t>
                      </a:r>
                      <a:endParaRPr lang="zh-CN" altLang="en-US" b="0" dirty="0">
                        <a:latin typeface="微软雅黑" panose="020B0503020204020204" pitchFamily="34" charset="-122"/>
                        <a:ea typeface="微软雅黑" panose="020B0503020204020204" pitchFamily="34" charset="-122"/>
                      </a:endParaRPr>
                    </a:p>
                  </a:txBody>
                  <a:tcPr/>
                </a:tc>
                <a:tc>
                  <a:txBody>
                    <a:bodyPr/>
                    <a:lstStyle/>
                    <a:p>
                      <a:pPr>
                        <a:buNone/>
                      </a:pPr>
                      <a:r>
                        <a:rPr lang="zh-CN" altLang="en-US" sz="1800" dirty="0">
                          <a:latin typeface="Arial" panose="020B0604020202020204" pitchFamily="34" charset="0"/>
                          <a:ea typeface="宋体" panose="02010600030101010101" pitchFamily="2" charset="-122"/>
                          <a:sym typeface="+mn-ea"/>
                        </a:rPr>
                        <a:t>移除并返回此列表的第一个元素</a:t>
                      </a:r>
                      <a:endParaRPr lang="zh-CN" altLang="en-US" dirty="0">
                        <a:latin typeface="微软雅黑" panose="020B0503020204020204" pitchFamily="34" charset="-122"/>
                        <a:ea typeface="微软雅黑" panose="020B0503020204020204" pitchFamily="34" charset="-122"/>
                      </a:endParaRPr>
                    </a:p>
                  </a:txBody>
                  <a:tcPr/>
                </a:tc>
              </a:tr>
              <a:tr h="217424">
                <a:tc>
                  <a:txBody>
                    <a:bodyPr/>
                    <a:lstStyle/>
                    <a:p>
                      <a:pPr eaLnBrk="0" hangingPunct="0">
                        <a:buNone/>
                      </a:pPr>
                      <a:r>
                        <a:rPr lang="en-US" altLang="zh-CN" sz="1800" b="0" dirty="0">
                          <a:latin typeface="微软雅黑" panose="020B0503020204020204" pitchFamily="34" charset="-122"/>
                          <a:ea typeface="微软雅黑" panose="020B0503020204020204" pitchFamily="34" charset="-122"/>
                          <a:sym typeface="+mn-ea"/>
                        </a:rPr>
                        <a:t>public </a:t>
                      </a:r>
                      <a:r>
                        <a:rPr lang="en-US" altLang="zh-CN" sz="1800" b="0" dirty="0">
                          <a:latin typeface="微软雅黑" panose="020B0503020204020204" pitchFamily="34" charset="-122"/>
                          <a:ea typeface="微软雅黑" panose="020B0503020204020204" pitchFamily="34" charset="-122"/>
                          <a:sym typeface="+mn-ea"/>
                          <a:hlinkClick r:id="rId3" tooltip="LinkedList 中的类型参数"/>
                        </a:rPr>
                        <a:t>E</a:t>
                      </a:r>
                      <a:r>
                        <a:rPr lang="en-US" altLang="zh-CN" sz="1800" b="0" dirty="0">
                          <a:latin typeface="微软雅黑" panose="020B0503020204020204" pitchFamily="34" charset="-122"/>
                          <a:ea typeface="微软雅黑" panose="020B0503020204020204" pitchFamily="34" charset="-122"/>
                          <a:sym typeface="+mn-ea"/>
                        </a:rPr>
                        <a:t> removeLast()</a:t>
                      </a:r>
                      <a:endParaRPr lang="zh-CN" altLang="en-US" b="0" dirty="0">
                        <a:latin typeface="微软雅黑" panose="020B0503020204020204" pitchFamily="34" charset="-122"/>
                        <a:ea typeface="微软雅黑" panose="020B0503020204020204" pitchFamily="34" charset="-122"/>
                      </a:endParaRPr>
                    </a:p>
                  </a:txBody>
                  <a:tcPr/>
                </a:tc>
                <a:tc>
                  <a:txBody>
                    <a:bodyPr/>
                    <a:lstStyle/>
                    <a:p>
                      <a:pPr>
                        <a:buNone/>
                      </a:pPr>
                      <a:r>
                        <a:rPr lang="zh-CN" altLang="en-US" sz="1800" dirty="0">
                          <a:latin typeface="Arial" panose="020B0604020202020204" pitchFamily="34" charset="0"/>
                          <a:ea typeface="宋体" panose="02010600030101010101" pitchFamily="2" charset="-122"/>
                          <a:sym typeface="+mn-ea"/>
                        </a:rPr>
                        <a:t>移除并返回此列表的最后一个元素</a:t>
                      </a:r>
                      <a:endParaRPr lang="zh-CN" altLang="en-US" dirty="0">
                        <a:latin typeface="微软雅黑" panose="020B0503020204020204" pitchFamily="34" charset="-122"/>
                        <a:ea typeface="微软雅黑" panose="020B0503020204020204" pitchFamily="34" charset="-122"/>
                      </a:endParaRPr>
                    </a:p>
                  </a:txBody>
                  <a:tcPr/>
                </a:tc>
              </a:tr>
            </a:tbl>
          </a:graphicData>
        </a:graphic>
      </p:graphicFrame>
      <p:pic>
        <p:nvPicPr>
          <p:cNvPr id="5" name="图片 4"/>
          <p:cNvPicPr>
            <a:picLocks noChangeAspect="1"/>
          </p:cNvPicPr>
          <p:nvPr/>
        </p:nvPicPr>
        <p:blipFill>
          <a:blip r:embed="rId4"/>
          <a:stretch>
            <a:fillRect/>
          </a:stretch>
        </p:blipFill>
        <p:spPr>
          <a:xfrm>
            <a:off x="501650" y="4686300"/>
            <a:ext cx="5715000" cy="1104900"/>
          </a:xfrm>
          <a:prstGeom prst="rect">
            <a:avLst/>
          </a:prstGeom>
        </p:spPr>
      </p:pic>
      <p:sp>
        <p:nvSpPr>
          <p:cNvPr id="7" name="文本框 6"/>
          <p:cNvSpPr txBox="1"/>
          <p:nvPr/>
        </p:nvSpPr>
        <p:spPr>
          <a:xfrm>
            <a:off x="6393815" y="4427220"/>
            <a:ext cx="5534660" cy="1198880"/>
          </a:xfrm>
          <a:prstGeom prst="rect">
            <a:avLst/>
          </a:prstGeom>
          <a:noFill/>
        </p:spPr>
        <p:txBody>
          <a:bodyPr wrap="square" rtlCol="0">
            <a:spAutoFit/>
          </a:bodyPr>
          <a:lstStyle/>
          <a:p>
            <a:r>
              <a:rPr lang="zh-CN" altLang="en-US"/>
              <a:t>特点</a:t>
            </a:r>
            <a:r>
              <a:rPr lang="en-US" altLang="zh-CN"/>
              <a:t>:</a:t>
            </a:r>
            <a:endParaRPr lang="zh-CN" altLang="en-US"/>
          </a:p>
          <a:p>
            <a:r>
              <a:rPr lang="zh-CN" altLang="en-US"/>
              <a:t>(1)有序，可重复</a:t>
            </a:r>
          </a:p>
          <a:p>
            <a:r>
              <a:rPr lang="zh-CN" altLang="en-US"/>
              <a:t>(2)底层使用双链表存储，所以查找慢，添加和删除快</a:t>
            </a:r>
          </a:p>
          <a:p>
            <a:r>
              <a:rPr lang="zh-CN" altLang="en-US"/>
              <a:t>(3)LinkedList也是非同步的</a:t>
            </a:r>
          </a:p>
        </p:txBody>
      </p:sp>
      <p:sp>
        <p:nvSpPr>
          <p:cNvPr id="8" name="矩形 7"/>
          <p:cNvSpPr/>
          <p:nvPr/>
        </p:nvSpPr>
        <p:spPr>
          <a:xfrm>
            <a:off x="6271260" y="4353560"/>
            <a:ext cx="5772785" cy="1367155"/>
          </a:xfrm>
          <a:prstGeom prst="rect">
            <a:avLst/>
          </a:prstGeom>
          <a:noFill/>
          <a:ln w="57150">
            <a:solidFill>
              <a:schemeClr val="accent2"/>
            </a:solidFill>
          </a:ln>
          <a:extLst>
            <a:ext uri="{909E8E84-426E-40DD-AFC4-6F175D3DCCD1}">
              <a14:hiddenFill xmlns:a14="http://schemas.microsoft.com/office/drawing/2010/main" xmlns="">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知识点</a:t>
            </a:r>
            <a:r>
              <a:rPr lang="en-US" altLang="zh-CN" dirty="0">
                <a:sym typeface="+mn-ea"/>
              </a:rPr>
              <a:t>5</a:t>
            </a:r>
            <a:r>
              <a:rPr lang="zh-CN" altLang="en-US" dirty="0">
                <a:sym typeface="+mn-ea"/>
              </a:rPr>
              <a:t>：</a:t>
            </a:r>
            <a:r>
              <a:rPr lang="en-US" altLang="zh-CN" dirty="0">
                <a:sym typeface="+mn-ea"/>
              </a:rPr>
              <a:t>List</a:t>
            </a:r>
            <a:r>
              <a:rPr lang="zh-CN" altLang="en-US" dirty="0">
                <a:sym typeface="+mn-ea"/>
              </a:rPr>
              <a:t>接口实现类</a:t>
            </a:r>
            <a:r>
              <a:rPr lang="en-US" altLang="zh-CN" dirty="0">
                <a:sym typeface="+mn-ea"/>
              </a:rPr>
              <a:t>-</a:t>
            </a:r>
            <a:r>
              <a:rPr lang="en-US" altLang="zh-CN" dirty="0">
                <a:cs typeface="微软雅黑 Light" panose="020B0502040204020203" pitchFamily="34" charset="-122"/>
                <a:sym typeface="+mn-ea"/>
              </a:rPr>
              <a:t>Linked</a:t>
            </a:r>
            <a:r>
              <a:rPr lang="zh-CN" altLang="en-US" dirty="0">
                <a:cs typeface="微软雅黑 Light" panose="020B0502040204020203" pitchFamily="34" charset="-122"/>
                <a:sym typeface="+mn-ea"/>
              </a:rPr>
              <a:t>List应用</a:t>
            </a:r>
            <a:endParaRPr lang="en-US" altLang="zh-CN" dirty="0">
              <a:cs typeface="微软雅黑 Light" panose="020B0502040204020203" pitchFamily="34" charset="-122"/>
              <a:sym typeface="+mn-ea"/>
            </a:endParaRPr>
          </a:p>
        </p:txBody>
      </p:sp>
      <p:sp>
        <p:nvSpPr>
          <p:cNvPr id="3" name="内容占位符 2"/>
          <p:cNvSpPr>
            <a:spLocks noGrp="1"/>
          </p:cNvSpPr>
          <p:nvPr>
            <p:ph idx="1"/>
          </p:nvPr>
        </p:nvSpPr>
        <p:spPr/>
        <p:txBody>
          <a:bodyPr/>
          <a:lstStyle/>
          <a:p>
            <a:r>
              <a:rPr lang="en-US" altLang="zh-CN" dirty="0">
                <a:cs typeface="微软雅黑 Light" panose="020B0502040204020203" pitchFamily="34" charset="-122"/>
                <a:sym typeface="+mn-ea"/>
              </a:rPr>
              <a:t>Linked</a:t>
            </a:r>
            <a:r>
              <a:rPr lang="zh-CN" altLang="en-US" dirty="0">
                <a:cs typeface="微软雅黑 Light" panose="020B0502040204020203" pitchFamily="34" charset="-122"/>
                <a:sym typeface="+mn-ea"/>
              </a:rPr>
              <a:t>List应用</a:t>
            </a:r>
            <a:endParaRPr lang="zh-CN" altLang="en-US"/>
          </a:p>
        </p:txBody>
      </p:sp>
      <p:sp>
        <p:nvSpPr>
          <p:cNvPr id="4" name="矩形 3"/>
          <p:cNvSpPr/>
          <p:nvPr/>
        </p:nvSpPr>
        <p:spPr>
          <a:xfrm>
            <a:off x="5723255" y="1773555"/>
            <a:ext cx="6113780" cy="4298315"/>
          </a:xfrm>
          <a:prstGeom prst="rect">
            <a:avLst/>
          </a:prstGeom>
          <a:noFill/>
          <a:ln w="57150">
            <a:solidFill>
              <a:schemeClr val="accent2"/>
            </a:solidFill>
          </a:ln>
          <a:extLst>
            <a:ext uri="{909E8E84-426E-40DD-AFC4-6F175D3DCCD1}">
              <a14:hiddenFill xmlns:a14="http://schemas.microsoft.com/office/drawing/2010/main" xmlns="">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816600" y="1847215"/>
            <a:ext cx="4648835" cy="3969385"/>
          </a:xfrm>
          <a:prstGeom prst="rect">
            <a:avLst/>
          </a:prstGeom>
          <a:noFill/>
        </p:spPr>
        <p:txBody>
          <a:bodyPr wrap="none" rtlCol="0">
            <a:spAutoFit/>
          </a:bodyPr>
          <a:lstStyle/>
          <a:p>
            <a:pPr algn="l"/>
            <a:r>
              <a:rPr lang="zh-CN" altLang="en-US"/>
              <a:t>//1.先创建集合对象，泛型是BookEntity</a:t>
            </a:r>
          </a:p>
          <a:p>
            <a:pPr algn="l"/>
            <a:r>
              <a:rPr lang="zh-CN" altLang="en-US">
                <a:solidFill>
                  <a:srgbClr val="FF0000"/>
                </a:solidFill>
              </a:rPr>
              <a:t>List&lt;BookEntity&gt; books = new LinkedList&lt;&gt;();</a:t>
            </a:r>
          </a:p>
          <a:p>
            <a:pPr algn="l"/>
            <a:r>
              <a:rPr lang="zh-CN" altLang="en-US"/>
              <a:t>//2.创建四本图书对象</a:t>
            </a:r>
          </a:p>
          <a:p>
            <a:pPr algn="l"/>
            <a:r>
              <a:rPr lang="zh-CN" altLang="en-US"/>
              <a:t>BookEntity book1 = new BookEntity("java", 90);</a:t>
            </a:r>
          </a:p>
          <a:p>
            <a:pPr algn="l"/>
            <a:r>
              <a:rPr lang="zh-CN" altLang="en-US"/>
              <a:t>BookEntity book2 = new BookEntity("java", 90);</a:t>
            </a:r>
          </a:p>
          <a:p>
            <a:pPr algn="l"/>
            <a:r>
              <a:rPr lang="zh-CN" altLang="en-US"/>
              <a:t>BookEntity book3 = new BookEntity("c#", 80);</a:t>
            </a:r>
          </a:p>
          <a:p>
            <a:pPr algn="l"/>
            <a:r>
              <a:rPr lang="zh-CN" altLang="en-US"/>
              <a:t>BookEntity book4 = new BookEntity("html", 70);</a:t>
            </a:r>
          </a:p>
          <a:p>
            <a:pPr algn="l"/>
            <a:r>
              <a:rPr lang="zh-CN" altLang="en-US"/>
              <a:t>BookEntity book5 = book3;</a:t>
            </a:r>
          </a:p>
          <a:p>
            <a:pPr algn="l"/>
            <a:r>
              <a:rPr lang="zh-CN" altLang="en-US"/>
              <a:t>//3.把图书对象添加到集合中</a:t>
            </a:r>
          </a:p>
          <a:p>
            <a:pPr algn="l"/>
            <a:r>
              <a:rPr lang="zh-CN" altLang="en-US"/>
              <a:t>books.add(book1);</a:t>
            </a:r>
          </a:p>
          <a:p>
            <a:pPr algn="l"/>
            <a:r>
              <a:rPr lang="zh-CN" altLang="en-US"/>
              <a:t>books.add(book2);</a:t>
            </a:r>
          </a:p>
          <a:p>
            <a:pPr algn="l"/>
            <a:r>
              <a:rPr lang="zh-CN" altLang="en-US"/>
              <a:t>books.add(book3);</a:t>
            </a:r>
          </a:p>
          <a:p>
            <a:pPr algn="l"/>
            <a:r>
              <a:rPr lang="zh-CN" altLang="en-US"/>
              <a:t>books.add(book4);</a:t>
            </a:r>
          </a:p>
          <a:p>
            <a:pPr algn="l"/>
            <a:r>
              <a:rPr lang="zh-CN" altLang="en-US"/>
              <a:t>books.add(book5);</a:t>
            </a:r>
          </a:p>
        </p:txBody>
      </p:sp>
      <p:sp>
        <p:nvSpPr>
          <p:cNvPr id="8" name="矩形 7"/>
          <p:cNvSpPr/>
          <p:nvPr/>
        </p:nvSpPr>
        <p:spPr>
          <a:xfrm>
            <a:off x="419100" y="1773555"/>
            <a:ext cx="4779645" cy="3618230"/>
          </a:xfrm>
          <a:prstGeom prst="rect">
            <a:avLst/>
          </a:prstGeom>
          <a:noFill/>
          <a:ln w="57150">
            <a:solidFill>
              <a:schemeClr val="accent2"/>
            </a:solidFill>
          </a:ln>
          <a:extLst>
            <a:ext uri="{909E8E84-426E-40DD-AFC4-6F175D3DCCD1}">
              <a14:hiddenFill xmlns:a14="http://schemas.microsoft.com/office/drawing/2010/main" xmlns="">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78155" y="1847215"/>
            <a:ext cx="4720590" cy="3415030"/>
          </a:xfrm>
          <a:prstGeom prst="rect">
            <a:avLst/>
          </a:prstGeom>
          <a:noFill/>
        </p:spPr>
        <p:txBody>
          <a:bodyPr wrap="square" rtlCol="0" anchor="t">
            <a:spAutoFit/>
          </a:bodyPr>
          <a:lstStyle/>
          <a:p>
            <a:r>
              <a:rPr lang="zh-CN" altLang="en-US"/>
              <a:t>public class BookEntity {</a:t>
            </a:r>
          </a:p>
          <a:p>
            <a:r>
              <a:rPr lang="zh-CN" altLang="en-US"/>
              <a:t>     private String name;</a:t>
            </a:r>
          </a:p>
          <a:p>
            <a:r>
              <a:rPr lang="zh-CN" altLang="en-US"/>
              <a:t>     private double price;</a:t>
            </a:r>
          </a:p>
          <a:p>
            <a:r>
              <a:rPr lang="zh-CN" altLang="en-US"/>
              <a:t>  </a:t>
            </a:r>
          </a:p>
          <a:p>
            <a:r>
              <a:rPr lang="zh-CN" altLang="en-US"/>
              <a:t>     public BookEntity() {}</a:t>
            </a:r>
          </a:p>
          <a:p>
            <a:endParaRPr lang="zh-CN" altLang="en-US"/>
          </a:p>
          <a:p>
            <a:r>
              <a:rPr lang="zh-CN" altLang="en-US"/>
              <a:t>     public BookEntity(String name, double price) {</a:t>
            </a:r>
          </a:p>
          <a:p>
            <a:r>
              <a:rPr lang="zh-CN" altLang="en-US"/>
              <a:t>               this.name = name;</a:t>
            </a:r>
          </a:p>
          <a:p>
            <a:r>
              <a:rPr lang="zh-CN" altLang="en-US"/>
              <a:t>               this.price = price;</a:t>
            </a:r>
          </a:p>
          <a:p>
            <a:r>
              <a:rPr lang="zh-CN" altLang="en-US"/>
              <a:t>    }</a:t>
            </a:r>
          </a:p>
          <a:p>
            <a:r>
              <a:rPr lang="en-US" altLang="zh-CN"/>
              <a:t>.....</a:t>
            </a:r>
          </a:p>
          <a:p>
            <a:r>
              <a:rPr lang="en-US" altLang="zh-CN"/>
              <a:t>}</a:t>
            </a:r>
          </a:p>
        </p:txBody>
      </p:sp>
      <p:sp>
        <p:nvSpPr>
          <p:cNvPr id="10" name="左箭头 9"/>
          <p:cNvSpPr/>
          <p:nvPr/>
        </p:nvSpPr>
        <p:spPr>
          <a:xfrm>
            <a:off x="5198745" y="3550920"/>
            <a:ext cx="466725" cy="311150"/>
          </a:xfrm>
          <a:prstGeom prst="leftArrow">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知识点</a:t>
            </a:r>
            <a:r>
              <a:rPr lang="en-US" altLang="zh-CN" dirty="0">
                <a:sym typeface="+mn-ea"/>
              </a:rPr>
              <a:t>5</a:t>
            </a:r>
            <a:r>
              <a:rPr lang="zh-CN" altLang="en-US" dirty="0">
                <a:sym typeface="+mn-ea"/>
              </a:rPr>
              <a:t>：</a:t>
            </a:r>
            <a:r>
              <a:rPr lang="en-US" altLang="zh-CN" dirty="0">
                <a:sym typeface="+mn-ea"/>
              </a:rPr>
              <a:t>List</a:t>
            </a:r>
            <a:r>
              <a:rPr lang="zh-CN" altLang="en-US" dirty="0">
                <a:sym typeface="+mn-ea"/>
              </a:rPr>
              <a:t>接口实现类</a:t>
            </a:r>
            <a:r>
              <a:rPr lang="en-US" altLang="zh-CN" dirty="0">
                <a:sym typeface="+mn-ea"/>
              </a:rPr>
              <a:t>-</a:t>
            </a:r>
            <a:r>
              <a:rPr lang="en-US" altLang="zh-CN" dirty="0">
                <a:cs typeface="微软雅黑 Light" panose="020B0502040204020203" pitchFamily="34" charset="-122"/>
                <a:sym typeface="+mn-ea"/>
              </a:rPr>
              <a:t>Linked</a:t>
            </a:r>
            <a:r>
              <a:rPr lang="zh-CN" altLang="en-US" dirty="0">
                <a:cs typeface="微软雅黑 Light" panose="020B0502040204020203" pitchFamily="34" charset="-122"/>
                <a:sym typeface="+mn-ea"/>
              </a:rPr>
              <a:t>List应用</a:t>
            </a:r>
            <a:endParaRPr lang="zh-CN" altLang="en-US"/>
          </a:p>
        </p:txBody>
      </p:sp>
      <p:sp>
        <p:nvSpPr>
          <p:cNvPr id="3" name="内容占位符 2"/>
          <p:cNvSpPr>
            <a:spLocks noGrp="1"/>
          </p:cNvSpPr>
          <p:nvPr>
            <p:ph idx="1"/>
          </p:nvPr>
        </p:nvSpPr>
        <p:spPr/>
        <p:txBody>
          <a:bodyPr/>
          <a:lstStyle/>
          <a:p>
            <a:pPr marL="0" indent="0">
              <a:buNone/>
            </a:pPr>
            <a:r>
              <a:rPr lang="en-US" altLang="zh-CN" noProof="0">
                <a:ln>
                  <a:noFill/>
                </a:ln>
                <a:effectLst/>
                <a:uLnTx/>
                <a:uFillTx/>
                <a:latin typeface="+mn-lt"/>
                <a:ea typeface="+mn-ea"/>
                <a:sym typeface="+mn-ea"/>
              </a:rPr>
              <a:t>          </a:t>
            </a:r>
            <a:r>
              <a:rPr lang="zh-CN" altLang="en-US" noProof="0">
                <a:ln>
                  <a:noFill/>
                </a:ln>
                <a:effectLst/>
                <a:uLnTx/>
                <a:uFillTx/>
                <a:latin typeface="+mn-lt"/>
                <a:ea typeface="+mn-ea"/>
                <a:sym typeface="+mn-ea"/>
              </a:rPr>
              <a:t>在集合任何位置（头部、中间、尾部）添加、获取、删除狗狗对象</a:t>
            </a:r>
            <a:endParaRPr kumimoji="0" lang="zh-CN" altLang="en-US" b="0" i="0" u="none" strike="noStrike" kern="1200" cap="none" spc="0" normalizeH="0" baseline="0" noProof="0">
              <a:ln>
                <a:noFill/>
              </a:ln>
              <a:solidFill>
                <a:schemeClr val="tx1"/>
              </a:solidFill>
              <a:effectLst/>
              <a:uLnTx/>
              <a:uFillTx/>
              <a:latin typeface="+mn-lt"/>
              <a:ea typeface="+mn-ea"/>
              <a:cs typeface="+mn-cs"/>
            </a:endParaRPr>
          </a:p>
          <a:p>
            <a:endParaRPr lang="zh-CN" altLang="en-US"/>
          </a:p>
        </p:txBody>
      </p:sp>
      <p:pic>
        <p:nvPicPr>
          <p:cNvPr id="19460" name="Picture 4" descr="问题"/>
          <p:cNvPicPr>
            <a:picLocks noChangeAspect="1"/>
          </p:cNvPicPr>
          <p:nvPr/>
        </p:nvPicPr>
        <p:blipFill>
          <a:blip r:embed="rId2"/>
          <a:stretch>
            <a:fillRect/>
          </a:stretch>
        </p:blipFill>
        <p:spPr>
          <a:xfrm>
            <a:off x="247015" y="1020445"/>
            <a:ext cx="762000" cy="572135"/>
          </a:xfrm>
          <a:prstGeom prst="rect">
            <a:avLst/>
          </a:prstGeom>
          <a:noFill/>
          <a:ln w="9525">
            <a:noFill/>
          </a:ln>
        </p:spPr>
      </p:pic>
      <p:pic>
        <p:nvPicPr>
          <p:cNvPr id="4" name="图片 3"/>
          <p:cNvPicPr>
            <a:picLocks noChangeAspect="1"/>
          </p:cNvPicPr>
          <p:nvPr/>
        </p:nvPicPr>
        <p:blipFill>
          <a:blip r:embed="rId3"/>
          <a:stretch>
            <a:fillRect/>
          </a:stretch>
        </p:blipFill>
        <p:spPr>
          <a:xfrm>
            <a:off x="1175385" y="1873885"/>
            <a:ext cx="5238750" cy="3305175"/>
          </a:xfrm>
          <a:prstGeom prst="rect">
            <a:avLst/>
          </a:prstGeom>
        </p:spPr>
      </p:pic>
      <p:pic>
        <p:nvPicPr>
          <p:cNvPr id="5" name="图片 4"/>
          <p:cNvPicPr>
            <a:picLocks noChangeAspect="1"/>
          </p:cNvPicPr>
          <p:nvPr/>
        </p:nvPicPr>
        <p:blipFill>
          <a:blip r:embed="rId3"/>
          <a:stretch>
            <a:fillRect/>
          </a:stretch>
        </p:blipFill>
        <p:spPr>
          <a:xfrm>
            <a:off x="1175385" y="1882140"/>
            <a:ext cx="5238750" cy="330517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9460"/>
                                        </p:tgtEl>
                                        <p:attrNameLst>
                                          <p:attrName>style.visibility</p:attrName>
                                        </p:attrNameLst>
                                      </p:cBhvr>
                                      <p:to>
                                        <p:strVal val="visible"/>
                                      </p:to>
                                    </p:set>
                                    <p:anim calcmode="lin" valueType="num">
                                      <p:cBhvr additive="base">
                                        <p:cTn id="7" dur="500" fill="hold"/>
                                        <p:tgtEl>
                                          <p:spTgt spid="19460"/>
                                        </p:tgtEl>
                                        <p:attrNameLst>
                                          <p:attrName>ppt_x</p:attrName>
                                        </p:attrNameLst>
                                      </p:cBhvr>
                                      <p:tavLst>
                                        <p:tav tm="0">
                                          <p:val>
                                            <p:strVal val="1+#ppt_w/2"/>
                                          </p:val>
                                        </p:tav>
                                        <p:tav tm="100000">
                                          <p:val>
                                            <p:strVal val="#ppt_x"/>
                                          </p:val>
                                        </p:tav>
                                      </p:tavLst>
                                    </p:anim>
                                    <p:anim calcmode="lin" valueType="num">
                                      <p:cBhvr additive="base">
                                        <p:cTn id="8" dur="500" fill="hold"/>
                                        <p:tgtEl>
                                          <p:spTgt spid="194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5</a:t>
            </a:r>
            <a:r>
              <a:rPr lang="zh-CN" altLang="en-US" dirty="0"/>
              <a:t>：</a:t>
            </a:r>
            <a:r>
              <a:rPr lang="en-US" altLang="zh-CN" dirty="0">
                <a:sym typeface="+mn-ea"/>
              </a:rPr>
              <a:t>List</a:t>
            </a:r>
            <a:r>
              <a:rPr lang="zh-CN" altLang="en-US" dirty="0">
                <a:sym typeface="+mn-ea"/>
              </a:rPr>
              <a:t>接口实现类</a:t>
            </a:r>
            <a:r>
              <a:rPr lang="en-US" altLang="zh-CN" dirty="0">
                <a:sym typeface="+mn-ea"/>
              </a:rPr>
              <a:t>-</a:t>
            </a:r>
            <a:r>
              <a:rPr lang="en-US" dirty="0">
                <a:cs typeface="微软雅黑 Light" panose="020B0502040204020203" pitchFamily="34" charset="-122"/>
                <a:sym typeface="+mn-ea"/>
              </a:rPr>
              <a:t>Vector</a:t>
            </a:r>
            <a:endParaRPr lang="en-US" altLang="zh-CN" dirty="0">
              <a:sym typeface="+mn-ea"/>
            </a:endParaRPr>
          </a:p>
        </p:txBody>
      </p:sp>
      <p:sp>
        <p:nvSpPr>
          <p:cNvPr id="3" name="内容占位符 2"/>
          <p:cNvSpPr>
            <a:spLocks noGrp="1"/>
          </p:cNvSpPr>
          <p:nvPr>
            <p:ph idx="1"/>
          </p:nvPr>
        </p:nvSpPr>
        <p:spPr>
          <a:xfrm>
            <a:off x="199905" y="704102"/>
            <a:ext cx="11792070" cy="5448937"/>
          </a:xfrm>
        </p:spPr>
        <p:txBody>
          <a:bodyPr/>
          <a:lstStyle/>
          <a:p>
            <a:r>
              <a:rPr lang="en-US" dirty="0">
                <a:cs typeface="微软雅黑 Light" panose="020B0502040204020203" pitchFamily="34" charset="-122"/>
                <a:sym typeface="+mn-ea"/>
              </a:rPr>
              <a:t>Vector</a:t>
            </a:r>
            <a:r>
              <a:rPr lang="zh-CN" altLang="en-US" dirty="0">
                <a:cs typeface="微软雅黑 Light" panose="020B0502040204020203" pitchFamily="34" charset="-122"/>
                <a:sym typeface="+mn-ea"/>
              </a:rPr>
              <a:t>类位置</a:t>
            </a:r>
            <a:r>
              <a:rPr lang="en-US" altLang="zh-CN" dirty="0">
                <a:cs typeface="微软雅黑 Light" panose="020B0502040204020203" pitchFamily="34" charset="-122"/>
                <a:sym typeface="+mn-ea"/>
              </a:rPr>
              <a:t>java.util.Vector</a:t>
            </a:r>
          </a:p>
          <a:p>
            <a:endParaRPr lang="en-US" altLang="zh-CN" dirty="0">
              <a:cs typeface="微软雅黑 Light" panose="020B0502040204020203" pitchFamily="34" charset="-122"/>
              <a:sym typeface="+mn-ea"/>
            </a:endParaRPr>
          </a:p>
          <a:p>
            <a:endParaRPr lang="en-US" altLang="zh-CN" dirty="0">
              <a:cs typeface="微软雅黑 Light" panose="020B0502040204020203" pitchFamily="34" charset="-122"/>
              <a:sym typeface="+mn-ea"/>
            </a:endParaRPr>
          </a:p>
          <a:p>
            <a:endParaRPr lang="en-US" altLang="zh-CN" dirty="0">
              <a:cs typeface="微软雅黑 Light" panose="020B0502040204020203" pitchFamily="34" charset="-122"/>
              <a:sym typeface="+mn-ea"/>
            </a:endParaRPr>
          </a:p>
          <a:p>
            <a:r>
              <a:rPr lang="en-US" altLang="zh-CN" dirty="0">
                <a:cs typeface="微软雅黑 Light" panose="020B0502040204020203" pitchFamily="34" charset="-122"/>
                <a:sym typeface="+mn-ea"/>
              </a:rPr>
              <a:t>Interface Enumeration&lt;E&gt;</a:t>
            </a:r>
            <a:r>
              <a:rPr lang="zh-CN" altLang="en-US" dirty="0">
                <a:cs typeface="微软雅黑 Light" panose="020B0502040204020203" pitchFamily="34" charset="-122"/>
                <a:sym typeface="+mn-ea"/>
              </a:rPr>
              <a:t>是接口</a:t>
            </a:r>
            <a:endParaRPr lang="en-US" altLang="zh-CN" dirty="0">
              <a:cs typeface="微软雅黑 Light" panose="020B0502040204020203" pitchFamily="34" charset="-122"/>
            </a:endParaRPr>
          </a:p>
          <a:p>
            <a:endParaRPr lang="en-US" altLang="zh-CN" dirty="0">
              <a:cs typeface="微软雅黑 Light" panose="020B0502040204020203" pitchFamily="34" charset="-122"/>
            </a:endParaRPr>
          </a:p>
          <a:p>
            <a:pPr marL="0" indent="0">
              <a:buNone/>
            </a:pPr>
            <a:endParaRPr lang="zh-CN" altLang="en-US" dirty="0">
              <a:cs typeface="微软雅黑 Light" panose="020B0502040204020203" pitchFamily="34" charset="-122"/>
            </a:endParaRPr>
          </a:p>
        </p:txBody>
      </p:sp>
      <p:graphicFrame>
        <p:nvGraphicFramePr>
          <p:cNvPr id="5" name="内容占位符 3"/>
          <p:cNvGraphicFramePr/>
          <p:nvPr>
            <p:custDataLst>
              <p:tags r:id="rId1"/>
            </p:custDataLst>
          </p:nvPr>
        </p:nvGraphicFramePr>
        <p:xfrm>
          <a:off x="567571" y="1362248"/>
          <a:ext cx="10576560" cy="2570480"/>
        </p:xfrm>
        <a:graphic>
          <a:graphicData uri="http://schemas.openxmlformats.org/drawingml/2006/table">
            <a:tbl>
              <a:tblPr firstRow="1" bandRow="1">
                <a:tableStyleId>{93296810-A885-4BE3-A3E7-6D5BEEA58F35}</a:tableStyleId>
              </a:tblPr>
              <a:tblGrid>
                <a:gridCol w="4455795"/>
                <a:gridCol w="6120765"/>
              </a:tblGrid>
              <a:tr h="457200">
                <a:tc>
                  <a:txBody>
                    <a:bodyPr/>
                    <a:lstStyle/>
                    <a:p>
                      <a:pPr algn="ctr"/>
                      <a:r>
                        <a:rPr lang="zh-CN" altLang="en-US" sz="2400" dirty="0">
                          <a:latin typeface="微软雅黑" panose="020B0503020204020204" pitchFamily="34" charset="-122"/>
                          <a:ea typeface="微软雅黑" panose="020B0503020204020204" pitchFamily="34" charset="-122"/>
                        </a:rPr>
                        <a:t>方法</a:t>
                      </a:r>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功能</a:t>
                      </a:r>
                    </a:p>
                  </a:txBody>
                  <a:tcPr anchor="ctr"/>
                </a:tc>
              </a:tr>
              <a:tr h="370840">
                <a:tc>
                  <a:txBody>
                    <a:bodyPr/>
                    <a:lstStyle/>
                    <a:p>
                      <a:r>
                        <a:rPr lang="en-US" altLang="zh-CN" dirty="0">
                          <a:latin typeface="微软雅黑" panose="020B0503020204020204" pitchFamily="34" charset="-122"/>
                          <a:ea typeface="微软雅黑" panose="020B0503020204020204" pitchFamily="34" charset="-122"/>
                        </a:rPr>
                        <a:t>void add(</a:t>
                      </a: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index, E element)</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在列表的指定位置插入指定元素</a:t>
                      </a:r>
                    </a:p>
                  </a:txBody>
                  <a:tcPr/>
                </a:tc>
              </a:tr>
              <a:tr h="370840">
                <a:tc>
                  <a:txBody>
                    <a:bodyPr/>
                    <a:lstStyle/>
                    <a:p>
                      <a:pPr>
                        <a:buNone/>
                      </a:pPr>
                      <a:r>
                        <a:rPr lang="en-US" altLang="zh-CN" sz="1800" dirty="0">
                          <a:latin typeface="微软雅黑" panose="020B0503020204020204" pitchFamily="34" charset="-122"/>
                          <a:ea typeface="微软雅黑" panose="020B0503020204020204" pitchFamily="34" charset="-122"/>
                          <a:sym typeface="+mn-ea"/>
                        </a:rPr>
                        <a:t>void add(E element)</a:t>
                      </a:r>
                      <a:endParaRPr lang="zh-CN" altLang="en-US" dirty="0">
                        <a:latin typeface="微软雅黑" panose="020B0503020204020204" pitchFamily="34" charset="-122"/>
                        <a:ea typeface="微软雅黑" panose="020B0503020204020204" pitchFamily="34" charset="-122"/>
                      </a:endParaRPr>
                    </a:p>
                  </a:txBody>
                  <a:tcPr/>
                </a:tc>
                <a:tc>
                  <a:txBody>
                    <a:bodyPr/>
                    <a:lstStyle/>
                    <a:p>
                      <a:pPr>
                        <a:buNone/>
                      </a:pPr>
                      <a:r>
                        <a:rPr lang="zh-CN" altLang="en-US" dirty="0">
                          <a:latin typeface="微软雅黑" panose="020B0503020204020204" pitchFamily="34" charset="-122"/>
                          <a:ea typeface="微软雅黑" panose="020B0503020204020204" pitchFamily="34" charset="-122"/>
                        </a:rPr>
                        <a:t>在集合末尾添加元素</a:t>
                      </a:r>
                    </a:p>
                  </a:txBody>
                  <a:tcPr/>
                </a:tc>
              </a:tr>
              <a:tr h="365760">
                <a:tc>
                  <a:txBody>
                    <a:bodyPr/>
                    <a:lstStyle/>
                    <a:p>
                      <a:r>
                        <a:rPr lang="en-US" altLang="zh-CN" dirty="0">
                          <a:latin typeface="微软雅黑" panose="020B0503020204020204" pitchFamily="34" charset="-122"/>
                          <a:ea typeface="微软雅黑" panose="020B0503020204020204" pitchFamily="34" charset="-122"/>
                        </a:rPr>
                        <a:t>E get(</a:t>
                      </a: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index)</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返回列表中指定位置的元素</a:t>
                      </a:r>
                    </a:p>
                  </a:txBody>
                  <a:tcPr/>
                </a:tc>
              </a:tr>
              <a:tr h="365760">
                <a:tc>
                  <a:txBody>
                    <a:bodyPr/>
                    <a:lstStyle/>
                    <a:p>
                      <a:r>
                        <a:rPr lang="en-US" altLang="zh-CN" dirty="0">
                          <a:latin typeface="微软雅黑" panose="020B0503020204020204" pitchFamily="34" charset="-122"/>
                          <a:ea typeface="微软雅黑" panose="020B0503020204020204" pitchFamily="34" charset="-122"/>
                        </a:rPr>
                        <a:t>E remove(</a:t>
                      </a: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index)</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移除列表中指定位置的元素</a:t>
                      </a:r>
                    </a:p>
                  </a:txBody>
                  <a:tcPr/>
                </a:tc>
              </a:tr>
              <a:tr h="640080">
                <a:tc>
                  <a:txBody>
                    <a:bodyPr/>
                    <a:lstStyle/>
                    <a:p>
                      <a:r>
                        <a:rPr lang="en-US" altLang="zh-CN" dirty="0">
                          <a:latin typeface="微软雅黑" panose="020B0503020204020204" pitchFamily="34" charset="-122"/>
                          <a:ea typeface="微软雅黑" panose="020B0503020204020204" pitchFamily="34" charset="-122"/>
                        </a:rPr>
                        <a:t>public </a:t>
                      </a:r>
                      <a:r>
                        <a:rPr lang="en-US" altLang="zh-CN" b="1" dirty="0">
                          <a:gradFill>
                            <a:gsLst>
                              <a:gs pos="0">
                                <a:srgbClr val="FE4444"/>
                              </a:gs>
                              <a:gs pos="100000">
                                <a:srgbClr val="832B2B"/>
                              </a:gs>
                            </a:gsLst>
                            <a:lin scaled="0"/>
                          </a:gradFill>
                          <a:latin typeface="微软雅黑" panose="020B0503020204020204" pitchFamily="34" charset="-122"/>
                          <a:ea typeface="微软雅黑" panose="020B0503020204020204" pitchFamily="34" charset="-122"/>
                        </a:rPr>
                        <a:t>Enumeration</a:t>
                      </a:r>
                      <a:r>
                        <a:rPr lang="en-US" altLang="zh-CN" dirty="0">
                          <a:latin typeface="微软雅黑" panose="020B0503020204020204" pitchFamily="34" charset="-122"/>
                          <a:ea typeface="微软雅黑" panose="020B0503020204020204" pitchFamily="34" charset="-122"/>
                        </a:rPr>
                        <a:t>&lt;E&gt; elements()</a:t>
                      </a:r>
                    </a:p>
                  </a:txBody>
                  <a:tcPr/>
                </a:tc>
                <a:tc>
                  <a:txBody>
                    <a:bodyPr/>
                    <a:lstStyle/>
                    <a:p>
                      <a:r>
                        <a:rPr>
                          <a:latin typeface="微软雅黑" panose="020B0503020204020204" pitchFamily="34" charset="-122"/>
                          <a:ea typeface="微软雅黑" panose="020B0503020204020204" pitchFamily="34" charset="-122"/>
                        </a:rPr>
                        <a:t>返回集合中的所有元素，封装到Enumeration对象中</a:t>
                      </a:r>
                    </a:p>
                  </a:txBody>
                  <a:tcPr/>
                </a:tc>
              </a:tr>
            </a:tbl>
          </a:graphicData>
        </a:graphic>
      </p:graphicFrame>
      <p:graphicFrame>
        <p:nvGraphicFramePr>
          <p:cNvPr id="7" name="内容占位符 3"/>
          <p:cNvGraphicFramePr/>
          <p:nvPr>
            <p:custDataLst>
              <p:tags r:id="rId2"/>
            </p:custDataLst>
          </p:nvPr>
        </p:nvGraphicFramePr>
        <p:xfrm>
          <a:off x="579001" y="4414693"/>
          <a:ext cx="10575290" cy="1087755"/>
        </p:xfrm>
        <a:graphic>
          <a:graphicData uri="http://schemas.openxmlformats.org/drawingml/2006/table">
            <a:tbl>
              <a:tblPr firstRow="1" bandRow="1">
                <a:tableStyleId>{93296810-A885-4BE3-A3E7-6D5BEEA58F35}</a:tableStyleId>
              </a:tblPr>
              <a:tblGrid>
                <a:gridCol w="3209925"/>
                <a:gridCol w="7365365"/>
              </a:tblGrid>
              <a:tr h="365760">
                <a:tc>
                  <a:txBody>
                    <a:bodyPr/>
                    <a:lstStyle/>
                    <a:p>
                      <a:r>
                        <a:rPr lang="en-US" altLang="zh-CN">
                          <a:latin typeface="微软雅黑" panose="020B0503020204020204" pitchFamily="34" charset="-122"/>
                          <a:ea typeface="微软雅黑" panose="020B0503020204020204" pitchFamily="34" charset="-122"/>
                        </a:rPr>
                        <a:t>boolean hasMoreElements()</a:t>
                      </a:r>
                    </a:p>
                  </a:txBody>
                  <a:tcPr/>
                </a:tc>
                <a:tc>
                  <a:txBody>
                    <a:bodyPr/>
                    <a:lstStyle/>
                    <a:p>
                      <a:r>
                        <a:rPr lang="zh-CN" altLang="en-US" dirty="0">
                          <a:latin typeface="微软雅黑" panose="020B0503020204020204" pitchFamily="34" charset="-122"/>
                          <a:ea typeface="微软雅黑" panose="020B0503020204020204" pitchFamily="34" charset="-122"/>
                        </a:rPr>
                        <a:t>测试此枚举是否包含更多元素。</a:t>
                      </a:r>
                    </a:p>
                  </a:txBody>
                  <a:tcPr/>
                </a:tc>
              </a:tr>
              <a:tr h="447675">
                <a:tc>
                  <a:txBody>
                    <a:bodyPr/>
                    <a:lstStyle/>
                    <a:p>
                      <a:r>
                        <a:rPr lang="en-US" altLang="zh-CN">
                          <a:latin typeface="微软雅黑" panose="020B0503020204020204" pitchFamily="34" charset="-122"/>
                          <a:ea typeface="微软雅黑" panose="020B0503020204020204" pitchFamily="34" charset="-122"/>
                        </a:rPr>
                        <a:t>E nextElement()</a:t>
                      </a:r>
                    </a:p>
                  </a:txBody>
                  <a:tcPr/>
                </a:tc>
                <a:tc>
                  <a:txBody>
                    <a:bodyPr/>
                    <a:lstStyle/>
                    <a:p>
                      <a:r>
                        <a:rPr lang="zh-CN" altLang="en-US" dirty="0">
                          <a:latin typeface="微软雅黑" panose="020B0503020204020204" pitchFamily="34" charset="-122"/>
                          <a:ea typeface="微软雅黑" panose="020B0503020204020204" pitchFamily="34" charset="-122"/>
                        </a:rPr>
                        <a:t>如果此枚举对象至少有一个要提供的元素，则返回此枚举的下一个元素</a:t>
                      </a:r>
                    </a:p>
                  </a:txBody>
                  <a:tcPr/>
                </a:tc>
              </a:tr>
            </a:tbl>
          </a:graphicData>
        </a:graphic>
      </p:graphicFrame>
      <p:sp>
        <p:nvSpPr>
          <p:cNvPr id="8" name="文本框 7"/>
          <p:cNvSpPr txBox="1"/>
          <p:nvPr/>
        </p:nvSpPr>
        <p:spPr>
          <a:xfrm>
            <a:off x="567690" y="5673725"/>
            <a:ext cx="11424285" cy="922020"/>
          </a:xfrm>
          <a:prstGeom prst="rect">
            <a:avLst/>
          </a:prstGeom>
          <a:noFill/>
        </p:spPr>
        <p:txBody>
          <a:bodyPr wrap="square" rtlCol="0">
            <a:spAutoFit/>
          </a:bodyPr>
          <a:lstStyle/>
          <a:p>
            <a:r>
              <a:rPr lang="zh-CN" altLang="en-US"/>
              <a:t>1.Vector与ArrayList相似，操作几乎一样，但是Vector是同步的。所以说Vector是使用数组实现的线程安全的列表；</a:t>
            </a:r>
          </a:p>
          <a:p>
            <a:r>
              <a:rPr lang="zh-CN" altLang="en-US"/>
              <a:t>2.Vector在进行默认规则扩容时，新数组的长度=原始数组长度*2，也可以指定扩容长度；</a:t>
            </a:r>
          </a:p>
          <a:p>
            <a:r>
              <a:rPr lang="zh-CN" altLang="en-US"/>
              <a:t>3.创建对象的时候初始化长度为10。</a:t>
            </a: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本章目标</a:t>
            </a:r>
            <a:endParaRPr lang="zh-CN" altLang="en-US" dirty="0"/>
          </a:p>
        </p:txBody>
      </p:sp>
      <p:sp>
        <p:nvSpPr>
          <p:cNvPr id="3" name="内容占位符 2"/>
          <p:cNvSpPr>
            <a:spLocks noGrp="1"/>
          </p:cNvSpPr>
          <p:nvPr>
            <p:ph idx="1"/>
          </p:nvPr>
        </p:nvSpPr>
        <p:spPr/>
        <p:txBody>
          <a:bodyPr vert="horz" lIns="91440" tIns="45720" rIns="91440" bIns="45720" rtlCol="0">
            <a:normAutofit fontScale="82500"/>
          </a:bodyPr>
          <a:lstStyle/>
          <a:p>
            <a:r>
              <a:rPr lang="zh-CN" altLang="en-US" dirty="0"/>
              <a:t>知识点</a:t>
            </a:r>
            <a:r>
              <a:rPr lang="en-US" altLang="zh-CN" dirty="0"/>
              <a:t>1</a:t>
            </a:r>
            <a:r>
              <a:rPr lang="zh-CN" altLang="en-US" dirty="0"/>
              <a:t>：</a:t>
            </a:r>
            <a:r>
              <a:rPr lang="zh-CN" altLang="en-US" dirty="0">
                <a:sym typeface="+mn-ea"/>
              </a:rPr>
              <a:t>集合类介绍</a:t>
            </a:r>
          </a:p>
          <a:p>
            <a:r>
              <a:rPr lang="zh-CN" altLang="en-US" dirty="0">
                <a:sym typeface="+mn-ea"/>
              </a:rPr>
              <a:t>知识点</a:t>
            </a:r>
            <a:r>
              <a:rPr lang="en-US" altLang="zh-CN" dirty="0">
                <a:sym typeface="+mn-ea"/>
              </a:rPr>
              <a:t>2</a:t>
            </a:r>
            <a:r>
              <a:rPr lang="zh-CN" altLang="en-US" dirty="0">
                <a:sym typeface="+mn-ea"/>
              </a:rPr>
              <a:t>：集合类图</a:t>
            </a:r>
          </a:p>
          <a:p>
            <a:r>
              <a:rPr lang="zh-CN" altLang="en-US" dirty="0">
                <a:sym typeface="+mn-ea"/>
              </a:rPr>
              <a:t>知识点</a:t>
            </a:r>
            <a:r>
              <a:rPr lang="en-US" altLang="zh-CN" dirty="0">
                <a:sym typeface="+mn-ea"/>
              </a:rPr>
              <a:t>3</a:t>
            </a:r>
            <a:r>
              <a:rPr lang="zh-CN" altLang="en-US" dirty="0">
                <a:sym typeface="+mn-ea"/>
              </a:rPr>
              <a:t>：</a:t>
            </a:r>
            <a:r>
              <a:rPr lang="en-US" altLang="zh-CN" dirty="0"/>
              <a:t>Collection</a:t>
            </a:r>
            <a:r>
              <a:rPr lang="zh-CN" altLang="en-US" dirty="0"/>
              <a:t>接口</a:t>
            </a:r>
            <a:r>
              <a:rPr lang="zh-CN" altLang="en-US" dirty="0">
                <a:sym typeface="+mn-ea"/>
              </a:rPr>
              <a:t>重要方法</a:t>
            </a:r>
          </a:p>
          <a:p>
            <a:r>
              <a:rPr lang="zh-CN" altLang="en-US" dirty="0">
                <a:sym typeface="+mn-ea"/>
              </a:rPr>
              <a:t>知识点</a:t>
            </a:r>
            <a:r>
              <a:rPr lang="en-US" altLang="zh-CN" dirty="0">
                <a:sym typeface="+mn-ea"/>
              </a:rPr>
              <a:t>4</a:t>
            </a:r>
            <a:r>
              <a:rPr lang="zh-CN" altLang="en-US" dirty="0">
                <a:sym typeface="+mn-ea"/>
              </a:rPr>
              <a:t>：</a:t>
            </a:r>
            <a:r>
              <a:rPr lang="en-US" altLang="zh-CN" dirty="0">
                <a:sym typeface="+mn-ea"/>
              </a:rPr>
              <a:t>Collection</a:t>
            </a:r>
            <a:r>
              <a:rPr lang="zh-CN" altLang="en-US" dirty="0">
                <a:sym typeface="+mn-ea"/>
              </a:rPr>
              <a:t>接口遍历</a:t>
            </a:r>
            <a:endParaRPr lang="en-US" altLang="zh-CN" dirty="0"/>
          </a:p>
          <a:p>
            <a:r>
              <a:rPr lang="zh-CN" altLang="en-US" dirty="0">
                <a:sym typeface="+mn-ea"/>
              </a:rPr>
              <a:t>知识点</a:t>
            </a:r>
            <a:r>
              <a:rPr lang="en-US" altLang="zh-CN" dirty="0">
                <a:sym typeface="+mn-ea"/>
              </a:rPr>
              <a:t>5</a:t>
            </a:r>
            <a:r>
              <a:rPr lang="zh-CN" altLang="en-US" dirty="0">
                <a:sym typeface="+mn-ea"/>
              </a:rPr>
              <a:t>： </a:t>
            </a:r>
            <a:r>
              <a:rPr lang="en-US" altLang="zh-CN" dirty="0">
                <a:sym typeface="+mn-ea"/>
              </a:rPr>
              <a:t>List</a:t>
            </a:r>
            <a:r>
              <a:rPr lang="zh-CN" altLang="en-US" dirty="0">
                <a:sym typeface="+mn-ea"/>
              </a:rPr>
              <a:t>接口实现类的重要方法</a:t>
            </a:r>
            <a:endParaRPr lang="en-US" altLang="zh-CN" dirty="0"/>
          </a:p>
          <a:p>
            <a:r>
              <a:rPr lang="zh-CN" altLang="en-US" dirty="0">
                <a:sym typeface="+mn-ea"/>
              </a:rPr>
              <a:t>知识点</a:t>
            </a:r>
            <a:r>
              <a:rPr lang="en-US" altLang="zh-CN" dirty="0">
                <a:sym typeface="+mn-ea"/>
              </a:rPr>
              <a:t>6</a:t>
            </a:r>
            <a:r>
              <a:rPr lang="zh-CN" altLang="en-US" dirty="0">
                <a:sym typeface="+mn-ea"/>
              </a:rPr>
              <a:t>：</a:t>
            </a:r>
            <a:r>
              <a:rPr lang="en-US" altLang="zh-CN" dirty="0">
                <a:sym typeface="+mn-ea"/>
              </a:rPr>
              <a:t>Set</a:t>
            </a:r>
            <a:r>
              <a:rPr lang="zh-CN" altLang="en-US" dirty="0">
                <a:sym typeface="+mn-ea"/>
              </a:rPr>
              <a:t>接口实现类的重要方法</a:t>
            </a:r>
            <a:endParaRPr lang="en-US" altLang="zh-CN" dirty="0"/>
          </a:p>
          <a:p>
            <a:r>
              <a:rPr lang="zh-CN" altLang="en-US" dirty="0">
                <a:sym typeface="+mn-ea"/>
              </a:rPr>
              <a:t>知识点</a:t>
            </a:r>
            <a:r>
              <a:rPr lang="en-US" altLang="zh-CN" dirty="0">
                <a:sym typeface="+mn-ea"/>
              </a:rPr>
              <a:t>7</a:t>
            </a:r>
            <a:r>
              <a:rPr lang="zh-CN" altLang="en-US" dirty="0">
                <a:sym typeface="+mn-ea"/>
              </a:rPr>
              <a:t>：</a:t>
            </a:r>
            <a:r>
              <a:rPr lang="en-US" altLang="zh-CN" dirty="0">
                <a:sym typeface="+mn-ea"/>
              </a:rPr>
              <a:t>Map</a:t>
            </a:r>
            <a:r>
              <a:rPr lang="zh-CN" altLang="en-US" dirty="0">
                <a:sym typeface="+mn-ea"/>
              </a:rPr>
              <a:t>接口的实现类重要方法</a:t>
            </a:r>
            <a:endParaRPr lang="zh-CN" dirty="0">
              <a:sym typeface="+mn-ea"/>
            </a:endParaRPr>
          </a:p>
          <a:p>
            <a:r>
              <a:rPr lang="zh-CN" altLang="en-US" dirty="0"/>
              <a:t>知识点</a:t>
            </a:r>
            <a:r>
              <a:rPr lang="en-US" altLang="zh-CN" dirty="0"/>
              <a:t>8</a:t>
            </a:r>
            <a:r>
              <a:rPr lang="zh-CN" altLang="en-US" dirty="0"/>
              <a:t>：</a:t>
            </a:r>
            <a:r>
              <a:rPr lang="en-US" altLang="zh-CN" dirty="0" err="1">
                <a:sym typeface="+mn-ea"/>
              </a:rPr>
              <a:t>Properites</a:t>
            </a:r>
            <a:r>
              <a:rPr lang="zh-CN" altLang="en-US" dirty="0">
                <a:sym typeface="+mn-ea"/>
              </a:rPr>
              <a:t>类重要方法</a:t>
            </a:r>
            <a:endParaRPr lang="zh-CN" altLang="en-US" dirty="0"/>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知识点</a:t>
            </a:r>
            <a:r>
              <a:rPr lang="en-US" altLang="zh-CN" dirty="0">
                <a:sym typeface="+mn-ea"/>
              </a:rPr>
              <a:t>5</a:t>
            </a:r>
            <a:r>
              <a:rPr lang="zh-CN" altLang="en-US" dirty="0">
                <a:sym typeface="+mn-ea"/>
              </a:rPr>
              <a:t>：</a:t>
            </a:r>
            <a:r>
              <a:rPr lang="en-US" altLang="zh-CN" dirty="0">
                <a:sym typeface="+mn-ea"/>
              </a:rPr>
              <a:t>List</a:t>
            </a:r>
            <a:r>
              <a:rPr lang="zh-CN" altLang="en-US" dirty="0">
                <a:sym typeface="+mn-ea"/>
              </a:rPr>
              <a:t>接口实现类</a:t>
            </a:r>
            <a:r>
              <a:rPr lang="en-US" altLang="zh-CN" dirty="0">
                <a:sym typeface="+mn-ea"/>
              </a:rPr>
              <a:t>-</a:t>
            </a:r>
            <a:r>
              <a:rPr lang="en-US" dirty="0">
                <a:cs typeface="微软雅黑 Light" panose="020B0502040204020203" pitchFamily="34" charset="-122"/>
                <a:sym typeface="+mn-ea"/>
              </a:rPr>
              <a:t>Vector</a:t>
            </a:r>
            <a:r>
              <a:rPr lang="zh-CN" altLang="en-US" dirty="0">
                <a:cs typeface="微软雅黑 Light" panose="020B0502040204020203" pitchFamily="34" charset="-122"/>
                <a:sym typeface="+mn-ea"/>
              </a:rPr>
              <a:t>应用</a:t>
            </a:r>
          </a:p>
        </p:txBody>
      </p:sp>
      <p:sp>
        <p:nvSpPr>
          <p:cNvPr id="5" name="内容占位符 4"/>
          <p:cNvSpPr>
            <a:spLocks noGrp="1"/>
          </p:cNvSpPr>
          <p:nvPr>
            <p:ph idx="1"/>
          </p:nvPr>
        </p:nvSpPr>
        <p:spPr>
          <a:xfrm>
            <a:off x="186690" y="899160"/>
            <a:ext cx="11292205" cy="1281430"/>
          </a:xfrm>
        </p:spPr>
        <p:txBody>
          <a:bodyPr/>
          <a:lstStyle/>
          <a:p>
            <a:r>
              <a:rPr lang="en-US" altLang="zh-CN"/>
              <a:t>Vector</a:t>
            </a:r>
            <a:r>
              <a:rPr lang="zh-CN" altLang="en-US"/>
              <a:t>应用</a:t>
            </a:r>
          </a:p>
          <a:p>
            <a:endParaRPr lang="zh-CN" altLang="en-US"/>
          </a:p>
        </p:txBody>
      </p:sp>
      <p:pic>
        <p:nvPicPr>
          <p:cNvPr id="6" name="图片 5"/>
          <p:cNvPicPr>
            <a:picLocks noChangeAspect="1"/>
          </p:cNvPicPr>
          <p:nvPr/>
        </p:nvPicPr>
        <p:blipFill>
          <a:blip r:embed="rId2"/>
          <a:stretch>
            <a:fillRect/>
          </a:stretch>
        </p:blipFill>
        <p:spPr>
          <a:xfrm>
            <a:off x="542925" y="1795145"/>
            <a:ext cx="4958080" cy="3032760"/>
          </a:xfrm>
          <a:prstGeom prst="rect">
            <a:avLst/>
          </a:prstGeom>
        </p:spPr>
      </p:pic>
      <p:sp>
        <p:nvSpPr>
          <p:cNvPr id="8" name="矩形 7"/>
          <p:cNvSpPr/>
          <p:nvPr/>
        </p:nvSpPr>
        <p:spPr>
          <a:xfrm>
            <a:off x="394335" y="1732915"/>
            <a:ext cx="4820920" cy="3217545"/>
          </a:xfrm>
          <a:prstGeom prst="rect">
            <a:avLst/>
          </a:prstGeom>
          <a:noFill/>
          <a:ln w="57150">
            <a:solidFill>
              <a:schemeClr val="accent2"/>
            </a:solidFill>
          </a:ln>
          <a:extLst>
            <a:ext uri="{909E8E84-426E-40DD-AFC4-6F175D3DCCD1}">
              <a14:hiddenFill xmlns:a14="http://schemas.microsoft.com/office/drawing/2010/main" xmlns="">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618480" y="1732915"/>
            <a:ext cx="6359525" cy="3601720"/>
          </a:xfrm>
          <a:prstGeom prst="rect">
            <a:avLst/>
          </a:prstGeom>
          <a:noFill/>
          <a:ln w="57150">
            <a:solidFill>
              <a:schemeClr val="accent2"/>
            </a:solidFill>
          </a:ln>
          <a:extLst>
            <a:ext uri="{909E8E84-426E-40DD-AFC4-6F175D3DCCD1}">
              <a14:hiddenFill xmlns:a14="http://schemas.microsoft.com/office/drawing/2010/main" xmlns="">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668010" y="1795145"/>
            <a:ext cx="6207125" cy="3689350"/>
          </a:xfrm>
          <a:prstGeom prst="rect">
            <a:avLst/>
          </a:prstGeom>
          <a:noFill/>
        </p:spPr>
        <p:txBody>
          <a:bodyPr wrap="square" rtlCol="0">
            <a:spAutoFit/>
          </a:bodyPr>
          <a:lstStyle/>
          <a:p>
            <a:pPr algn="l">
              <a:lnSpc>
                <a:spcPct val="120000"/>
              </a:lnSpc>
            </a:pPr>
            <a:r>
              <a:rPr lang="zh-CN" altLang="en-US" dirty="0">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sym typeface="+mn-ea"/>
              </a:rPr>
              <a:t>说出</a:t>
            </a:r>
            <a:r>
              <a:rPr lang="en-US" altLang="zh-CN" dirty="0" err="1">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sym typeface="+mn-ea"/>
              </a:rPr>
              <a:t>ArrayList</a:t>
            </a:r>
            <a:r>
              <a:rPr lang="zh-CN" altLang="en-US" dirty="0">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sym typeface="+mn-ea"/>
              </a:rPr>
              <a:t>与</a:t>
            </a:r>
            <a:r>
              <a:rPr lang="en-US" altLang="zh-CN" dirty="0">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sym typeface="+mn-ea"/>
              </a:rPr>
              <a:t>Vector</a:t>
            </a:r>
            <a:r>
              <a:rPr lang="zh-CN" altLang="en-US" dirty="0">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sym typeface="+mn-ea"/>
              </a:rPr>
              <a:t>的区别？</a:t>
            </a:r>
            <a:endParaRPr lang="zh-CN" altLang="en-US" dirty="0">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endParaRPr>
          </a:p>
          <a:p>
            <a:pPr algn="l">
              <a:lnSpc>
                <a:spcPct val="120000"/>
              </a:lnSpc>
            </a:pPr>
            <a:r>
              <a:rPr lang="zh-CN" altLang="en-US"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相同点：</a:t>
            </a:r>
            <a:r>
              <a:rPr lang="en-US" altLang="zh-CN" dirty="0" err="1">
                <a:latin typeface="微软雅黑 Light" panose="020B0502040204020203" pitchFamily="34" charset="-122"/>
                <a:ea typeface="微软雅黑 Light" panose="020B0502040204020203" pitchFamily="34" charset="-122"/>
                <a:cs typeface="微软雅黑 Light" panose="020B0502040204020203" pitchFamily="34" charset="-122"/>
                <a:sym typeface="+mn-ea"/>
              </a:rPr>
              <a:t>ArrayList</a:t>
            </a:r>
            <a:r>
              <a:rPr lang="zh-CN" altLang="en-US"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与</a:t>
            </a:r>
            <a:r>
              <a:rPr lang="en-US" altLang="zh-CN"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Vector</a:t>
            </a:r>
            <a:r>
              <a:rPr lang="zh-CN" altLang="en-US"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的底层都是由数组实现的。</a:t>
            </a:r>
            <a:endParaRPr lang="zh-CN" altLang="en-US" dirty="0">
              <a:latin typeface="微软雅黑 Light" panose="020B0502040204020203" pitchFamily="34" charset="-122"/>
              <a:ea typeface="微软雅黑 Light" panose="020B0502040204020203" pitchFamily="34" charset="-122"/>
              <a:cs typeface="微软雅黑 Light" panose="020B0502040204020203" pitchFamily="34" charset="-122"/>
            </a:endParaRPr>
          </a:p>
          <a:p>
            <a:pPr algn="l">
              <a:lnSpc>
                <a:spcPct val="120000"/>
              </a:lnSpc>
            </a:pPr>
            <a:r>
              <a:rPr lang="zh-CN" altLang="en-US"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不同点：</a:t>
            </a:r>
          </a:p>
          <a:p>
            <a:pPr algn="l">
              <a:lnSpc>
                <a:spcPct val="120000"/>
              </a:lnSpc>
            </a:pPr>
            <a:r>
              <a:rPr lang="en-US" altLang="zh-CN"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1</a:t>
            </a:r>
            <a:r>
              <a:rPr lang="zh-CN" altLang="en-US"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r>
              <a:rPr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ArrayList不同步，线程相对不安全，效率相对高；Vector同步的，线程相对安全，效率相对较低。</a:t>
            </a:r>
            <a:r>
              <a:rPr lang="zh-CN" altLang="en-US"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p>
          <a:p>
            <a:pPr algn="l">
              <a:lnSpc>
                <a:spcPct val="120000"/>
              </a:lnSpc>
            </a:pPr>
            <a:r>
              <a:rPr lang="en-US" altLang="zh-CN"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2</a:t>
            </a:r>
            <a:r>
              <a:rPr lang="zh-CN" altLang="en-US"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r>
              <a:rPr lang="en-US" altLang="zh-CN" dirty="0" err="1">
                <a:latin typeface="微软雅黑 Light" panose="020B0502040204020203" pitchFamily="34" charset="-122"/>
                <a:ea typeface="微软雅黑 Light" panose="020B0502040204020203" pitchFamily="34" charset="-122"/>
                <a:cs typeface="微软雅黑 Light" panose="020B0502040204020203" pitchFamily="34" charset="-122"/>
                <a:sym typeface="+mn-ea"/>
              </a:rPr>
              <a:t>ArrayList</a:t>
            </a:r>
            <a:r>
              <a:rPr lang="zh-CN" altLang="en-US"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是</a:t>
            </a:r>
            <a:r>
              <a:rPr lang="en-US" altLang="zh-CN"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JDK1.2</a:t>
            </a:r>
            <a:r>
              <a:rPr lang="zh-CN" altLang="en-US"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出现的。</a:t>
            </a:r>
            <a:r>
              <a:rPr lang="en-US" altLang="zh-CN"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Vector</a:t>
            </a:r>
            <a:r>
              <a:rPr lang="zh-CN" altLang="en-US"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是</a:t>
            </a:r>
            <a:r>
              <a:rPr lang="en-US" altLang="zh-CN"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jdk1.0</a:t>
            </a:r>
            <a:r>
              <a:rPr lang="zh-CN" altLang="en-US"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的时候出现的。</a:t>
            </a:r>
          </a:p>
          <a:p>
            <a:pPr algn="l">
              <a:lnSpc>
                <a:spcPct val="120000"/>
              </a:lnSpc>
            </a:pPr>
            <a:r>
              <a:rPr lang="en-US" altLang="zh-CN"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3</a:t>
            </a:r>
            <a:r>
              <a:rPr lang="zh-CN" altLang="en-US"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、扩容方式</a:t>
            </a:r>
          </a:p>
          <a:p>
            <a:pPr algn="l">
              <a:lnSpc>
                <a:spcPct val="120000"/>
              </a:lnSpc>
            </a:pPr>
            <a:r>
              <a:rPr lang="zh-CN" altLang="en-US"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ArrayList扩容方式：原来数组长度1.5倍</a:t>
            </a:r>
          </a:p>
          <a:p>
            <a:pPr algn="l">
              <a:lnSpc>
                <a:spcPct val="120000"/>
              </a:lnSpc>
            </a:pPr>
            <a:r>
              <a:rPr lang="zh-CN" altLang="en-US"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Vector扩容方式： 默认是原来数组长度的2倍 </a:t>
            </a:r>
          </a:p>
          <a:p>
            <a:pPr algn="l">
              <a:lnSpc>
                <a:spcPct val="120000"/>
              </a:lnSpc>
            </a:pPr>
            <a:r>
              <a:rPr lang="en-US" altLang="zh-CN"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4</a:t>
            </a:r>
            <a:r>
              <a:rPr lang="zh-CN" altLang="en-US" dirty="0">
                <a:latin typeface="微软雅黑 Light" panose="020B0502040204020203" pitchFamily="34" charset="-122"/>
                <a:ea typeface="微软雅黑 Light" panose="020B0502040204020203" pitchFamily="34" charset="-122"/>
                <a:cs typeface="微软雅黑 Light" panose="020B0502040204020203" pitchFamily="34" charset="-122"/>
                <a:sym typeface="+mn-ea"/>
              </a:rPr>
              <a:t>、实现方法不同</a:t>
            </a:r>
          </a:p>
          <a:p>
            <a:endParaRPr lang="zh-CN" altLang="en-US" dirty="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知识点</a:t>
            </a:r>
            <a:r>
              <a:rPr lang="en-US" altLang="zh-CN" dirty="0">
                <a:sym typeface="+mn-ea"/>
              </a:rPr>
              <a:t>5</a:t>
            </a:r>
            <a:r>
              <a:rPr lang="zh-CN" altLang="en-US" dirty="0">
                <a:sym typeface="+mn-ea"/>
              </a:rPr>
              <a:t>：</a:t>
            </a:r>
            <a:r>
              <a:rPr lang="en-US" altLang="zh-CN" dirty="0">
                <a:sym typeface="+mn-ea"/>
              </a:rPr>
              <a:t>List</a:t>
            </a:r>
            <a:r>
              <a:rPr lang="zh-CN" altLang="en-US" dirty="0">
                <a:sym typeface="+mn-ea"/>
              </a:rPr>
              <a:t>接口实现类</a:t>
            </a:r>
            <a:r>
              <a:rPr lang="en-US" altLang="zh-CN" dirty="0">
                <a:sym typeface="+mn-ea"/>
              </a:rPr>
              <a:t>-</a:t>
            </a:r>
            <a:r>
              <a:rPr lang="en-US" dirty="0">
                <a:cs typeface="微软雅黑 Light" panose="020B0502040204020203" pitchFamily="34" charset="-122"/>
                <a:sym typeface="+mn-ea"/>
              </a:rPr>
              <a:t>Stack</a:t>
            </a:r>
          </a:p>
        </p:txBody>
      </p:sp>
      <p:sp>
        <p:nvSpPr>
          <p:cNvPr id="3" name="内容占位符 2"/>
          <p:cNvSpPr>
            <a:spLocks noGrp="1"/>
          </p:cNvSpPr>
          <p:nvPr>
            <p:ph idx="1"/>
          </p:nvPr>
        </p:nvSpPr>
        <p:spPr/>
        <p:txBody>
          <a:bodyPr/>
          <a:lstStyle/>
          <a:p>
            <a:r>
              <a:rPr lang="zh-CN" altLang="en-US"/>
              <a:t>特点：先进后出</a:t>
            </a:r>
          </a:p>
          <a:p>
            <a:r>
              <a:rPr lang="zh-CN" altLang="en-US"/>
              <a:t>底层：调用Vector类中方法，数组实现</a:t>
            </a:r>
          </a:p>
        </p:txBody>
      </p:sp>
      <p:pic>
        <p:nvPicPr>
          <p:cNvPr id="4" name="图片 -2147482519"/>
          <p:cNvPicPr>
            <a:picLocks noChangeAspect="1"/>
          </p:cNvPicPr>
          <p:nvPr/>
        </p:nvPicPr>
        <p:blipFill>
          <a:blip r:embed="rId2"/>
          <a:stretch>
            <a:fillRect/>
          </a:stretch>
        </p:blipFill>
        <p:spPr>
          <a:xfrm>
            <a:off x="4678045" y="2727960"/>
            <a:ext cx="6997700" cy="2401570"/>
          </a:xfrm>
          <a:prstGeom prst="rect">
            <a:avLst/>
          </a:prstGeom>
          <a:noFill/>
          <a:ln w="9525">
            <a:noFill/>
          </a:ln>
        </p:spPr>
      </p:pic>
      <p:pic>
        <p:nvPicPr>
          <p:cNvPr id="5" name="图片 -2147482518"/>
          <p:cNvPicPr>
            <a:picLocks noChangeAspect="1"/>
          </p:cNvPicPr>
          <p:nvPr/>
        </p:nvPicPr>
        <p:blipFill>
          <a:blip r:embed="rId3"/>
          <a:stretch>
            <a:fillRect/>
          </a:stretch>
        </p:blipFill>
        <p:spPr>
          <a:xfrm>
            <a:off x="419100" y="2657475"/>
            <a:ext cx="3623310" cy="2422525"/>
          </a:xfrm>
          <a:prstGeom prst="rect">
            <a:avLst/>
          </a:prstGeom>
          <a:noFill/>
          <a:ln w="9525">
            <a:noFill/>
          </a:ln>
        </p:spPr>
      </p:pic>
      <p:sp>
        <p:nvSpPr>
          <p:cNvPr id="6" name="矩形 5"/>
          <p:cNvSpPr/>
          <p:nvPr/>
        </p:nvSpPr>
        <p:spPr>
          <a:xfrm>
            <a:off x="312420" y="2535555"/>
            <a:ext cx="4076065" cy="2677160"/>
          </a:xfrm>
          <a:prstGeom prst="rect">
            <a:avLst/>
          </a:prstGeom>
          <a:noFill/>
          <a:ln w="57150">
            <a:solidFill>
              <a:schemeClr val="accent2"/>
            </a:solidFill>
          </a:ln>
          <a:extLst>
            <a:ext uri="{909E8E84-426E-40DD-AFC4-6F175D3DCCD1}">
              <a14:hiddenFill xmlns:a14="http://schemas.microsoft.com/office/drawing/2010/main" xmlns="">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78045" y="2530475"/>
            <a:ext cx="6997700" cy="2677160"/>
          </a:xfrm>
          <a:prstGeom prst="rect">
            <a:avLst/>
          </a:prstGeom>
          <a:noFill/>
          <a:ln w="57150">
            <a:solidFill>
              <a:schemeClr val="accent2"/>
            </a:solidFill>
          </a:ln>
          <a:extLst>
            <a:ext uri="{909E8E84-426E-40DD-AFC4-6F175D3DCCD1}">
              <a14:hiddenFill xmlns:a14="http://schemas.microsoft.com/office/drawing/2010/main" xmlns="">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508" y="246"/>
            <a:ext cx="11573813" cy="849126"/>
          </a:xfrm>
        </p:spPr>
        <p:txBody>
          <a:bodyPr>
            <a:normAutofit/>
          </a:bodyPr>
          <a:lstStyle/>
          <a:p>
            <a:r>
              <a:rPr lang="zh-CN" altLang="en-US" dirty="0"/>
              <a:t>分析</a:t>
            </a:r>
          </a:p>
        </p:txBody>
      </p:sp>
      <p:graphicFrame>
        <p:nvGraphicFramePr>
          <p:cNvPr id="9" name="对象 8"/>
          <p:cNvGraphicFramePr>
            <a:graphicFrameLocks/>
          </p:cNvGraphicFramePr>
          <p:nvPr/>
        </p:nvGraphicFramePr>
        <p:xfrm>
          <a:off x="10318115" y="3717925"/>
          <a:ext cx="1494790" cy="3140075"/>
        </p:xfrm>
        <a:graphic>
          <a:graphicData uri="http://schemas.openxmlformats.org/presentationml/2006/ole">
            <p:oleObj spid="_x0000_s1026" r:id="rId3" imgW="2066667" imgH="4258269" progId="PBrush">
              <p:embed/>
            </p:oleObj>
          </a:graphicData>
        </a:graphic>
      </p:graphicFrame>
      <p:pic>
        <p:nvPicPr>
          <p:cNvPr id="12" name="图片 11"/>
          <p:cNvPicPr>
            <a:picLocks noChangeAspect="1"/>
          </p:cNvPicPr>
          <p:nvPr/>
        </p:nvPicPr>
        <p:blipFill>
          <a:blip r:embed="rId4"/>
          <a:stretch>
            <a:fillRect/>
          </a:stretch>
        </p:blipFill>
        <p:spPr>
          <a:xfrm>
            <a:off x="707390" y="2825115"/>
            <a:ext cx="1428750" cy="2712720"/>
          </a:xfrm>
          <a:prstGeom prst="rect">
            <a:avLst/>
          </a:prstGeom>
        </p:spPr>
      </p:pic>
      <p:pic>
        <p:nvPicPr>
          <p:cNvPr id="13" name="图片 2" descr="IMG_256"/>
          <p:cNvPicPr>
            <a:picLocks noChangeAspect="1"/>
          </p:cNvPicPr>
          <p:nvPr/>
        </p:nvPicPr>
        <p:blipFill>
          <a:blip r:embed="rId5"/>
          <a:stretch>
            <a:fillRect/>
          </a:stretch>
        </p:blipFill>
        <p:spPr>
          <a:xfrm>
            <a:off x="2077085" y="892175"/>
            <a:ext cx="8241030" cy="5817870"/>
          </a:xfrm>
          <a:prstGeom prst="rect">
            <a:avLst/>
          </a:prstGeom>
          <a:noFill/>
          <a:ln w="9525">
            <a:noFill/>
          </a:ln>
        </p:spPr>
      </p:pic>
      <p:graphicFrame>
        <p:nvGraphicFramePr>
          <p:cNvPr id="14" name="对象 13"/>
          <p:cNvGraphicFramePr>
            <a:graphicFrameLocks/>
          </p:cNvGraphicFramePr>
          <p:nvPr/>
        </p:nvGraphicFramePr>
        <p:xfrm>
          <a:off x="4360545" y="100330"/>
          <a:ext cx="3937000" cy="648335"/>
        </p:xfrm>
        <a:graphic>
          <a:graphicData uri="http://schemas.openxmlformats.org/presentationml/2006/ole">
            <p:oleObj spid="_x0000_s1025" r:id="rId6" imgW="3933333" imgH="647619" progId="PBrush">
              <p:embed/>
            </p:oleObj>
          </a:graphicData>
        </a:graphic>
      </p:graphicFrame>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6</a:t>
            </a:r>
            <a:r>
              <a:rPr lang="zh-CN" altLang="en-US" dirty="0"/>
              <a:t>：</a:t>
            </a:r>
            <a:r>
              <a:rPr lang="en-US" altLang="zh-CN" dirty="0"/>
              <a:t>Set</a:t>
            </a:r>
            <a:r>
              <a:rPr lang="zh-CN" altLang="en-US" dirty="0">
                <a:sym typeface="+mn-ea"/>
              </a:rPr>
              <a:t>接口实现类</a:t>
            </a:r>
            <a:endParaRPr lang="zh-CN" altLang="en-US" dirty="0"/>
          </a:p>
        </p:txBody>
      </p:sp>
      <p:sp>
        <p:nvSpPr>
          <p:cNvPr id="6" name="内容占位符 5"/>
          <p:cNvSpPr>
            <a:spLocks noGrp="1"/>
          </p:cNvSpPr>
          <p:nvPr>
            <p:ph idx="1"/>
          </p:nvPr>
        </p:nvSpPr>
        <p:spPr>
          <a:xfrm>
            <a:off x="186690" y="899160"/>
            <a:ext cx="11791950" cy="5800725"/>
          </a:xfrm>
        </p:spPr>
        <p:txBody>
          <a:bodyPr>
            <a:normAutofit/>
          </a:bodyPr>
          <a:lstStyle/>
          <a:p>
            <a:r>
              <a:rPr lang="en-US" altLang="zh-CN" sz="2400" dirty="0">
                <a:cs typeface="微软雅黑 Light" panose="020B0502040204020203" pitchFamily="34" charset="-122"/>
                <a:sym typeface="+mn-ea"/>
              </a:rPr>
              <a:t>Set</a:t>
            </a:r>
            <a:r>
              <a:rPr lang="zh-CN" altLang="en-US" sz="2400" dirty="0">
                <a:cs typeface="微软雅黑 Light" panose="020B0502040204020203" pitchFamily="34" charset="-122"/>
                <a:sym typeface="+mn-ea"/>
              </a:rPr>
              <a:t>接口位置</a:t>
            </a:r>
            <a:r>
              <a:rPr lang="en-US" altLang="zh-CN" sz="2400" dirty="0">
                <a:cs typeface="微软雅黑 Light" panose="020B0502040204020203" pitchFamily="34" charset="-122"/>
                <a:sym typeface="+mn-ea"/>
              </a:rPr>
              <a:t>java.util.Set</a:t>
            </a:r>
            <a:endParaRPr lang="en-US" altLang="zh-CN" sz="2400" dirty="0">
              <a:cs typeface="微软雅黑 Light" panose="020B0502040204020203" pitchFamily="34" charset="-122"/>
            </a:endParaRPr>
          </a:p>
          <a:p>
            <a:r>
              <a:rPr lang="zh-CN" altLang="en-US" sz="2400" dirty="0">
                <a:solidFill>
                  <a:srgbClr val="FF0000"/>
                </a:solidFill>
                <a:cs typeface="微软雅黑 Light" panose="020B0502040204020203" pitchFamily="34" charset="-122"/>
                <a:sym typeface="+mn-ea"/>
              </a:rPr>
              <a:t>特点：一个不包含重复元素的 </a:t>
            </a:r>
            <a:r>
              <a:rPr lang="en-US" altLang="zh-CN" sz="2400" dirty="0">
                <a:solidFill>
                  <a:srgbClr val="FF0000"/>
                </a:solidFill>
                <a:cs typeface="微软雅黑 Light" panose="020B0502040204020203" pitchFamily="34" charset="-122"/>
                <a:sym typeface="+mn-ea"/>
              </a:rPr>
              <a:t>collection</a:t>
            </a:r>
            <a:endParaRPr lang="en-US" altLang="zh-CN" sz="2400" dirty="0">
              <a:cs typeface="微软雅黑 Light" panose="020B0502040204020203" pitchFamily="34" charset="-122"/>
            </a:endParaRPr>
          </a:p>
          <a:p>
            <a:r>
              <a:rPr lang="en-US" altLang="zh-CN" sz="2400" b="1" dirty="0">
                <a:cs typeface="微软雅黑 Light" panose="020B0502040204020203" pitchFamily="34" charset="-122"/>
                <a:sym typeface="+mn-ea"/>
              </a:rPr>
              <a:t>Set</a:t>
            </a:r>
            <a:r>
              <a:rPr lang="zh-CN" altLang="en-US" sz="2400" b="1" dirty="0">
                <a:cs typeface="微软雅黑 Light" panose="020B0502040204020203" pitchFamily="34" charset="-122"/>
                <a:sym typeface="+mn-ea"/>
              </a:rPr>
              <a:t>接口方法与</a:t>
            </a:r>
            <a:r>
              <a:rPr lang="en-US" altLang="zh-CN" sz="2400" b="1" dirty="0">
                <a:cs typeface="微软雅黑 Light" panose="020B0502040204020203" pitchFamily="34" charset="-122"/>
                <a:sym typeface="+mn-ea"/>
              </a:rPr>
              <a:t>Collection</a:t>
            </a:r>
            <a:r>
              <a:rPr lang="zh-CN" altLang="en-US" sz="2400" b="1" dirty="0">
                <a:cs typeface="微软雅黑 Light" panose="020B0502040204020203" pitchFamily="34" charset="-122"/>
                <a:sym typeface="+mn-ea"/>
              </a:rPr>
              <a:t>方法一致。</a:t>
            </a:r>
            <a:endParaRPr lang="en-US" altLang="zh-CN" sz="2400" b="1" dirty="0">
              <a:cs typeface="微软雅黑 Light" panose="020B0502040204020203" pitchFamily="34" charset="-122"/>
            </a:endParaRPr>
          </a:p>
          <a:p>
            <a:r>
              <a:rPr lang="en-US" altLang="zh-CN" sz="2400" dirty="0">
                <a:cs typeface="微软雅黑 Light" panose="020B0502040204020203" pitchFamily="34" charset="-122"/>
                <a:sym typeface="+mn-ea"/>
              </a:rPr>
              <a:t>S</a:t>
            </a:r>
            <a:r>
              <a:rPr lang="zh-CN" altLang="en-US" sz="2400" dirty="0">
                <a:solidFill>
                  <a:srgbClr val="000000"/>
                </a:solidFill>
                <a:cs typeface="微软雅黑 Light" panose="020B0502040204020203" pitchFamily="34" charset="-122"/>
                <a:sym typeface="宋体" panose="02010600030101010101" pitchFamily="2" charset="-122"/>
              </a:rPr>
              <a:t>et接口中常用的子类</a:t>
            </a:r>
            <a:r>
              <a:rPr lang="zh-CN" altLang="en-US" sz="2400" dirty="0">
                <a:cs typeface="微软雅黑 Light" panose="020B0502040204020203" pitchFamily="34" charset="-122"/>
              </a:rPr>
              <a:t>：</a:t>
            </a:r>
            <a:endParaRPr lang="en-US" altLang="zh-CN" sz="2400" dirty="0">
              <a:cs typeface="微软雅黑 Light" panose="020B0502040204020203" pitchFamily="34" charset="-122"/>
            </a:endParaRPr>
          </a:p>
          <a:p>
            <a:pPr lvl="1"/>
            <a:r>
              <a:rPr lang="zh-CN" altLang="en-US" sz="2000" dirty="0">
                <a:cs typeface="微软雅黑 Light" panose="020B0502040204020203" pitchFamily="34" charset="-122"/>
                <a:sym typeface="+mn-ea"/>
              </a:rPr>
              <a:t>HashSet：底层调用</a:t>
            </a:r>
            <a:r>
              <a:rPr lang="en-US" altLang="zh-CN" sz="2000" dirty="0">
                <a:cs typeface="微软雅黑 Light" panose="020B0502040204020203" pitchFamily="34" charset="-122"/>
                <a:sym typeface="+mn-ea"/>
              </a:rPr>
              <a:t>HashMap</a:t>
            </a:r>
            <a:r>
              <a:rPr lang="zh-CN" altLang="en-US" sz="2000" dirty="0">
                <a:cs typeface="微软雅黑 Light" panose="020B0502040204020203" pitchFamily="34" charset="-122"/>
                <a:sym typeface="+mn-ea"/>
              </a:rPr>
              <a:t>中的方法</a:t>
            </a:r>
            <a:r>
              <a:rPr lang="en-US" altLang="zh-CN" sz="2000" dirty="0">
                <a:cs typeface="微软雅黑 Light" panose="020B0502040204020203" pitchFamily="34" charset="-122"/>
                <a:sym typeface="+mn-ea"/>
              </a:rPr>
              <a:t>,</a:t>
            </a:r>
            <a:r>
              <a:rPr lang="zh-CN" altLang="en-US" sz="2000" dirty="0">
                <a:cs typeface="微软雅黑 Light" panose="020B0502040204020203" pitchFamily="34" charset="-122"/>
                <a:sym typeface="+mn-ea"/>
              </a:rPr>
              <a:t>集合</a:t>
            </a:r>
            <a:r>
              <a:rPr lang="zh-CN" altLang="en-US" sz="2000" dirty="0">
                <a:solidFill>
                  <a:srgbClr val="FF0000"/>
                </a:solidFill>
                <a:cs typeface="微软雅黑 Light" panose="020B0502040204020203" pitchFamily="34" charset="-122"/>
                <a:sym typeface="+mn-ea"/>
              </a:rPr>
              <a:t>元素唯一</a:t>
            </a:r>
            <a:r>
              <a:rPr lang="en-US" altLang="zh-CN" sz="2000" dirty="0">
                <a:solidFill>
                  <a:srgbClr val="FF0000"/>
                </a:solidFill>
                <a:cs typeface="微软雅黑 Light" panose="020B0502040204020203" pitchFamily="34" charset="-122"/>
                <a:sym typeface="+mn-ea"/>
              </a:rPr>
              <a:t>,</a:t>
            </a:r>
            <a:r>
              <a:rPr lang="zh-CN" altLang="en-US" sz="2000" dirty="0">
                <a:solidFill>
                  <a:srgbClr val="FF0000"/>
                </a:solidFill>
                <a:cs typeface="微软雅黑 Light" panose="020B0502040204020203" pitchFamily="34" charset="-122"/>
                <a:sym typeface="+mn-ea"/>
              </a:rPr>
              <a:t>不保证迭代顺序，</a:t>
            </a:r>
            <a:r>
              <a:rPr lang="zh-CN" altLang="en-US" sz="2000" dirty="0">
                <a:cs typeface="微软雅黑 Light" panose="020B0502040204020203" pitchFamily="34" charset="-122"/>
                <a:sym typeface="+mn-ea"/>
              </a:rPr>
              <a:t>线程不安全</a:t>
            </a:r>
            <a:r>
              <a:rPr lang="en-US" altLang="zh-CN" sz="2000" dirty="0">
                <a:cs typeface="微软雅黑 Light" panose="020B0502040204020203" pitchFamily="34" charset="-122"/>
                <a:sym typeface="+mn-ea"/>
              </a:rPr>
              <a:t>(</a:t>
            </a:r>
            <a:r>
              <a:rPr lang="zh-CN" altLang="en-US" sz="2000" dirty="0">
                <a:cs typeface="微软雅黑 Light" panose="020B0502040204020203" pitchFamily="34" charset="-122"/>
                <a:sym typeface="+mn-ea"/>
              </a:rPr>
              <a:t>不同步</a:t>
            </a:r>
            <a:r>
              <a:rPr lang="en-US" altLang="zh-CN" sz="2000" dirty="0">
                <a:cs typeface="微软雅黑 Light" panose="020B0502040204020203" pitchFamily="34" charset="-122"/>
                <a:sym typeface="+mn-ea"/>
              </a:rPr>
              <a:t>),</a:t>
            </a:r>
            <a:r>
              <a:rPr lang="zh-CN" altLang="en-US" sz="2000" dirty="0">
                <a:cs typeface="微软雅黑 Light" panose="020B0502040204020203" pitchFamily="34" charset="-122"/>
                <a:sym typeface="+mn-ea"/>
              </a:rPr>
              <a:t>存取速度快</a:t>
            </a:r>
            <a:r>
              <a:rPr lang="zh-CN" altLang="en-US" sz="2000" dirty="0">
                <a:cs typeface="微软雅黑 Light" panose="020B0502040204020203" pitchFamily="34" charset="-122"/>
                <a:sym typeface="Courier New" panose="02070309020205020404" pitchFamily="1" charset="0"/>
              </a:rPr>
              <a:t>。</a:t>
            </a:r>
          </a:p>
          <a:p>
            <a:pPr lvl="1"/>
            <a:r>
              <a:rPr lang="zh-CN" altLang="en-US" sz="2000" dirty="0">
                <a:cs typeface="微软雅黑 Light" panose="020B0502040204020203" pitchFamily="34" charset="-122"/>
                <a:sym typeface="+mn-ea"/>
              </a:rPr>
              <a:t>TreeSet： </a:t>
            </a:r>
            <a:r>
              <a:rPr lang="en-US" altLang="zh-CN" sz="2000" dirty="0" smtClean="0">
                <a:sym typeface="+mn-ea"/>
              </a:rPr>
              <a:t>TreeSet</a:t>
            </a:r>
            <a:r>
              <a:rPr lang="zh-CN" altLang="en-US" sz="2000" dirty="0" smtClean="0">
                <a:sym typeface="+mn-ea"/>
              </a:rPr>
              <a:t>中元素不重复，并能按照指定顺序排列。存储的对象必须实现</a:t>
            </a:r>
            <a:r>
              <a:rPr lang="en-US" altLang="zh-CN" sz="2000" dirty="0" smtClean="0">
                <a:sym typeface="+mn-ea"/>
              </a:rPr>
              <a:t>Comparable</a:t>
            </a:r>
            <a:r>
              <a:rPr lang="zh-CN" altLang="en-US" sz="2000" dirty="0" smtClean="0">
                <a:sym typeface="+mn-ea"/>
              </a:rPr>
              <a:t>接口。</a:t>
            </a:r>
            <a:r>
              <a:rPr lang="zh-CN" altLang="en-US" sz="2000" dirty="0">
                <a:cs typeface="微软雅黑 Light" panose="020B0502040204020203" pitchFamily="34" charset="-122"/>
                <a:sym typeface="+mn-ea"/>
              </a:rPr>
              <a:t>线程不安全</a:t>
            </a:r>
            <a:r>
              <a:rPr lang="en-US" altLang="zh-CN" sz="2000" dirty="0">
                <a:cs typeface="微软雅黑 Light" panose="020B0502040204020203" pitchFamily="34" charset="-122"/>
                <a:sym typeface="+mn-ea"/>
              </a:rPr>
              <a:t>(</a:t>
            </a:r>
            <a:r>
              <a:rPr lang="zh-CN" altLang="en-US" sz="2000" dirty="0">
                <a:cs typeface="微软雅黑 Light" panose="020B0502040204020203" pitchFamily="34" charset="-122"/>
                <a:sym typeface="+mn-ea"/>
              </a:rPr>
              <a:t>不同步</a:t>
            </a:r>
            <a:r>
              <a:rPr lang="en-US" altLang="zh-CN" sz="2000" dirty="0">
                <a:cs typeface="微软雅黑 Light" panose="020B0502040204020203" pitchFamily="34" charset="-122"/>
                <a:sym typeface="+mn-ea"/>
              </a:rPr>
              <a:t>)</a:t>
            </a:r>
            <a:r>
              <a:rPr lang="zh-CN" altLang="en-US" sz="2000" dirty="0">
                <a:cs typeface="微软雅黑 Light" panose="020B0502040204020203" pitchFamily="34" charset="-122"/>
                <a:sym typeface="+mn-ea"/>
              </a:rPr>
              <a:t>。</a:t>
            </a:r>
          </a:p>
          <a:p>
            <a:pPr lvl="1"/>
            <a:r>
              <a:rPr lang="en-US" altLang="zh-CN" sz="2000" dirty="0">
                <a:cs typeface="微软雅黑 Light" panose="020B0502040204020203" pitchFamily="34" charset="-122"/>
              </a:rPr>
              <a:t>LinkedHashSet: 哈希表和链表实现了Set接口，</a:t>
            </a:r>
            <a:r>
              <a:rPr lang="zh-CN" altLang="en-US" sz="2000" dirty="0">
                <a:solidFill>
                  <a:srgbClr val="FF0000"/>
                </a:solidFill>
                <a:cs typeface="微软雅黑 Light" panose="020B0502040204020203" pitchFamily="34" charset="-122"/>
                <a:sym typeface="+mn-ea"/>
              </a:rPr>
              <a:t>元素唯一</a:t>
            </a:r>
            <a:r>
              <a:rPr lang="zh-CN" altLang="en-US" sz="2000" dirty="0">
                <a:solidFill>
                  <a:srgbClr val="FF0000"/>
                </a:solidFill>
                <a:latin typeface="黑体" panose="02010609060101010101" pitchFamily="2" charset="-122"/>
                <a:ea typeface="黑体" panose="02010609060101010101" pitchFamily="2" charset="-122"/>
                <a:sym typeface="+mn-ea"/>
              </a:rPr>
              <a:t>，</a:t>
            </a:r>
            <a:r>
              <a:rPr lang="zh-CN" altLang="en-US" sz="2000" dirty="0">
                <a:solidFill>
                  <a:srgbClr val="FF0000"/>
                </a:solidFill>
                <a:cs typeface="微软雅黑 Light" panose="020B0502040204020203" pitchFamily="34" charset="-122"/>
                <a:sym typeface="+mn-ea"/>
              </a:rPr>
              <a:t>保证迭代顺序</a:t>
            </a:r>
            <a:r>
              <a:rPr lang="zh-CN" altLang="en-US" sz="2000" dirty="0">
                <a:cs typeface="微软雅黑 Light" panose="020B0502040204020203" pitchFamily="34" charset="-122"/>
              </a:rPr>
              <a:t>。</a:t>
            </a:r>
          </a:p>
        </p:txBody>
      </p:sp>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知识点</a:t>
            </a:r>
            <a:r>
              <a:rPr lang="en-US" altLang="zh-CN" dirty="0">
                <a:sym typeface="+mn-ea"/>
              </a:rPr>
              <a:t>6</a:t>
            </a:r>
            <a:r>
              <a:rPr lang="zh-CN" altLang="en-US" dirty="0">
                <a:sym typeface="+mn-ea"/>
              </a:rPr>
              <a:t>：</a:t>
            </a:r>
            <a:r>
              <a:rPr lang="en-US" altLang="zh-CN" dirty="0">
                <a:sym typeface="+mn-ea"/>
              </a:rPr>
              <a:t>Set</a:t>
            </a:r>
            <a:r>
              <a:rPr lang="zh-CN" altLang="en-US" dirty="0">
                <a:sym typeface="+mn-ea"/>
              </a:rPr>
              <a:t>接口实现类</a:t>
            </a:r>
            <a:r>
              <a:rPr lang="en-US" altLang="zh-CN" dirty="0">
                <a:sym typeface="+mn-ea"/>
              </a:rPr>
              <a:t>-</a:t>
            </a:r>
            <a:r>
              <a:rPr lang="en-US" altLang="zh-CN" dirty="0" err="1">
                <a:sym typeface="+mn-ea"/>
              </a:rPr>
              <a:t>HashSet</a:t>
            </a:r>
            <a:endParaRPr lang="zh-CN" altLang="en-US"/>
          </a:p>
        </p:txBody>
      </p:sp>
      <p:sp>
        <p:nvSpPr>
          <p:cNvPr id="3" name="内容占位符 2"/>
          <p:cNvSpPr>
            <a:spLocks noGrp="1"/>
          </p:cNvSpPr>
          <p:nvPr>
            <p:ph idx="1"/>
          </p:nvPr>
        </p:nvSpPr>
        <p:spPr>
          <a:xfrm>
            <a:off x="199905" y="704737"/>
            <a:ext cx="11792070" cy="5448937"/>
          </a:xfrm>
        </p:spPr>
        <p:txBody>
          <a:bodyPr>
            <a:noAutofit/>
          </a:bodyPr>
          <a:lstStyle/>
          <a:p>
            <a:r>
              <a:rPr lang="en-US" altLang="zh-CN" sz="2000" dirty="0" err="1">
                <a:solidFill>
                  <a:srgbClr val="FF0000"/>
                </a:solidFill>
                <a:sym typeface="+mn-ea"/>
              </a:rPr>
              <a:t>常用方法：</a:t>
            </a:r>
          </a:p>
          <a:p>
            <a:pPr lvl="1" algn="l">
              <a:lnSpc>
                <a:spcPct val="100000"/>
              </a:lnSpc>
              <a:buClrTx/>
              <a:buSzTx/>
            </a:pPr>
            <a:r>
              <a:rPr lang="zh-CN" altLang="en-US" sz="1600" dirty="0">
                <a:cs typeface="微软雅黑 Light" panose="020B0502040204020203" pitchFamily="34" charset="-122"/>
                <a:sym typeface="+mn-ea"/>
              </a:rPr>
              <a:t>boolean add(E e)  将指定的元素添加到此集合（如果尚未存在）。 </a:t>
            </a:r>
          </a:p>
          <a:p>
            <a:pPr lvl="1" algn="l">
              <a:lnSpc>
                <a:spcPct val="100000"/>
              </a:lnSpc>
              <a:buClrTx/>
              <a:buSzTx/>
            </a:pPr>
            <a:r>
              <a:rPr lang="zh-CN" altLang="en-US" sz="1600" dirty="0">
                <a:cs typeface="微软雅黑 Light" panose="020B0502040204020203" pitchFamily="34" charset="-122"/>
                <a:sym typeface="+mn-ea"/>
              </a:rPr>
              <a:t>void clear() 从此集合中删除所有元素。</a:t>
            </a:r>
          </a:p>
          <a:p>
            <a:pPr lvl="1" algn="l">
              <a:lnSpc>
                <a:spcPct val="100000"/>
              </a:lnSpc>
              <a:buClrTx/>
              <a:buSzTx/>
            </a:pPr>
            <a:r>
              <a:rPr lang="zh-CN" altLang="en-US" sz="1600" dirty="0">
                <a:cs typeface="微软雅黑 Light" panose="020B0502040204020203" pitchFamily="34" charset="-122"/>
                <a:sym typeface="+mn-ea"/>
              </a:rPr>
              <a:t>boolean contains(Object o) 如果此集合包含指定的元素，则返回 true 。   </a:t>
            </a:r>
          </a:p>
          <a:p>
            <a:pPr lvl="1" algn="l">
              <a:lnSpc>
                <a:spcPct val="100000"/>
              </a:lnSpc>
              <a:buClrTx/>
              <a:buSzTx/>
            </a:pPr>
            <a:r>
              <a:rPr lang="zh-CN" altLang="en-US" sz="1600" dirty="0">
                <a:cs typeface="微软雅黑 Light" panose="020B0502040204020203" pitchFamily="34" charset="-122"/>
                <a:sym typeface="+mn-ea"/>
              </a:rPr>
              <a:t>boolean remove(Object o) 如果存在，则从该集合中删除指定的元素。</a:t>
            </a:r>
          </a:p>
          <a:p>
            <a:pPr lvl="1" algn="l">
              <a:lnSpc>
                <a:spcPct val="100000"/>
              </a:lnSpc>
              <a:buClrTx/>
              <a:buSzTx/>
            </a:pPr>
            <a:r>
              <a:rPr lang="zh-CN" altLang="en-US" sz="1600" dirty="0">
                <a:cs typeface="微软雅黑 Light" panose="020B0502040204020203" pitchFamily="34" charset="-122"/>
                <a:sym typeface="+mn-ea"/>
              </a:rPr>
              <a:t>int size() 返回此集合中的元素个数。 </a:t>
            </a:r>
          </a:p>
          <a:p>
            <a:r>
              <a:rPr lang="en-US" altLang="zh-CN" sz="2000" dirty="0" err="1">
                <a:solidFill>
                  <a:srgbClr val="FF0000"/>
                </a:solidFill>
                <a:sym typeface="+mn-ea"/>
              </a:rPr>
              <a:t>HashSet</a:t>
            </a:r>
            <a:r>
              <a:rPr lang="zh-CN" altLang="en-US" sz="2000" dirty="0" err="1">
                <a:solidFill>
                  <a:srgbClr val="FF0000"/>
                </a:solidFill>
                <a:sym typeface="+mn-ea"/>
              </a:rPr>
              <a:t>特点</a:t>
            </a:r>
            <a:r>
              <a:rPr lang="zh-CN" altLang="en-US" sz="2000" dirty="0">
                <a:solidFill>
                  <a:srgbClr val="FF0000"/>
                </a:solidFill>
                <a:cs typeface="微软雅黑 Light" panose="020B0502040204020203" pitchFamily="34" charset="-122"/>
                <a:sym typeface="+mn-ea"/>
              </a:rPr>
              <a:t>：</a:t>
            </a:r>
            <a:endParaRPr lang="en-US" altLang="zh-CN" sz="2000" dirty="0">
              <a:solidFill>
                <a:srgbClr val="FF0000"/>
              </a:solidFill>
              <a:cs typeface="微软雅黑 Light" panose="020B0502040204020203" pitchFamily="34" charset="-122"/>
            </a:endParaRPr>
          </a:p>
          <a:p>
            <a:pPr lvl="1">
              <a:lnSpc>
                <a:spcPct val="120000"/>
              </a:lnSpc>
            </a:pPr>
            <a:r>
              <a:rPr lang="zh-CN" altLang="en-US" sz="1600" dirty="0">
                <a:cs typeface="微软雅黑 Light" panose="020B0502040204020203" pitchFamily="34" charset="-122"/>
                <a:sym typeface="+mn-ea"/>
              </a:rPr>
              <a:t>HashSet：</a:t>
            </a:r>
            <a:r>
              <a:rPr sz="1600" dirty="0">
                <a:solidFill>
                  <a:srgbClr val="FF0000"/>
                </a:solidFill>
                <a:cs typeface="微软雅黑 Light" panose="020B0502040204020203" pitchFamily="34" charset="-122"/>
              </a:rPr>
              <a:t>无序不重复</a:t>
            </a:r>
            <a:r>
              <a:rPr lang="zh-CN" sz="1600" dirty="0">
                <a:solidFill>
                  <a:srgbClr val="FF0000"/>
                </a:solidFill>
                <a:cs typeface="微软雅黑 Light" panose="020B0502040204020203" pitchFamily="34" charset="-122"/>
              </a:rPr>
              <a:t>，</a:t>
            </a:r>
            <a:r>
              <a:rPr sz="1600" dirty="0">
                <a:solidFill>
                  <a:srgbClr val="FF0000"/>
                </a:solidFill>
                <a:cs typeface="微软雅黑 Light" panose="020B0502040204020203" pitchFamily="34" charset="-122"/>
              </a:rPr>
              <a:t>无索引</a:t>
            </a:r>
            <a:endParaRPr sz="1600" dirty="0">
              <a:cs typeface="微软雅黑 Light" panose="020B0502040204020203" pitchFamily="34" charset="-122"/>
            </a:endParaRPr>
          </a:p>
          <a:p>
            <a:pPr lvl="1">
              <a:lnSpc>
                <a:spcPct val="120000"/>
              </a:lnSpc>
            </a:pPr>
            <a:r>
              <a:rPr sz="1600" dirty="0">
                <a:solidFill>
                  <a:srgbClr val="FF0000"/>
                </a:solidFill>
                <a:cs typeface="微软雅黑 Light" panose="020B0502040204020203" pitchFamily="34" charset="-122"/>
                <a:sym typeface="+mn-ea"/>
              </a:rPr>
              <a:t>默认不重复的是虚地址，要想内容不重复，就重写hashcode和equals方法</a:t>
            </a:r>
            <a:r>
              <a:rPr sz="1600" dirty="0">
                <a:cs typeface="微软雅黑 Light" panose="020B0502040204020203" pitchFamily="34" charset="-122"/>
                <a:sym typeface="+mn-ea"/>
              </a:rPr>
              <a:t>。</a:t>
            </a:r>
          </a:p>
          <a:p>
            <a:pPr lvl="1">
              <a:lnSpc>
                <a:spcPct val="120000"/>
              </a:lnSpc>
            </a:pPr>
            <a:r>
              <a:rPr sz="1600" dirty="0">
                <a:solidFill>
                  <a:srgbClr val="FF0000"/>
                </a:solidFill>
                <a:cs typeface="微软雅黑 Light" panose="020B0502040204020203" pitchFamily="34" charset="-122"/>
                <a:sym typeface="+mn-ea"/>
              </a:rPr>
              <a:t>底层是HashMap实现</a:t>
            </a:r>
            <a:r>
              <a:rPr sz="1600" dirty="0">
                <a:cs typeface="微软雅黑 Light" panose="020B0502040204020203" pitchFamily="34" charset="-122"/>
                <a:sym typeface="+mn-ea"/>
              </a:rPr>
              <a:t>，HashMap底层是由数组+链表+红黑树实现</a:t>
            </a:r>
          </a:p>
          <a:p>
            <a:pPr lvl="1">
              <a:lnSpc>
                <a:spcPct val="120000"/>
              </a:lnSpc>
            </a:pPr>
            <a:r>
              <a:rPr sz="1600" dirty="0">
                <a:cs typeface="微软雅黑 Light" panose="020B0502040204020203" pitchFamily="34" charset="-122"/>
                <a:sym typeface="+mn-ea"/>
              </a:rPr>
              <a:t>HashSet堪称查询速度最快的集合，因为其内部是以HashCode来实现的。它内部元素的顺序是由哈希码来决定的，所以它不保证set的迭代顺序；特别是它不保证该顺序恒久不变</a:t>
            </a:r>
          </a:p>
          <a:p>
            <a:pPr lvl="1">
              <a:lnSpc>
                <a:spcPct val="120000"/>
              </a:lnSpc>
            </a:pPr>
            <a:r>
              <a:rPr sz="1600" dirty="0">
                <a:cs typeface="微软雅黑 Light" panose="020B0502040204020203" pitchFamily="34" charset="-122"/>
                <a:sym typeface="+mn-ea"/>
              </a:rPr>
              <a:t>无索引，无法使用for循环来遍历</a:t>
            </a:r>
            <a:r>
              <a:rPr lang="zh-CN" sz="1600" dirty="0">
                <a:cs typeface="微软雅黑 Light" panose="020B0502040204020203" pitchFamily="34" charset="-122"/>
                <a:sym typeface="+mn-ea"/>
              </a:rPr>
              <a:t>，</a:t>
            </a:r>
            <a:r>
              <a:rPr sz="1600" dirty="0">
                <a:cs typeface="微软雅黑 Light" panose="020B0502040204020203" pitchFamily="34" charset="-122"/>
                <a:sym typeface="+mn-ea"/>
              </a:rPr>
              <a:t>可以使用增强for循环和迭代器来循环</a:t>
            </a:r>
          </a:p>
          <a:p>
            <a:pPr lvl="1">
              <a:lnSpc>
                <a:spcPct val="120000"/>
              </a:lnSpc>
            </a:pPr>
            <a:r>
              <a:rPr sz="1600" dirty="0">
                <a:solidFill>
                  <a:srgbClr val="FF0000"/>
                </a:solidFill>
                <a:cs typeface="微软雅黑 Light" panose="020B0502040204020203" pitchFamily="34" charset="-122"/>
                <a:sym typeface="+mn-ea"/>
              </a:rPr>
              <a:t>造成存泄露的原因</a:t>
            </a:r>
            <a:r>
              <a:rPr sz="1600" dirty="0">
                <a:cs typeface="微软雅黑 Light" panose="020B0502040204020203" pitchFamily="34" charset="-122"/>
                <a:sym typeface="+mn-ea"/>
              </a:rPr>
              <a:t>：HashSet的remove方法也依赖于哈希值进行待删除节点定位，如果由于集合元素内容被修改而导致hashCode方法的返回值发生变更，那么，remove方法就无法定位到原来的对象，导致删除不成功，从而导致内存泄露</a:t>
            </a:r>
            <a:r>
              <a:rPr lang="zh-CN" sz="1600" dirty="0">
                <a:cs typeface="微软雅黑 Light" panose="020B0502040204020203" pitchFamily="34" charset="-122"/>
                <a:sym typeface="+mn-ea"/>
              </a:rPr>
              <a:t>。</a:t>
            </a:r>
          </a:p>
        </p:txBody>
      </p:sp>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a:t>
            </a:r>
            <a:r>
              <a:rPr lang="en-US" altLang="zh-CN" dirty="0">
                <a:sym typeface="+mn-ea"/>
              </a:rPr>
              <a:t>Set</a:t>
            </a:r>
            <a:r>
              <a:rPr lang="zh-CN" altLang="en-US" dirty="0">
                <a:sym typeface="+mn-ea"/>
              </a:rPr>
              <a:t>接口实现类</a:t>
            </a:r>
            <a:r>
              <a:rPr lang="en-US" altLang="zh-CN" dirty="0">
                <a:sym typeface="+mn-ea"/>
              </a:rPr>
              <a:t>-</a:t>
            </a:r>
            <a:r>
              <a:rPr lang="en-US" altLang="zh-CN" dirty="0" err="1">
                <a:sym typeface="+mn-ea"/>
              </a:rPr>
              <a:t>HashSet</a:t>
            </a:r>
            <a:r>
              <a:rPr lang="zh-CN" altLang="en-US" dirty="0" err="1">
                <a:sym typeface="+mn-ea"/>
              </a:rPr>
              <a:t>应用</a:t>
            </a:r>
          </a:p>
        </p:txBody>
      </p:sp>
      <p:sp>
        <p:nvSpPr>
          <p:cNvPr id="3" name="内容占位符 2"/>
          <p:cNvSpPr>
            <a:spLocks noGrp="1"/>
          </p:cNvSpPr>
          <p:nvPr>
            <p:ph idx="1"/>
          </p:nvPr>
        </p:nvSpPr>
        <p:spPr/>
        <p:txBody>
          <a:bodyPr/>
          <a:lstStyle/>
          <a:p>
            <a:r>
              <a:rPr lang="en-US" altLang="zh-CN" dirty="0" err="1"/>
              <a:t>HashSet</a:t>
            </a:r>
            <a:r>
              <a:rPr lang="zh-CN" altLang="en-US" dirty="0" err="1"/>
              <a:t>是</a:t>
            </a:r>
            <a:r>
              <a:rPr lang="en-US" altLang="zh-CN" dirty="0" err="1"/>
              <a:t>Set</a:t>
            </a:r>
            <a:r>
              <a:rPr lang="zh-CN" altLang="en-US" dirty="0" err="1"/>
              <a:t>的实现类</a:t>
            </a:r>
          </a:p>
        </p:txBody>
      </p:sp>
      <p:sp>
        <p:nvSpPr>
          <p:cNvPr id="9" name="矩形 8"/>
          <p:cNvSpPr/>
          <p:nvPr/>
        </p:nvSpPr>
        <p:spPr>
          <a:xfrm>
            <a:off x="426720" y="1872615"/>
            <a:ext cx="5524500" cy="3757930"/>
          </a:xfrm>
          <a:prstGeom prst="rect">
            <a:avLst/>
          </a:prstGeom>
          <a:noFill/>
          <a:ln w="57150">
            <a:solidFill>
              <a:schemeClr val="accent2"/>
            </a:solidFill>
          </a:ln>
          <a:extLst>
            <a:ext uri="{909E8E84-426E-40DD-AFC4-6F175D3DCCD1}">
              <a14:hiddenFill xmlns:a14="http://schemas.microsoft.com/office/drawing/2010/main" xmlns="">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00380" y="1938020"/>
            <a:ext cx="5041900" cy="3692525"/>
          </a:xfrm>
          <a:prstGeom prst="rect">
            <a:avLst/>
          </a:prstGeom>
          <a:noFill/>
        </p:spPr>
        <p:txBody>
          <a:bodyPr wrap="square" rtlCol="0">
            <a:spAutoFit/>
          </a:bodyPr>
          <a:lstStyle/>
          <a:p>
            <a:r>
              <a:rPr lang="zh-CN" altLang="en-US"/>
              <a:t>HashSet&lt;BookEntity&gt;  books  = new HashSet&lt;&gt;();</a:t>
            </a:r>
          </a:p>
          <a:p>
            <a:r>
              <a:rPr lang="zh-CN" altLang="en-US"/>
              <a:t>BookEntity book1 = new BookEntity("java",88);</a:t>
            </a:r>
          </a:p>
          <a:p>
            <a:r>
              <a:rPr lang="zh-CN" altLang="en-US"/>
              <a:t>BookEntity book2 = new BookEntity("c#",86);</a:t>
            </a:r>
          </a:p>
          <a:p>
            <a:r>
              <a:rPr lang="zh-CN" altLang="en-US"/>
              <a:t>BookEntity book3 = new BookEntity("sql",89);</a:t>
            </a:r>
          </a:p>
          <a:p>
            <a:r>
              <a:rPr lang="zh-CN" altLang="en-US"/>
              <a:t>BookEntity book4 = new BookEntity("html",90);</a:t>
            </a:r>
          </a:p>
          <a:p>
            <a:r>
              <a:rPr lang="zh-CN" altLang="en-US"/>
              <a:t>BookEntity book5 = new BookEntity("java",88);</a:t>
            </a:r>
          </a:p>
          <a:p>
            <a:r>
              <a:rPr lang="zh-CN" altLang="en-US"/>
              <a:t>BookEntity book6 = book4;</a:t>
            </a:r>
          </a:p>
          <a:p>
            <a:r>
              <a:rPr lang="zh-CN" altLang="en-US"/>
              <a:t>books.add(book1);  //添加数据</a:t>
            </a:r>
          </a:p>
          <a:p>
            <a:r>
              <a:rPr lang="zh-CN" altLang="en-US"/>
              <a:t>books.add(book2);</a:t>
            </a:r>
          </a:p>
          <a:p>
            <a:r>
              <a:rPr lang="zh-CN" altLang="en-US"/>
              <a:t>books.add(book3);</a:t>
            </a:r>
          </a:p>
          <a:p>
            <a:r>
              <a:rPr lang="zh-CN" altLang="en-US"/>
              <a:t>books.add(book4);</a:t>
            </a:r>
          </a:p>
          <a:p>
            <a:r>
              <a:rPr lang="zh-CN" altLang="en-US"/>
              <a:t>books.add(book5);</a:t>
            </a:r>
          </a:p>
          <a:p>
            <a:r>
              <a:rPr lang="zh-CN" altLang="en-US"/>
              <a:t>books.add(book6);</a:t>
            </a:r>
          </a:p>
        </p:txBody>
      </p:sp>
      <p:pic>
        <p:nvPicPr>
          <p:cNvPr id="11" name="图片 10"/>
          <p:cNvPicPr>
            <a:picLocks noChangeAspect="1"/>
          </p:cNvPicPr>
          <p:nvPr/>
        </p:nvPicPr>
        <p:blipFill>
          <a:blip r:embed="rId2"/>
          <a:stretch>
            <a:fillRect/>
          </a:stretch>
        </p:blipFill>
        <p:spPr>
          <a:xfrm>
            <a:off x="2571750" y="4358005"/>
            <a:ext cx="4597400" cy="2089150"/>
          </a:xfrm>
          <a:prstGeom prst="rect">
            <a:avLst/>
          </a:prstGeom>
        </p:spPr>
      </p:pic>
      <p:sp>
        <p:nvSpPr>
          <p:cNvPr id="12" name="矩形 11"/>
          <p:cNvSpPr/>
          <p:nvPr/>
        </p:nvSpPr>
        <p:spPr>
          <a:xfrm>
            <a:off x="2571750" y="4357370"/>
            <a:ext cx="4656455" cy="1821815"/>
          </a:xfrm>
          <a:prstGeom prst="rect">
            <a:avLst/>
          </a:prstGeom>
          <a:noFill/>
          <a:ln w="57150">
            <a:solidFill>
              <a:schemeClr val="accent2"/>
            </a:solidFill>
          </a:ln>
          <a:extLst>
            <a:ext uri="{909E8E84-426E-40DD-AFC4-6F175D3DCCD1}">
              <a14:hiddenFill xmlns:a14="http://schemas.microsoft.com/office/drawing/2010/main" xmlns="">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660650" y="5294630"/>
            <a:ext cx="4380865" cy="278765"/>
          </a:xfrm>
          <a:prstGeom prst="rect">
            <a:avLst/>
          </a:prstGeom>
          <a:noFill/>
          <a:ln>
            <a:solidFill>
              <a:srgbClr val="FF0000"/>
            </a:solidFill>
          </a:ln>
          <a:extLst>
            <a:ext uri="{909E8E84-426E-40DD-AFC4-6F175D3DCCD1}">
              <a14:hiddenFill xmlns:a14="http://schemas.microsoft.com/office/drawing/2010/main" xmlns="">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660650" y="4742180"/>
            <a:ext cx="4380865" cy="278765"/>
          </a:xfrm>
          <a:prstGeom prst="rect">
            <a:avLst/>
          </a:prstGeom>
          <a:noFill/>
          <a:ln>
            <a:solidFill>
              <a:srgbClr val="FF0000"/>
            </a:solidFill>
          </a:ln>
          <a:extLst>
            <a:ext uri="{909E8E84-426E-40DD-AFC4-6F175D3DCCD1}">
              <a14:hiddenFill xmlns:a14="http://schemas.microsoft.com/office/drawing/2010/main" xmlns="">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标注 16"/>
          <p:cNvSpPr/>
          <p:nvPr/>
        </p:nvSpPr>
        <p:spPr>
          <a:xfrm>
            <a:off x="7169150" y="2748280"/>
            <a:ext cx="3733165" cy="679450"/>
          </a:xfrm>
          <a:prstGeom prst="wedgeRectCallout">
            <a:avLst>
              <a:gd name="adj1" fmla="val -56480"/>
              <a:gd name="adj2" fmla="val 226728"/>
            </a:avLst>
          </a:prstGeom>
          <a:noFill/>
          <a:ln w="57150">
            <a:solidFill>
              <a:schemeClr val="accent2"/>
            </a:solidFill>
          </a:ln>
          <a:extLst>
            <a:ext uri="{909E8E84-426E-40DD-AFC4-6F175D3DCCD1}">
              <a14:hiddenFill xmlns:a14="http://schemas.microsoft.com/office/drawing/2010/main" xmlns="">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7228205" y="2765425"/>
            <a:ext cx="3930650" cy="645160"/>
          </a:xfrm>
          <a:prstGeom prst="rect">
            <a:avLst/>
          </a:prstGeom>
          <a:noFill/>
        </p:spPr>
        <p:txBody>
          <a:bodyPr wrap="square" rtlCol="0">
            <a:spAutoFit/>
          </a:bodyPr>
          <a:lstStyle/>
          <a:p>
            <a:pPr algn="l"/>
            <a:r>
              <a:rPr lang="zh-CN" altLang="en-US" dirty="0" smtClean="0">
                <a:solidFill>
                  <a:srgbClr val="FF0000"/>
                </a:solidFill>
                <a:latin typeface="+mn-ea"/>
                <a:sym typeface="+mn-ea"/>
              </a:rPr>
              <a:t>注意：如果想让重复的对象不插入，要重写</a:t>
            </a:r>
            <a:r>
              <a:rPr lang="en-US" altLang="zh-CN" dirty="0" smtClean="0">
                <a:solidFill>
                  <a:srgbClr val="FF0000"/>
                </a:solidFill>
                <a:latin typeface="+mn-ea"/>
                <a:sym typeface="+mn-ea"/>
              </a:rPr>
              <a:t>hashcode</a:t>
            </a:r>
            <a:r>
              <a:rPr lang="zh-CN" altLang="en-US" dirty="0" smtClean="0">
                <a:solidFill>
                  <a:srgbClr val="FF0000"/>
                </a:solidFill>
                <a:latin typeface="+mn-ea"/>
                <a:sym typeface="+mn-ea"/>
              </a:rPr>
              <a:t>和</a:t>
            </a:r>
            <a:r>
              <a:rPr lang="en-US" altLang="zh-CN" dirty="0" smtClean="0">
                <a:solidFill>
                  <a:srgbClr val="FF0000"/>
                </a:solidFill>
                <a:latin typeface="+mn-ea"/>
                <a:sym typeface="+mn-ea"/>
              </a:rPr>
              <a:t>equals</a:t>
            </a:r>
            <a:r>
              <a:rPr lang="zh-CN" altLang="en-US" dirty="0" smtClean="0">
                <a:solidFill>
                  <a:srgbClr val="FF0000"/>
                </a:solidFill>
                <a:latin typeface="+mn-ea"/>
                <a:sym typeface="+mn-ea"/>
              </a:rPr>
              <a:t>方法。</a:t>
            </a:r>
            <a:endParaRPr lang="zh-CN" altLang="en-US"/>
          </a:p>
        </p:txBody>
      </p:sp>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6</a:t>
            </a:r>
            <a:r>
              <a:rPr lang="zh-CN" altLang="en-US" dirty="0"/>
              <a:t>：</a:t>
            </a:r>
            <a:r>
              <a:rPr lang="en-US" altLang="zh-CN" dirty="0">
                <a:sym typeface="+mn-ea"/>
              </a:rPr>
              <a:t>Set</a:t>
            </a:r>
            <a:r>
              <a:rPr lang="zh-CN" altLang="en-US" dirty="0">
                <a:sym typeface="+mn-ea"/>
              </a:rPr>
              <a:t>接口实现类</a:t>
            </a:r>
            <a:r>
              <a:rPr lang="en-US" altLang="zh-CN" dirty="0">
                <a:sym typeface="+mn-ea"/>
              </a:rPr>
              <a:t>-</a:t>
            </a:r>
            <a:r>
              <a:rPr lang="zh-CN" altLang="en-US" dirty="0">
                <a:cs typeface="微软雅黑 Light" panose="020B0502040204020203" pitchFamily="34" charset="-122"/>
                <a:sym typeface="+mn-ea"/>
              </a:rPr>
              <a:t>TreeSet</a:t>
            </a:r>
            <a:endParaRPr lang="en-US" altLang="zh-CN" dirty="0">
              <a:sym typeface="+mn-ea"/>
            </a:endParaRPr>
          </a:p>
        </p:txBody>
      </p:sp>
      <p:sp>
        <p:nvSpPr>
          <p:cNvPr id="6" name="内容占位符 5"/>
          <p:cNvSpPr>
            <a:spLocks noGrp="1"/>
          </p:cNvSpPr>
          <p:nvPr>
            <p:ph idx="1"/>
          </p:nvPr>
        </p:nvSpPr>
        <p:spPr>
          <a:xfrm>
            <a:off x="278130" y="1049655"/>
            <a:ext cx="11791950" cy="3582035"/>
          </a:xfrm>
        </p:spPr>
        <p:txBody>
          <a:bodyPr>
            <a:normAutofit/>
          </a:bodyPr>
          <a:lstStyle/>
          <a:p>
            <a:r>
              <a:rPr lang="zh-CN" altLang="en-US" sz="2400" dirty="0">
                <a:cs typeface="微软雅黑 Light" panose="020B0502040204020203" pitchFamily="34" charset="-122"/>
                <a:sym typeface="+mn-ea"/>
              </a:rPr>
              <a:t>TreeSet</a:t>
            </a:r>
            <a:r>
              <a:rPr lang="zh-CN" altLang="en-US" sz="2400" dirty="0">
                <a:solidFill>
                  <a:srgbClr val="FF0000"/>
                </a:solidFill>
                <a:cs typeface="微软雅黑 Light" panose="020B0502040204020203" pitchFamily="34" charset="-122"/>
                <a:sym typeface="+mn-ea"/>
              </a:rPr>
              <a:t>特点：无序不重复，但是排序。</a:t>
            </a:r>
            <a:r>
              <a:rPr lang="zh-CN" altLang="en-US" sz="2400" dirty="0">
                <a:cs typeface="微软雅黑 Light" panose="020B0502040204020203" pitchFamily="34" charset="-122"/>
                <a:sym typeface="+mn-ea"/>
              </a:rPr>
              <a:t> 线程不安全（不同步）。底层基于TreeMap实现。</a:t>
            </a:r>
          </a:p>
          <a:p>
            <a:r>
              <a:rPr lang="zh-CN" altLang="en-US" sz="2400" dirty="0">
                <a:cs typeface="微软雅黑 Light" panose="020B0502040204020203" pitchFamily="34" charset="-122"/>
                <a:sym typeface="+mn-ea"/>
              </a:rPr>
              <a:t>使用元素的自然顺序（字典顺序）进行排序</a:t>
            </a:r>
            <a:r>
              <a:rPr lang="zh-CN" altLang="en-US" sz="2400" dirty="0">
                <a:cs typeface="微软雅黑 Light" panose="020B0502040204020203" pitchFamily="34" charset="-122"/>
              </a:rPr>
              <a:t>：</a:t>
            </a:r>
            <a:endParaRPr lang="en-US" altLang="zh-CN" sz="2000" dirty="0">
              <a:cs typeface="微软雅黑 Light" panose="020B0502040204020203" pitchFamily="34" charset="-122"/>
            </a:endParaRPr>
          </a:p>
          <a:p>
            <a:pPr lvl="1"/>
            <a:r>
              <a:rPr lang="zh-CN" altLang="en-US" sz="1800" dirty="0">
                <a:cs typeface="微软雅黑 Light" panose="020B0502040204020203" pitchFamily="34" charset="-122"/>
                <a:sym typeface="+mn-ea"/>
              </a:rPr>
              <a:t>存储非自定义对象(必须本身已经实现compareable的接口)，默认进行排序</a:t>
            </a:r>
            <a:r>
              <a:rPr lang="zh-CN" altLang="en-US" sz="1800" dirty="0">
                <a:cs typeface="微软雅黑 Light" panose="020B0502040204020203" pitchFamily="34" charset="-122"/>
                <a:sym typeface="Courier New" panose="02070309020205020404" pitchFamily="1" charset="0"/>
              </a:rPr>
              <a:t>。</a:t>
            </a:r>
          </a:p>
          <a:p>
            <a:pPr lvl="1"/>
            <a:r>
              <a:rPr lang="zh-CN" sz="1800" dirty="0">
                <a:cs typeface="微软雅黑 Light" panose="020B0502040204020203" pitchFamily="34" charset="-122"/>
                <a:sym typeface="+mn-ea"/>
              </a:rPr>
              <a:t>存储</a:t>
            </a:r>
            <a:r>
              <a:rPr sz="1800" dirty="0">
                <a:cs typeface="微软雅黑 Light" panose="020B0502040204020203" pitchFamily="34" charset="-122"/>
                <a:sym typeface="+mn-ea"/>
              </a:rPr>
              <a:t>自定义对象(</a:t>
            </a:r>
            <a:r>
              <a:rPr sz="1800" dirty="0">
                <a:gradFill>
                  <a:gsLst>
                    <a:gs pos="0">
                      <a:srgbClr val="FE4444"/>
                    </a:gs>
                    <a:gs pos="100000">
                      <a:srgbClr val="832B2B"/>
                    </a:gs>
                  </a:gsLst>
                  <a:lin scaled="0"/>
                </a:gradFill>
                <a:cs typeface="微软雅黑 Light" panose="020B0502040204020203" pitchFamily="34" charset="-122"/>
                <a:sym typeface="+mn-ea"/>
              </a:rPr>
              <a:t>需要实现compareable接口,重写compareTo方法</a:t>
            </a:r>
            <a:r>
              <a:rPr sz="1800" dirty="0">
                <a:cs typeface="微软雅黑 Light" panose="020B0502040204020203" pitchFamily="34" charset="-122"/>
                <a:sym typeface="+mn-ea"/>
              </a:rPr>
              <a:t>)</a:t>
            </a:r>
            <a:r>
              <a:rPr lang="zh-CN" sz="1800" dirty="0">
                <a:cs typeface="微软雅黑 Light" panose="020B0502040204020203" pitchFamily="34" charset="-122"/>
                <a:sym typeface="+mn-ea"/>
              </a:rPr>
              <a:t>进行排序。</a:t>
            </a:r>
            <a:endParaRPr sz="1800" dirty="0">
              <a:cs typeface="微软雅黑 Light" panose="020B0502040204020203" pitchFamily="34" charset="-122"/>
              <a:sym typeface="+mn-ea"/>
            </a:endParaRPr>
          </a:p>
          <a:p>
            <a:pPr marL="457200" lvl="1" indent="0">
              <a:buNone/>
            </a:pPr>
            <a:endParaRPr lang="zh-CN" altLang="en-US" sz="2000" dirty="0">
              <a:cs typeface="微软雅黑 Light" panose="020B0502040204020203" pitchFamily="34" charset="-122"/>
            </a:endParaRPr>
          </a:p>
          <a:p>
            <a:pPr marL="457200" lvl="1" indent="0">
              <a:buNone/>
            </a:pPr>
            <a:endParaRPr lang="zh-CN" altLang="en-US" sz="2000" dirty="0">
              <a:cs typeface="微软雅黑 Light" panose="020B0502040204020203" pitchFamily="34" charset="-122"/>
            </a:endParaRPr>
          </a:p>
        </p:txBody>
      </p:sp>
      <p:sp>
        <p:nvSpPr>
          <p:cNvPr id="3" name="内容占位符 5"/>
          <p:cNvSpPr>
            <a:spLocks noGrp="1"/>
          </p:cNvSpPr>
          <p:nvPr/>
        </p:nvSpPr>
        <p:spPr>
          <a:xfrm>
            <a:off x="331470" y="3440430"/>
            <a:ext cx="11791950" cy="1980565"/>
          </a:xfrm>
          <a:prstGeom prst="rect">
            <a:avLst/>
          </a:prstGeom>
        </p:spPr>
        <p:txBody>
          <a:bodyPr vert="horz" lIns="91440" tIns="45720" rIns="91440" bIns="45720" rtlCol="0">
            <a:normAutofit fontScale="35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400" dirty="0">
              <a:cs typeface="微软雅黑 Light" panose="020B0502040204020203" pitchFamily="34" charset="-122"/>
              <a:sym typeface="+mn-ea"/>
            </a:endParaRPr>
          </a:p>
          <a:p>
            <a:r>
              <a:rPr lang="zh-CN" altLang="en-US" sz="6855" dirty="0">
                <a:cs typeface="微软雅黑 Light" panose="020B0502040204020203" pitchFamily="34" charset="-122"/>
                <a:sym typeface="+mn-ea"/>
              </a:rPr>
              <a:t>使用</a:t>
            </a:r>
            <a:r>
              <a:rPr lang="zh-CN" altLang="en-US" sz="6855" dirty="0">
                <a:sym typeface="+mn-ea"/>
              </a:rPr>
              <a:t>比较器</a:t>
            </a:r>
            <a:r>
              <a:rPr lang="zh-CN" altLang="en-US" sz="6855" dirty="0">
                <a:cs typeface="微软雅黑 Light" panose="020B0502040204020203" pitchFamily="34" charset="-122"/>
                <a:sym typeface="+mn-ea"/>
              </a:rPr>
              <a:t>进行排序</a:t>
            </a:r>
            <a:r>
              <a:rPr lang="zh-CN" altLang="en-US" sz="6855" dirty="0">
                <a:cs typeface="微软雅黑 Light" panose="020B0502040204020203" pitchFamily="34" charset="-122"/>
              </a:rPr>
              <a:t>：</a:t>
            </a:r>
            <a:endParaRPr lang="en-US" altLang="zh-CN" sz="5335" dirty="0">
              <a:cs typeface="微软雅黑 Light" panose="020B0502040204020203" pitchFamily="34" charset="-122"/>
            </a:endParaRPr>
          </a:p>
          <a:p>
            <a:pPr lvl="1"/>
            <a:r>
              <a:rPr lang="zh-CN" altLang="en-US" sz="5145" dirty="0">
                <a:solidFill>
                  <a:srgbClr val="FF0000"/>
                </a:solidFill>
                <a:cs typeface="微软雅黑 Light" panose="020B0502040204020203" pitchFamily="34" charset="-122"/>
                <a:sym typeface="+mn-ea"/>
              </a:rPr>
              <a:t>定义一个类实现Comparator接口，覆盖compare方法，将类对象作为参数传递给TreeSet集合的构造方法。</a:t>
            </a:r>
            <a:endParaRPr lang="zh-CN" altLang="en-US" sz="4445" dirty="0">
              <a:cs typeface="微软雅黑 Light" panose="020B0502040204020203" pitchFamily="34" charset="-122"/>
            </a:endParaRPr>
          </a:p>
          <a:p>
            <a:pPr marL="457200" lvl="1" indent="0">
              <a:buNone/>
            </a:pPr>
            <a:endParaRPr lang="zh-CN" altLang="en-US" sz="4445" dirty="0">
              <a:cs typeface="微软雅黑 Light" panose="020B0502040204020203" pitchFamily="34" charset="-122"/>
            </a:endParaRPr>
          </a:p>
        </p:txBody>
      </p:sp>
      <p:sp>
        <p:nvSpPr>
          <p:cNvPr id="7" name="内容占位符 5"/>
          <p:cNvSpPr>
            <a:spLocks noGrp="1"/>
          </p:cNvSpPr>
          <p:nvPr/>
        </p:nvSpPr>
        <p:spPr>
          <a:xfrm>
            <a:off x="400050" y="4443730"/>
            <a:ext cx="11791950" cy="1980565"/>
          </a:xfrm>
          <a:prstGeom prst="rect">
            <a:avLst/>
          </a:prstGeom>
        </p:spPr>
        <p:txBody>
          <a:bodyPr vert="horz" lIns="91440" tIns="45720" rIns="91440" bIns="45720" rtlCol="0">
            <a:normAutofit fontScale="25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400" dirty="0">
              <a:cs typeface="微软雅黑 Light" panose="020B0502040204020203" pitchFamily="34" charset="-122"/>
              <a:sym typeface="+mn-ea"/>
            </a:endParaRPr>
          </a:p>
          <a:p>
            <a:r>
              <a:rPr lang="zh-CN" altLang="en-US" sz="8000" dirty="0">
                <a:cs typeface="微软雅黑 Light" panose="020B0502040204020203" pitchFamily="34" charset="-122"/>
                <a:sym typeface="+mn-ea"/>
              </a:rPr>
              <a:t>常用方法</a:t>
            </a:r>
            <a:r>
              <a:rPr lang="zh-CN" altLang="en-US" sz="8000" dirty="0">
                <a:cs typeface="微软雅黑 Light" panose="020B0502040204020203" pitchFamily="34" charset="-122"/>
              </a:rPr>
              <a:t>：</a:t>
            </a:r>
            <a:endParaRPr lang="en-US" altLang="zh-CN" sz="8000" dirty="0">
              <a:cs typeface="微软雅黑 Light" panose="020B0502040204020203" pitchFamily="34" charset="-122"/>
            </a:endParaRPr>
          </a:p>
          <a:p>
            <a:pPr lvl="1"/>
            <a:r>
              <a:rPr lang="zh-CN" altLang="en-US" sz="8000" dirty="0">
                <a:solidFill>
                  <a:schemeClr val="tx1"/>
                </a:solidFill>
                <a:cs typeface="微软雅黑 Light" panose="020B0502040204020203" pitchFamily="34" charset="-122"/>
                <a:sym typeface="+mn-ea"/>
              </a:rPr>
              <a:t>除了基本方法(add() remove() size()....)外</a:t>
            </a:r>
          </a:p>
          <a:p>
            <a:pPr lvl="1"/>
            <a:r>
              <a:rPr lang="zh-CN" altLang="en-US" sz="8000" dirty="0">
                <a:solidFill>
                  <a:schemeClr val="tx1"/>
                </a:solidFill>
                <a:cs typeface="微软雅黑 Light" panose="020B0502040204020203" pitchFamily="34" charset="-122"/>
                <a:sym typeface="+mn-ea"/>
              </a:rPr>
              <a:t>E first() 返回此集合中当前的第一个（最低）元素。  </a:t>
            </a:r>
          </a:p>
          <a:p>
            <a:pPr lvl="1"/>
            <a:r>
              <a:rPr lang="zh-CN" altLang="en-US" sz="8000" dirty="0">
                <a:solidFill>
                  <a:schemeClr val="tx1"/>
                </a:solidFill>
                <a:cs typeface="微软雅黑 Light" panose="020B0502040204020203" pitchFamily="34" charset="-122"/>
                <a:sym typeface="+mn-ea"/>
              </a:rPr>
              <a:t>E last() 返回此集合中当前的最后（最高）元素。</a:t>
            </a:r>
          </a:p>
        </p:txBody>
      </p:sp>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知识点</a:t>
            </a:r>
            <a:r>
              <a:rPr lang="en-US" altLang="zh-CN" dirty="0">
                <a:sym typeface="+mn-ea"/>
              </a:rPr>
              <a:t>6</a:t>
            </a:r>
            <a:r>
              <a:rPr lang="zh-CN" altLang="en-US" dirty="0">
                <a:sym typeface="+mn-ea"/>
              </a:rPr>
              <a:t>：</a:t>
            </a:r>
            <a:r>
              <a:rPr lang="en-US" altLang="zh-CN" dirty="0">
                <a:sym typeface="+mn-ea"/>
              </a:rPr>
              <a:t>Set</a:t>
            </a:r>
            <a:r>
              <a:rPr lang="zh-CN" altLang="en-US" dirty="0">
                <a:sym typeface="+mn-ea"/>
              </a:rPr>
              <a:t>接口实现类</a:t>
            </a:r>
            <a:r>
              <a:rPr lang="en-US" altLang="zh-CN" dirty="0">
                <a:sym typeface="+mn-ea"/>
              </a:rPr>
              <a:t>-</a:t>
            </a:r>
            <a:r>
              <a:rPr lang="zh-CN" altLang="en-US" dirty="0">
                <a:cs typeface="微软雅黑 Light" panose="020B0502040204020203" pitchFamily="34" charset="-122"/>
                <a:sym typeface="+mn-ea"/>
              </a:rPr>
              <a:t>TreeSet应用</a:t>
            </a:r>
            <a:endParaRPr lang="zh-CN" altLang="en-US"/>
          </a:p>
        </p:txBody>
      </p:sp>
      <p:sp>
        <p:nvSpPr>
          <p:cNvPr id="9" name="矩形 8"/>
          <p:cNvSpPr/>
          <p:nvPr/>
        </p:nvSpPr>
        <p:spPr>
          <a:xfrm>
            <a:off x="393700" y="1602740"/>
            <a:ext cx="5524500" cy="3757930"/>
          </a:xfrm>
          <a:prstGeom prst="rect">
            <a:avLst/>
          </a:prstGeom>
          <a:noFill/>
          <a:ln w="57150">
            <a:solidFill>
              <a:schemeClr val="accent2"/>
            </a:solidFill>
          </a:ln>
          <a:extLst>
            <a:ext uri="{909E8E84-426E-40DD-AFC4-6F175D3DCCD1}">
              <a14:hiddenFill xmlns:a14="http://schemas.microsoft.com/office/drawing/2010/main" xmlns="">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51485" y="1602740"/>
            <a:ext cx="5041900" cy="3692525"/>
          </a:xfrm>
          <a:prstGeom prst="rect">
            <a:avLst/>
          </a:prstGeom>
          <a:noFill/>
        </p:spPr>
        <p:txBody>
          <a:bodyPr wrap="square" rtlCol="0">
            <a:spAutoFit/>
          </a:bodyPr>
          <a:lstStyle/>
          <a:p>
            <a:r>
              <a:rPr lang="zh-CN" altLang="en-US"/>
              <a:t>Set&lt;BookEntity&gt;  books  = new </a:t>
            </a:r>
            <a:r>
              <a:rPr lang="en-US" altLang="zh-CN"/>
              <a:t>Tree</a:t>
            </a:r>
            <a:r>
              <a:rPr lang="zh-CN" altLang="en-US"/>
              <a:t>Set&lt;&gt;();</a:t>
            </a:r>
          </a:p>
          <a:p>
            <a:r>
              <a:rPr lang="zh-CN" altLang="en-US"/>
              <a:t>BookEntity book1 = new BookEntity("java",88);</a:t>
            </a:r>
          </a:p>
          <a:p>
            <a:r>
              <a:rPr lang="zh-CN" altLang="en-US"/>
              <a:t>BookEntity book2 = new BookEntity("c#",86);</a:t>
            </a:r>
          </a:p>
          <a:p>
            <a:r>
              <a:rPr lang="zh-CN" altLang="en-US"/>
              <a:t>BookEntity book3 = new BookEntity("sql",89);</a:t>
            </a:r>
          </a:p>
          <a:p>
            <a:r>
              <a:rPr lang="zh-CN" altLang="en-US"/>
              <a:t>BookEntity book4 = new BookEntity("html",90);</a:t>
            </a:r>
          </a:p>
          <a:p>
            <a:r>
              <a:rPr lang="zh-CN" altLang="en-US"/>
              <a:t>BookEntity book5 = new BookEntity("java",88);</a:t>
            </a:r>
          </a:p>
          <a:p>
            <a:r>
              <a:rPr lang="zh-CN" altLang="en-US"/>
              <a:t>BookEntity book6 = book4;</a:t>
            </a:r>
          </a:p>
          <a:p>
            <a:r>
              <a:rPr lang="zh-CN" altLang="en-US"/>
              <a:t>books.add(book1);  //添加数据</a:t>
            </a:r>
          </a:p>
          <a:p>
            <a:r>
              <a:rPr lang="zh-CN" altLang="en-US"/>
              <a:t>books.add(book2);</a:t>
            </a:r>
          </a:p>
          <a:p>
            <a:r>
              <a:rPr lang="zh-CN" altLang="en-US"/>
              <a:t>books.add(book3);</a:t>
            </a:r>
          </a:p>
          <a:p>
            <a:r>
              <a:rPr lang="zh-CN" altLang="en-US"/>
              <a:t>books.add(book4);</a:t>
            </a:r>
          </a:p>
          <a:p>
            <a:r>
              <a:rPr lang="zh-CN" altLang="en-US"/>
              <a:t>books.add(book5);</a:t>
            </a:r>
          </a:p>
          <a:p>
            <a:r>
              <a:rPr lang="zh-CN" altLang="en-US"/>
              <a:t>books.add(book6);</a:t>
            </a:r>
          </a:p>
        </p:txBody>
      </p:sp>
      <p:sp>
        <p:nvSpPr>
          <p:cNvPr id="4" name="矩形 3"/>
          <p:cNvSpPr/>
          <p:nvPr/>
        </p:nvSpPr>
        <p:spPr>
          <a:xfrm>
            <a:off x="2639060" y="4326890"/>
            <a:ext cx="4779645" cy="1478915"/>
          </a:xfrm>
          <a:prstGeom prst="rect">
            <a:avLst/>
          </a:prstGeom>
          <a:solidFill>
            <a:schemeClr val="bg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2147482508"/>
          <p:cNvPicPr>
            <a:picLocks noChangeAspect="1"/>
          </p:cNvPicPr>
          <p:nvPr/>
        </p:nvPicPr>
        <p:blipFill>
          <a:blip r:embed="rId2"/>
          <a:stretch>
            <a:fillRect/>
          </a:stretch>
        </p:blipFill>
        <p:spPr>
          <a:xfrm>
            <a:off x="2711450" y="4404995"/>
            <a:ext cx="4635500" cy="1310005"/>
          </a:xfrm>
          <a:prstGeom prst="rect">
            <a:avLst/>
          </a:prstGeom>
          <a:noFill/>
          <a:ln w="9525">
            <a:noFill/>
          </a:ln>
        </p:spPr>
      </p:pic>
      <p:sp>
        <p:nvSpPr>
          <p:cNvPr id="7" name="矩形 6"/>
          <p:cNvSpPr/>
          <p:nvPr/>
        </p:nvSpPr>
        <p:spPr>
          <a:xfrm>
            <a:off x="6117590" y="1239520"/>
            <a:ext cx="5450840" cy="2866390"/>
          </a:xfrm>
          <a:prstGeom prst="rect">
            <a:avLst/>
          </a:prstGeom>
          <a:solidFill>
            <a:schemeClr val="bg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内容占位符 -2147482509"/>
          <p:cNvPicPr>
            <a:picLocks noChangeAspect="1"/>
          </p:cNvPicPr>
          <p:nvPr/>
        </p:nvPicPr>
        <p:blipFill>
          <a:blip r:embed="rId3"/>
          <a:stretch>
            <a:fillRect/>
          </a:stretch>
        </p:blipFill>
        <p:spPr>
          <a:xfrm>
            <a:off x="6206490" y="1340485"/>
            <a:ext cx="5272405" cy="2664460"/>
          </a:xfrm>
          <a:prstGeom prst="rect">
            <a:avLst/>
          </a:prstGeom>
          <a:noFill/>
          <a:ln w="9525">
            <a:noFill/>
          </a:ln>
        </p:spPr>
      </p:pic>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知识点</a:t>
            </a:r>
            <a:r>
              <a:rPr lang="en-US" altLang="zh-CN" dirty="0">
                <a:sym typeface="+mn-ea"/>
              </a:rPr>
              <a:t>6</a:t>
            </a:r>
            <a:r>
              <a:rPr lang="zh-CN" altLang="en-US" dirty="0">
                <a:sym typeface="+mn-ea"/>
              </a:rPr>
              <a:t>：</a:t>
            </a:r>
            <a:r>
              <a:rPr lang="en-US" altLang="zh-CN" dirty="0">
                <a:sym typeface="+mn-ea"/>
              </a:rPr>
              <a:t>Set</a:t>
            </a:r>
            <a:r>
              <a:rPr lang="zh-CN" altLang="en-US" dirty="0">
                <a:sym typeface="+mn-ea"/>
              </a:rPr>
              <a:t>接口实现类</a:t>
            </a:r>
            <a:r>
              <a:rPr lang="en-US" altLang="zh-CN" dirty="0">
                <a:sym typeface="+mn-ea"/>
              </a:rPr>
              <a:t>-</a:t>
            </a:r>
            <a:r>
              <a:rPr lang="zh-CN" altLang="en-US" dirty="0">
                <a:cs typeface="微软雅黑 Light" panose="020B0502040204020203" pitchFamily="34" charset="-122"/>
                <a:sym typeface="+mn-ea"/>
              </a:rPr>
              <a:t>TreeSet应用</a:t>
            </a:r>
            <a:endParaRPr lang="zh-CN" altLang="en-US"/>
          </a:p>
        </p:txBody>
      </p:sp>
      <p:sp>
        <p:nvSpPr>
          <p:cNvPr id="3" name="内容占位符 2"/>
          <p:cNvSpPr>
            <a:spLocks noGrp="1"/>
          </p:cNvSpPr>
          <p:nvPr>
            <p:ph idx="1"/>
          </p:nvPr>
        </p:nvSpPr>
        <p:spPr/>
        <p:txBody>
          <a:bodyPr/>
          <a:lstStyle/>
          <a:p>
            <a:r>
              <a:rPr lang="zh-CN" altLang="en-US">
                <a:sym typeface="+mn-ea"/>
              </a:rPr>
              <a:t>使用 TreeSet完成。 将字符串中的数值进行排序。例如String str="8 10 15 5 2 7";  排序后</a:t>
            </a:r>
            <a:r>
              <a:rPr lang="en-US" altLang="zh-CN">
                <a:sym typeface="+mn-ea"/>
              </a:rPr>
              <a:t>:</a:t>
            </a:r>
            <a:r>
              <a:rPr lang="zh-CN" altLang="en-US">
                <a:sym typeface="+mn-ea"/>
              </a:rPr>
              <a:t> 2,5,7,8,10,15</a:t>
            </a:r>
            <a:endParaRPr lang="zh-CN" altLang="en-US"/>
          </a:p>
        </p:txBody>
      </p:sp>
      <p:pic>
        <p:nvPicPr>
          <p:cNvPr id="1026" name="Picture 2"/>
          <p:cNvPicPr>
            <a:picLocks noChangeAspect="1" noChangeArrowheads="1"/>
          </p:cNvPicPr>
          <p:nvPr/>
        </p:nvPicPr>
        <p:blipFill>
          <a:blip r:embed="rId2"/>
          <a:srcRect/>
          <a:stretch>
            <a:fillRect/>
          </a:stretch>
        </p:blipFill>
        <p:spPr bwMode="auto">
          <a:xfrm>
            <a:off x="5952490" y="1972945"/>
            <a:ext cx="5342890" cy="3812540"/>
          </a:xfrm>
          <a:prstGeom prst="rect">
            <a:avLst/>
          </a:prstGeom>
          <a:noFill/>
          <a:ln w="9525">
            <a:noFill/>
            <a:miter lim="800000"/>
            <a:headEnd/>
            <a:tailEnd/>
          </a:ln>
          <a:effectLst/>
        </p:spPr>
      </p:pic>
      <p:sp>
        <p:nvSpPr>
          <p:cNvPr id="5" name="文本框 4"/>
          <p:cNvSpPr txBox="1"/>
          <p:nvPr/>
        </p:nvSpPr>
        <p:spPr>
          <a:xfrm>
            <a:off x="376555" y="2961640"/>
            <a:ext cx="4067810" cy="1476375"/>
          </a:xfrm>
          <a:prstGeom prst="rect">
            <a:avLst/>
          </a:prstGeom>
          <a:noFill/>
        </p:spPr>
        <p:txBody>
          <a:bodyPr wrap="none" rtlCol="0">
            <a:spAutoFit/>
          </a:bodyPr>
          <a:lstStyle/>
          <a:p>
            <a:pPr algn="l"/>
            <a:r>
              <a:rPr lang="zh-CN" altLang="en-US">
                <a:sym typeface="+mn-ea"/>
              </a:rPr>
              <a:t>  解题思路:</a:t>
            </a:r>
          </a:p>
          <a:p>
            <a:pPr algn="l"/>
            <a:r>
              <a:rPr lang="zh-CN" altLang="en-US">
                <a:sym typeface="+mn-ea"/>
              </a:rPr>
              <a:t>  1、将字符串切割。</a:t>
            </a:r>
            <a:endParaRPr lang="zh-CN" altLang="en-US"/>
          </a:p>
          <a:p>
            <a:pPr algn="l"/>
            <a:r>
              <a:rPr lang="zh-CN" altLang="en-US">
                <a:sym typeface="+mn-ea"/>
              </a:rPr>
              <a:t>  2、可以将这些对象存入TreeSet集合。          </a:t>
            </a:r>
            <a:endParaRPr lang="zh-CN" altLang="en-US"/>
          </a:p>
          <a:p>
            <a:pPr algn="l"/>
            <a:r>
              <a:rPr lang="zh-CN" altLang="en-US">
                <a:sym typeface="+mn-ea"/>
              </a:rPr>
              <a:t>         因为TreeSet自身具备排序功能。</a:t>
            </a:r>
            <a:endParaRPr lang="zh-CN" altLang="en-US"/>
          </a:p>
          <a:p>
            <a:endParaRPr lang="zh-CN" altLang="en-US"/>
          </a:p>
        </p:txBody>
      </p:sp>
    </p:spTree>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7</a:t>
            </a:r>
            <a:r>
              <a:rPr lang="zh-CN" altLang="en-US" dirty="0"/>
              <a:t>：</a:t>
            </a:r>
            <a:r>
              <a:rPr lang="en-US" altLang="zh-CN" dirty="0"/>
              <a:t>Map</a:t>
            </a:r>
            <a:r>
              <a:rPr lang="zh-CN" altLang="en-US" dirty="0">
                <a:sym typeface="+mn-ea"/>
              </a:rPr>
              <a:t>接口实现类的重要方法</a:t>
            </a:r>
            <a:endParaRPr lang="zh-CN" altLang="en-US" dirty="0"/>
          </a:p>
        </p:txBody>
      </p:sp>
      <p:sp>
        <p:nvSpPr>
          <p:cNvPr id="3" name="内容占位符 2"/>
          <p:cNvSpPr>
            <a:spLocks noGrp="1"/>
          </p:cNvSpPr>
          <p:nvPr>
            <p:ph idx="1"/>
          </p:nvPr>
        </p:nvSpPr>
        <p:spPr>
          <a:xfrm>
            <a:off x="200025" y="849630"/>
            <a:ext cx="11791950" cy="5880735"/>
          </a:xfrm>
        </p:spPr>
        <p:txBody>
          <a:bodyPr>
            <a:normAutofit fontScale="90000"/>
          </a:bodyPr>
          <a:lstStyle/>
          <a:p>
            <a:r>
              <a:rPr lang="zh-CN" altLang="en-US" dirty="0">
                <a:solidFill>
                  <a:srgbClr val="000000"/>
                </a:solidFill>
                <a:cs typeface="微软雅黑 Light" panose="020B0502040204020203" pitchFamily="34" charset="-122"/>
                <a:sym typeface="宋体" panose="02010600030101010101" pitchFamily="2" charset="-122"/>
              </a:rPr>
              <a:t>Map</a:t>
            </a:r>
            <a:r>
              <a:rPr lang="zh-CN" altLang="en-US" dirty="0">
                <a:cs typeface="微软雅黑 Light" panose="020B0502040204020203" pitchFamily="34" charset="-122"/>
                <a:sym typeface="+mn-ea"/>
              </a:rPr>
              <a:t>接口位置</a:t>
            </a:r>
            <a:r>
              <a:rPr lang="en-US" altLang="zh-CN" dirty="0">
                <a:cs typeface="微软雅黑 Light" panose="020B0502040204020203" pitchFamily="34" charset="-122"/>
                <a:sym typeface="+mn-ea"/>
              </a:rPr>
              <a:t>java.util.Map</a:t>
            </a:r>
          </a:p>
          <a:p>
            <a:endParaRPr lang="en-US" altLang="zh-CN" dirty="0">
              <a:latin typeface="黑体" panose="02010609060101010101" pitchFamily="2" charset="-122"/>
              <a:ea typeface="黑体" panose="02010609060101010101" pitchFamily="2" charset="-122"/>
            </a:endParaRPr>
          </a:p>
          <a:p>
            <a:endParaRPr lang="en-US" altLang="zh-CN" dirty="0">
              <a:latin typeface="黑体" panose="02010609060101010101" pitchFamily="2" charset="-122"/>
              <a:ea typeface="黑体" panose="02010609060101010101" pitchFamily="2" charset="-122"/>
            </a:endParaRPr>
          </a:p>
          <a:p>
            <a:pPr eaLnBrk="1" hangingPunct="1">
              <a:lnSpc>
                <a:spcPct val="110000"/>
              </a:lnSpc>
              <a:buClr>
                <a:srgbClr val="92D050"/>
              </a:buClr>
              <a:buNone/>
            </a:pPr>
            <a:r>
              <a:rPr lang="zh-CN" altLang="en-US" sz="2220" b="1" dirty="0">
                <a:cs typeface="微软雅黑 Light" panose="020B0502040204020203" pitchFamily="34" charset="-122"/>
                <a:sym typeface="+mn-ea"/>
              </a:rPr>
              <a:t>类型参数：</a:t>
            </a:r>
            <a:r>
              <a:rPr lang="zh-CN" altLang="en-US" sz="2220" dirty="0">
                <a:cs typeface="微软雅黑 Light" panose="020B0502040204020203" pitchFamily="34" charset="-122"/>
                <a:sym typeface="+mn-ea"/>
              </a:rPr>
              <a:t> </a:t>
            </a:r>
            <a:endParaRPr lang="en-US" altLang="zh-CN" sz="2220" dirty="0">
              <a:cs typeface="微软雅黑 Light" panose="020B0502040204020203" pitchFamily="34" charset="-122"/>
            </a:endParaRPr>
          </a:p>
          <a:p>
            <a:pPr eaLnBrk="1" hangingPunct="1">
              <a:lnSpc>
                <a:spcPct val="110000"/>
              </a:lnSpc>
              <a:buClr>
                <a:srgbClr val="92D050"/>
              </a:buClr>
              <a:buNone/>
            </a:pPr>
            <a:r>
              <a:rPr lang="en-US" altLang="zh-CN" sz="2220" dirty="0">
                <a:cs typeface="微软雅黑 Light" panose="020B0502040204020203" pitchFamily="34" charset="-122"/>
                <a:sym typeface="+mn-ea"/>
              </a:rPr>
              <a:t>    K - </a:t>
            </a:r>
            <a:r>
              <a:rPr lang="zh-CN" altLang="en-US" sz="2220" dirty="0">
                <a:cs typeface="微软雅黑 Light" panose="020B0502040204020203" pitchFamily="34" charset="-122"/>
                <a:sym typeface="+mn-ea"/>
              </a:rPr>
              <a:t>此映射所维护的</a:t>
            </a:r>
            <a:r>
              <a:rPr lang="zh-CN" altLang="en-US" sz="2220" dirty="0">
                <a:solidFill>
                  <a:srgbClr val="FF0000"/>
                </a:solidFill>
                <a:cs typeface="微软雅黑 Light" panose="020B0502040204020203" pitchFamily="34" charset="-122"/>
                <a:sym typeface="+mn-ea"/>
              </a:rPr>
              <a:t>键</a:t>
            </a:r>
            <a:r>
              <a:rPr lang="zh-CN" altLang="en-US" sz="2220" dirty="0">
                <a:cs typeface="微软雅黑 Light" panose="020B0502040204020203" pitchFamily="34" charset="-122"/>
                <a:sym typeface="+mn-ea"/>
              </a:rPr>
              <a:t>的类型</a:t>
            </a:r>
            <a:endParaRPr lang="en-US" altLang="zh-CN" sz="2220" dirty="0">
              <a:cs typeface="微软雅黑 Light" panose="020B0502040204020203" pitchFamily="34" charset="-122"/>
            </a:endParaRPr>
          </a:p>
          <a:p>
            <a:pPr eaLnBrk="1" hangingPunct="1">
              <a:lnSpc>
                <a:spcPct val="110000"/>
              </a:lnSpc>
              <a:buClr>
                <a:srgbClr val="92D050"/>
              </a:buClr>
              <a:buNone/>
            </a:pPr>
            <a:r>
              <a:rPr lang="zh-CN" altLang="en-US" sz="2220" dirty="0">
                <a:cs typeface="微软雅黑 Light" panose="020B0502040204020203" pitchFamily="34" charset="-122"/>
                <a:sym typeface="+mn-ea"/>
              </a:rPr>
              <a:t>    </a:t>
            </a:r>
            <a:r>
              <a:rPr lang="en-US" altLang="zh-CN" sz="2220" dirty="0">
                <a:cs typeface="微软雅黑 Light" panose="020B0502040204020203" pitchFamily="34" charset="-122"/>
                <a:sym typeface="+mn-ea"/>
              </a:rPr>
              <a:t>V - </a:t>
            </a:r>
            <a:r>
              <a:rPr lang="zh-CN" altLang="en-US" sz="2220" dirty="0">
                <a:cs typeface="微软雅黑 Light" panose="020B0502040204020203" pitchFamily="34" charset="-122"/>
                <a:sym typeface="+mn-ea"/>
              </a:rPr>
              <a:t>映射</a:t>
            </a:r>
            <a:r>
              <a:rPr lang="zh-CN" altLang="en-US" sz="2220" dirty="0">
                <a:solidFill>
                  <a:srgbClr val="FF0000"/>
                </a:solidFill>
                <a:cs typeface="微软雅黑 Light" panose="020B0502040204020203" pitchFamily="34" charset="-122"/>
                <a:sym typeface="+mn-ea"/>
              </a:rPr>
              <a:t>值</a:t>
            </a:r>
            <a:r>
              <a:rPr lang="zh-CN" altLang="en-US" sz="2220" dirty="0">
                <a:cs typeface="微软雅黑 Light" panose="020B0502040204020203" pitchFamily="34" charset="-122"/>
                <a:sym typeface="+mn-ea"/>
              </a:rPr>
              <a:t>的类型添加</a:t>
            </a:r>
            <a:endParaRPr lang="en-US" altLang="zh-CN" sz="2220" dirty="0">
              <a:cs typeface="微软雅黑 Light" panose="020B0502040204020203" pitchFamily="34" charset="-122"/>
            </a:endParaRPr>
          </a:p>
          <a:p>
            <a:pPr marL="0" lvl="1" eaLnBrk="1" hangingPunct="1">
              <a:lnSpc>
                <a:spcPct val="110000"/>
              </a:lnSpc>
              <a:buClr>
                <a:srgbClr val="92D050"/>
              </a:buClr>
              <a:buNone/>
            </a:pPr>
            <a:r>
              <a:rPr lang="zh-CN" altLang="en-US" sz="2220" dirty="0">
                <a:cs typeface="微软雅黑 Light" panose="020B0502040204020203" pitchFamily="34" charset="-122"/>
                <a:sym typeface="+mn-ea"/>
              </a:rPr>
              <a:t>   将键映射到值的对象。一个映射不能包含重复的键；每个键最多只能映射到一个值，</a:t>
            </a:r>
            <a:r>
              <a:rPr lang="en-US" altLang="zh-CN" sz="2220" dirty="0">
                <a:cs typeface="微软雅黑 Light" panose="020B0502040204020203" pitchFamily="34" charset="-122"/>
                <a:sym typeface="+mn-ea"/>
              </a:rPr>
              <a:t>value</a:t>
            </a:r>
            <a:r>
              <a:rPr lang="zh-CN" altLang="en-US" sz="2220" dirty="0">
                <a:cs typeface="微软雅黑 Light" panose="020B0502040204020203" pitchFamily="34" charset="-122"/>
                <a:sym typeface="+mn-ea"/>
              </a:rPr>
              <a:t>值可以相同</a:t>
            </a:r>
            <a:endParaRPr lang="en-US" altLang="zh-CN" sz="2220" dirty="0">
              <a:cs typeface="微软雅黑 Light" panose="020B0502040204020203" pitchFamily="34" charset="-122"/>
            </a:endParaRPr>
          </a:p>
          <a:p>
            <a:pPr eaLnBrk="1" hangingPunct="1">
              <a:lnSpc>
                <a:spcPct val="110000"/>
              </a:lnSpc>
              <a:buClr>
                <a:srgbClr val="92D050"/>
              </a:buClr>
              <a:buNone/>
            </a:pPr>
            <a:endParaRPr lang="en-US" altLang="zh-CN" sz="2800" dirty="0">
              <a:latin typeface="黑体" panose="02010609060101010101" pitchFamily="2" charset="-122"/>
              <a:ea typeface="黑体" panose="02010609060101010101" pitchFamily="2" charset="-122"/>
            </a:endParaRPr>
          </a:p>
          <a:p>
            <a:pPr lvl="1" eaLnBrk="1" hangingPunct="1">
              <a:buNone/>
            </a:pPr>
            <a:r>
              <a:rPr lang="zh-CN" altLang="en-US" sz="2220" dirty="0">
                <a:solidFill>
                  <a:srgbClr val="FF0000"/>
                </a:solidFill>
                <a:sym typeface="+mn-ea"/>
              </a:rPr>
              <a:t>注：</a:t>
            </a:r>
            <a:r>
              <a:rPr lang="en-US" altLang="zh-CN" sz="2220" dirty="0">
                <a:solidFill>
                  <a:srgbClr val="FF0000"/>
                </a:solidFill>
                <a:sym typeface="+mn-ea"/>
              </a:rPr>
              <a:t>Map</a:t>
            </a:r>
            <a:r>
              <a:rPr lang="zh-CN" altLang="en-US" sz="2220" dirty="0">
                <a:solidFill>
                  <a:srgbClr val="FF0000"/>
                </a:solidFill>
                <a:sym typeface="+mn-ea"/>
              </a:rPr>
              <a:t>存储的是键值对，必须保证键是唯 一的</a:t>
            </a:r>
          </a:p>
          <a:p>
            <a:pPr lvl="1" eaLnBrk="1" hangingPunct="1">
              <a:buNone/>
            </a:pPr>
            <a:r>
              <a:rPr lang="zh-CN" altLang="en-US" sz="2220" dirty="0">
                <a:gradFill>
                  <a:gsLst>
                    <a:gs pos="0">
                      <a:srgbClr val="FE4444"/>
                    </a:gs>
                    <a:gs pos="100000">
                      <a:srgbClr val="832B2B"/>
                    </a:gs>
                  </a:gsLst>
                  <a:lin scaled="0"/>
                </a:gradFill>
              </a:rPr>
              <a:t>它</a:t>
            </a:r>
            <a:r>
              <a:rPr lang="zh-CN" altLang="en-US" sz="2220" b="1" dirty="0">
                <a:gradFill>
                  <a:gsLst>
                    <a:gs pos="0">
                      <a:srgbClr val="FE4444"/>
                    </a:gs>
                    <a:gs pos="100000">
                      <a:srgbClr val="832B2B"/>
                    </a:gs>
                  </a:gsLst>
                  <a:lin scaled="0"/>
                </a:gradFill>
              </a:rPr>
              <a:t>没有继承</a:t>
            </a:r>
            <a:r>
              <a:rPr lang="en-US" altLang="zh-CN" sz="2220" b="1" dirty="0">
                <a:gradFill>
                  <a:gsLst>
                    <a:gs pos="0">
                      <a:srgbClr val="FE4444"/>
                    </a:gs>
                    <a:gs pos="100000">
                      <a:srgbClr val="832B2B"/>
                    </a:gs>
                  </a:gsLst>
                  <a:lin scaled="0"/>
                </a:gradFill>
              </a:rPr>
              <a:t>Collection</a:t>
            </a:r>
            <a:r>
              <a:rPr lang="zh-CN" altLang="en-US" sz="2220" dirty="0"/>
              <a:t>。</a:t>
            </a:r>
          </a:p>
        </p:txBody>
      </p:sp>
      <p:sp>
        <p:nvSpPr>
          <p:cNvPr id="31" name="圆角矩形标注 30"/>
          <p:cNvSpPr/>
          <p:nvPr/>
        </p:nvSpPr>
        <p:spPr>
          <a:xfrm>
            <a:off x="1761490" y="1722755"/>
            <a:ext cx="5471795" cy="1131570"/>
          </a:xfrm>
          <a:prstGeom prst="wedgeRoundRectCallout">
            <a:avLst>
              <a:gd name="adj1" fmla="val -47477"/>
              <a:gd name="adj2" fmla="val 15051"/>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US" altLang="zh-CN" sz="2000" b="1" dirty="0">
                <a:solidFill>
                  <a:schemeClr val="bg1"/>
                </a:solidFill>
                <a:latin typeface="黑体" panose="02010609060101010101" pitchFamily="2" charset="-122"/>
                <a:ea typeface="黑体" panose="02010609060101010101" pitchFamily="2" charset="-122"/>
                <a:sym typeface="+mn-ea"/>
              </a:rPr>
              <a:t>  </a:t>
            </a:r>
            <a:r>
              <a:rPr lang="en-US" altLang="zh-CN" sz="2000" dirty="0">
                <a:solidFill>
                  <a:schemeClr val="bg1"/>
                </a:solidFill>
                <a:latin typeface="微软雅黑 Light" panose="020B0502040204020203" pitchFamily="34" charset="-122"/>
                <a:ea typeface="微软雅黑 Light" panose="020B0502040204020203" pitchFamily="34" charset="-122"/>
                <a:sym typeface="+mn-ea"/>
              </a:rPr>
              <a:t>  </a:t>
            </a:r>
            <a:r>
              <a:rPr lang="en-US" altLang="zh-CN" sz="2400" dirty="0">
                <a:latin typeface="微软雅黑 Light" panose="020B0502040204020203" pitchFamily="34" charset="-122"/>
                <a:ea typeface="微软雅黑 Light" panose="020B0502040204020203" pitchFamily="34" charset="-122"/>
                <a:sym typeface="+mn-ea"/>
              </a:rPr>
              <a:t>Class   LinkedHashMap &lt;K,V&gt;</a:t>
            </a:r>
            <a:r>
              <a:rPr lang="en-US" altLang="zh-CN" sz="2000" b="1" dirty="0">
                <a:solidFill>
                  <a:schemeClr val="bg1"/>
                </a:solidFill>
                <a:latin typeface="黑体" panose="02010609060101010101" pitchFamily="2" charset="-122"/>
                <a:ea typeface="黑体" panose="02010609060101010101" pitchFamily="2" charset="-122"/>
                <a:sym typeface="+mn-ea"/>
              </a:rPr>
              <a:t> </a:t>
            </a:r>
            <a:r>
              <a:rPr lang="zh-CN" altLang="en-US" sz="2000" b="1" dirty="0">
                <a:solidFill>
                  <a:schemeClr val="bg1"/>
                </a:solidFill>
                <a:latin typeface="微软雅黑 Light" panose="020B0502040204020203" pitchFamily="34" charset="-122"/>
                <a:ea typeface="微软雅黑 Light" panose="020B0502040204020203" pitchFamily="34" charset="-122"/>
                <a:sym typeface="+mn-ea"/>
              </a:rPr>
              <a:t> </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知识点</a:t>
            </a:r>
            <a:r>
              <a:rPr lang="en-US" altLang="zh-CN" dirty="0">
                <a:sym typeface="+mn-ea"/>
              </a:rPr>
              <a:t>1</a:t>
            </a:r>
            <a:r>
              <a:rPr lang="zh-CN" altLang="en-US" dirty="0">
                <a:sym typeface="+mn-ea"/>
              </a:rPr>
              <a:t>：集合类介绍</a:t>
            </a:r>
            <a:endParaRPr lang="zh-CN" altLang="en-US"/>
          </a:p>
        </p:txBody>
      </p:sp>
      <p:sp>
        <p:nvSpPr>
          <p:cNvPr id="3" name="内容占位符 2"/>
          <p:cNvSpPr>
            <a:spLocks noGrp="1"/>
          </p:cNvSpPr>
          <p:nvPr>
            <p:ph idx="1"/>
          </p:nvPr>
        </p:nvSpPr>
        <p:spPr>
          <a:xfrm>
            <a:off x="293250" y="704102"/>
            <a:ext cx="11792070" cy="5448937"/>
          </a:xfrm>
        </p:spPr>
        <p:txBody>
          <a:bodyPr/>
          <a:lstStyle/>
          <a:p>
            <a:pPr>
              <a:lnSpc>
                <a:spcPct val="120000"/>
              </a:lnSpc>
            </a:pPr>
            <a:r>
              <a:rPr lang="zh-CN" altLang="en-US"/>
              <a:t>存储一个班学员信息，假定一个班容纳20名学员</a:t>
            </a:r>
          </a:p>
          <a:p>
            <a:pPr>
              <a:lnSpc>
                <a:spcPct val="120000"/>
              </a:lnSpc>
            </a:pPr>
            <a:endParaRPr lang="zh-CN" altLang="en-US"/>
          </a:p>
          <a:p>
            <a:pPr>
              <a:lnSpc>
                <a:spcPct val="120000"/>
              </a:lnSpc>
            </a:pPr>
            <a:endParaRPr lang="zh-CN" altLang="en-US"/>
          </a:p>
          <a:p>
            <a:pPr>
              <a:lnSpc>
                <a:spcPct val="120000"/>
              </a:lnSpc>
            </a:pPr>
            <a:r>
              <a:rPr lang="zh-CN" altLang="en-US"/>
              <a:t>如何存储每天的新闻信息？</a:t>
            </a:r>
          </a:p>
          <a:p>
            <a:pPr>
              <a:lnSpc>
                <a:spcPct val="120000"/>
              </a:lnSpc>
            </a:pPr>
            <a:endParaRPr lang="zh-CN" altLang="en-US"/>
          </a:p>
          <a:p>
            <a:pPr marL="0" indent="0">
              <a:lnSpc>
                <a:spcPct val="120000"/>
              </a:lnSpc>
              <a:buNone/>
            </a:pPr>
            <a:endParaRPr lang="zh-CN" altLang="en-US"/>
          </a:p>
        </p:txBody>
      </p:sp>
      <p:graphicFrame>
        <p:nvGraphicFramePr>
          <p:cNvPr id="8194" name="Group 2"/>
          <p:cNvGraphicFramePr>
            <a:graphicFrameLocks noGrp="1"/>
          </p:cNvGraphicFramePr>
          <p:nvPr>
            <p:ph sz="quarter" idx="4294967295"/>
          </p:nvPr>
        </p:nvGraphicFramePr>
        <p:xfrm>
          <a:off x="623570" y="1432560"/>
          <a:ext cx="7726045" cy="1216025"/>
        </p:xfrm>
        <a:graphic>
          <a:graphicData uri="http://schemas.openxmlformats.org/drawingml/2006/table">
            <a:tbl>
              <a:tblPr/>
              <a:tblGrid>
                <a:gridCol w="386080"/>
                <a:gridCol w="387350"/>
                <a:gridCol w="339725"/>
                <a:gridCol w="431800"/>
                <a:gridCol w="387350"/>
                <a:gridCol w="385445"/>
                <a:gridCol w="386080"/>
                <a:gridCol w="387350"/>
                <a:gridCol w="385445"/>
                <a:gridCol w="386715"/>
                <a:gridCol w="386080"/>
                <a:gridCol w="385445"/>
                <a:gridCol w="387350"/>
                <a:gridCol w="386080"/>
                <a:gridCol w="385445"/>
                <a:gridCol w="387350"/>
                <a:gridCol w="386080"/>
                <a:gridCol w="306070"/>
                <a:gridCol w="360680"/>
                <a:gridCol w="492125"/>
              </a:tblGrid>
              <a:tr h="1216025">
                <a:tc>
                  <a:txBody>
                    <a:bodyPr/>
                    <a:lstStyle/>
                    <a:p>
                      <a:pPr marL="0" marR="0" lvl="0" indent="0" algn="l" defTabSz="914400" rtl="0" eaLnBrk="1" fontAlgn="base" latinLnBrk="0" hangingPunct="1">
                        <a:lnSpc>
                          <a:spcPct val="120000"/>
                        </a:lnSpc>
                        <a:spcBef>
                          <a:spcPct val="20000"/>
                        </a:spcBef>
                        <a:spcAft>
                          <a:spcPct val="0"/>
                        </a:spcAft>
                        <a:buClr>
                          <a:schemeClr val="accent1"/>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学员</a:t>
                      </a:r>
                      <a:r>
                        <a:rPr kumimoji="0" lang="en-US" sz="20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1</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Tx/>
                        <a:buFont typeface="Wingdings" panose="05000000000000000000" pitchFamily="2" charset="2"/>
                        <a:buNone/>
                      </a:pPr>
                      <a:endParaRPr kumimoji="0" lang="zh-CN" altLang="zh-CN" sz="14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学员</a:t>
                      </a:r>
                      <a:r>
                        <a:rPr kumimoji="0" lang="en-US" sz="20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20</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288" name="Group 96"/>
          <p:cNvGraphicFramePr>
            <a:graphicFrameLocks noGrp="1"/>
          </p:cNvGraphicFramePr>
          <p:nvPr/>
        </p:nvGraphicFramePr>
        <p:xfrm>
          <a:off x="624205" y="3272473"/>
          <a:ext cx="7560945" cy="457200"/>
        </p:xfrm>
        <a:graphic>
          <a:graphicData uri="http://schemas.openxmlformats.org/drawingml/2006/table">
            <a:tbl>
              <a:tblPr/>
              <a:tblGrid>
                <a:gridCol w="936625"/>
                <a:gridCol w="719455"/>
                <a:gridCol w="848995"/>
                <a:gridCol w="833755"/>
                <a:gridCol w="980440"/>
                <a:gridCol w="864870"/>
                <a:gridCol w="719455"/>
                <a:gridCol w="720725"/>
                <a:gridCol w="936625"/>
              </a:tblGrid>
              <a:tr h="457200">
                <a:tc>
                  <a:txBody>
                    <a:bodyPr/>
                    <a:lstStyle/>
                    <a:p>
                      <a:pPr marL="0" marR="0" lvl="0" indent="0" algn="l" defTabSz="914400" rtl="0" eaLnBrk="1" fontAlgn="base" latinLnBrk="0" hangingPunct="1">
                        <a:lnSpc>
                          <a:spcPct val="120000"/>
                        </a:lnSpc>
                        <a:spcBef>
                          <a:spcPct val="20000"/>
                        </a:spcBef>
                        <a:spcAft>
                          <a:spcPct val="0"/>
                        </a:spcAft>
                        <a:buClr>
                          <a:schemeClr val="accent1"/>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新闻</a:t>
                      </a:r>
                      <a:r>
                        <a:rPr kumimoji="0" lang="en-US" sz="20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Tx/>
                        <a:buFont typeface="Wingdings" panose="05000000000000000000" pitchFamily="2" charset="2"/>
                        <a:buNone/>
                      </a:pPr>
                      <a:endParaRPr kumimoji="0" lang="zh-CN" altLang="zh-CN" sz="20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Tx/>
                        <a:buFont typeface="Wingdings" panose="05000000000000000000" pitchFamily="2" charset="2"/>
                        <a:buNone/>
                      </a:pPr>
                      <a:endParaRPr kumimoji="0" lang="zh-CN" altLang="zh-CN" sz="20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Tx/>
                        <a:buFont typeface="Wingdings" panose="05000000000000000000" pitchFamily="2" charset="2"/>
                        <a:buNone/>
                      </a:pPr>
                      <a:endParaRPr kumimoji="0" lang="zh-CN" altLang="zh-CN" sz="20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 typeface="Wingdings" panose="05000000000000000000" pitchFamily="2" charset="2"/>
                        <a:buNone/>
                      </a:pPr>
                      <a:r>
                        <a:rPr kumimoji="0" lang="en-US" sz="20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Tx/>
                        <a:buFont typeface="Wingdings" panose="05000000000000000000" pitchFamily="2" charset="2"/>
                        <a:buNone/>
                      </a:pPr>
                      <a:endParaRPr kumimoji="0" lang="zh-CN" altLang="zh-CN" sz="20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Tx/>
                        <a:buFont typeface="Wingdings" panose="05000000000000000000" pitchFamily="2" charset="2"/>
                        <a:buNone/>
                      </a:pPr>
                      <a:endParaRPr kumimoji="0" lang="zh-CN" altLang="zh-CN" sz="20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Tx/>
                        <a:buFont typeface="Wingdings" panose="05000000000000000000" pitchFamily="2" charset="2"/>
                        <a:buNone/>
                      </a:pPr>
                      <a:endParaRPr kumimoji="0" lang="zh-CN" altLang="zh-CN" sz="20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新闻</a:t>
                      </a:r>
                      <a:r>
                        <a:rPr kumimoji="0" lang="en-US" sz="20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241" name="Text Box 50"/>
          <p:cNvSpPr txBox="1"/>
          <p:nvPr/>
        </p:nvSpPr>
        <p:spPr>
          <a:xfrm>
            <a:off x="1220470" y="2096453"/>
            <a:ext cx="1295400" cy="368300"/>
          </a:xfrm>
          <a:prstGeom prst="rect">
            <a:avLst/>
          </a:prstGeom>
          <a:noFill/>
          <a:ln w="9525">
            <a:noFill/>
          </a:ln>
        </p:spPr>
        <p:txBody>
          <a:bodyPr>
            <a:spAutoFit/>
          </a:bodyPr>
          <a:lstStyle/>
          <a:p>
            <a:pPr>
              <a:spcBef>
                <a:spcPct val="50000"/>
              </a:spcBef>
            </a:pPr>
            <a:r>
              <a:rPr lang="zh-CN" altLang="en-US" b="1" dirty="0">
                <a:solidFill>
                  <a:srgbClr val="0033CC"/>
                </a:solidFill>
                <a:latin typeface="Arial" panose="020B0604020202020204" pitchFamily="34" charset="0"/>
                <a:ea typeface="黑体" panose="02010609060101010101" pitchFamily="2" charset="-122"/>
              </a:rPr>
              <a:t>一维数组</a:t>
            </a:r>
          </a:p>
        </p:txBody>
      </p:sp>
      <p:sp>
        <p:nvSpPr>
          <p:cNvPr id="8310" name="AutoShape 119"/>
          <p:cNvSpPr/>
          <p:nvPr/>
        </p:nvSpPr>
        <p:spPr>
          <a:xfrm>
            <a:off x="8851265" y="2534285"/>
            <a:ext cx="2195513" cy="1021474"/>
          </a:xfrm>
          <a:prstGeom prst="wedgeRoundRectCallout">
            <a:avLst>
              <a:gd name="adj1" fmla="val -69449"/>
              <a:gd name="adj2" fmla="val 42972"/>
              <a:gd name="adj3" fmla="val 16667"/>
            </a:avLst>
          </a:prstGeom>
          <a:noFill/>
          <a:ln w="57150" cap="flat" cmpd="sng">
            <a:solidFill>
              <a:schemeClr val="accent2"/>
            </a:solidFill>
            <a:prstDash val="solid"/>
            <a:miter/>
            <a:headEnd type="none" w="med" len="med"/>
            <a:tailEnd type="none" w="med" len="med"/>
          </a:ln>
          <a:effectLst>
            <a:outerShdw dist="53882" dir="2699999" algn="ctr" rotWithShape="0">
              <a:schemeClr val="bg2">
                <a:alpha val="50000"/>
              </a:schemeClr>
            </a:outerShdw>
          </a:effectLst>
          <a:extLst>
            <a:ext uri="{909E8E84-426E-40DD-AFC4-6F175D3DCCD1}">
              <a14:hiddenFill xmlns:a14="http://schemas.microsoft.com/office/drawing/2010/main" xmlns="">
                <a:gradFill rotWithShape="1">
                  <a:gsLst>
                    <a:gs pos="0">
                      <a:srgbClr val="FFFF99"/>
                    </a:gs>
                    <a:gs pos="100000">
                      <a:srgbClr val="FFFFFF"/>
                    </a:gs>
                  </a:gsLst>
                  <a:lin ang="5400000" scaled="1"/>
                  <a:tileRect/>
                </a:gradFill>
              </a14:hiddenFill>
            </a:ext>
          </a:extLst>
        </p:spPr>
        <p:txBody>
          <a:bodyPr anchor="t" anchorCtr="1">
            <a:spAutoFit/>
          </a:bodyPr>
          <a:lstStyle/>
          <a:p>
            <a:pPr algn="l"/>
            <a:r>
              <a:rPr lang="zh-CN" altLang="en-US" b="1" dirty="0">
                <a:latin typeface="Arial" panose="020B0604020202020204" pitchFamily="34" charset="0"/>
                <a:ea typeface="黑体" panose="02010609060101010101" pitchFamily="2" charset="-122"/>
              </a:rPr>
              <a:t>每天的新闻总数不确定，太少浪费空间，太多空间不足</a:t>
            </a:r>
          </a:p>
        </p:txBody>
      </p:sp>
      <p:sp>
        <p:nvSpPr>
          <p:cNvPr id="8240" name="AutoShape 49"/>
          <p:cNvSpPr/>
          <p:nvPr/>
        </p:nvSpPr>
        <p:spPr>
          <a:xfrm>
            <a:off x="623253" y="4235133"/>
            <a:ext cx="7272337" cy="650875"/>
          </a:xfrm>
          <a:prstGeom prst="roundRect">
            <a:avLst>
              <a:gd name="adj" fmla="val 16667"/>
            </a:avLst>
          </a:prstGeom>
          <a:noFill/>
          <a:ln w="57150" cap="flat" cmpd="sng">
            <a:solidFill>
              <a:schemeClr val="accent2"/>
            </a:solidFill>
            <a:prstDash val="solid"/>
            <a:headEnd type="none" w="med" len="med"/>
            <a:tailEnd type="none" w="med" len="med"/>
          </a:ln>
          <a:effectLst>
            <a:outerShdw dist="107763" dir="8100000" algn="ctr" rotWithShape="0">
              <a:schemeClr val="bg2">
                <a:alpha val="50000"/>
              </a:schemeClr>
            </a:outerShdw>
          </a:effectLst>
          <a:extLst>
            <a:ext uri="{909E8E84-426E-40DD-AFC4-6F175D3DCCD1}">
              <a14:hiddenFill xmlns:a14="http://schemas.microsoft.com/office/drawing/2010/main" xmlns="">
                <a:gradFill rotWithShape="1">
                  <a:gsLst>
                    <a:gs pos="0">
                      <a:srgbClr val="CC99FF"/>
                    </a:gs>
                    <a:gs pos="100000">
                      <a:srgbClr val="FFFFFF"/>
                    </a:gs>
                  </a:gsLst>
                  <a:lin ang="5400000" scaled="1"/>
                  <a:tileRect/>
                </a:gradFill>
              </a14:hiddenFill>
            </a:ext>
          </a:extLst>
        </p:spPr>
        <p:txBody>
          <a:bodyPr anchor="ctr"/>
          <a:lstStyle/>
          <a:p>
            <a:pPr algn="l" eaLnBrk="0" hangingPunct="0"/>
            <a:r>
              <a:rPr lang="zh-CN" altLang="en-US" b="1" dirty="0">
                <a:latin typeface="Arial" panose="020B0604020202020204" pitchFamily="34" charset="0"/>
                <a:ea typeface="黑体" panose="02010609060101010101" pitchFamily="2" charset="-122"/>
              </a:rPr>
              <a:t>如果并不知道程序运行时会需要多少对象，或者需要更复杂方式存储对象</a:t>
            </a:r>
            <a:r>
              <a:rPr lang="en-US" altLang="zh-CN" b="1" dirty="0">
                <a:latin typeface="Arial" panose="020B0604020202020204" pitchFamily="34" charset="0"/>
                <a:ea typeface="黑体" panose="02010609060101010101" pitchFamily="2" charset="-122"/>
              </a:rPr>
              <a:t>——</a:t>
            </a:r>
            <a:r>
              <a:rPr lang="zh-CN" altLang="en-US" b="1" dirty="0">
                <a:latin typeface="Arial" panose="020B0604020202020204" pitchFamily="34" charset="0"/>
                <a:ea typeface="黑体" panose="02010609060101010101" pitchFamily="2" charset="-122"/>
              </a:rPr>
              <a:t>可以使用</a:t>
            </a:r>
            <a:r>
              <a:rPr lang="en-US" altLang="zh-CN" b="1" dirty="0">
                <a:solidFill>
                  <a:srgbClr val="FF3300"/>
                </a:solidFill>
                <a:latin typeface="Arial" panose="020B0604020202020204" pitchFamily="34" charset="0"/>
                <a:ea typeface="黑体" panose="02010609060101010101" pitchFamily="2" charset="-122"/>
              </a:rPr>
              <a:t>Java</a:t>
            </a:r>
            <a:r>
              <a:rPr lang="zh-CN" altLang="en-US" b="1" dirty="0">
                <a:solidFill>
                  <a:srgbClr val="FF3300"/>
                </a:solidFill>
                <a:latin typeface="Arial" panose="020B0604020202020204" pitchFamily="34" charset="0"/>
                <a:ea typeface="黑体" panose="02010609060101010101" pitchFamily="2" charset="-122"/>
              </a:rPr>
              <a:t>集合框架</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checkerboard(across)">
                                      <p:cBhvr>
                                        <p:cTn id="7" dur="500"/>
                                        <p:tgtEl>
                                          <p:spTgt spid="8194"/>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8288"/>
                                        </p:tgtEl>
                                        <p:attrNameLst>
                                          <p:attrName>style.visibility</p:attrName>
                                        </p:attrNameLst>
                                      </p:cBhvr>
                                      <p:to>
                                        <p:strVal val="visible"/>
                                      </p:to>
                                    </p:set>
                                    <p:animEffect transition="in" filter="checkerboard(across)">
                                      <p:cBhvr>
                                        <p:cTn id="11" dur="500"/>
                                        <p:tgtEl>
                                          <p:spTgt spid="8288"/>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8241"/>
                                        </p:tgtEl>
                                        <p:attrNameLst>
                                          <p:attrName>style.visibility</p:attrName>
                                        </p:attrNameLst>
                                      </p:cBhvr>
                                      <p:to>
                                        <p:strVal val="visible"/>
                                      </p:to>
                                    </p:set>
                                    <p:animEffect transition="in" filter="wipe(left)">
                                      <p:cBhvr>
                                        <p:cTn id="14" dur="500"/>
                                        <p:tgtEl>
                                          <p:spTgt spid="8241"/>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8310"/>
                                        </p:tgtEl>
                                        <p:attrNameLst>
                                          <p:attrName>style.visibility</p:attrName>
                                        </p:attrNameLst>
                                      </p:cBhvr>
                                      <p:to>
                                        <p:strVal val="visible"/>
                                      </p:to>
                                    </p:set>
                                    <p:animEffect transition="in" filter="wipe(left)">
                                      <p:cBhvr>
                                        <p:cTn id="17" dur="500"/>
                                        <p:tgtEl>
                                          <p:spTgt spid="83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240"/>
                                        </p:tgtEl>
                                        <p:attrNameLst>
                                          <p:attrName>style.visibility</p:attrName>
                                        </p:attrNameLst>
                                      </p:cBhvr>
                                      <p:to>
                                        <p:strVal val="visible"/>
                                      </p:to>
                                    </p:set>
                                    <p:animEffect transition="in" filter="wipe(left)">
                                      <p:cBhvr>
                                        <p:cTn id="22" dur="500"/>
                                        <p:tgtEl>
                                          <p:spTgt spid="8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1" grpId="0"/>
      <p:bldP spid="8310" grpId="0" bldLvl="0" animBg="1"/>
      <p:bldP spid="8240"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sym typeface="+mn-ea"/>
              </a:rPr>
              <a:t>7</a:t>
            </a:r>
            <a:r>
              <a:rPr lang="zh-CN" altLang="en-US" dirty="0">
                <a:sym typeface="+mn-ea"/>
              </a:rPr>
              <a:t>：</a:t>
            </a:r>
            <a:r>
              <a:rPr lang="en-US" altLang="zh-CN" dirty="0">
                <a:sym typeface="+mn-ea"/>
              </a:rPr>
              <a:t>Map</a:t>
            </a:r>
            <a:r>
              <a:rPr lang="zh-CN" altLang="en-US" dirty="0">
                <a:sym typeface="+mn-ea"/>
              </a:rPr>
              <a:t>接口实现类的重要方法</a:t>
            </a:r>
            <a:endParaRPr lang="zh-CN" altLang="en-US" dirty="0"/>
          </a:p>
        </p:txBody>
      </p:sp>
      <p:sp>
        <p:nvSpPr>
          <p:cNvPr id="6" name="内容占位符 5"/>
          <p:cNvSpPr>
            <a:spLocks noGrp="1"/>
          </p:cNvSpPr>
          <p:nvPr>
            <p:ph idx="1"/>
          </p:nvPr>
        </p:nvSpPr>
        <p:spPr>
          <a:xfrm>
            <a:off x="186690" y="899160"/>
            <a:ext cx="11791950" cy="4258945"/>
          </a:xfrm>
        </p:spPr>
        <p:txBody>
          <a:bodyPr>
            <a:normAutofit/>
          </a:bodyPr>
          <a:lstStyle/>
          <a:p>
            <a:r>
              <a:rPr lang="zh-CN" altLang="en-US" sz="2400" dirty="0">
                <a:solidFill>
                  <a:srgbClr val="000000"/>
                </a:solidFill>
                <a:cs typeface="微软雅黑 Light" panose="020B0502040204020203" pitchFamily="34" charset="-122"/>
                <a:sym typeface="宋体" panose="02010600030101010101" pitchFamily="2" charset="-122"/>
              </a:rPr>
              <a:t>Map集合常用类</a:t>
            </a:r>
            <a:endParaRPr lang="en-US" altLang="zh-CN" sz="2400" dirty="0">
              <a:cs typeface="微软雅黑 Light" panose="020B0502040204020203" pitchFamily="34" charset="-122"/>
            </a:endParaRPr>
          </a:p>
          <a:p>
            <a:pPr lvl="1"/>
            <a:r>
              <a:rPr lang="zh-CN" altLang="en-US" sz="2000" dirty="0">
                <a:cs typeface="微软雅黑 Light" panose="020B0502040204020203" pitchFamily="34" charset="-122"/>
                <a:sym typeface="+mn-ea"/>
              </a:rPr>
              <a:t>HashMap：线程不安全，速度快，允许存放null键，null值。</a:t>
            </a:r>
          </a:p>
          <a:p>
            <a:pPr lvl="1"/>
            <a:r>
              <a:rPr lang="en-US" altLang="zh-CN" sz="2000" dirty="0" err="1">
                <a:sym typeface="+mn-ea"/>
              </a:rPr>
              <a:t>LinkedHashMap</a:t>
            </a:r>
            <a:r>
              <a:rPr lang="zh-CN" altLang="en-US" sz="2000" dirty="0">
                <a:sym typeface="+mn-ea"/>
              </a:rPr>
              <a:t>继承自</a:t>
            </a:r>
            <a:r>
              <a:rPr lang="en-US" altLang="zh-CN" sz="2000" dirty="0" err="1">
                <a:sym typeface="+mn-ea"/>
              </a:rPr>
              <a:t>HashMap</a:t>
            </a:r>
            <a:r>
              <a:rPr lang="zh-CN" altLang="en-US" sz="2000" dirty="0">
                <a:sym typeface="+mn-ea"/>
              </a:rPr>
              <a:t>，它主要是用</a:t>
            </a:r>
            <a:r>
              <a:rPr lang="zh-CN" altLang="en-US" sz="2000" dirty="0">
                <a:solidFill>
                  <a:srgbClr val="FF0000"/>
                </a:solidFill>
                <a:sym typeface="+mn-ea"/>
              </a:rPr>
              <a:t>链表实现来扩展</a:t>
            </a:r>
            <a:r>
              <a:rPr lang="en-US" altLang="zh-CN" sz="2000" dirty="0" err="1">
                <a:solidFill>
                  <a:srgbClr val="FF0000"/>
                </a:solidFill>
                <a:sym typeface="+mn-ea"/>
              </a:rPr>
              <a:t>HashMap</a:t>
            </a:r>
            <a:r>
              <a:rPr lang="zh-CN" altLang="en-US" sz="2000" dirty="0">
                <a:solidFill>
                  <a:srgbClr val="FF0000"/>
                </a:solidFill>
                <a:sym typeface="+mn-ea"/>
              </a:rPr>
              <a:t>类</a:t>
            </a:r>
          </a:p>
          <a:p>
            <a:pPr lvl="1"/>
            <a:r>
              <a:rPr lang="zh-CN" altLang="en-US" sz="2000" dirty="0">
                <a:cs typeface="微软雅黑 Light" panose="020B0502040204020203" pitchFamily="34" charset="-122"/>
              </a:rPr>
              <a:t>Hashtable：线程安全，速度慢，不允许存放null键，null值，已被HashMap替代。</a:t>
            </a:r>
          </a:p>
          <a:p>
            <a:pPr lvl="1"/>
            <a:r>
              <a:rPr lang="zh-CN" altLang="en-US" sz="2000" dirty="0">
                <a:cs typeface="微软雅黑 Light" panose="020B0502040204020203" pitchFamily="34" charset="-122"/>
              </a:rPr>
              <a:t>ConcurrentHashMap：线程安全并且高效的HashMap</a:t>
            </a:r>
          </a:p>
          <a:p>
            <a:pPr lvl="1"/>
            <a:r>
              <a:rPr lang="zh-CN" altLang="en-US" sz="2000" dirty="0">
                <a:cs typeface="微软雅黑 Light" panose="020B0502040204020203" pitchFamily="34" charset="-122"/>
                <a:sym typeface="+mn-ea"/>
              </a:rPr>
              <a:t>TreeMap：对键进行排序，排序原理与TreeSet相同</a:t>
            </a:r>
          </a:p>
          <a:p>
            <a:pPr lvl="1"/>
            <a:endParaRPr lang="zh-CN" altLang="en-US" sz="2000" dirty="0">
              <a:cs typeface="微软雅黑 Light" panose="020B0502040204020203" pitchFamily="34" charset="-122"/>
            </a:endParaRPr>
          </a:p>
        </p:txBody>
      </p:sp>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7</a:t>
            </a:r>
            <a:r>
              <a:rPr lang="zh-CN" altLang="en-US" dirty="0"/>
              <a:t>：</a:t>
            </a:r>
            <a:r>
              <a:rPr lang="en-US" altLang="zh-CN" dirty="0">
                <a:sym typeface="+mn-ea"/>
              </a:rPr>
              <a:t>Map</a:t>
            </a:r>
            <a:r>
              <a:rPr lang="zh-CN" altLang="en-US" dirty="0">
                <a:sym typeface="+mn-ea"/>
              </a:rPr>
              <a:t>接口实现类的重要方法</a:t>
            </a:r>
            <a:endParaRPr lang="zh-CN" altLang="en-US" dirty="0"/>
          </a:p>
        </p:txBody>
      </p:sp>
      <p:sp>
        <p:nvSpPr>
          <p:cNvPr id="3" name="内容占位符 2"/>
          <p:cNvSpPr>
            <a:spLocks noGrp="1"/>
          </p:cNvSpPr>
          <p:nvPr>
            <p:ph idx="1"/>
          </p:nvPr>
        </p:nvSpPr>
        <p:spPr>
          <a:xfrm>
            <a:off x="186690" y="899160"/>
            <a:ext cx="11791950" cy="5867400"/>
          </a:xfrm>
        </p:spPr>
        <p:txBody>
          <a:bodyPr/>
          <a:lstStyle/>
          <a:p>
            <a:r>
              <a:rPr lang="en-US" altLang="zh-CN" dirty="0"/>
              <a:t>Map</a:t>
            </a:r>
            <a:r>
              <a:rPr lang="zh-CN" altLang="en-US" dirty="0"/>
              <a:t>接口提供了重要的针对键、值进行操作的接口方法：</a:t>
            </a:r>
          </a:p>
          <a:p>
            <a:r>
              <a:rPr lang="zh-CN" altLang="en-US" sz="2000" dirty="0"/>
              <a:t>添加</a:t>
            </a:r>
          </a:p>
          <a:p>
            <a:endParaRPr lang="zh-CN" altLang="en-US" sz="2000" dirty="0"/>
          </a:p>
          <a:p>
            <a:endParaRPr lang="zh-CN" altLang="en-US" sz="2000" dirty="0"/>
          </a:p>
          <a:p>
            <a:r>
              <a:rPr lang="zh-CN" altLang="en-US" sz="2000" dirty="0"/>
              <a:t>删除</a:t>
            </a:r>
          </a:p>
        </p:txBody>
      </p:sp>
      <p:graphicFrame>
        <p:nvGraphicFramePr>
          <p:cNvPr id="4" name="表格 3"/>
          <p:cNvGraphicFramePr>
            <a:graphicFrameLocks noGrp="1"/>
          </p:cNvGraphicFramePr>
          <p:nvPr>
            <p:custDataLst>
              <p:tags r:id="rId1"/>
            </p:custDataLst>
          </p:nvPr>
        </p:nvGraphicFramePr>
        <p:xfrm>
          <a:off x="296426" y="2337235"/>
          <a:ext cx="10889615" cy="828040"/>
        </p:xfrm>
        <a:graphic>
          <a:graphicData uri="http://schemas.openxmlformats.org/drawingml/2006/table">
            <a:tbl>
              <a:tblPr firstRow="1" bandRow="1">
                <a:tableStyleId>{93296810-A885-4BE3-A3E7-6D5BEEA58F35}</a:tableStyleId>
              </a:tblPr>
              <a:tblGrid>
                <a:gridCol w="3853815"/>
                <a:gridCol w="7035800"/>
              </a:tblGrid>
              <a:tr h="457200">
                <a:tc>
                  <a:txBody>
                    <a:bodyPr/>
                    <a:lstStyle/>
                    <a:p>
                      <a:pPr algn="ctr"/>
                      <a:r>
                        <a:rPr lang="zh-CN" altLang="en-US" sz="2400" dirty="0">
                          <a:latin typeface="微软雅黑" panose="020B0503020204020204" pitchFamily="34" charset="-122"/>
                          <a:ea typeface="微软雅黑" panose="020B0503020204020204" pitchFamily="34" charset="-122"/>
                        </a:rPr>
                        <a:t>方法</a:t>
                      </a:r>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功能</a:t>
                      </a:r>
                    </a:p>
                  </a:txBody>
                  <a:tcPr anchor="ctr"/>
                </a:tc>
              </a:tr>
              <a:tr h="370840">
                <a:tc>
                  <a:txBody>
                    <a:bodyPr/>
                    <a:lstStyle/>
                    <a:p>
                      <a:r>
                        <a:rPr lang="en-US" altLang="zh-CN" dirty="0">
                          <a:latin typeface="微软雅黑" panose="020B0503020204020204" pitchFamily="34" charset="-122"/>
                          <a:ea typeface="微软雅黑" panose="020B0503020204020204" pitchFamily="34" charset="-122"/>
                        </a:rPr>
                        <a:t>V put(K key, V value)</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将指定的值与此映射中的指定键关联</a:t>
                      </a:r>
                    </a:p>
                  </a:txBody>
                  <a:tcPr/>
                </a:tc>
              </a:tr>
            </a:tbl>
          </a:graphicData>
        </a:graphic>
      </p:graphicFrame>
      <p:graphicFrame>
        <p:nvGraphicFramePr>
          <p:cNvPr id="5" name="表格 4"/>
          <p:cNvGraphicFramePr>
            <a:graphicFrameLocks noGrp="1"/>
          </p:cNvGraphicFramePr>
          <p:nvPr>
            <p:custDataLst>
              <p:tags r:id="rId2"/>
            </p:custDataLst>
          </p:nvPr>
        </p:nvGraphicFramePr>
        <p:xfrm>
          <a:off x="315476" y="4239695"/>
          <a:ext cx="10747375" cy="1198880"/>
        </p:xfrm>
        <a:graphic>
          <a:graphicData uri="http://schemas.openxmlformats.org/drawingml/2006/table">
            <a:tbl>
              <a:tblPr firstRow="1" bandRow="1">
                <a:tableStyleId>{93296810-A885-4BE3-A3E7-6D5BEEA58F35}</a:tableStyleId>
              </a:tblPr>
              <a:tblGrid>
                <a:gridCol w="3803650"/>
                <a:gridCol w="6943725"/>
              </a:tblGrid>
              <a:tr h="457200">
                <a:tc>
                  <a:txBody>
                    <a:bodyPr/>
                    <a:lstStyle/>
                    <a:p>
                      <a:pPr algn="ctr"/>
                      <a:r>
                        <a:rPr lang="zh-CN" altLang="en-US" sz="2400" dirty="0">
                          <a:latin typeface="微软雅黑" panose="020B0503020204020204" pitchFamily="34" charset="-122"/>
                          <a:ea typeface="微软雅黑" panose="020B0503020204020204" pitchFamily="34" charset="-122"/>
                        </a:rPr>
                        <a:t>方法</a:t>
                      </a:r>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功能</a:t>
                      </a:r>
                    </a:p>
                  </a:txBody>
                  <a:tcPr anchor="ctr"/>
                </a:tc>
              </a:tr>
              <a:tr h="370840">
                <a:tc>
                  <a:txBody>
                    <a:bodyPr/>
                    <a:lstStyle/>
                    <a:p>
                      <a:r>
                        <a:rPr lang="en-US" altLang="zh-CN" dirty="0">
                          <a:latin typeface="微软雅黑" panose="020B0503020204020204" pitchFamily="34" charset="-122"/>
                          <a:ea typeface="微软雅黑" panose="020B0503020204020204" pitchFamily="34" charset="-122"/>
                        </a:rPr>
                        <a:t>void clear()</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从此映射中移除所有映射关系</a:t>
                      </a:r>
                    </a:p>
                  </a:txBody>
                  <a:tcPr/>
                </a:tc>
              </a:tr>
              <a:tr h="370840">
                <a:tc>
                  <a:txBody>
                    <a:bodyPr/>
                    <a:lstStyle/>
                    <a:p>
                      <a:r>
                        <a:rPr lang="en-US" altLang="zh-CN" dirty="0">
                          <a:latin typeface="微软雅黑" panose="020B0503020204020204" pitchFamily="34" charset="-122"/>
                          <a:ea typeface="微软雅黑" panose="020B0503020204020204" pitchFamily="34" charset="-122"/>
                        </a:rPr>
                        <a:t>V remove(Object key)</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如果存在一个键的映射关系，则将其从此映射中移除</a:t>
                      </a:r>
                    </a:p>
                  </a:txBody>
                  <a:tcPr/>
                </a:tc>
              </a:tr>
            </a:tbl>
          </a:graphicData>
        </a:graphic>
      </p:graphicFrame>
    </p:spTree>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7</a:t>
            </a:r>
            <a:r>
              <a:rPr lang="zh-CN" altLang="en-US" dirty="0"/>
              <a:t>：</a:t>
            </a:r>
            <a:r>
              <a:rPr lang="en-US" altLang="zh-CN" dirty="0">
                <a:sym typeface="+mn-ea"/>
              </a:rPr>
              <a:t>Map</a:t>
            </a:r>
            <a:r>
              <a:rPr lang="zh-CN" altLang="en-US" dirty="0">
                <a:sym typeface="+mn-ea"/>
              </a:rPr>
              <a:t>接口实现类的重要方法</a:t>
            </a:r>
            <a:endParaRPr lang="zh-CN" altLang="en-US" dirty="0"/>
          </a:p>
        </p:txBody>
      </p:sp>
      <p:sp>
        <p:nvSpPr>
          <p:cNvPr id="3" name="内容占位符 2"/>
          <p:cNvSpPr>
            <a:spLocks noGrp="1"/>
          </p:cNvSpPr>
          <p:nvPr>
            <p:ph idx="1"/>
          </p:nvPr>
        </p:nvSpPr>
        <p:spPr>
          <a:xfrm>
            <a:off x="186690" y="899160"/>
            <a:ext cx="11791950" cy="5867400"/>
          </a:xfrm>
        </p:spPr>
        <p:txBody>
          <a:bodyPr/>
          <a:lstStyle/>
          <a:p>
            <a:r>
              <a:rPr lang="en-US" altLang="zh-CN" dirty="0"/>
              <a:t>Map</a:t>
            </a:r>
            <a:r>
              <a:rPr lang="zh-CN" altLang="en-US" dirty="0"/>
              <a:t>接口提供了重要的针对键、值进行操作的接口方法：</a:t>
            </a:r>
          </a:p>
          <a:p>
            <a:r>
              <a:rPr lang="zh-CN" altLang="en-US" sz="2000" dirty="0"/>
              <a:t>判断</a:t>
            </a:r>
          </a:p>
          <a:p>
            <a:endParaRPr lang="zh-CN" altLang="en-US" sz="2000" dirty="0"/>
          </a:p>
          <a:p>
            <a:endParaRPr lang="zh-CN" altLang="en-US" sz="2000" dirty="0"/>
          </a:p>
          <a:p>
            <a:endParaRPr lang="zh-CN" altLang="en-US" sz="2000" dirty="0"/>
          </a:p>
          <a:p>
            <a:r>
              <a:rPr lang="zh-CN" altLang="en-US" sz="2000" dirty="0"/>
              <a:t>获取</a:t>
            </a:r>
          </a:p>
        </p:txBody>
      </p:sp>
      <p:graphicFrame>
        <p:nvGraphicFramePr>
          <p:cNvPr id="6" name="表格 5"/>
          <p:cNvGraphicFramePr>
            <a:graphicFrameLocks noGrp="1"/>
          </p:cNvGraphicFramePr>
          <p:nvPr>
            <p:custDataLst>
              <p:tags r:id="rId1"/>
            </p:custDataLst>
          </p:nvPr>
        </p:nvGraphicFramePr>
        <p:xfrm>
          <a:off x="438031" y="2189915"/>
          <a:ext cx="11792069" cy="1569720"/>
        </p:xfrm>
        <a:graphic>
          <a:graphicData uri="http://schemas.openxmlformats.org/drawingml/2006/table">
            <a:tbl>
              <a:tblPr firstRow="1" bandRow="1">
                <a:tableStyleId>{93296810-A885-4BE3-A3E7-6D5BEEA58F35}</a:tableStyleId>
              </a:tblPr>
              <a:tblGrid>
                <a:gridCol w="4173100"/>
                <a:gridCol w="7618969"/>
              </a:tblGrid>
              <a:tr h="457200">
                <a:tc>
                  <a:txBody>
                    <a:bodyPr/>
                    <a:lstStyle/>
                    <a:p>
                      <a:pPr algn="ctr"/>
                      <a:r>
                        <a:rPr lang="zh-CN" altLang="en-US" sz="2400" dirty="0">
                          <a:latin typeface="微软雅黑" panose="020B0503020204020204" pitchFamily="34" charset="-122"/>
                          <a:ea typeface="微软雅黑" panose="020B0503020204020204" pitchFamily="34" charset="-122"/>
                        </a:rPr>
                        <a:t>方法</a:t>
                      </a:r>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功能</a:t>
                      </a:r>
                    </a:p>
                  </a:txBody>
                  <a:tcPr anchor="ctr"/>
                </a:tc>
              </a:tr>
              <a:tr h="370840">
                <a:tc>
                  <a:txBody>
                    <a:bodyPr/>
                    <a:lstStyle/>
                    <a:p>
                      <a:r>
                        <a:rPr lang="en-US" altLang="zh-CN" dirty="0" err="1">
                          <a:latin typeface="微软雅黑" panose="020B0503020204020204" pitchFamily="34" charset="-122"/>
                          <a:ea typeface="微软雅黑" panose="020B0503020204020204" pitchFamily="34" charset="-122"/>
                        </a:rPr>
                        <a:t>boolean</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containsKey</a:t>
                      </a:r>
                      <a:r>
                        <a:rPr lang="en-US" altLang="zh-CN" dirty="0">
                          <a:latin typeface="微软雅黑" panose="020B0503020204020204" pitchFamily="34" charset="-122"/>
                          <a:ea typeface="微软雅黑" panose="020B0503020204020204" pitchFamily="34" charset="-122"/>
                        </a:rPr>
                        <a:t>(Object key)</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sz="1800" kern="1200" dirty="0">
                          <a:solidFill>
                            <a:schemeClr val="dk1"/>
                          </a:solidFill>
                          <a:latin typeface="微软雅黑" panose="020B0503020204020204" pitchFamily="34" charset="-122"/>
                          <a:ea typeface="微软雅黑" panose="020B0503020204020204" pitchFamily="34" charset="-122"/>
                          <a:cs typeface="+mn-cs"/>
                        </a:rPr>
                        <a:t>如果此映射包含指定键的映射关系，则返回 </a:t>
                      </a:r>
                      <a:r>
                        <a:rPr lang="en-US" altLang="zh-CN" sz="1800" kern="1200" dirty="0">
                          <a:solidFill>
                            <a:schemeClr val="dk1"/>
                          </a:solidFill>
                          <a:latin typeface="微软雅黑" panose="020B0503020204020204" pitchFamily="34" charset="-122"/>
                          <a:ea typeface="微软雅黑" panose="020B0503020204020204" pitchFamily="34" charset="-122"/>
                          <a:cs typeface="+mn-cs"/>
                        </a:rPr>
                        <a:t>true</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r>
              <a:tr h="370840">
                <a:tc>
                  <a:txBody>
                    <a:bodyPr/>
                    <a:lstStyle/>
                    <a:p>
                      <a:r>
                        <a:rPr lang="en-US" altLang="zh-CN" dirty="0" err="1">
                          <a:latin typeface="微软雅黑" panose="020B0503020204020204" pitchFamily="34" charset="-122"/>
                          <a:ea typeface="微软雅黑" panose="020B0503020204020204" pitchFamily="34" charset="-122"/>
                        </a:rPr>
                        <a:t>boolean</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containsValue</a:t>
                      </a:r>
                      <a:r>
                        <a:rPr lang="en-US" altLang="zh-CN" dirty="0">
                          <a:latin typeface="微软雅黑" panose="020B0503020204020204" pitchFamily="34" charset="-122"/>
                          <a:ea typeface="微软雅黑" panose="020B0503020204020204" pitchFamily="34" charset="-122"/>
                        </a:rPr>
                        <a:t>(Object value)</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sz="1800" kern="1200" dirty="0">
                          <a:solidFill>
                            <a:schemeClr val="dk1"/>
                          </a:solidFill>
                          <a:latin typeface="微软雅黑" panose="020B0503020204020204" pitchFamily="34" charset="-122"/>
                          <a:ea typeface="微软雅黑" panose="020B0503020204020204" pitchFamily="34" charset="-122"/>
                          <a:cs typeface="+mn-cs"/>
                        </a:rPr>
                        <a:t>如果此映射将一个或多个键映射到指定值，则返回 </a:t>
                      </a:r>
                      <a:r>
                        <a:rPr lang="en-US" altLang="zh-CN" sz="1800" kern="1200" dirty="0">
                          <a:solidFill>
                            <a:schemeClr val="dk1"/>
                          </a:solidFill>
                          <a:latin typeface="微软雅黑" panose="020B0503020204020204" pitchFamily="34" charset="-122"/>
                          <a:ea typeface="微软雅黑" panose="020B0503020204020204" pitchFamily="34" charset="-122"/>
                          <a:cs typeface="+mn-cs"/>
                        </a:rPr>
                        <a:t>true</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r>
              <a:tr h="370840">
                <a:tc>
                  <a:txBody>
                    <a:bodyPr/>
                    <a:lstStyle/>
                    <a:p>
                      <a:r>
                        <a:rPr lang="en-US" altLang="zh-CN" dirty="0" err="1">
                          <a:latin typeface="微软雅黑" panose="020B0503020204020204" pitchFamily="34" charset="-122"/>
                          <a:ea typeface="微软雅黑" panose="020B0503020204020204" pitchFamily="34" charset="-122"/>
                        </a:rPr>
                        <a:t>boolean</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isEmpty</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如果此映射未包含键</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值映射关系，则返回 </a:t>
                      </a:r>
                      <a:r>
                        <a:rPr lang="en-US" altLang="zh-CN" dirty="0">
                          <a:latin typeface="微软雅黑" panose="020B0503020204020204" pitchFamily="34" charset="-122"/>
                          <a:ea typeface="微软雅黑" panose="020B0503020204020204" pitchFamily="34" charset="-122"/>
                        </a:rPr>
                        <a:t>true</a:t>
                      </a:r>
                      <a:endParaRPr lang="zh-CN" altLang="en-US" dirty="0">
                        <a:latin typeface="微软雅黑" panose="020B0503020204020204" pitchFamily="34" charset="-122"/>
                        <a:ea typeface="微软雅黑" panose="020B0503020204020204" pitchFamily="34" charset="-122"/>
                      </a:endParaRPr>
                    </a:p>
                  </a:txBody>
                  <a:tcPr/>
                </a:tc>
              </a:tr>
            </a:tbl>
          </a:graphicData>
        </a:graphic>
      </p:graphicFrame>
      <p:graphicFrame>
        <p:nvGraphicFramePr>
          <p:cNvPr id="9" name="表格 8"/>
          <p:cNvGraphicFramePr>
            <a:graphicFrameLocks noGrp="1"/>
          </p:cNvGraphicFramePr>
          <p:nvPr>
            <p:custDataLst>
              <p:tags r:id="rId2"/>
            </p:custDataLst>
          </p:nvPr>
        </p:nvGraphicFramePr>
        <p:xfrm>
          <a:off x="373896" y="4689910"/>
          <a:ext cx="11792069" cy="1569720"/>
        </p:xfrm>
        <a:graphic>
          <a:graphicData uri="http://schemas.openxmlformats.org/drawingml/2006/table">
            <a:tbl>
              <a:tblPr firstRow="1" bandRow="1">
                <a:tableStyleId>{93296810-A885-4BE3-A3E7-6D5BEEA58F35}</a:tableStyleId>
              </a:tblPr>
              <a:tblGrid>
                <a:gridCol w="4173100"/>
                <a:gridCol w="7618969"/>
              </a:tblGrid>
              <a:tr h="457200">
                <a:tc>
                  <a:txBody>
                    <a:bodyPr/>
                    <a:lstStyle/>
                    <a:p>
                      <a:pPr algn="ctr"/>
                      <a:r>
                        <a:rPr lang="zh-CN" altLang="en-US" sz="2400" dirty="0">
                          <a:latin typeface="微软雅黑" panose="020B0503020204020204" pitchFamily="34" charset="-122"/>
                          <a:ea typeface="微软雅黑" panose="020B0503020204020204" pitchFamily="34" charset="-122"/>
                        </a:rPr>
                        <a:t>方法</a:t>
                      </a:r>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功能</a:t>
                      </a:r>
                    </a:p>
                  </a:txBody>
                  <a:tcPr anchor="ctr"/>
                </a:tc>
              </a:tr>
              <a:tr h="370840">
                <a:tc>
                  <a:txBody>
                    <a:bodyPr/>
                    <a:lstStyle/>
                    <a:p>
                      <a:r>
                        <a:rPr lang="en-US" altLang="zh-CN" dirty="0">
                          <a:latin typeface="微软雅黑" panose="020B0503020204020204" pitchFamily="34" charset="-122"/>
                          <a:ea typeface="微软雅黑" panose="020B0503020204020204" pitchFamily="34" charset="-122"/>
                        </a:rPr>
                        <a:t>V get(Object key)</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sz="1800" kern="1200" dirty="0">
                          <a:effectLst/>
                          <a:latin typeface="微软雅黑" panose="020B0503020204020204" pitchFamily="34" charset="-122"/>
                          <a:ea typeface="微软雅黑" panose="020B0503020204020204" pitchFamily="34" charset="-122"/>
                        </a:rPr>
                        <a:t>返回指定键所映射的值；如果此映射不包含该键的映射关系，则返回 </a:t>
                      </a:r>
                      <a:r>
                        <a:rPr lang="en-US" altLang="zh-CN" sz="1800" kern="1200" dirty="0">
                          <a:effectLst/>
                          <a:latin typeface="微软雅黑" panose="020B0503020204020204" pitchFamily="34" charset="-122"/>
                          <a:ea typeface="微软雅黑" panose="020B0503020204020204" pitchFamily="34" charset="-122"/>
                        </a:rPr>
                        <a:t>null</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en-US" altLang="zh-CN" dirty="0">
                          <a:latin typeface="微软雅黑" panose="020B0503020204020204" pitchFamily="34" charset="-122"/>
                          <a:ea typeface="微软雅黑" panose="020B0503020204020204" pitchFamily="34" charset="-122"/>
                        </a:rPr>
                        <a:t>Set&lt;K&gt; </a:t>
                      </a:r>
                      <a:r>
                        <a:rPr lang="en-US" altLang="zh-CN" dirty="0" err="1">
                          <a:latin typeface="微软雅黑" panose="020B0503020204020204" pitchFamily="34" charset="-122"/>
                          <a:ea typeface="微软雅黑" panose="020B0503020204020204" pitchFamily="34" charset="-122"/>
                        </a:rPr>
                        <a:t>keySet</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返回此映射中包含的键的</a:t>
                      </a:r>
                      <a:r>
                        <a:rPr lang="en-US" altLang="zh-CN" dirty="0">
                          <a:latin typeface="微软雅黑" panose="020B0503020204020204" pitchFamily="34" charset="-122"/>
                          <a:ea typeface="微软雅黑" panose="020B0503020204020204" pitchFamily="34" charset="-122"/>
                        </a:rPr>
                        <a:t>Set</a:t>
                      </a:r>
                      <a:r>
                        <a:rPr lang="zh-CN" altLang="en-US" dirty="0">
                          <a:latin typeface="微软雅黑" panose="020B0503020204020204" pitchFamily="34" charset="-122"/>
                          <a:ea typeface="微软雅黑" panose="020B0503020204020204" pitchFamily="34" charset="-122"/>
                        </a:rPr>
                        <a:t>视图</a:t>
                      </a:r>
                    </a:p>
                  </a:txBody>
                  <a:tcPr/>
                </a:tc>
              </a:tr>
              <a:tr h="370840">
                <a:tc>
                  <a:txBody>
                    <a:bodyPr/>
                    <a:lstStyle/>
                    <a:p>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size()</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返回此映射中的键</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值映射关系数</a:t>
                      </a:r>
                    </a:p>
                  </a:txBody>
                  <a:tcPr/>
                </a:tc>
              </a:tr>
            </a:tbl>
          </a:graphicData>
        </a:graphic>
      </p:graphicFrame>
    </p:spTree>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知识点</a:t>
            </a:r>
            <a:r>
              <a:rPr lang="en-US" altLang="zh-CN" dirty="0">
                <a:sym typeface="+mn-ea"/>
              </a:rPr>
              <a:t>7</a:t>
            </a:r>
            <a:r>
              <a:rPr lang="zh-CN" altLang="en-US" dirty="0">
                <a:sym typeface="+mn-ea"/>
              </a:rPr>
              <a:t>：</a:t>
            </a:r>
            <a:r>
              <a:rPr lang="en-US" altLang="zh-CN" dirty="0">
                <a:sym typeface="+mn-ea"/>
              </a:rPr>
              <a:t>Map</a:t>
            </a:r>
            <a:r>
              <a:rPr lang="zh-CN" altLang="en-US" dirty="0">
                <a:sym typeface="+mn-ea"/>
              </a:rPr>
              <a:t>接口实现类</a:t>
            </a:r>
            <a:r>
              <a:rPr lang="en-US" altLang="zh-CN" dirty="0">
                <a:sym typeface="+mn-ea"/>
              </a:rPr>
              <a:t>-HashMap</a:t>
            </a:r>
            <a:endParaRPr lang="zh-CN" altLang="en-US"/>
          </a:p>
        </p:txBody>
      </p:sp>
      <p:sp>
        <p:nvSpPr>
          <p:cNvPr id="3" name="内容占位符 2"/>
          <p:cNvSpPr>
            <a:spLocks noGrp="1"/>
          </p:cNvSpPr>
          <p:nvPr>
            <p:ph idx="1"/>
          </p:nvPr>
        </p:nvSpPr>
        <p:spPr>
          <a:xfrm>
            <a:off x="173235" y="704102"/>
            <a:ext cx="11792070" cy="5448937"/>
          </a:xfrm>
        </p:spPr>
        <p:txBody>
          <a:bodyPr>
            <a:noAutofit/>
          </a:bodyPr>
          <a:lstStyle/>
          <a:p>
            <a:r>
              <a:rPr lang="zh-CN" altLang="en-US" sz="2400"/>
              <a:t>特点</a:t>
            </a:r>
          </a:p>
          <a:p>
            <a:pPr lvl="1" algn="l">
              <a:buClrTx/>
              <a:buSzTx/>
            </a:pPr>
            <a:r>
              <a:rPr lang="zh-CN" altLang="en-US" sz="1800" dirty="0">
                <a:cs typeface="微软雅黑 Light" panose="020B0502040204020203" pitchFamily="34" charset="-122"/>
              </a:rPr>
              <a:t>1.底层实现1.7之前:数组+链表   1.8以后：数组+链表+红黑树</a:t>
            </a:r>
          </a:p>
          <a:p>
            <a:pPr lvl="1" algn="l">
              <a:buClrTx/>
              <a:buSzTx/>
            </a:pPr>
            <a:r>
              <a:rPr lang="zh-CN" altLang="en-US" sz="1800" dirty="0">
                <a:cs typeface="微软雅黑 Light" panose="020B0502040204020203" pitchFamily="34" charset="-122"/>
              </a:rPr>
              <a:t>2.key不允许重复，如果key的值相同，后添加的数据会覆盖之前的数据</a:t>
            </a:r>
          </a:p>
          <a:p>
            <a:pPr lvl="1" algn="l">
              <a:buClrTx/>
              <a:buSzTx/>
            </a:pPr>
            <a:r>
              <a:rPr lang="zh-CN" altLang="en-US" sz="1800" dirty="0">
                <a:cs typeface="微软雅黑 Light" panose="020B0502040204020203" pitchFamily="34" charset="-122"/>
              </a:rPr>
              <a:t>3.HashMap是非线程安全的</a:t>
            </a:r>
          </a:p>
          <a:p>
            <a:pPr marL="228600" lvl="1" algn="l">
              <a:spcBef>
                <a:spcPts val="1000"/>
              </a:spcBef>
              <a:buClrTx/>
              <a:buSzTx/>
            </a:pPr>
            <a:r>
              <a:rPr lang="zh-CN" altLang="en-US"/>
              <a:t>常用方法</a:t>
            </a:r>
          </a:p>
          <a:p>
            <a:pPr lvl="1" algn="l">
              <a:spcBef>
                <a:spcPts val="500"/>
              </a:spcBef>
              <a:buClrTx/>
              <a:buSzTx/>
            </a:pPr>
            <a:r>
              <a:rPr lang="zh-CN" altLang="en-US" sz="1800" dirty="0">
                <a:cs typeface="微软雅黑 Light" panose="020B0502040204020203" pitchFamily="34" charset="-122"/>
              </a:rPr>
              <a:t>1.Object put(Object key, Object val)	以“键-值对”的方式进行存储</a:t>
            </a:r>
          </a:p>
          <a:p>
            <a:pPr lvl="1" algn="l">
              <a:spcBef>
                <a:spcPts val="500"/>
              </a:spcBef>
              <a:buClrTx/>
              <a:buSzTx/>
            </a:pPr>
            <a:r>
              <a:rPr lang="zh-CN" altLang="en-US" sz="1800" dirty="0">
                <a:cs typeface="微软雅黑 Light" panose="020B0502040204020203" pitchFamily="34" charset="-122"/>
              </a:rPr>
              <a:t>2.Object get (Object key)	         根据键返回相关联的值，如果不存在指定的键，返回null</a:t>
            </a:r>
          </a:p>
          <a:p>
            <a:pPr lvl="1" algn="l">
              <a:spcBef>
                <a:spcPts val="500"/>
              </a:spcBef>
              <a:buClrTx/>
              <a:buSzTx/>
            </a:pPr>
            <a:r>
              <a:rPr lang="zh-CN" altLang="en-US" sz="1800" dirty="0">
                <a:cs typeface="微软雅黑 Light" panose="020B0502040204020203" pitchFamily="34" charset="-122"/>
              </a:rPr>
              <a:t>3.Object remove (Object key)    删除由指定的键映射的“键-值对”</a:t>
            </a:r>
          </a:p>
          <a:p>
            <a:pPr lvl="1" algn="l">
              <a:spcBef>
                <a:spcPts val="500"/>
              </a:spcBef>
              <a:buClrTx/>
              <a:buSzTx/>
            </a:pPr>
            <a:r>
              <a:rPr lang="zh-CN" altLang="en-US" sz="1800" dirty="0">
                <a:cs typeface="微软雅黑 Light" panose="020B0502040204020203" pitchFamily="34" charset="-122"/>
              </a:rPr>
              <a:t>4.int size()	返回元素个数</a:t>
            </a:r>
          </a:p>
          <a:p>
            <a:pPr lvl="1" algn="l">
              <a:spcBef>
                <a:spcPts val="500"/>
              </a:spcBef>
              <a:buClrTx/>
              <a:buSzTx/>
            </a:pPr>
            <a:r>
              <a:rPr lang="zh-CN" altLang="en-US" sz="1800" dirty="0">
                <a:cs typeface="微软雅黑 Light" panose="020B0502040204020203" pitchFamily="34" charset="-122"/>
              </a:rPr>
              <a:t>5.Set keySet ()	      返回键的集合</a:t>
            </a:r>
          </a:p>
          <a:p>
            <a:pPr lvl="1" algn="l">
              <a:spcBef>
                <a:spcPts val="500"/>
              </a:spcBef>
              <a:buClrTx/>
              <a:buSzTx/>
            </a:pPr>
            <a:r>
              <a:rPr lang="zh-CN" altLang="en-US" sz="1800" dirty="0">
                <a:cs typeface="微软雅黑 Light" panose="020B0502040204020203" pitchFamily="34" charset="-122"/>
              </a:rPr>
              <a:t>6.Collection values ()	返回值的集合</a:t>
            </a:r>
          </a:p>
          <a:p>
            <a:pPr lvl="1" algn="l">
              <a:spcBef>
                <a:spcPts val="500"/>
              </a:spcBef>
              <a:buClrTx/>
              <a:buSzTx/>
            </a:pPr>
            <a:r>
              <a:rPr lang="zh-CN" altLang="en-US" sz="1800" dirty="0">
                <a:cs typeface="微软雅黑 Light" panose="020B0502040204020203" pitchFamily="34" charset="-122"/>
              </a:rPr>
              <a:t>7.boolean  containsKey (Object key)	  如果存在由指定的键映射的“键-值对”，返回true</a:t>
            </a:r>
          </a:p>
        </p:txBody>
      </p:sp>
    </p:spTree>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7</a:t>
            </a:r>
            <a:r>
              <a:rPr lang="zh-CN" altLang="en-US" dirty="0"/>
              <a:t>：</a:t>
            </a:r>
            <a:r>
              <a:rPr lang="en-US" altLang="zh-CN" dirty="0">
                <a:sym typeface="+mn-ea"/>
              </a:rPr>
              <a:t>Map</a:t>
            </a:r>
            <a:r>
              <a:rPr lang="zh-CN" altLang="en-US" dirty="0">
                <a:sym typeface="+mn-ea"/>
              </a:rPr>
              <a:t>接口实现类</a:t>
            </a:r>
            <a:r>
              <a:rPr lang="en-US" altLang="zh-CN" dirty="0">
                <a:sym typeface="+mn-ea"/>
              </a:rPr>
              <a:t>-HashMap</a:t>
            </a:r>
          </a:p>
        </p:txBody>
      </p:sp>
      <p:sp>
        <p:nvSpPr>
          <p:cNvPr id="3" name="内容占位符 2"/>
          <p:cNvSpPr>
            <a:spLocks noGrp="1"/>
          </p:cNvSpPr>
          <p:nvPr>
            <p:ph idx="1"/>
          </p:nvPr>
        </p:nvSpPr>
        <p:spPr/>
        <p:txBody>
          <a:bodyPr/>
          <a:lstStyle/>
          <a:p>
            <a:pPr marL="0" indent="0">
              <a:buNone/>
            </a:pPr>
            <a:r>
              <a:rPr lang="en-US"/>
              <a:t>        </a:t>
            </a:r>
            <a:r>
              <a:t>建立国家英文简称和中文全名间的键值映射，并通过key对value进行操作，应该如何实现数据的存储和操作呢？ </a:t>
            </a:r>
          </a:p>
        </p:txBody>
      </p:sp>
      <p:pic>
        <p:nvPicPr>
          <p:cNvPr id="23556" name="Picture 4" descr="问题"/>
          <p:cNvPicPr>
            <a:picLocks noChangeAspect="1"/>
          </p:cNvPicPr>
          <p:nvPr/>
        </p:nvPicPr>
        <p:blipFill>
          <a:blip r:embed="rId3"/>
          <a:stretch>
            <a:fillRect/>
          </a:stretch>
        </p:blipFill>
        <p:spPr>
          <a:xfrm>
            <a:off x="186690" y="979805"/>
            <a:ext cx="917575" cy="688975"/>
          </a:xfrm>
          <a:prstGeom prst="rect">
            <a:avLst/>
          </a:prstGeom>
          <a:noFill/>
          <a:ln w="9525">
            <a:noFill/>
          </a:ln>
        </p:spPr>
      </p:pic>
      <p:pic>
        <p:nvPicPr>
          <p:cNvPr id="10" name="图片 9"/>
          <p:cNvPicPr>
            <a:picLocks noChangeAspect="1"/>
          </p:cNvPicPr>
          <p:nvPr/>
        </p:nvPicPr>
        <p:blipFill>
          <a:blip r:embed="rId4"/>
          <a:stretch>
            <a:fillRect/>
          </a:stretch>
        </p:blipFill>
        <p:spPr>
          <a:xfrm>
            <a:off x="1047115" y="2642870"/>
            <a:ext cx="5572125" cy="370522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3556"/>
                                        </p:tgtEl>
                                        <p:attrNameLst>
                                          <p:attrName>style.visibility</p:attrName>
                                        </p:attrNameLst>
                                      </p:cBhvr>
                                      <p:to>
                                        <p:strVal val="visible"/>
                                      </p:to>
                                    </p:set>
                                    <p:anim calcmode="lin" valueType="num">
                                      <p:cBhvr additive="base">
                                        <p:cTn id="7" dur="500" fill="hold"/>
                                        <p:tgtEl>
                                          <p:spTgt spid="23556"/>
                                        </p:tgtEl>
                                        <p:attrNameLst>
                                          <p:attrName>ppt_x</p:attrName>
                                        </p:attrNameLst>
                                      </p:cBhvr>
                                      <p:tavLst>
                                        <p:tav tm="0">
                                          <p:val>
                                            <p:strVal val="1+#ppt_w/2"/>
                                          </p:val>
                                        </p:tav>
                                        <p:tav tm="100000">
                                          <p:val>
                                            <p:strVal val="#ppt_x"/>
                                          </p:val>
                                        </p:tav>
                                      </p:tavLst>
                                    </p:anim>
                                    <p:anim calcmode="lin" valueType="num">
                                      <p:cBhvr additive="base">
                                        <p:cTn id="8" dur="500" fill="hold"/>
                                        <p:tgtEl>
                                          <p:spTgt spid="235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7</a:t>
            </a:r>
            <a:r>
              <a:rPr lang="zh-CN" altLang="en-US" dirty="0"/>
              <a:t>：</a:t>
            </a:r>
            <a:r>
              <a:rPr lang="en-US" altLang="zh-CN" dirty="0">
                <a:sym typeface="+mn-ea"/>
              </a:rPr>
              <a:t>Map</a:t>
            </a:r>
            <a:r>
              <a:rPr lang="zh-CN" altLang="en-US" dirty="0">
                <a:sym typeface="+mn-ea"/>
              </a:rPr>
              <a:t>接口实现类</a:t>
            </a:r>
            <a:r>
              <a:rPr lang="en-US" altLang="zh-CN" dirty="0">
                <a:sym typeface="+mn-ea"/>
              </a:rPr>
              <a:t>-</a:t>
            </a:r>
            <a:r>
              <a:rPr lang="en-US" altLang="zh-CN" dirty="0" err="1">
                <a:sym typeface="+mn-ea"/>
              </a:rPr>
              <a:t>LinkedHashMap</a:t>
            </a:r>
            <a:endParaRPr lang="en-US" altLang="zh-CN" dirty="0">
              <a:sym typeface="+mn-ea"/>
            </a:endParaRPr>
          </a:p>
        </p:txBody>
      </p:sp>
      <p:sp>
        <p:nvSpPr>
          <p:cNvPr id="3" name="内容占位符 2"/>
          <p:cNvSpPr>
            <a:spLocks noGrp="1"/>
          </p:cNvSpPr>
          <p:nvPr>
            <p:ph idx="1"/>
          </p:nvPr>
        </p:nvSpPr>
        <p:spPr>
          <a:xfrm>
            <a:off x="186690" y="899160"/>
            <a:ext cx="11791950" cy="2613660"/>
          </a:xfrm>
        </p:spPr>
        <p:txBody>
          <a:bodyPr>
            <a:normAutofit lnSpcReduction="10000"/>
          </a:bodyPr>
          <a:lstStyle/>
          <a:p>
            <a:r>
              <a:rPr lang="en-US" altLang="zh-CN" sz="2400" dirty="0" err="1"/>
              <a:t>LinkedHashMap</a:t>
            </a:r>
            <a:r>
              <a:rPr lang="zh-CN" altLang="en-US" sz="2400" dirty="0"/>
              <a:t>继承自</a:t>
            </a:r>
            <a:r>
              <a:rPr lang="en-US" altLang="zh-CN" sz="2400" dirty="0" err="1"/>
              <a:t>HashMap</a:t>
            </a:r>
            <a:r>
              <a:rPr lang="zh-CN" altLang="en-US" sz="2400" dirty="0"/>
              <a:t>，它主要是用</a:t>
            </a:r>
            <a:r>
              <a:rPr lang="zh-CN" altLang="en-US" sz="2400" dirty="0">
                <a:solidFill>
                  <a:srgbClr val="FF0000"/>
                </a:solidFill>
              </a:rPr>
              <a:t>链表实现来扩展</a:t>
            </a:r>
            <a:r>
              <a:rPr lang="en-US" altLang="zh-CN" sz="2400" dirty="0" err="1">
                <a:solidFill>
                  <a:srgbClr val="FF0000"/>
                </a:solidFill>
              </a:rPr>
              <a:t>HashMap</a:t>
            </a:r>
            <a:r>
              <a:rPr lang="zh-CN" altLang="en-US" sz="2400" dirty="0">
                <a:solidFill>
                  <a:srgbClr val="FF0000"/>
                </a:solidFill>
              </a:rPr>
              <a:t>类</a:t>
            </a:r>
            <a:endParaRPr lang="zh-CN" altLang="en-US" sz="2400" dirty="0"/>
          </a:p>
          <a:p>
            <a:pPr marL="0" indent="0">
              <a:buNone/>
            </a:pPr>
            <a:r>
              <a:rPr lang="zh-CN" altLang="en-US" sz="2400" dirty="0"/>
              <a:t>       </a:t>
            </a:r>
            <a:r>
              <a:rPr lang="en-US" altLang="zh-CN" sz="2400" dirty="0" err="1"/>
              <a:t>HashMap</a:t>
            </a:r>
            <a:r>
              <a:rPr lang="zh-CN" altLang="en-US" sz="2400" dirty="0"/>
              <a:t>中条目是没有顺序的</a:t>
            </a:r>
          </a:p>
          <a:p>
            <a:pPr marL="0" indent="0">
              <a:buNone/>
            </a:pPr>
            <a:r>
              <a:rPr lang="en-US" altLang="zh-CN" sz="2400" dirty="0" err="1">
                <a:gradFill>
                  <a:gsLst>
                    <a:gs pos="0">
                      <a:srgbClr val="FE4444"/>
                    </a:gs>
                    <a:gs pos="100000">
                      <a:srgbClr val="832B2B"/>
                    </a:gs>
                  </a:gsLst>
                  <a:lin scaled="0"/>
                </a:gradFill>
              </a:rPr>
              <a:t>  </a:t>
            </a:r>
            <a:r>
              <a:rPr lang="en-US" altLang="zh-CN" sz="2400" dirty="0" err="1">
                <a:solidFill>
                  <a:schemeClr val="tx1"/>
                </a:solidFill>
              </a:rPr>
              <a:t>     LinkedHashMap</a:t>
            </a:r>
            <a:r>
              <a:rPr lang="zh-CN" altLang="en-US" sz="2400" dirty="0">
                <a:solidFill>
                  <a:schemeClr val="tx1"/>
                </a:solidFill>
              </a:rPr>
              <a:t>中元素按照它们插入的顺序排序</a:t>
            </a:r>
          </a:p>
          <a:p>
            <a:pPr marL="0" indent="0">
              <a:buNone/>
            </a:pPr>
            <a:r>
              <a:rPr lang="en-US" altLang="zh-CN" sz="2400" dirty="0" err="1">
                <a:sym typeface="+mn-ea"/>
              </a:rPr>
              <a:t>LinkedHashMap</a:t>
            </a:r>
            <a:r>
              <a:rPr lang="zh-CN" altLang="en-US" sz="2400" dirty="0" err="1">
                <a:sym typeface="+mn-ea"/>
              </a:rPr>
              <a:t>里的方法和</a:t>
            </a:r>
            <a:r>
              <a:rPr lang="en-US" altLang="zh-CN" sz="2400" dirty="0" err="1">
                <a:sym typeface="+mn-ea"/>
              </a:rPr>
              <a:t>HashMap</a:t>
            </a:r>
            <a:r>
              <a:rPr lang="zh-CN" altLang="en-US" sz="2400" dirty="0" err="1">
                <a:sym typeface="+mn-ea"/>
              </a:rPr>
              <a:t>没有什么不同</a:t>
            </a:r>
          </a:p>
          <a:p>
            <a:pPr marL="0" indent="0">
              <a:buNone/>
            </a:pPr>
            <a:endParaRPr lang="zh-CN" altLang="en-US" sz="2400" b="1" dirty="0" err="1">
              <a:solidFill>
                <a:schemeClr val="tx1"/>
              </a:solidFill>
              <a:sym typeface="+mn-ea"/>
            </a:endParaRPr>
          </a:p>
        </p:txBody>
      </p:sp>
    </p:spTree>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7</a:t>
            </a:r>
            <a:r>
              <a:rPr lang="zh-CN" altLang="en-US" dirty="0"/>
              <a:t>：</a:t>
            </a:r>
            <a:r>
              <a:rPr lang="en-US" altLang="zh-CN" dirty="0">
                <a:sym typeface="+mn-ea"/>
              </a:rPr>
              <a:t>Map</a:t>
            </a:r>
            <a:r>
              <a:rPr lang="zh-CN" altLang="en-US" dirty="0">
                <a:sym typeface="+mn-ea"/>
              </a:rPr>
              <a:t>接口实现类</a:t>
            </a:r>
            <a:r>
              <a:rPr lang="en-US" altLang="zh-CN" dirty="0">
                <a:sym typeface="+mn-ea"/>
              </a:rPr>
              <a:t>-</a:t>
            </a:r>
            <a:r>
              <a:rPr lang="en-US" altLang="zh-CN" dirty="0" err="1">
                <a:sym typeface="+mn-ea"/>
              </a:rPr>
              <a:t>Hashtable</a:t>
            </a:r>
            <a:endParaRPr lang="zh-CN" altLang="en-US" dirty="0"/>
          </a:p>
        </p:txBody>
      </p:sp>
      <p:sp>
        <p:nvSpPr>
          <p:cNvPr id="3" name="内容占位符 2"/>
          <p:cNvSpPr>
            <a:spLocks noGrp="1"/>
          </p:cNvSpPr>
          <p:nvPr>
            <p:ph idx="1"/>
          </p:nvPr>
        </p:nvSpPr>
        <p:spPr/>
        <p:txBody>
          <a:bodyPr>
            <a:normAutofit lnSpcReduction="20000"/>
          </a:bodyPr>
          <a:lstStyle/>
          <a:p>
            <a:r>
              <a:rPr lang="zh-CN" altLang="en-US" sz="2400" dirty="0"/>
              <a:t>和</a:t>
            </a:r>
            <a:r>
              <a:rPr lang="en-US" altLang="zh-CN" sz="2400" dirty="0"/>
              <a:t>Vector</a:t>
            </a:r>
            <a:r>
              <a:rPr lang="zh-CN" altLang="en-US" sz="2400" dirty="0"/>
              <a:t>类似，</a:t>
            </a:r>
            <a:r>
              <a:rPr lang="en-US" altLang="zh-CN" sz="2400" dirty="0"/>
              <a:t>Map</a:t>
            </a:r>
            <a:r>
              <a:rPr lang="zh-CN" altLang="en-US" sz="2400" dirty="0"/>
              <a:t>体系也有一个自</a:t>
            </a:r>
            <a:r>
              <a:rPr lang="en-US" altLang="zh-CN" sz="2400" dirty="0"/>
              <a:t>JDK1.2</a:t>
            </a:r>
            <a:r>
              <a:rPr lang="zh-CN" altLang="en-US" sz="2400" dirty="0"/>
              <a:t>之前遗留的集合工具：</a:t>
            </a:r>
            <a:r>
              <a:rPr lang="en-US" altLang="zh-CN" sz="2400" dirty="0" err="1"/>
              <a:t>Hashtable</a:t>
            </a:r>
            <a:endParaRPr lang="zh-CN" altLang="en-US" sz="2400" dirty="0"/>
          </a:p>
          <a:p>
            <a:r>
              <a:rPr lang="en-US" altLang="zh-CN" sz="2400" dirty="0" err="1"/>
              <a:t>HashMap</a:t>
            </a:r>
            <a:r>
              <a:rPr lang="zh-CN" altLang="en-US" sz="2400" dirty="0"/>
              <a:t>和</a:t>
            </a:r>
            <a:r>
              <a:rPr lang="en-US" altLang="zh-CN" sz="2400" dirty="0" err="1"/>
              <a:t>HashMap</a:t>
            </a:r>
            <a:r>
              <a:rPr lang="zh-CN" altLang="en-US" sz="2400" dirty="0"/>
              <a:t>的区别在于：</a:t>
            </a:r>
          </a:p>
          <a:p>
            <a:pPr marL="0" indent="0">
              <a:buNone/>
            </a:pPr>
            <a:r>
              <a:rPr lang="zh-CN" altLang="en-US" sz="2400" dirty="0"/>
              <a:t>     </a:t>
            </a:r>
            <a:r>
              <a:rPr lang="en-US" altLang="zh-CN" sz="2400" b="1" dirty="0" err="1">
                <a:solidFill>
                  <a:srgbClr val="C00000"/>
                </a:solidFill>
              </a:rPr>
              <a:t>Hashtable</a:t>
            </a:r>
            <a:r>
              <a:rPr lang="zh-CN" altLang="en-US" sz="2400" b="1" dirty="0">
                <a:solidFill>
                  <a:srgbClr val="C00000"/>
                </a:solidFill>
              </a:rPr>
              <a:t>是线程安全的，而</a:t>
            </a:r>
            <a:r>
              <a:rPr lang="en-US" altLang="zh-CN" sz="2400" b="1" dirty="0" err="1">
                <a:solidFill>
                  <a:srgbClr val="C00000"/>
                </a:solidFill>
              </a:rPr>
              <a:t>HashMap</a:t>
            </a:r>
            <a:r>
              <a:rPr lang="zh-CN" altLang="en-US" sz="2400" b="1" dirty="0">
                <a:solidFill>
                  <a:srgbClr val="C00000"/>
                </a:solidFill>
              </a:rPr>
              <a:t>是非线程安全的</a:t>
            </a:r>
          </a:p>
          <a:p>
            <a:pPr marL="0" indent="0">
              <a:buNone/>
            </a:pPr>
            <a:r>
              <a:rPr lang="zh-CN" altLang="en-US" sz="2400" dirty="0">
                <a:sym typeface="+mn-ea"/>
              </a:rPr>
              <a:t>     </a:t>
            </a:r>
            <a:r>
              <a:rPr lang="en-US" altLang="zh-CN" sz="2400" b="1" dirty="0" err="1">
                <a:solidFill>
                  <a:srgbClr val="C00000"/>
                </a:solidFill>
                <a:sym typeface="+mn-ea"/>
              </a:rPr>
              <a:t>Hashtable</a:t>
            </a:r>
            <a:r>
              <a:rPr lang="zh-CN" altLang="en-US" sz="2400" b="1" dirty="0" err="1">
                <a:solidFill>
                  <a:srgbClr val="C00000"/>
                </a:solidFill>
                <a:sym typeface="+mn-ea"/>
              </a:rPr>
              <a:t>不允许空的键值对</a:t>
            </a:r>
            <a:r>
              <a:rPr lang="zh-CN" altLang="en-US" sz="2400" b="1" dirty="0">
                <a:solidFill>
                  <a:srgbClr val="C00000"/>
                </a:solidFill>
                <a:sym typeface="+mn-ea"/>
              </a:rPr>
              <a:t>，而</a:t>
            </a:r>
            <a:r>
              <a:rPr lang="en-US" altLang="zh-CN" sz="2400" b="1" dirty="0" err="1">
                <a:solidFill>
                  <a:srgbClr val="C00000"/>
                </a:solidFill>
                <a:sym typeface="+mn-ea"/>
              </a:rPr>
              <a:t>HashMap</a:t>
            </a:r>
            <a:r>
              <a:rPr lang="zh-CN" altLang="en-US" sz="2400" b="1" dirty="0" err="1">
                <a:solidFill>
                  <a:srgbClr val="C00000"/>
                </a:solidFill>
                <a:sym typeface="+mn-ea"/>
              </a:rPr>
              <a:t>可以</a:t>
            </a:r>
          </a:p>
          <a:p>
            <a:pPr marL="0" indent="0">
              <a:buNone/>
            </a:pPr>
            <a:r>
              <a:rPr lang="zh-CN" altLang="en-US" sz="2400" b="1" dirty="0" err="1">
                <a:solidFill>
                  <a:srgbClr val="C00000"/>
                </a:solidFill>
                <a:sym typeface="+mn-ea"/>
              </a:rPr>
              <a:t>     </a:t>
            </a:r>
            <a:r>
              <a:rPr lang="en-US" altLang="zh-CN" sz="2400" b="1" dirty="0" err="1">
                <a:solidFill>
                  <a:srgbClr val="C00000"/>
                </a:solidFill>
                <a:sym typeface="+mn-ea"/>
              </a:rPr>
              <a:t>Hashtable</a:t>
            </a:r>
            <a:r>
              <a:rPr lang="zh-CN" altLang="en-US" sz="2400" b="1" dirty="0" err="1">
                <a:solidFill>
                  <a:srgbClr val="C00000"/>
                </a:solidFill>
                <a:sym typeface="+mn-ea"/>
              </a:rPr>
              <a:t>与</a:t>
            </a:r>
            <a:r>
              <a:rPr lang="en-US" altLang="zh-CN" sz="2400" b="1" dirty="0" err="1">
                <a:solidFill>
                  <a:srgbClr val="C00000"/>
                </a:solidFill>
                <a:sym typeface="+mn-ea"/>
              </a:rPr>
              <a:t>HashMap</a:t>
            </a:r>
            <a:r>
              <a:rPr lang="zh-CN" altLang="en-US" sz="2400" b="1" dirty="0" err="1">
                <a:solidFill>
                  <a:srgbClr val="C00000"/>
                </a:solidFill>
                <a:sym typeface="+mn-ea"/>
              </a:rPr>
              <a:t>都实现</a:t>
            </a:r>
            <a:r>
              <a:rPr lang="en-US" altLang="zh-CN" sz="2400" b="1" dirty="0" err="1">
                <a:solidFill>
                  <a:srgbClr val="C00000"/>
                </a:solidFill>
                <a:sym typeface="+mn-ea"/>
              </a:rPr>
              <a:t>Map</a:t>
            </a:r>
            <a:r>
              <a:rPr lang="zh-CN" altLang="en-US" sz="2400" b="1" dirty="0" err="1">
                <a:solidFill>
                  <a:srgbClr val="C00000"/>
                </a:solidFill>
                <a:sym typeface="+mn-ea"/>
              </a:rPr>
              <a:t>接口，但二个类的继承的父类不是同一个</a:t>
            </a:r>
            <a:endParaRPr lang="zh-CN" altLang="en-US" sz="2400" b="1" dirty="0">
              <a:solidFill>
                <a:srgbClr val="C00000"/>
              </a:solidFill>
            </a:endParaRPr>
          </a:p>
          <a:p>
            <a:endParaRPr lang="en-US" altLang="zh-CN" sz="2400" b="1" dirty="0">
              <a:solidFill>
                <a:srgbClr val="C00000"/>
              </a:solidFill>
            </a:endParaRPr>
          </a:p>
          <a:p>
            <a:endParaRPr lang="en-US" altLang="zh-CN" sz="2400" b="1" dirty="0">
              <a:solidFill>
                <a:srgbClr val="C00000"/>
              </a:solidFill>
            </a:endParaRPr>
          </a:p>
          <a:p>
            <a:r>
              <a:rPr lang="en-US" altLang="zh-CN" sz="2400" dirty="0" err="1"/>
              <a:t>HashTable底层实现:数组+链表+红黑树</a:t>
            </a:r>
          </a:p>
          <a:p>
            <a:r>
              <a:rPr lang="en-US" altLang="zh-CN" sz="2400" dirty="0" err="1"/>
              <a:t>常用方法：同HashMap方法</a:t>
            </a:r>
          </a:p>
          <a:p>
            <a:endParaRPr lang="zh-CN" altLang="en-US" sz="2400" b="1" dirty="0">
              <a:solidFill>
                <a:srgbClr val="C00000"/>
              </a:solidFill>
            </a:endParaRPr>
          </a:p>
        </p:txBody>
      </p:sp>
      <p:pic>
        <p:nvPicPr>
          <p:cNvPr id="5" name="图片 4"/>
          <p:cNvPicPr>
            <a:picLocks noChangeAspect="1"/>
          </p:cNvPicPr>
          <p:nvPr/>
        </p:nvPicPr>
        <p:blipFill>
          <a:blip r:embed="rId2"/>
          <a:stretch>
            <a:fillRect/>
          </a:stretch>
        </p:blipFill>
        <p:spPr>
          <a:xfrm>
            <a:off x="6430645" y="3805555"/>
            <a:ext cx="5171440" cy="1283335"/>
          </a:xfrm>
          <a:prstGeom prst="rect">
            <a:avLst/>
          </a:prstGeom>
        </p:spPr>
      </p:pic>
      <p:pic>
        <p:nvPicPr>
          <p:cNvPr id="6" name="图片 5"/>
          <p:cNvPicPr>
            <a:picLocks noChangeAspect="1"/>
          </p:cNvPicPr>
          <p:nvPr/>
        </p:nvPicPr>
        <p:blipFill>
          <a:blip r:embed="rId3"/>
          <a:stretch>
            <a:fillRect/>
          </a:stretch>
        </p:blipFill>
        <p:spPr>
          <a:xfrm>
            <a:off x="661035" y="3973195"/>
            <a:ext cx="6028690" cy="1115695"/>
          </a:xfrm>
          <a:prstGeom prst="rect">
            <a:avLst/>
          </a:prstGeom>
        </p:spPr>
      </p:pic>
    </p:spTree>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知识点</a:t>
            </a:r>
            <a:r>
              <a:rPr lang="en-US" altLang="zh-CN" dirty="0">
                <a:sym typeface="+mn-ea"/>
              </a:rPr>
              <a:t>7</a:t>
            </a:r>
            <a:r>
              <a:rPr lang="zh-CN" altLang="en-US" dirty="0">
                <a:sym typeface="+mn-ea"/>
              </a:rPr>
              <a:t>：</a:t>
            </a:r>
            <a:r>
              <a:rPr lang="en-US" altLang="zh-CN" dirty="0">
                <a:sym typeface="+mn-ea"/>
              </a:rPr>
              <a:t>Map</a:t>
            </a:r>
            <a:r>
              <a:rPr lang="zh-CN" altLang="en-US" dirty="0">
                <a:sym typeface="+mn-ea"/>
              </a:rPr>
              <a:t>接口实现类</a:t>
            </a:r>
            <a:r>
              <a:rPr lang="en-US" altLang="zh-CN" dirty="0">
                <a:sym typeface="+mn-ea"/>
              </a:rPr>
              <a:t>-</a:t>
            </a:r>
            <a:r>
              <a:rPr lang="zh-CN" altLang="en-US" dirty="0">
                <a:cs typeface="微软雅黑 Light" panose="020B0502040204020203" pitchFamily="34" charset="-122"/>
                <a:sym typeface="+mn-ea"/>
              </a:rPr>
              <a:t>ConcurrentHashMap</a:t>
            </a:r>
            <a:endParaRPr lang="zh-CN" altLang="en-US"/>
          </a:p>
        </p:txBody>
      </p:sp>
      <p:sp>
        <p:nvSpPr>
          <p:cNvPr id="3" name="内容占位符 2"/>
          <p:cNvSpPr>
            <a:spLocks noGrp="1"/>
          </p:cNvSpPr>
          <p:nvPr>
            <p:ph idx="1"/>
          </p:nvPr>
        </p:nvSpPr>
        <p:spPr/>
        <p:txBody>
          <a:bodyPr/>
          <a:lstStyle/>
          <a:p>
            <a:r>
              <a:rPr lang="zh-CN" altLang="en-US"/>
              <a:t>特点：ConcurrentHashMap是线程安全并且高效的HashMap</a:t>
            </a:r>
          </a:p>
          <a:p>
            <a:r>
              <a:rPr lang="zh-CN" altLang="en-US"/>
              <a:t>常用方法：同HashMap</a:t>
            </a:r>
          </a:p>
          <a:p>
            <a:r>
              <a:rPr lang="zh-CN" altLang="en-US"/>
              <a:t>数据结构：JDK8 数组+链表+红黑树，桶中的结构可能是链表，也可能是红黑树，红黑树是为了提高查找效率。采用CAS+Synchronized保证线程安全。</a:t>
            </a:r>
          </a:p>
        </p:txBody>
      </p:sp>
      <p:pic>
        <p:nvPicPr>
          <p:cNvPr id="4" name="图片 -2147482452"/>
          <p:cNvPicPr>
            <a:picLocks noChangeAspect="1"/>
          </p:cNvPicPr>
          <p:nvPr/>
        </p:nvPicPr>
        <p:blipFill>
          <a:blip r:embed="rId2"/>
          <a:stretch>
            <a:fillRect/>
          </a:stretch>
        </p:blipFill>
        <p:spPr>
          <a:xfrm>
            <a:off x="2433320" y="3815080"/>
            <a:ext cx="3008630" cy="2889250"/>
          </a:xfrm>
          <a:prstGeom prst="rect">
            <a:avLst/>
          </a:prstGeom>
          <a:noFill/>
          <a:ln w="9525">
            <a:noFill/>
          </a:ln>
        </p:spPr>
      </p:pic>
    </p:spTree>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sym typeface="+mn-ea"/>
              </a:rPr>
              <a:t>7</a:t>
            </a:r>
            <a:r>
              <a:rPr lang="zh-CN" altLang="en-US" dirty="0">
                <a:sym typeface="+mn-ea"/>
              </a:rPr>
              <a:t>：</a:t>
            </a:r>
            <a:r>
              <a:rPr lang="en-US" altLang="zh-CN" dirty="0">
                <a:sym typeface="+mn-ea"/>
              </a:rPr>
              <a:t>Map</a:t>
            </a:r>
            <a:r>
              <a:rPr lang="zh-CN" altLang="en-US" dirty="0">
                <a:sym typeface="+mn-ea"/>
              </a:rPr>
              <a:t>接口实现类</a:t>
            </a:r>
            <a:r>
              <a:rPr lang="en-US" altLang="zh-CN" dirty="0">
                <a:sym typeface="+mn-ea"/>
              </a:rPr>
              <a:t>-</a:t>
            </a:r>
            <a:r>
              <a:rPr lang="zh-CN" altLang="en-US" dirty="0">
                <a:cs typeface="微软雅黑 Light" panose="020B0502040204020203" pitchFamily="34" charset="-122"/>
                <a:sym typeface="+mn-ea"/>
              </a:rPr>
              <a:t>Tree</a:t>
            </a:r>
            <a:r>
              <a:rPr lang="en-US" altLang="zh-CN" dirty="0">
                <a:cs typeface="微软雅黑 Light" panose="020B0502040204020203" pitchFamily="34" charset="-122"/>
                <a:sym typeface="+mn-ea"/>
              </a:rPr>
              <a:t>Map</a:t>
            </a:r>
            <a:endParaRPr lang="en-US" altLang="zh-CN" dirty="0">
              <a:sym typeface="+mn-ea"/>
            </a:endParaRPr>
          </a:p>
        </p:txBody>
      </p:sp>
      <p:sp>
        <p:nvSpPr>
          <p:cNvPr id="6" name="内容占位符 5"/>
          <p:cNvSpPr>
            <a:spLocks noGrp="1"/>
          </p:cNvSpPr>
          <p:nvPr>
            <p:ph idx="1"/>
          </p:nvPr>
        </p:nvSpPr>
        <p:spPr>
          <a:xfrm>
            <a:off x="173355" y="683260"/>
            <a:ext cx="11791950" cy="5629275"/>
          </a:xfrm>
        </p:spPr>
        <p:txBody>
          <a:bodyPr>
            <a:normAutofit/>
          </a:bodyPr>
          <a:lstStyle/>
          <a:p>
            <a:r>
              <a:rPr lang="zh-CN" altLang="en-US" sz="2400" dirty="0">
                <a:cs typeface="微软雅黑 Light" panose="020B0502040204020203" pitchFamily="34" charset="-122"/>
                <a:sym typeface="+mn-ea"/>
              </a:rPr>
              <a:t>Tree</a:t>
            </a:r>
            <a:r>
              <a:rPr lang="en-US" altLang="zh-CN" sz="2400" dirty="0">
                <a:cs typeface="微软雅黑 Light" panose="020B0502040204020203" pitchFamily="34" charset="-122"/>
                <a:sym typeface="+mn-ea"/>
              </a:rPr>
              <a:t>Map</a:t>
            </a:r>
            <a:r>
              <a:rPr lang="zh-CN" altLang="en-US" sz="2400" dirty="0">
                <a:solidFill>
                  <a:srgbClr val="FF0000"/>
                </a:solidFill>
                <a:cs typeface="微软雅黑 Light" panose="020B0502040204020203" pitchFamily="34" charset="-122"/>
                <a:sym typeface="+mn-ea"/>
              </a:rPr>
              <a:t>特点：</a:t>
            </a:r>
            <a:r>
              <a:rPr lang="zh-CN" altLang="en-US" sz="2400" dirty="0">
                <a:cs typeface="微软雅黑 Light" panose="020B0502040204020203" pitchFamily="34" charset="-122"/>
                <a:sym typeface="+mn-ea"/>
              </a:rPr>
              <a:t> 可以对</a:t>
            </a:r>
            <a:r>
              <a:rPr lang="en-US" altLang="zh-CN" sz="2400" dirty="0">
                <a:cs typeface="微软雅黑 Light" panose="020B0502040204020203" pitchFamily="34" charset="-122"/>
                <a:sym typeface="+mn-ea"/>
              </a:rPr>
              <a:t>Map</a:t>
            </a:r>
            <a:r>
              <a:rPr lang="zh-CN" altLang="en-US" sz="2400" dirty="0">
                <a:cs typeface="微软雅黑 Light" panose="020B0502040204020203" pitchFamily="34" charset="-122"/>
                <a:sym typeface="+mn-ea"/>
              </a:rPr>
              <a:t>集合中的元素进行排序。</a:t>
            </a:r>
          </a:p>
          <a:p>
            <a:pPr lvl="1" algn="l">
              <a:buClrTx/>
              <a:buSzTx/>
            </a:pPr>
            <a:r>
              <a:rPr lang="zh-CN" altLang="en-US" sz="1800" dirty="0">
                <a:cs typeface="微软雅黑 Light" panose="020B0502040204020203" pitchFamily="34" charset="-122"/>
                <a:sym typeface="+mn-ea"/>
              </a:rPr>
              <a:t>1.TreeMap基于红黑树数据结构的实现</a:t>
            </a:r>
          </a:p>
          <a:p>
            <a:pPr lvl="1" algn="l">
              <a:buClrTx/>
              <a:buSzTx/>
            </a:pPr>
            <a:r>
              <a:rPr lang="zh-CN" altLang="en-US" sz="1800" dirty="0">
                <a:cs typeface="微软雅黑 Light" panose="020B0502040204020203" pitchFamily="34" charset="-122"/>
                <a:sym typeface="+mn-ea"/>
              </a:rPr>
              <a:t>2.键可以使用Comparable或Comparator接口, 重写compareTo方法来排序。</a:t>
            </a:r>
          </a:p>
          <a:p>
            <a:pPr lvl="1" algn="l">
              <a:buClrTx/>
              <a:buSzTx/>
            </a:pPr>
            <a:r>
              <a:rPr lang="zh-CN" altLang="en-US" sz="1800" dirty="0">
                <a:cs typeface="微软雅黑 Light" panose="020B0502040204020203" pitchFamily="34" charset="-122"/>
                <a:sym typeface="+mn-ea"/>
              </a:rPr>
              <a:t>3.自定义的类必须实现接口和重写方法，否则抛异</a:t>
            </a:r>
          </a:p>
          <a:p>
            <a:pPr lvl="1" algn="l">
              <a:buClrTx/>
              <a:buSzTx/>
            </a:pPr>
            <a:r>
              <a:rPr lang="zh-CN" altLang="en-US" sz="1800" dirty="0">
                <a:cs typeface="微软雅黑 Light" panose="020B0502040204020203" pitchFamily="34" charset="-122"/>
                <a:sym typeface="+mn-ea"/>
              </a:rPr>
              <a:t>4.Key值不允许重复，如果重复会把原有的value值覆盖。</a:t>
            </a:r>
          </a:p>
          <a:p>
            <a:r>
              <a:rPr lang="zh-CN" altLang="en-US" sz="2400" dirty="0">
                <a:cs typeface="微软雅黑 Light" panose="020B0502040204020203" pitchFamily="34" charset="-122"/>
                <a:sym typeface="+mn-ea"/>
              </a:rPr>
              <a:t>使用元素的自然顺序（字典顺序）进行排序</a:t>
            </a:r>
            <a:r>
              <a:rPr lang="zh-CN" altLang="en-US" sz="2400" dirty="0">
                <a:cs typeface="微软雅黑 Light" panose="020B0502040204020203" pitchFamily="34" charset="-122"/>
              </a:rPr>
              <a:t>：</a:t>
            </a:r>
            <a:endParaRPr lang="en-US" altLang="zh-CN" sz="2000" dirty="0">
              <a:cs typeface="微软雅黑 Light" panose="020B0502040204020203" pitchFamily="34" charset="-122"/>
            </a:endParaRPr>
          </a:p>
          <a:p>
            <a:pPr lvl="1"/>
            <a:r>
              <a:rPr lang="zh-CN" altLang="en-US" sz="1800" dirty="0">
                <a:cs typeface="微软雅黑 Light" panose="020B0502040204020203" pitchFamily="34" charset="-122"/>
                <a:sym typeface="+mn-ea"/>
              </a:rPr>
              <a:t>对象(本身具有比较功能的元素)进行排序</a:t>
            </a:r>
            <a:r>
              <a:rPr lang="zh-CN" altLang="en-US" sz="1800" dirty="0">
                <a:cs typeface="微软雅黑 Light" panose="020B0502040204020203" pitchFamily="34" charset="-122"/>
                <a:sym typeface="Courier New" panose="02070309020205020404" pitchFamily="1" charset="0"/>
              </a:rPr>
              <a:t>。</a:t>
            </a:r>
          </a:p>
          <a:p>
            <a:pPr lvl="1"/>
            <a:r>
              <a:rPr sz="1800" dirty="0">
                <a:cs typeface="微软雅黑 Light" panose="020B0502040204020203" pitchFamily="34" charset="-122"/>
                <a:sym typeface="+mn-ea"/>
              </a:rPr>
              <a:t>自定义对象（本身没有比较功能的素）进行排序(</a:t>
            </a:r>
            <a:r>
              <a:rPr sz="1800" dirty="0">
                <a:gradFill>
                  <a:gsLst>
                    <a:gs pos="0">
                      <a:srgbClr val="FE4444"/>
                    </a:gs>
                    <a:gs pos="100000">
                      <a:srgbClr val="832B2B"/>
                    </a:gs>
                  </a:gsLst>
                  <a:lin scaled="0"/>
                </a:gradFill>
                <a:cs typeface="微软雅黑 Light" panose="020B0502040204020203" pitchFamily="34" charset="-122"/>
                <a:sym typeface="+mn-ea"/>
              </a:rPr>
              <a:t>要进行比较那就让元素具有比较功能，</a:t>
            </a:r>
          </a:p>
          <a:p>
            <a:pPr marL="457200" lvl="1" indent="0">
              <a:buNone/>
            </a:pPr>
            <a:r>
              <a:rPr sz="1800" dirty="0">
                <a:gradFill>
                  <a:gsLst>
                    <a:gs pos="0">
                      <a:srgbClr val="FE4444"/>
                    </a:gs>
                    <a:gs pos="100000">
                      <a:srgbClr val="832B2B"/>
                    </a:gs>
                  </a:gsLst>
                  <a:lin scaled="0"/>
                </a:gradFill>
                <a:cs typeface="微软雅黑 Light" panose="020B0502040204020203" pitchFamily="34" charset="-122"/>
                <a:sym typeface="+mn-ea"/>
              </a:rPr>
              <a:t>    那就要实现Comparable这个接口里compareTo的方法</a:t>
            </a:r>
            <a:r>
              <a:rPr sz="1800" dirty="0">
                <a:cs typeface="微软雅黑 Light" panose="020B0502040204020203" pitchFamily="34" charset="-122"/>
                <a:sym typeface="+mn-ea"/>
              </a:rPr>
              <a:t>)</a:t>
            </a:r>
          </a:p>
          <a:p>
            <a:pPr marL="457200" lvl="1" indent="0">
              <a:buNone/>
            </a:pPr>
            <a:r>
              <a:rPr lang="zh-CN" altLang="en-US" sz="1800" dirty="0">
                <a:cs typeface="微软雅黑 Light" panose="020B0502040204020203" pitchFamily="34" charset="-122"/>
                <a:sym typeface="+mn-ea"/>
              </a:rPr>
              <a:t>使用</a:t>
            </a:r>
            <a:r>
              <a:rPr lang="zh-CN" altLang="en-US" sz="1800" dirty="0">
                <a:sym typeface="+mn-ea"/>
              </a:rPr>
              <a:t>比较器</a:t>
            </a:r>
            <a:r>
              <a:rPr lang="zh-CN" altLang="en-US" sz="1800" dirty="0">
                <a:cs typeface="微软雅黑 Light" panose="020B0502040204020203" pitchFamily="34" charset="-122"/>
                <a:sym typeface="+mn-ea"/>
              </a:rPr>
              <a:t>进行排序：</a:t>
            </a:r>
            <a:endParaRPr lang="en-US" altLang="zh-CN" sz="1800" dirty="0">
              <a:cs typeface="微软雅黑 Light" panose="020B0502040204020203" pitchFamily="34" charset="-122"/>
            </a:endParaRPr>
          </a:p>
          <a:p>
            <a:pPr lvl="1"/>
            <a:r>
              <a:rPr lang="zh-CN" altLang="en-US" sz="1800" dirty="0">
                <a:solidFill>
                  <a:srgbClr val="FF0000"/>
                </a:solidFill>
                <a:cs typeface="微软雅黑 Light" panose="020B0502040204020203" pitchFamily="34" charset="-122"/>
                <a:sym typeface="+mn-ea"/>
              </a:rPr>
              <a:t>定义一个类实现Comparator接口，覆盖compare方法，将类对象作为参数传递给TreeSet集合的构造方法</a:t>
            </a:r>
            <a:endParaRPr sz="1800" dirty="0">
              <a:cs typeface="微软雅黑 Light" panose="020B0502040204020203" pitchFamily="34" charset="-122"/>
              <a:sym typeface="+mn-ea"/>
            </a:endParaRPr>
          </a:p>
          <a:p>
            <a:pPr marL="457200" lvl="1" indent="0">
              <a:buNone/>
            </a:pPr>
            <a:endParaRPr lang="zh-CN" altLang="en-US" sz="2000" dirty="0">
              <a:cs typeface="微软雅黑 Light" panose="020B0502040204020203" pitchFamily="34" charset="-122"/>
            </a:endParaRPr>
          </a:p>
          <a:p>
            <a:pPr marL="457200" lvl="1" indent="0">
              <a:buNone/>
            </a:pPr>
            <a:endParaRPr lang="zh-CN" altLang="en-US" sz="2000" dirty="0">
              <a:cs typeface="微软雅黑 Light" panose="020B0502040204020203" pitchFamily="34" charset="-122"/>
            </a:endParaRPr>
          </a:p>
        </p:txBody>
      </p:sp>
    </p:spTree>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知识点</a:t>
            </a:r>
            <a:r>
              <a:rPr lang="en-US" altLang="zh-CN" dirty="0">
                <a:sym typeface="+mn-ea"/>
              </a:rPr>
              <a:t>8</a:t>
            </a:r>
            <a:r>
              <a:rPr lang="zh-CN" altLang="en-US" dirty="0">
                <a:sym typeface="+mn-ea"/>
              </a:rPr>
              <a:t>：</a:t>
            </a:r>
            <a:r>
              <a:rPr lang="en-US" altLang="zh-CN" dirty="0" err="1">
                <a:sym typeface="+mn-ea"/>
              </a:rPr>
              <a:t>Properites</a:t>
            </a:r>
            <a:r>
              <a:rPr lang="zh-CN" altLang="en-US" dirty="0">
                <a:sym typeface="+mn-ea"/>
              </a:rPr>
              <a:t>类重要方法</a:t>
            </a:r>
            <a:endParaRPr lang="zh-CN" altLang="en-US" dirty="0"/>
          </a:p>
        </p:txBody>
      </p:sp>
      <p:sp>
        <p:nvSpPr>
          <p:cNvPr id="3" name="内容占位符 2"/>
          <p:cNvSpPr>
            <a:spLocks noGrp="1"/>
          </p:cNvSpPr>
          <p:nvPr>
            <p:ph idx="1"/>
          </p:nvPr>
        </p:nvSpPr>
        <p:spPr>
          <a:xfrm>
            <a:off x="186690" y="692785"/>
            <a:ext cx="12005310" cy="5655310"/>
          </a:xfrm>
        </p:spPr>
        <p:txBody>
          <a:bodyPr>
            <a:normAutofit/>
          </a:bodyPr>
          <a:lstStyle/>
          <a:p>
            <a:pPr>
              <a:lnSpc>
                <a:spcPct val="140000"/>
              </a:lnSpc>
            </a:pPr>
            <a:r>
              <a:rPr lang="en-US" sz="2400"/>
              <a:t>P</a:t>
            </a:r>
            <a:r>
              <a:rPr sz="2400"/>
              <a:t>roperties</a:t>
            </a:r>
            <a:r>
              <a:rPr lang="zh-CN" altLang="en-US" sz="2400" dirty="0">
                <a:sym typeface="+mn-ea"/>
              </a:rPr>
              <a:t>类</a:t>
            </a:r>
            <a:r>
              <a:rPr sz="2400">
                <a:sym typeface="+mn-ea"/>
              </a:rPr>
              <a:t>继承于 Hashtable。</a:t>
            </a:r>
          </a:p>
          <a:p>
            <a:pPr>
              <a:lnSpc>
                <a:spcPct val="140000"/>
              </a:lnSpc>
            </a:pPr>
            <a:endParaRPr sz="2400">
              <a:sym typeface="+mn-ea"/>
            </a:endParaRPr>
          </a:p>
          <a:p>
            <a:pPr>
              <a:lnSpc>
                <a:spcPct val="140000"/>
              </a:lnSpc>
            </a:pPr>
            <a:r>
              <a:rPr lang="zh-CN" sz="2400">
                <a:sym typeface="+mn-ea"/>
              </a:rPr>
              <a:t>特点：</a:t>
            </a:r>
          </a:p>
          <a:p>
            <a:pPr lvl="1" algn="l">
              <a:buClrTx/>
              <a:buSzTx/>
            </a:pPr>
            <a:r>
              <a:rPr lang="zh-CN" altLang="en-US" sz="1800" dirty="0">
                <a:cs typeface="微软雅黑 Light" panose="020B0502040204020203" pitchFamily="34" charset="-122"/>
                <a:sym typeface="+mn-ea"/>
              </a:rPr>
              <a:t>1.Properites类是Hashtable类的子类，所以也间接地实现了Map接口</a:t>
            </a:r>
          </a:p>
          <a:p>
            <a:pPr lvl="1" algn="l">
              <a:buClrTx/>
              <a:buSzTx/>
            </a:pPr>
            <a:r>
              <a:rPr lang="zh-CN" altLang="en-US" sz="1800" dirty="0">
                <a:cs typeface="微软雅黑 Light" panose="020B0502040204020203" pitchFamily="34" charset="-122"/>
              </a:rPr>
              <a:t>2.在实际应用中，常使用Properties类对属性文件进行处理 eg:数据库账户名和密码</a:t>
            </a:r>
          </a:p>
          <a:p>
            <a:pPr lvl="1" algn="l">
              <a:buClrTx/>
              <a:buSzTx/>
            </a:pPr>
            <a:r>
              <a:rPr lang="zh-CN" altLang="en-US" sz="1800" dirty="0">
                <a:cs typeface="微软雅黑 Light" panose="020B0502040204020203" pitchFamily="34" charset="-122"/>
              </a:rPr>
              <a:t>3.键值对都是字符串   </a:t>
            </a:r>
          </a:p>
          <a:p>
            <a:pPr marL="228600" lvl="1" algn="l">
              <a:lnSpc>
                <a:spcPct val="170000"/>
              </a:lnSpc>
              <a:spcBef>
                <a:spcPts val="1000"/>
              </a:spcBef>
              <a:buClrTx/>
              <a:buSzTx/>
            </a:pPr>
            <a:r>
              <a:rPr lang="zh-CN" sz="2400"/>
              <a:t>除了从Hashtable中所定义的方法，Properties定义了以下方法：</a:t>
            </a:r>
          </a:p>
        </p:txBody>
      </p:sp>
      <p:graphicFrame>
        <p:nvGraphicFramePr>
          <p:cNvPr id="9" name="表格 8"/>
          <p:cNvGraphicFramePr>
            <a:graphicFrameLocks noGrp="1"/>
          </p:cNvGraphicFramePr>
          <p:nvPr>
            <p:custDataLst>
              <p:tags r:id="rId1"/>
            </p:custDataLst>
          </p:nvPr>
        </p:nvGraphicFramePr>
        <p:xfrm>
          <a:off x="183396" y="4739440"/>
          <a:ext cx="11817350" cy="1974850"/>
        </p:xfrm>
        <a:graphic>
          <a:graphicData uri="http://schemas.openxmlformats.org/drawingml/2006/table">
            <a:tbl>
              <a:tblPr firstRow="1" bandRow="1">
                <a:tableStyleId>{93296810-A885-4BE3-A3E7-6D5BEEA58F35}</a:tableStyleId>
              </a:tblPr>
              <a:tblGrid>
                <a:gridCol w="5671820"/>
                <a:gridCol w="6145530"/>
              </a:tblGrid>
              <a:tr h="365760">
                <a:tc>
                  <a:txBody>
                    <a:bodyPr/>
                    <a:lstStyle/>
                    <a:p>
                      <a:pPr algn="ctr"/>
                      <a:r>
                        <a:rPr lang="zh-CN" altLang="en-US" sz="1800" dirty="0">
                          <a:latin typeface="微软雅黑" panose="020B0503020204020204" pitchFamily="34" charset="-122"/>
                          <a:ea typeface="微软雅黑" panose="020B0503020204020204" pitchFamily="34" charset="-122"/>
                        </a:rPr>
                        <a:t>方法</a:t>
                      </a:r>
                    </a:p>
                  </a:txBody>
                  <a:tcPr anchor="ctr"/>
                </a:tc>
                <a:tc>
                  <a:txBody>
                    <a:bodyPr/>
                    <a:lstStyle/>
                    <a:p>
                      <a:pPr algn="ctr"/>
                      <a:r>
                        <a:rPr lang="zh-CN" altLang="en-US" sz="1800" dirty="0">
                          <a:latin typeface="微软雅黑" panose="020B0503020204020204" pitchFamily="34" charset="-122"/>
                          <a:ea typeface="微软雅黑" panose="020B0503020204020204" pitchFamily="34" charset="-122"/>
                        </a:rPr>
                        <a:t>功能</a:t>
                      </a:r>
                    </a:p>
                  </a:txBody>
                  <a:tcPr anchor="ctr"/>
                </a:tc>
              </a:tr>
              <a:tr h="365760">
                <a:tc>
                  <a:txBody>
                    <a:bodyPr/>
                    <a:lstStyle/>
                    <a:p>
                      <a:r>
                        <a:rPr lang="en-US" altLang="zh-CN" dirty="0">
                          <a:latin typeface="微软雅黑" panose="020B0503020204020204" pitchFamily="34" charset="-122"/>
                          <a:ea typeface="微软雅黑" panose="020B0503020204020204" pitchFamily="34" charset="-122"/>
                        </a:rPr>
                        <a:t>public Object setProperty(String key,String value)</a:t>
                      </a:r>
                    </a:p>
                  </a:txBody>
                  <a:tcPr/>
                </a:tc>
                <a:tc>
                  <a:txBody>
                    <a:bodyPr/>
                    <a:lstStyle/>
                    <a:p>
                      <a:r>
                        <a:rPr sz="1800" kern="1200" dirty="0">
                          <a:effectLst/>
                          <a:latin typeface="微软雅黑" panose="020B0503020204020204" pitchFamily="34" charset="-122"/>
                          <a:ea typeface="微软雅黑" panose="020B0503020204020204" pitchFamily="34" charset="-122"/>
                        </a:rPr>
                        <a:t>key - 要放入此属性列表的关键字  value - 对应的值为 key </a:t>
                      </a:r>
                    </a:p>
                  </a:txBody>
                  <a:tcPr/>
                </a:tc>
              </a:tr>
              <a:tr h="365760">
                <a:tc>
                  <a:txBody>
                    <a:bodyPr/>
                    <a:lstStyle/>
                    <a:p>
                      <a:r>
                        <a:rPr lang="en-US" altLang="zh-CN">
                          <a:latin typeface="微软雅黑" panose="020B0503020204020204" pitchFamily="34" charset="-122"/>
                          <a:ea typeface="微软雅黑" panose="020B0503020204020204" pitchFamily="34" charset="-122"/>
                        </a:rPr>
                        <a:t>public String getProperty(String key)</a:t>
                      </a:r>
                    </a:p>
                  </a:txBody>
                  <a:tcPr/>
                </a:tc>
                <a:tc>
                  <a:txBody>
                    <a:bodyPr/>
                    <a:lstStyle/>
                    <a:p>
                      <a:r>
                        <a:rPr lang="zh-CN" altLang="en-US" dirty="0">
                          <a:latin typeface="微软雅黑" panose="020B0503020204020204" pitchFamily="34" charset="-122"/>
                          <a:ea typeface="微软雅黑" panose="020B0503020204020204" pitchFamily="34" charset="-122"/>
                        </a:rPr>
                        <a:t>返回</a:t>
                      </a:r>
                      <a:r>
                        <a:rPr dirty="0">
                          <a:latin typeface="微软雅黑" panose="020B0503020204020204" pitchFamily="34" charset="-122"/>
                          <a:ea typeface="微软雅黑" panose="020B0503020204020204" pitchFamily="34" charset="-122"/>
                        </a:rPr>
                        <a:t>属性列表中具有指定键值的值</a:t>
                      </a:r>
                    </a:p>
                  </a:txBody>
                  <a:tcPr/>
                </a:tc>
              </a:tr>
              <a:tr h="365760">
                <a:tc>
                  <a:txBody>
                    <a:bodyPr/>
                    <a:lstStyle/>
                    <a:p>
                      <a:r>
                        <a:rPr lang="en-US" altLang="zh-CN">
                          <a:latin typeface="微软雅黑" panose="020B0503020204020204" pitchFamily="34" charset="-122"/>
                          <a:ea typeface="微软雅黑" panose="020B0503020204020204" pitchFamily="34" charset="-122"/>
                        </a:rPr>
                        <a:t>public void load(InputStream inStream)</a:t>
                      </a:r>
                    </a:p>
                  </a:txBody>
                  <a:tcPr/>
                </a:tc>
                <a:tc>
                  <a:txBody>
                    <a:bodyPr/>
                    <a:lstStyle/>
                    <a:p>
                      <a:r>
                        <a:rPr dirty="0">
                          <a:latin typeface="微软雅黑" panose="020B0503020204020204" pitchFamily="34" charset="-122"/>
                          <a:ea typeface="微软雅黑" panose="020B0503020204020204" pitchFamily="34" charset="-122"/>
                        </a:rPr>
                        <a:t>输入字节流读取属性列表（键和元素对）。 </a:t>
                      </a:r>
                    </a:p>
                  </a:txBody>
                  <a:tcPr/>
                </a:tc>
              </a:tr>
              <a:tr h="511810">
                <a:tc>
                  <a:txBody>
                    <a:bodyPr/>
                    <a:lstStyle/>
                    <a:p>
                      <a:pPr>
                        <a:buNone/>
                      </a:pPr>
                      <a:r>
                        <a:rPr lang="en-US" altLang="zh-CN">
                          <a:latin typeface="微软雅黑" panose="020B0503020204020204" pitchFamily="34" charset="-122"/>
                          <a:ea typeface="微软雅黑" panose="020B0503020204020204" pitchFamily="34" charset="-122"/>
                        </a:rPr>
                        <a:t>public Set&lt;String&gt; stringPropertyNames()</a:t>
                      </a:r>
                    </a:p>
                  </a:txBody>
                  <a:tcPr/>
                </a:tc>
                <a:tc>
                  <a:txBody>
                    <a:bodyPr/>
                    <a:lstStyle/>
                    <a:p>
                      <a:pPr>
                        <a:buNone/>
                      </a:pPr>
                      <a:r>
                        <a:rPr lang="zh-CN" altLang="en-US" dirty="0">
                          <a:latin typeface="微软雅黑" panose="020B0503020204020204" pitchFamily="34" charset="-122"/>
                          <a:ea typeface="微软雅黑" panose="020B0503020204020204" pitchFamily="34" charset="-122"/>
                        </a:rPr>
                        <a:t>返回此属性列表中的一组键</a:t>
                      </a:r>
                    </a:p>
                  </a:txBody>
                  <a:tcPr/>
                </a:tc>
              </a:tr>
            </a:tbl>
          </a:graphicData>
        </a:graphic>
      </p:graphicFrame>
      <p:pic>
        <p:nvPicPr>
          <p:cNvPr id="4" name="图片 -2147482450"/>
          <p:cNvPicPr>
            <a:picLocks noChangeAspect="1"/>
          </p:cNvPicPr>
          <p:nvPr/>
        </p:nvPicPr>
        <p:blipFill>
          <a:blip r:embed="rId3"/>
          <a:stretch>
            <a:fillRect/>
          </a:stretch>
        </p:blipFill>
        <p:spPr>
          <a:xfrm>
            <a:off x="2623820" y="1241425"/>
            <a:ext cx="6944360" cy="1019810"/>
          </a:xfrm>
          <a:prstGeom prst="rect">
            <a:avLst/>
          </a:prstGeom>
          <a:noFill/>
          <a:ln w="9525">
            <a:noFill/>
          </a:ln>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知识点</a:t>
            </a:r>
            <a:r>
              <a:rPr lang="en-US" altLang="zh-CN" sz="3200" dirty="0"/>
              <a:t>1</a:t>
            </a:r>
            <a:r>
              <a:rPr lang="zh-CN" altLang="en-US" sz="3200" dirty="0"/>
              <a:t>：</a:t>
            </a:r>
            <a:r>
              <a:rPr lang="zh-CN" altLang="en-US" sz="3200" dirty="0">
                <a:sym typeface="+mn-ea"/>
              </a:rPr>
              <a:t>集合类介绍</a:t>
            </a:r>
            <a:endParaRPr lang="zh-CN" altLang="en-US" sz="3200" dirty="0"/>
          </a:p>
        </p:txBody>
      </p:sp>
      <p:sp>
        <p:nvSpPr>
          <p:cNvPr id="3" name="内容占位符 2"/>
          <p:cNvSpPr>
            <a:spLocks noGrp="1"/>
          </p:cNvSpPr>
          <p:nvPr>
            <p:ph idx="1"/>
          </p:nvPr>
        </p:nvSpPr>
        <p:spPr/>
        <p:txBody>
          <a:bodyPr>
            <a:normAutofit lnSpcReduction="10000"/>
          </a:bodyPr>
          <a:lstStyle/>
          <a:p>
            <a:r>
              <a:rPr lang="zh-CN" altLang="en-US" sz="2400" dirty="0">
                <a:sym typeface="+mn-ea"/>
              </a:rPr>
              <a:t>为什么出现集合类</a:t>
            </a:r>
            <a:r>
              <a:rPr lang="zh-CN" altLang="en-US" sz="2400" dirty="0"/>
              <a:t>：</a:t>
            </a:r>
            <a:endParaRPr lang="en-US" altLang="zh-CN" sz="2400" dirty="0"/>
          </a:p>
          <a:p>
            <a:pPr lvl="1"/>
            <a:r>
              <a:rPr lang="zh-CN" altLang="en-US" sz="2000" dirty="0">
                <a:sym typeface="+mn-ea"/>
              </a:rPr>
              <a:t>面向对象语言对事物的体现都是以对象的形式，所以为了方便对多个对象的操作，就对对象进行存储，集合就是存储对象最常用的一种方式</a:t>
            </a:r>
            <a:endParaRPr lang="en-US" altLang="zh-CN" sz="2000" dirty="0"/>
          </a:p>
          <a:p>
            <a:r>
              <a:rPr lang="zh-CN" altLang="en-US" sz="2400" dirty="0">
                <a:sym typeface="+mn-ea"/>
              </a:rPr>
              <a:t>数组和集合类同是容器，有何不同</a:t>
            </a:r>
            <a:endParaRPr lang="en-US" altLang="zh-CN" sz="2400" dirty="0"/>
          </a:p>
          <a:p>
            <a:pPr lvl="1"/>
            <a:r>
              <a:rPr lang="zh-CN" altLang="en-US" sz="2000">
                <a:sym typeface="+mn-ea"/>
              </a:rPr>
              <a:t>数组和集合类都是容器。</a:t>
            </a:r>
            <a:endParaRPr lang="zh-CN" altLang="en-US" sz="2000" dirty="0">
              <a:sym typeface="+mn-ea"/>
            </a:endParaRPr>
          </a:p>
          <a:p>
            <a:pPr lvl="1"/>
            <a:r>
              <a:rPr lang="zh-CN" altLang="en-US" sz="2000" dirty="0">
                <a:solidFill>
                  <a:srgbClr val="FF0000"/>
                </a:solidFill>
                <a:sym typeface="+mn-ea"/>
              </a:rPr>
              <a:t>数组长度是固定的；集合长度是可变的。</a:t>
            </a:r>
          </a:p>
          <a:p>
            <a:pPr lvl="1"/>
            <a:r>
              <a:rPr lang="zh-CN" altLang="en-US" sz="2000" dirty="0">
                <a:solidFill>
                  <a:srgbClr val="FF0000"/>
                </a:solidFill>
                <a:sym typeface="+mn-ea"/>
              </a:rPr>
              <a:t>数组中可以存储基本数据类型和引用数据类型，集合只能存储对象。</a:t>
            </a:r>
          </a:p>
          <a:p>
            <a:pPr lvl="1"/>
            <a:r>
              <a:rPr lang="zh-CN" altLang="en-US" sz="2000">
                <a:sym typeface="+mn-ea"/>
              </a:rPr>
              <a:t>数组中存储数据类型是单一的，集合中可以存储任意类型的对象。</a:t>
            </a:r>
            <a:endParaRPr lang="en-US" altLang="zh-CN" sz="2000" dirty="0"/>
          </a:p>
          <a:p>
            <a:r>
              <a:rPr lang="zh-CN" altLang="en-US" sz="2400" dirty="0">
                <a:sym typeface="+mn-ea"/>
              </a:rPr>
              <a:t>集合类的特点</a:t>
            </a:r>
            <a:endParaRPr lang="en-US" altLang="zh-CN" sz="2400" dirty="0"/>
          </a:p>
          <a:p>
            <a:pPr lvl="1"/>
            <a:r>
              <a:rPr lang="zh-CN" altLang="en-US" sz="2000" dirty="0">
                <a:sym typeface="+mn-ea"/>
              </a:rPr>
              <a:t>集合只用于存储对象，集合长度是可变的，</a:t>
            </a:r>
            <a:r>
              <a:rPr lang="zh-CN" altLang="en-US" sz="2000" dirty="0">
                <a:solidFill>
                  <a:srgbClr val="FF0000"/>
                </a:solidFill>
                <a:sym typeface="+mn-ea"/>
              </a:rPr>
              <a:t>集合可以存储不同类型的对象。</a:t>
            </a:r>
            <a:endParaRPr lang="zh-CN" altLang="en-US" sz="2000" dirty="0"/>
          </a:p>
        </p:txBody>
      </p:sp>
    </p:spTree>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sym typeface="+mn-ea"/>
              </a:rPr>
              <a:t>知识点</a:t>
            </a:r>
            <a:r>
              <a:rPr lang="en-US" altLang="zh-CN" dirty="0">
                <a:sym typeface="+mn-ea"/>
              </a:rPr>
              <a:t>8</a:t>
            </a:r>
            <a:r>
              <a:rPr lang="zh-CN" altLang="en-US" dirty="0">
                <a:sym typeface="+mn-ea"/>
              </a:rPr>
              <a:t>：</a:t>
            </a:r>
            <a:r>
              <a:rPr lang="en-US" altLang="zh-CN" dirty="0" err="1">
                <a:sym typeface="+mn-ea"/>
              </a:rPr>
              <a:t>Properites</a:t>
            </a:r>
            <a:r>
              <a:rPr lang="zh-CN" altLang="en-US" dirty="0">
                <a:sym typeface="+mn-ea"/>
              </a:rPr>
              <a:t>类重要方法</a:t>
            </a:r>
            <a:r>
              <a:rPr lang="en-US" altLang="zh-CN" dirty="0">
                <a:sym typeface="+mn-ea"/>
              </a:rPr>
              <a:t>-</a:t>
            </a:r>
            <a:r>
              <a:rPr lang="zh-CN" altLang="en-US" dirty="0">
                <a:sym typeface="+mn-ea"/>
              </a:rPr>
              <a:t>案例</a:t>
            </a:r>
          </a:p>
        </p:txBody>
      </p:sp>
      <p:pic>
        <p:nvPicPr>
          <p:cNvPr id="9" name="图片 8"/>
          <p:cNvPicPr>
            <a:picLocks noChangeAspect="1"/>
          </p:cNvPicPr>
          <p:nvPr/>
        </p:nvPicPr>
        <p:blipFill>
          <a:blip r:embed="rId2"/>
          <a:stretch>
            <a:fillRect/>
          </a:stretch>
        </p:blipFill>
        <p:spPr>
          <a:xfrm>
            <a:off x="502920" y="1526540"/>
            <a:ext cx="10684510" cy="3974465"/>
          </a:xfrm>
          <a:prstGeom prst="rect">
            <a:avLst/>
          </a:prstGeom>
        </p:spPr>
      </p:pic>
      <p:sp>
        <p:nvSpPr>
          <p:cNvPr id="10" name="矩形 9"/>
          <p:cNvSpPr/>
          <p:nvPr/>
        </p:nvSpPr>
        <p:spPr>
          <a:xfrm>
            <a:off x="294005" y="1290955"/>
            <a:ext cx="11234420" cy="4438015"/>
          </a:xfrm>
          <a:prstGeom prst="rect">
            <a:avLst/>
          </a:prstGeom>
          <a:noFill/>
          <a:ln w="57150">
            <a:solidFill>
              <a:schemeClr val="accent2"/>
            </a:solidFill>
          </a:ln>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本节总结提问</a:t>
            </a:r>
            <a:r>
              <a:rPr lang="en-US" altLang="zh-CN" dirty="0"/>
              <a:t>【</a:t>
            </a:r>
            <a:r>
              <a:rPr lang="zh-CN" altLang="en-US" dirty="0"/>
              <a:t>集合接口</a:t>
            </a:r>
            <a:r>
              <a:rPr lang="en-US" altLang="zh-CN" dirty="0"/>
              <a:t>】</a:t>
            </a:r>
            <a:endParaRPr lang="zh-CN" altLang="en-US" dirty="0"/>
          </a:p>
        </p:txBody>
      </p:sp>
      <p:sp>
        <p:nvSpPr>
          <p:cNvPr id="3" name="内容占位符 2"/>
          <p:cNvSpPr>
            <a:spLocks noGrp="1"/>
          </p:cNvSpPr>
          <p:nvPr>
            <p:ph idx="1"/>
          </p:nvPr>
        </p:nvSpPr>
        <p:spPr/>
        <p:txBody>
          <a:bodyPr/>
          <a:lstStyle/>
          <a:p>
            <a:r>
              <a:rPr lang="en-US" dirty="0"/>
              <a:t>List</a:t>
            </a:r>
            <a:r>
              <a:rPr lang="zh-CN" altLang="en-US" dirty="0"/>
              <a:t>有哪些实现类，各自有什么特点？</a:t>
            </a:r>
            <a:endParaRPr lang="en-US" altLang="zh-CN" dirty="0"/>
          </a:p>
          <a:p>
            <a:r>
              <a:rPr lang="en-US" altLang="zh-CN" dirty="0"/>
              <a:t>Map</a:t>
            </a:r>
            <a:r>
              <a:rPr lang="zh-CN" altLang="en-US" dirty="0"/>
              <a:t>有哪些实现类，各自有什么特点？</a:t>
            </a:r>
            <a:endParaRPr lang="en-US" altLang="zh-CN" dirty="0"/>
          </a:p>
          <a:p>
            <a:endParaRPr lang="en-US" altLang="zh-CN" dirty="0"/>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4188" y="881"/>
            <a:ext cx="11573813" cy="849126"/>
          </a:xfrm>
        </p:spPr>
        <p:txBody>
          <a:bodyPr>
            <a:normAutofit/>
          </a:bodyPr>
          <a:lstStyle/>
          <a:p>
            <a:r>
              <a:rPr lang="zh-CN" altLang="en-US" dirty="0"/>
              <a:t>知识点</a:t>
            </a:r>
            <a:r>
              <a:rPr lang="en-US" altLang="zh-CN" dirty="0"/>
              <a:t>2</a:t>
            </a:r>
            <a:r>
              <a:rPr lang="zh-CN" altLang="en-US" dirty="0"/>
              <a:t>：</a:t>
            </a:r>
            <a:r>
              <a:rPr lang="zh-CN" altLang="en-US" dirty="0">
                <a:sym typeface="+mn-ea"/>
              </a:rPr>
              <a:t>集合类图</a:t>
            </a:r>
            <a:endParaRPr lang="zh-CN" altLang="en-US" dirty="0"/>
          </a:p>
        </p:txBody>
      </p:sp>
      <p:sp>
        <p:nvSpPr>
          <p:cNvPr id="3" name="内容占位符 2"/>
          <p:cNvSpPr>
            <a:spLocks noGrp="1"/>
          </p:cNvSpPr>
          <p:nvPr>
            <p:ph idx="1"/>
          </p:nvPr>
        </p:nvSpPr>
        <p:spPr>
          <a:xfrm>
            <a:off x="265945" y="704737"/>
            <a:ext cx="11792070" cy="5448937"/>
          </a:xfrm>
        </p:spPr>
        <p:txBody>
          <a:bodyPr/>
          <a:lstStyle/>
          <a:p>
            <a:r>
              <a:rPr lang="zh-CN" altLang="en-US" sz="2000" dirty="0"/>
              <a:t>下图简要描述了集合框架的组成</a:t>
            </a:r>
            <a:r>
              <a:rPr lang="zh-CN" altLang="en-US" dirty="0"/>
              <a:t>：</a:t>
            </a:r>
          </a:p>
        </p:txBody>
      </p:sp>
      <p:sp>
        <p:nvSpPr>
          <p:cNvPr id="6" name="圆角矩形 5"/>
          <p:cNvSpPr/>
          <p:nvPr/>
        </p:nvSpPr>
        <p:spPr>
          <a:xfrm>
            <a:off x="5581757" y="653404"/>
            <a:ext cx="2205111" cy="651590"/>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Iterable</a:t>
            </a:r>
            <a:endParaRPr lang="zh-CN" altLang="en-US" sz="2000" dirty="0">
              <a:latin typeface="微软雅黑" panose="020B0503020204020204" pitchFamily="34" charset="-122"/>
              <a:ea typeface="微软雅黑" panose="020B0503020204020204" pitchFamily="34" charset="-122"/>
            </a:endParaRPr>
          </a:p>
        </p:txBody>
      </p:sp>
      <p:sp>
        <p:nvSpPr>
          <p:cNvPr id="14" name="圆角矩形 13"/>
          <p:cNvSpPr/>
          <p:nvPr/>
        </p:nvSpPr>
        <p:spPr>
          <a:xfrm>
            <a:off x="9756314" y="1949691"/>
            <a:ext cx="2205111" cy="651590"/>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Map</a:t>
            </a:r>
            <a:endParaRPr lang="zh-CN" altLang="en-US" sz="2000" dirty="0">
              <a:latin typeface="微软雅黑" panose="020B0503020204020204" pitchFamily="34" charset="-122"/>
              <a:ea typeface="微软雅黑" panose="020B0503020204020204" pitchFamily="34" charset="-122"/>
            </a:endParaRPr>
          </a:p>
        </p:txBody>
      </p:sp>
      <p:sp>
        <p:nvSpPr>
          <p:cNvPr id="15" name="圆角矩形 14"/>
          <p:cNvSpPr/>
          <p:nvPr/>
        </p:nvSpPr>
        <p:spPr>
          <a:xfrm>
            <a:off x="8475003" y="3333382"/>
            <a:ext cx="1490134" cy="651590"/>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HashMap</a:t>
            </a:r>
            <a:endParaRPr lang="zh-CN" altLang="en-US" sz="2000" dirty="0">
              <a:latin typeface="微软雅黑" panose="020B0503020204020204" pitchFamily="34" charset="-122"/>
              <a:ea typeface="微软雅黑" panose="020B0503020204020204" pitchFamily="34" charset="-122"/>
            </a:endParaRPr>
          </a:p>
        </p:txBody>
      </p:sp>
      <p:sp>
        <p:nvSpPr>
          <p:cNvPr id="17" name="圆角矩形 16"/>
          <p:cNvSpPr/>
          <p:nvPr/>
        </p:nvSpPr>
        <p:spPr>
          <a:xfrm>
            <a:off x="10465611" y="3333382"/>
            <a:ext cx="1490134" cy="651590"/>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TreeMap</a:t>
            </a:r>
            <a:endParaRPr lang="zh-CN" altLang="en-US" sz="2000" dirty="0">
              <a:latin typeface="微软雅黑" panose="020B0503020204020204" pitchFamily="34" charset="-122"/>
              <a:ea typeface="微软雅黑" panose="020B0503020204020204" pitchFamily="34" charset="-122"/>
            </a:endParaRPr>
          </a:p>
        </p:txBody>
      </p:sp>
      <p:sp>
        <p:nvSpPr>
          <p:cNvPr id="19" name="圆角矩形 18"/>
          <p:cNvSpPr/>
          <p:nvPr/>
        </p:nvSpPr>
        <p:spPr>
          <a:xfrm>
            <a:off x="8475019" y="4563198"/>
            <a:ext cx="2250832" cy="651590"/>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LinkedHashMap</a:t>
            </a:r>
            <a:endParaRPr lang="zh-CN" altLang="en-US" sz="2000" dirty="0">
              <a:latin typeface="微软雅黑" panose="020B0503020204020204" pitchFamily="34" charset="-122"/>
              <a:ea typeface="微软雅黑" panose="020B0503020204020204" pitchFamily="34" charset="-122"/>
            </a:endParaRPr>
          </a:p>
        </p:txBody>
      </p:sp>
      <p:grpSp>
        <p:nvGrpSpPr>
          <p:cNvPr id="35" name="组合 34"/>
          <p:cNvGrpSpPr/>
          <p:nvPr/>
        </p:nvGrpSpPr>
        <p:grpSpPr>
          <a:xfrm>
            <a:off x="1383665" y="1784350"/>
            <a:ext cx="6833870" cy="4552950"/>
            <a:chOff x="872711" y="2013410"/>
            <a:chExt cx="5357112" cy="4553057"/>
          </a:xfrm>
        </p:grpSpPr>
        <p:sp>
          <p:nvSpPr>
            <p:cNvPr id="7" name="圆角矩形 6"/>
            <p:cNvSpPr/>
            <p:nvPr/>
          </p:nvSpPr>
          <p:spPr>
            <a:xfrm>
              <a:off x="3106061" y="2013410"/>
              <a:ext cx="2205111" cy="651590"/>
            </a:xfrm>
            <a:prstGeom prst="roundRect">
              <a:avLst/>
            </a:prstGeom>
            <a:solidFill>
              <a:srgbClr val="276A83"/>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Collection</a:t>
              </a:r>
              <a:endParaRPr lang="zh-CN" altLang="en-US" sz="2000" dirty="0">
                <a:latin typeface="微软雅黑" panose="020B0503020204020204" pitchFamily="34" charset="-122"/>
                <a:ea typeface="微软雅黑" panose="020B0503020204020204" pitchFamily="34" charset="-122"/>
              </a:endParaRPr>
            </a:p>
          </p:txBody>
        </p:sp>
        <p:sp>
          <p:nvSpPr>
            <p:cNvPr id="8" name="圆角矩形 7"/>
            <p:cNvSpPr/>
            <p:nvPr/>
          </p:nvSpPr>
          <p:spPr>
            <a:xfrm>
              <a:off x="5143320" y="3411713"/>
              <a:ext cx="1046681" cy="468641"/>
            </a:xfrm>
            <a:prstGeom prst="roundRect">
              <a:avLst/>
            </a:prstGeom>
            <a:solidFill>
              <a:srgbClr val="276A83"/>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Set</a:t>
              </a:r>
              <a:endParaRPr lang="zh-CN" altLang="en-US" sz="2000" dirty="0">
                <a:latin typeface="微软雅黑" panose="020B0503020204020204" pitchFamily="34" charset="-122"/>
                <a:ea typeface="微软雅黑" panose="020B0503020204020204" pitchFamily="34" charset="-122"/>
              </a:endParaRPr>
            </a:p>
          </p:txBody>
        </p:sp>
        <p:sp>
          <p:nvSpPr>
            <p:cNvPr id="9" name="圆角矩形 8"/>
            <p:cNvSpPr/>
            <p:nvPr/>
          </p:nvSpPr>
          <p:spPr>
            <a:xfrm>
              <a:off x="872711" y="3504425"/>
              <a:ext cx="1254352" cy="603264"/>
            </a:xfrm>
            <a:prstGeom prst="roundRect">
              <a:avLst/>
            </a:prstGeom>
            <a:solidFill>
              <a:srgbClr val="276A83"/>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List</a:t>
              </a:r>
              <a:endParaRPr lang="zh-CN" altLang="en-US" sz="2000" dirty="0">
                <a:latin typeface="微软雅黑" panose="020B0503020204020204" pitchFamily="34" charset="-122"/>
                <a:ea typeface="微软雅黑" panose="020B0503020204020204" pitchFamily="34" charset="-122"/>
              </a:endParaRPr>
            </a:p>
          </p:txBody>
        </p:sp>
        <p:sp>
          <p:nvSpPr>
            <p:cNvPr id="10" name="圆角矩形 9"/>
            <p:cNvSpPr/>
            <p:nvPr/>
          </p:nvSpPr>
          <p:spPr>
            <a:xfrm>
              <a:off x="3736154" y="4851292"/>
              <a:ext cx="1063824" cy="662956"/>
            </a:xfrm>
            <a:prstGeom prst="roundRect">
              <a:avLst/>
            </a:prstGeom>
            <a:solidFill>
              <a:srgbClr val="276A83"/>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HashSet</a:t>
              </a:r>
              <a:endParaRPr lang="zh-CN" altLang="en-US" sz="2000" dirty="0">
                <a:latin typeface="微软雅黑" panose="020B0503020204020204" pitchFamily="34" charset="-122"/>
                <a:ea typeface="微软雅黑" panose="020B0503020204020204" pitchFamily="34" charset="-122"/>
              </a:endParaRPr>
            </a:p>
          </p:txBody>
        </p:sp>
        <p:sp>
          <p:nvSpPr>
            <p:cNvPr id="11" name="圆角矩形 10"/>
            <p:cNvSpPr/>
            <p:nvPr/>
          </p:nvSpPr>
          <p:spPr>
            <a:xfrm>
              <a:off x="5172040" y="4792235"/>
              <a:ext cx="1057783" cy="651525"/>
            </a:xfrm>
            <a:prstGeom prst="roundRect">
              <a:avLst/>
            </a:prstGeom>
            <a:solidFill>
              <a:srgbClr val="276A83"/>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TreeSet</a:t>
              </a:r>
              <a:endParaRPr lang="zh-CN" altLang="en-US" sz="2000" dirty="0">
                <a:latin typeface="微软雅黑" panose="020B0503020204020204" pitchFamily="34" charset="-122"/>
                <a:ea typeface="微软雅黑" panose="020B0503020204020204" pitchFamily="34" charset="-122"/>
              </a:endParaRPr>
            </a:p>
          </p:txBody>
        </p:sp>
        <p:sp>
          <p:nvSpPr>
            <p:cNvPr id="12" name="圆角矩形 11"/>
            <p:cNvSpPr/>
            <p:nvPr/>
          </p:nvSpPr>
          <p:spPr>
            <a:xfrm>
              <a:off x="3577650" y="5914942"/>
              <a:ext cx="1733769" cy="651525"/>
            </a:xfrm>
            <a:prstGeom prst="roundRect">
              <a:avLst/>
            </a:prstGeom>
            <a:solidFill>
              <a:srgbClr val="276A83"/>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LinkedHashSet</a:t>
              </a:r>
              <a:endParaRPr lang="zh-CN" altLang="en-US" sz="2000" dirty="0">
                <a:latin typeface="微软雅黑" panose="020B0503020204020204" pitchFamily="34" charset="-122"/>
                <a:ea typeface="微软雅黑" panose="020B0503020204020204" pitchFamily="34" charset="-122"/>
              </a:endParaRPr>
            </a:p>
          </p:txBody>
        </p:sp>
        <p:cxnSp>
          <p:nvCxnSpPr>
            <p:cNvPr id="22" name="肘形连接符 21"/>
            <p:cNvCxnSpPr/>
            <p:nvPr/>
          </p:nvCxnSpPr>
          <p:spPr>
            <a:xfrm rot="5400000" flipV="1">
              <a:off x="4745054" y="2289277"/>
              <a:ext cx="574054" cy="1325372"/>
            </a:xfrm>
            <a:prstGeom prst="bentConnector3">
              <a:avLst>
                <a:gd name="adj1" fmla="val 64822"/>
              </a:avLst>
            </a:prstGeom>
            <a:ln w="50800">
              <a:solidFill>
                <a:srgbClr val="276A83"/>
              </a:solidFill>
              <a:tailEnd type="triangle"/>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7" idx="2"/>
              <a:endCxn id="9" idx="0"/>
            </p:cNvCxnSpPr>
            <p:nvPr/>
          </p:nvCxnSpPr>
          <p:spPr>
            <a:xfrm rot="5400000">
              <a:off x="2434630" y="1730220"/>
              <a:ext cx="839490" cy="2708921"/>
            </a:xfrm>
            <a:prstGeom prst="bentConnector3">
              <a:avLst>
                <a:gd name="adj1" fmla="val 50000"/>
              </a:avLst>
            </a:prstGeom>
            <a:ln w="50800">
              <a:solidFill>
                <a:srgbClr val="276A83"/>
              </a:solidFill>
              <a:tailEnd type="triangle"/>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8" idx="2"/>
              <a:endCxn id="10" idx="0"/>
            </p:cNvCxnSpPr>
            <p:nvPr/>
          </p:nvCxnSpPr>
          <p:spPr>
            <a:xfrm rot="5400000">
              <a:off x="4481983" y="3666442"/>
              <a:ext cx="970938" cy="1398763"/>
            </a:xfrm>
            <a:prstGeom prst="bentConnector3">
              <a:avLst>
                <a:gd name="adj1" fmla="val 50065"/>
              </a:avLst>
            </a:prstGeom>
            <a:ln w="50800">
              <a:solidFill>
                <a:srgbClr val="276A83"/>
              </a:solidFill>
              <a:tailEnd type="triangle"/>
            </a:ln>
          </p:spPr>
          <p:style>
            <a:lnRef idx="1">
              <a:schemeClr val="accent1"/>
            </a:lnRef>
            <a:fillRef idx="0">
              <a:schemeClr val="accent1"/>
            </a:fillRef>
            <a:effectRef idx="0">
              <a:schemeClr val="accent1"/>
            </a:effectRef>
            <a:fontRef idx="minor">
              <a:schemeClr val="tx1"/>
            </a:fontRef>
          </p:style>
        </p:cxnSp>
        <p:cxnSp>
          <p:nvCxnSpPr>
            <p:cNvPr id="29" name="肘形连接符 28"/>
            <p:cNvCxnSpPr/>
            <p:nvPr/>
          </p:nvCxnSpPr>
          <p:spPr>
            <a:xfrm rot="5400000">
              <a:off x="5466777" y="4188319"/>
              <a:ext cx="773448" cy="4480"/>
            </a:xfrm>
            <a:prstGeom prst="bentConnector3">
              <a:avLst>
                <a:gd name="adj1" fmla="val 50041"/>
              </a:avLst>
            </a:prstGeom>
            <a:ln w="50800">
              <a:solidFill>
                <a:srgbClr val="276A83"/>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0" idx="2"/>
            </p:cNvCxnSpPr>
            <p:nvPr/>
          </p:nvCxnSpPr>
          <p:spPr>
            <a:xfrm>
              <a:off x="4268301" y="5514248"/>
              <a:ext cx="2939" cy="586119"/>
            </a:xfrm>
            <a:prstGeom prst="straightConnector1">
              <a:avLst/>
            </a:prstGeom>
            <a:ln w="50800">
              <a:solidFill>
                <a:srgbClr val="276A83"/>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9" name="肘形连接符 38"/>
          <p:cNvCxnSpPr>
            <a:stCxn id="6" idx="2"/>
            <a:endCxn id="7" idx="0"/>
          </p:cNvCxnSpPr>
          <p:nvPr/>
        </p:nvCxnSpPr>
        <p:spPr>
          <a:xfrm rot="5400000">
            <a:off x="5922328" y="1022033"/>
            <a:ext cx="479425" cy="1045210"/>
          </a:xfrm>
          <a:prstGeom prst="bentConnector3">
            <a:avLst>
              <a:gd name="adj1" fmla="val 50000"/>
            </a:avLst>
          </a:prstGeom>
          <a:ln w="508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14" idx="2"/>
            <a:endCxn id="15" idx="0"/>
          </p:cNvCxnSpPr>
          <p:nvPr/>
        </p:nvCxnSpPr>
        <p:spPr>
          <a:xfrm rot="5400000">
            <a:off x="9673590" y="2147570"/>
            <a:ext cx="732155" cy="1638935"/>
          </a:xfrm>
          <a:prstGeom prst="bentConnector3">
            <a:avLst>
              <a:gd name="adj1" fmla="val 50043"/>
            </a:avLst>
          </a:prstGeom>
          <a:ln w="50800">
            <a:solidFill>
              <a:srgbClr val="E54958"/>
            </a:solidFill>
            <a:tailEnd type="triangle"/>
          </a:ln>
        </p:spPr>
        <p:style>
          <a:lnRef idx="1">
            <a:schemeClr val="accent1"/>
          </a:lnRef>
          <a:fillRef idx="0">
            <a:schemeClr val="accent1"/>
          </a:fillRef>
          <a:effectRef idx="0">
            <a:schemeClr val="accent1"/>
          </a:effectRef>
          <a:fontRef idx="minor">
            <a:schemeClr val="tx1"/>
          </a:fontRef>
        </p:style>
      </p:cxnSp>
      <p:cxnSp>
        <p:nvCxnSpPr>
          <p:cNvPr id="51" name="肘形连接符 50"/>
          <p:cNvCxnSpPr>
            <a:stCxn id="14" idx="2"/>
            <a:endCxn id="17" idx="0"/>
          </p:cNvCxnSpPr>
          <p:nvPr/>
        </p:nvCxnSpPr>
        <p:spPr>
          <a:xfrm rot="5400000" flipV="1">
            <a:off x="10668953" y="2791143"/>
            <a:ext cx="732155" cy="351790"/>
          </a:xfrm>
          <a:prstGeom prst="bentConnector3">
            <a:avLst>
              <a:gd name="adj1" fmla="val 50000"/>
            </a:avLst>
          </a:prstGeom>
          <a:ln w="50800">
            <a:solidFill>
              <a:srgbClr val="E54958"/>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15" idx="2"/>
          </p:cNvCxnSpPr>
          <p:nvPr/>
        </p:nvCxnSpPr>
        <p:spPr>
          <a:xfrm>
            <a:off x="9220200" y="3984625"/>
            <a:ext cx="5715" cy="509905"/>
          </a:xfrm>
          <a:prstGeom prst="straightConnector1">
            <a:avLst/>
          </a:prstGeom>
          <a:ln w="50800">
            <a:solidFill>
              <a:srgbClr val="E54958"/>
            </a:solidFill>
            <a:tailEnd type="triangle"/>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6598312" y="284126"/>
            <a:ext cx="1618938" cy="369332"/>
          </a:xfrm>
          <a:prstGeom prst="rect">
            <a:avLst/>
          </a:prstGeom>
          <a:noFill/>
        </p:spPr>
        <p:txBody>
          <a:bodyPr wrap="square" rtlCol="0">
            <a:spAutoFit/>
          </a:bodyPr>
          <a:lstStyle/>
          <a:p>
            <a:r>
              <a:rPr lang="zh-CN" altLang="en-US" b="1" dirty="0">
                <a:solidFill>
                  <a:schemeClr val="accent6">
                    <a:lumMod val="75000"/>
                  </a:schemeClr>
                </a:solidFill>
                <a:latin typeface="微软雅黑" panose="020B0503020204020204" pitchFamily="34" charset="-122"/>
                <a:ea typeface="微软雅黑" panose="020B0503020204020204" pitchFamily="34" charset="-122"/>
              </a:rPr>
              <a:t>迭代</a:t>
            </a:r>
          </a:p>
        </p:txBody>
      </p:sp>
      <p:sp>
        <p:nvSpPr>
          <p:cNvPr id="58" name="文本框 57"/>
          <p:cNvSpPr txBox="1"/>
          <p:nvPr/>
        </p:nvSpPr>
        <p:spPr>
          <a:xfrm>
            <a:off x="8474914" y="2963475"/>
            <a:ext cx="1618938"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无序</a:t>
            </a:r>
          </a:p>
        </p:txBody>
      </p:sp>
      <p:sp>
        <p:nvSpPr>
          <p:cNvPr id="59" name="文本框 58"/>
          <p:cNvSpPr txBox="1"/>
          <p:nvPr/>
        </p:nvSpPr>
        <p:spPr>
          <a:xfrm>
            <a:off x="11332192" y="2917829"/>
            <a:ext cx="693025"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排序</a:t>
            </a:r>
          </a:p>
        </p:txBody>
      </p:sp>
      <p:sp>
        <p:nvSpPr>
          <p:cNvPr id="60" name="文本框 59"/>
          <p:cNvSpPr txBox="1"/>
          <p:nvPr/>
        </p:nvSpPr>
        <p:spPr>
          <a:xfrm>
            <a:off x="9367568" y="4126549"/>
            <a:ext cx="1618938"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保持顺序</a:t>
            </a:r>
          </a:p>
        </p:txBody>
      </p:sp>
      <p:sp>
        <p:nvSpPr>
          <p:cNvPr id="61" name="文本框 60"/>
          <p:cNvSpPr txBox="1"/>
          <p:nvPr/>
        </p:nvSpPr>
        <p:spPr>
          <a:xfrm>
            <a:off x="5818505" y="2814320"/>
            <a:ext cx="1577340" cy="368300"/>
          </a:xfrm>
          <a:prstGeom prst="rect">
            <a:avLst/>
          </a:prstGeom>
          <a:noFill/>
        </p:spPr>
        <p:txBody>
          <a:bodyPr wrap="square" rtlCol="0">
            <a:spAutoFit/>
          </a:bodyPr>
          <a:lstStyle/>
          <a:p>
            <a:r>
              <a:rPr lang="zh-CN" altLang="en-US" b="1" dirty="0">
                <a:solidFill>
                  <a:schemeClr val="accent5">
                    <a:lumMod val="75000"/>
                  </a:schemeClr>
                </a:solidFill>
                <a:latin typeface="微软雅黑" panose="020B0503020204020204" pitchFamily="34" charset="-122"/>
                <a:ea typeface="微软雅黑" panose="020B0503020204020204" pitchFamily="34" charset="-122"/>
              </a:rPr>
              <a:t>无序不重复</a:t>
            </a:r>
          </a:p>
        </p:txBody>
      </p:sp>
      <p:sp>
        <p:nvSpPr>
          <p:cNvPr id="62" name="文本框 61"/>
          <p:cNvSpPr txBox="1"/>
          <p:nvPr/>
        </p:nvSpPr>
        <p:spPr>
          <a:xfrm>
            <a:off x="2387714" y="2825045"/>
            <a:ext cx="2648529" cy="369332"/>
          </a:xfrm>
          <a:prstGeom prst="rect">
            <a:avLst/>
          </a:prstGeom>
          <a:noFill/>
        </p:spPr>
        <p:txBody>
          <a:bodyPr wrap="square" rtlCol="0">
            <a:spAutoFit/>
          </a:bodyPr>
          <a:lstStyle/>
          <a:p>
            <a:r>
              <a:rPr lang="zh-CN" altLang="en-US" b="1" dirty="0">
                <a:solidFill>
                  <a:schemeClr val="accent5">
                    <a:lumMod val="75000"/>
                  </a:schemeClr>
                </a:solidFill>
                <a:latin typeface="微软雅黑" panose="020B0503020204020204" pitchFamily="34" charset="-122"/>
                <a:ea typeface="微软雅黑" panose="020B0503020204020204" pitchFamily="34" charset="-122"/>
              </a:rPr>
              <a:t>有序可重复，有索引</a:t>
            </a:r>
          </a:p>
        </p:txBody>
      </p:sp>
      <p:sp>
        <p:nvSpPr>
          <p:cNvPr id="64" name="文本框 63"/>
          <p:cNvSpPr txBox="1"/>
          <p:nvPr/>
        </p:nvSpPr>
        <p:spPr>
          <a:xfrm>
            <a:off x="5719079" y="4195065"/>
            <a:ext cx="1618938" cy="369332"/>
          </a:xfrm>
          <a:prstGeom prst="rect">
            <a:avLst/>
          </a:prstGeom>
          <a:noFill/>
        </p:spPr>
        <p:txBody>
          <a:bodyPr wrap="square" rtlCol="0">
            <a:spAutoFit/>
          </a:bodyPr>
          <a:lstStyle/>
          <a:p>
            <a:r>
              <a:rPr lang="zh-CN" altLang="en-US" b="1" dirty="0">
                <a:solidFill>
                  <a:schemeClr val="accent5">
                    <a:lumMod val="75000"/>
                  </a:schemeClr>
                </a:solidFill>
                <a:latin typeface="微软雅黑" panose="020B0503020204020204" pitchFamily="34" charset="-122"/>
                <a:ea typeface="微软雅黑" panose="020B0503020204020204" pitchFamily="34" charset="-122"/>
              </a:rPr>
              <a:t>无序</a:t>
            </a:r>
          </a:p>
        </p:txBody>
      </p:sp>
      <p:sp>
        <p:nvSpPr>
          <p:cNvPr id="65" name="文本框 64"/>
          <p:cNvSpPr txBox="1"/>
          <p:nvPr/>
        </p:nvSpPr>
        <p:spPr>
          <a:xfrm>
            <a:off x="8790005" y="1215001"/>
            <a:ext cx="1618938" cy="369332"/>
          </a:xfrm>
          <a:prstGeom prst="rect">
            <a:avLst/>
          </a:prstGeom>
          <a:noFill/>
        </p:spPr>
        <p:txBody>
          <a:bodyPr wrap="square" rtlCol="0">
            <a:spAutoFit/>
          </a:bodyPr>
          <a:lstStyle/>
          <a:p>
            <a:r>
              <a:rPr lang="zh-CN" altLang="en-US" b="1" dirty="0">
                <a:solidFill>
                  <a:schemeClr val="accent5">
                    <a:lumMod val="75000"/>
                  </a:schemeClr>
                </a:solidFill>
                <a:latin typeface="微软雅黑" panose="020B0503020204020204" pitchFamily="34" charset="-122"/>
                <a:ea typeface="微软雅黑" panose="020B0503020204020204" pitchFamily="34" charset="-122"/>
              </a:rPr>
              <a:t>需要排序</a:t>
            </a:r>
          </a:p>
        </p:txBody>
      </p:sp>
      <p:sp>
        <p:nvSpPr>
          <p:cNvPr id="66" name="文本框 65"/>
          <p:cNvSpPr txBox="1"/>
          <p:nvPr/>
        </p:nvSpPr>
        <p:spPr>
          <a:xfrm>
            <a:off x="5036129" y="6488557"/>
            <a:ext cx="1618938" cy="368300"/>
          </a:xfrm>
          <a:prstGeom prst="rect">
            <a:avLst/>
          </a:prstGeom>
          <a:noFill/>
        </p:spPr>
        <p:txBody>
          <a:bodyPr wrap="square" rtlCol="0">
            <a:spAutoFit/>
          </a:bodyPr>
          <a:lstStyle/>
          <a:p>
            <a:r>
              <a:rPr lang="en-US" altLang="zh-CN" b="1" dirty="0">
                <a:solidFill>
                  <a:schemeClr val="accent5">
                    <a:lumMod val="75000"/>
                  </a:schemeClr>
                </a:solidFill>
                <a:latin typeface="微软雅黑" panose="020B0503020204020204" pitchFamily="34" charset="-122"/>
                <a:ea typeface="微软雅黑" panose="020B0503020204020204" pitchFamily="34" charset="-122"/>
              </a:rPr>
              <a:t>   </a:t>
            </a:r>
            <a:r>
              <a:rPr lang="zh-CN" altLang="en-US" b="1" dirty="0">
                <a:solidFill>
                  <a:schemeClr val="accent5">
                    <a:lumMod val="75000"/>
                  </a:schemeClr>
                </a:solidFill>
                <a:latin typeface="微软雅黑" panose="020B0503020204020204" pitchFamily="34" charset="-122"/>
                <a:ea typeface="微软雅黑" panose="020B0503020204020204" pitchFamily="34" charset="-122"/>
              </a:rPr>
              <a:t>保持顺序</a:t>
            </a:r>
          </a:p>
        </p:txBody>
      </p:sp>
      <p:sp>
        <p:nvSpPr>
          <p:cNvPr id="40" name="文本框 39"/>
          <p:cNvSpPr txBox="1"/>
          <p:nvPr/>
        </p:nvSpPr>
        <p:spPr>
          <a:xfrm>
            <a:off x="10465573" y="1540215"/>
            <a:ext cx="1618938"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映射</a:t>
            </a:r>
          </a:p>
        </p:txBody>
      </p:sp>
      <p:sp>
        <p:nvSpPr>
          <p:cNvPr id="4" name="圆角矩形 3"/>
          <p:cNvSpPr/>
          <p:nvPr/>
        </p:nvSpPr>
        <p:spPr>
          <a:xfrm>
            <a:off x="1544320" y="4680585"/>
            <a:ext cx="1377950" cy="662940"/>
          </a:xfrm>
          <a:prstGeom prst="roundRect">
            <a:avLst/>
          </a:prstGeom>
          <a:solidFill>
            <a:srgbClr val="276A83"/>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ArrayList</a:t>
            </a:r>
          </a:p>
        </p:txBody>
      </p:sp>
      <p:sp>
        <p:nvSpPr>
          <p:cNvPr id="5" name="圆角矩形 4"/>
          <p:cNvSpPr/>
          <p:nvPr/>
        </p:nvSpPr>
        <p:spPr>
          <a:xfrm>
            <a:off x="3088005" y="4680585"/>
            <a:ext cx="1543685" cy="662940"/>
          </a:xfrm>
          <a:prstGeom prst="roundRect">
            <a:avLst/>
          </a:prstGeom>
          <a:solidFill>
            <a:srgbClr val="276A83"/>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LinkedList</a:t>
            </a:r>
          </a:p>
        </p:txBody>
      </p:sp>
      <p:sp>
        <p:nvSpPr>
          <p:cNvPr id="13" name="圆角矩形 12"/>
          <p:cNvSpPr/>
          <p:nvPr/>
        </p:nvSpPr>
        <p:spPr>
          <a:xfrm>
            <a:off x="199390" y="4680585"/>
            <a:ext cx="1179830" cy="662940"/>
          </a:xfrm>
          <a:prstGeom prst="roundRect">
            <a:avLst/>
          </a:prstGeom>
          <a:solidFill>
            <a:srgbClr val="276A83"/>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Vector</a:t>
            </a:r>
          </a:p>
        </p:txBody>
      </p:sp>
      <p:cxnSp>
        <p:nvCxnSpPr>
          <p:cNvPr id="20" name="肘形连接符 19"/>
          <p:cNvCxnSpPr/>
          <p:nvPr/>
        </p:nvCxnSpPr>
        <p:spPr>
          <a:xfrm rot="5400000" flipV="1">
            <a:off x="1827530" y="4093845"/>
            <a:ext cx="813435" cy="5715"/>
          </a:xfrm>
          <a:prstGeom prst="bentConnector3">
            <a:avLst>
              <a:gd name="adj1" fmla="val 50039"/>
            </a:avLst>
          </a:prstGeom>
          <a:ln w="50800">
            <a:solidFill>
              <a:srgbClr val="276A8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肘形连接符 20"/>
          <p:cNvCxnSpPr/>
          <p:nvPr/>
        </p:nvCxnSpPr>
        <p:spPr>
          <a:xfrm rot="5400000">
            <a:off x="943610" y="3689985"/>
            <a:ext cx="1017905" cy="1000760"/>
          </a:xfrm>
          <a:prstGeom prst="bentConnector3">
            <a:avLst>
              <a:gd name="adj1" fmla="val 50000"/>
            </a:avLst>
          </a:prstGeom>
          <a:ln w="50800">
            <a:solidFill>
              <a:srgbClr val="276A83"/>
            </a:solidFill>
            <a:tailEnd type="triangle"/>
          </a:ln>
        </p:spPr>
        <p:style>
          <a:lnRef idx="1">
            <a:schemeClr val="accent1"/>
          </a:lnRef>
          <a:fillRef idx="0">
            <a:schemeClr val="accent1"/>
          </a:fillRef>
          <a:effectRef idx="0">
            <a:schemeClr val="accent1"/>
          </a:effectRef>
          <a:fontRef idx="minor">
            <a:schemeClr val="tx1"/>
          </a:fontRef>
        </p:style>
      </p:cxnSp>
      <p:cxnSp>
        <p:nvCxnSpPr>
          <p:cNvPr id="24" name="肘形连接符 23"/>
          <p:cNvCxnSpPr/>
          <p:nvPr/>
        </p:nvCxnSpPr>
        <p:spPr>
          <a:xfrm rot="5400000" flipV="1">
            <a:off x="2616200" y="3837940"/>
            <a:ext cx="855345" cy="704850"/>
          </a:xfrm>
          <a:prstGeom prst="bentConnector3">
            <a:avLst>
              <a:gd name="adj1" fmla="val 50000"/>
            </a:avLst>
          </a:prstGeom>
          <a:ln w="50800">
            <a:solidFill>
              <a:srgbClr val="276A83"/>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7246564" y="5214747"/>
            <a:ext cx="1618938" cy="368300"/>
          </a:xfrm>
          <a:prstGeom prst="rect">
            <a:avLst/>
          </a:prstGeom>
          <a:noFill/>
        </p:spPr>
        <p:txBody>
          <a:bodyPr wrap="square" rtlCol="0">
            <a:spAutoFit/>
          </a:bodyPr>
          <a:lstStyle/>
          <a:p>
            <a:r>
              <a:rPr lang="zh-CN" altLang="en-US" b="1" dirty="0">
                <a:solidFill>
                  <a:schemeClr val="accent5">
                    <a:lumMod val="75000"/>
                  </a:schemeClr>
                </a:solidFill>
                <a:latin typeface="微软雅黑" panose="020B0503020204020204" pitchFamily="34" charset="-122"/>
                <a:ea typeface="微软雅黑" panose="020B0503020204020204" pitchFamily="34" charset="-122"/>
              </a:rPr>
              <a:t>排序</a:t>
            </a:r>
          </a:p>
        </p:txBody>
      </p:sp>
      <p:sp>
        <p:nvSpPr>
          <p:cNvPr id="16" name="文本框 15"/>
          <p:cNvSpPr txBox="1"/>
          <p:nvPr/>
        </p:nvSpPr>
        <p:spPr>
          <a:xfrm>
            <a:off x="730885" y="1540510"/>
            <a:ext cx="3352800" cy="922020"/>
          </a:xfrm>
          <a:prstGeom prst="rect">
            <a:avLst/>
          </a:prstGeom>
          <a:noFill/>
        </p:spPr>
        <p:txBody>
          <a:bodyPr wrap="square" rtlCol="0">
            <a:spAutoFit/>
          </a:bodyPr>
          <a:lstStyle/>
          <a:p>
            <a:r>
              <a:rPr lang="zh-CN" altLang="en-US">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rPr>
              <a:t>Collection</a:t>
            </a:r>
            <a:r>
              <a:rPr lang="en-US" altLang="zh-CN">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rPr>
              <a:t>:</a:t>
            </a:r>
            <a:r>
              <a:rPr lang="zh-CN" altLang="en-US">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rPr>
              <a:t>所有集合类的根接口</a:t>
            </a:r>
          </a:p>
          <a:p>
            <a:r>
              <a:rPr lang="zh-CN" altLang="en-US">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rPr>
              <a:t>Map：映射接口，存放键值对</a:t>
            </a:r>
          </a:p>
          <a:p>
            <a:r>
              <a:rPr lang="zh-CN" altLang="en-US">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rPr>
              <a:t>Iterator</a:t>
            </a:r>
            <a:r>
              <a:rPr lang="en-US" altLang="zh-CN">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rPr>
              <a:t>:</a:t>
            </a:r>
            <a:r>
              <a:rPr lang="zh-CN" altLang="en-US">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rPr>
              <a:t>遍历集合的迭代接口</a:t>
            </a:r>
          </a:p>
        </p:txBody>
      </p:sp>
      <p:cxnSp>
        <p:nvCxnSpPr>
          <p:cNvPr id="18" name="肘形连接符 17"/>
          <p:cNvCxnSpPr>
            <a:endCxn id="27" idx="0"/>
          </p:cNvCxnSpPr>
          <p:nvPr/>
        </p:nvCxnSpPr>
        <p:spPr>
          <a:xfrm rot="5400000">
            <a:off x="5034915" y="2477135"/>
            <a:ext cx="824865" cy="795020"/>
          </a:xfrm>
          <a:prstGeom prst="bentConnector3">
            <a:avLst>
              <a:gd name="adj1" fmla="val 50000"/>
            </a:avLst>
          </a:prstGeom>
          <a:ln w="50800">
            <a:solidFill>
              <a:srgbClr val="276A83"/>
            </a:solidFill>
            <a:tailEnd type="triangle"/>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a:off x="4459605" y="3287395"/>
            <a:ext cx="1179830" cy="662940"/>
          </a:xfrm>
          <a:prstGeom prst="roundRect">
            <a:avLst/>
          </a:prstGeom>
          <a:solidFill>
            <a:srgbClr val="276A83"/>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Queue</a:t>
            </a:r>
          </a:p>
        </p:txBody>
      </p:sp>
      <p:sp>
        <p:nvSpPr>
          <p:cNvPr id="28" name="文本框 27"/>
          <p:cNvSpPr txBox="1"/>
          <p:nvPr/>
        </p:nvSpPr>
        <p:spPr>
          <a:xfrm>
            <a:off x="5151755" y="2917825"/>
            <a:ext cx="1577340" cy="368300"/>
          </a:xfrm>
          <a:prstGeom prst="rect">
            <a:avLst/>
          </a:prstGeom>
          <a:noFill/>
        </p:spPr>
        <p:txBody>
          <a:bodyPr wrap="square" rtlCol="0">
            <a:spAutoFit/>
          </a:bodyPr>
          <a:lstStyle/>
          <a:p>
            <a:r>
              <a:rPr lang="zh-CN" altLang="en-US" b="1" dirty="0">
                <a:solidFill>
                  <a:schemeClr val="accent5">
                    <a:lumMod val="75000"/>
                  </a:schemeClr>
                </a:solidFill>
                <a:latin typeface="微软雅黑" panose="020B0503020204020204" pitchFamily="34" charset="-122"/>
                <a:ea typeface="微软雅黑" panose="020B0503020204020204" pitchFamily="34" charset="-122"/>
              </a:rPr>
              <a:t>队列</a:t>
            </a: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知识点</a:t>
            </a:r>
            <a:r>
              <a:rPr lang="en-US" altLang="zh-CN" sz="3200" dirty="0"/>
              <a:t>3</a:t>
            </a:r>
            <a:r>
              <a:rPr lang="zh-CN" altLang="en-US" sz="3200" dirty="0"/>
              <a:t>：</a:t>
            </a:r>
            <a:r>
              <a:rPr lang="en-US" altLang="zh-CN" sz="3200" dirty="0">
                <a:sym typeface="+mn-ea"/>
              </a:rPr>
              <a:t>Collection</a:t>
            </a:r>
            <a:r>
              <a:rPr lang="zh-CN" altLang="en-US" sz="3200" dirty="0">
                <a:sym typeface="+mn-ea"/>
              </a:rPr>
              <a:t>接口重要方法</a:t>
            </a:r>
            <a:endParaRPr lang="zh-CN" altLang="en-US" sz="3200" dirty="0"/>
          </a:p>
        </p:txBody>
      </p:sp>
      <p:sp>
        <p:nvSpPr>
          <p:cNvPr id="3" name="内容占位符 2"/>
          <p:cNvSpPr>
            <a:spLocks noGrp="1"/>
          </p:cNvSpPr>
          <p:nvPr>
            <p:ph idx="1"/>
          </p:nvPr>
        </p:nvSpPr>
        <p:spPr/>
        <p:txBody>
          <a:bodyPr>
            <a:normAutofit/>
          </a:bodyPr>
          <a:lstStyle/>
          <a:p>
            <a:r>
              <a:rPr lang="en-US" altLang="zh-CN" sz="2400" dirty="0">
                <a:cs typeface="微软雅黑 Light" panose="020B0502040204020203" pitchFamily="34" charset="-122"/>
                <a:sym typeface="+mn-ea"/>
              </a:rPr>
              <a:t>Collection</a:t>
            </a:r>
            <a:r>
              <a:rPr lang="zh-CN" altLang="en-US" sz="2400" dirty="0">
                <a:cs typeface="微软雅黑 Light" panose="020B0502040204020203" pitchFamily="34" charset="-122"/>
                <a:sym typeface="+mn-ea"/>
              </a:rPr>
              <a:t>接口位置</a:t>
            </a:r>
            <a:r>
              <a:rPr lang="en-US" altLang="zh-CN" sz="2400" dirty="0">
                <a:cs typeface="微软雅黑 Light" panose="020B0502040204020203" pitchFamily="34" charset="-122"/>
                <a:sym typeface="+mn-ea"/>
              </a:rPr>
              <a:t>java.util.Collection</a:t>
            </a:r>
          </a:p>
          <a:p>
            <a:r>
              <a:rPr lang="zh-CN" altLang="en-US" sz="2400" dirty="0">
                <a:cs typeface="微软雅黑 Light" panose="020B0502040204020203" pitchFamily="34" charset="-122"/>
                <a:sym typeface="+mn-ea"/>
              </a:rPr>
              <a:t>Collection接口有三个子接口</a:t>
            </a:r>
          </a:p>
          <a:p>
            <a:r>
              <a:rPr lang="zh-CN" altLang="en-US" sz="2400" dirty="0">
                <a:cs typeface="微软雅黑 Light" panose="020B0502040204020203" pitchFamily="34" charset="-122"/>
                <a:sym typeface="+mn-ea"/>
              </a:rPr>
              <a:t>List（列表） ，Set（集）、</a:t>
            </a:r>
            <a:r>
              <a:rPr lang="en-US" altLang="zh-CN" sz="2400" dirty="0" smtClean="0">
                <a:sym typeface="+mn-ea"/>
              </a:rPr>
              <a:t>Queue(</a:t>
            </a:r>
            <a:r>
              <a:rPr lang="zh-CN" altLang="en-US" sz="2400" dirty="0" smtClean="0">
                <a:sym typeface="+mn-ea"/>
              </a:rPr>
              <a:t>队列</a:t>
            </a:r>
            <a:r>
              <a:rPr lang="en-US" altLang="zh-CN" sz="2400" dirty="0" smtClean="0">
                <a:sym typeface="+mn-ea"/>
              </a:rPr>
              <a:t>)</a:t>
            </a:r>
            <a:endParaRPr lang="en-US" altLang="zh-CN" sz="2400" dirty="0">
              <a:cs typeface="微软雅黑 Light" panose="020B0502040204020203" pitchFamily="34" charset="-122"/>
            </a:endParaRPr>
          </a:p>
          <a:p>
            <a:pPr lvl="1" eaLnBrk="1" hangingPunct="1"/>
            <a:r>
              <a:rPr lang="zh-CN" altLang="en-US" sz="2000" dirty="0">
                <a:cs typeface="微软雅黑 Light" panose="020B0502040204020203" pitchFamily="34" charset="-122"/>
                <a:sym typeface="+mn-ea"/>
              </a:rPr>
              <a:t>List：元素存取是有序的，可存放重复元素。</a:t>
            </a:r>
            <a:r>
              <a:rPr lang="zh-CN" altLang="en-US" sz="2000" dirty="0">
                <a:cs typeface="微软雅黑 Light" panose="020B0502040204020203" pitchFamily="34" charset="-122"/>
                <a:sym typeface="黑体" panose="02010609060101010101" pitchFamily="2" charset="-122"/>
              </a:rPr>
              <a:t>元素都有下标</a:t>
            </a:r>
            <a:endParaRPr lang="en-US" altLang="zh-CN" sz="2000" dirty="0">
              <a:cs typeface="微软雅黑 Light" panose="020B0502040204020203" pitchFamily="34" charset="-122"/>
            </a:endParaRPr>
          </a:p>
          <a:p>
            <a:pPr lvl="1"/>
            <a:r>
              <a:rPr lang="zh-CN" altLang="en-US" sz="2000" dirty="0">
                <a:cs typeface="微软雅黑 Light" panose="020B0502040204020203" pitchFamily="34" charset="-122"/>
                <a:sym typeface="+mn-ea"/>
              </a:rPr>
              <a:t>Set：元素存取是无序的，不可以存放重复元素。元素没有下标，元素不可以重复</a:t>
            </a:r>
          </a:p>
          <a:p>
            <a:pPr lvl="1"/>
            <a:r>
              <a:rPr lang="en-US" altLang="zh-CN" sz="2000" dirty="0" smtClean="0">
                <a:sym typeface="+mn-ea"/>
              </a:rPr>
              <a:t>Queue</a:t>
            </a:r>
            <a:r>
              <a:rPr lang="zh-CN" altLang="en-US" sz="2000" dirty="0" smtClean="0">
                <a:sym typeface="+mn-ea"/>
              </a:rPr>
              <a:t>：队列，实现了先进先出</a:t>
            </a: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3</a:t>
            </a:r>
            <a:r>
              <a:rPr lang="zh-CN" altLang="en-US" dirty="0"/>
              <a:t>：</a:t>
            </a:r>
            <a:r>
              <a:rPr lang="en-US" altLang="zh-CN" dirty="0">
                <a:sym typeface="+mn-ea"/>
              </a:rPr>
              <a:t>Collection</a:t>
            </a:r>
            <a:r>
              <a:rPr lang="zh-CN" altLang="en-US" dirty="0">
                <a:sym typeface="+mn-ea"/>
              </a:rPr>
              <a:t>接口重要方法</a:t>
            </a:r>
            <a:endParaRPr lang="zh-CN" altLang="en-US" dirty="0"/>
          </a:p>
        </p:txBody>
      </p:sp>
      <p:sp>
        <p:nvSpPr>
          <p:cNvPr id="3" name="内容占位符 2"/>
          <p:cNvSpPr>
            <a:spLocks noGrp="1"/>
          </p:cNvSpPr>
          <p:nvPr>
            <p:ph idx="1"/>
          </p:nvPr>
        </p:nvSpPr>
        <p:spPr>
          <a:xfrm>
            <a:off x="173355" y="719455"/>
            <a:ext cx="11791950" cy="5958840"/>
          </a:xfrm>
        </p:spPr>
        <p:txBody>
          <a:bodyPr>
            <a:normAutofit/>
          </a:bodyPr>
          <a:lstStyle/>
          <a:p>
            <a:pPr>
              <a:lnSpc>
                <a:spcPct val="70000"/>
              </a:lnSpc>
            </a:pPr>
            <a:r>
              <a:rPr lang="en-US" altLang="zh-CN" sz="2400" dirty="0"/>
              <a:t>Collection</a:t>
            </a:r>
            <a:r>
              <a:rPr lang="zh-CN" altLang="en-US" sz="2400" dirty="0"/>
              <a:t>接口为中方法：</a:t>
            </a:r>
          </a:p>
          <a:p>
            <a:pPr>
              <a:lnSpc>
                <a:spcPct val="70000"/>
              </a:lnSpc>
            </a:pPr>
            <a:r>
              <a:rPr lang="zh-CN" altLang="en-US" sz="2000" b="1" dirty="0"/>
              <a:t>添加</a:t>
            </a:r>
          </a:p>
          <a:p>
            <a:pPr>
              <a:lnSpc>
                <a:spcPct val="70000"/>
              </a:lnSpc>
            </a:pPr>
            <a:endParaRPr lang="zh-CN" altLang="en-US" sz="2000" b="1" dirty="0"/>
          </a:p>
          <a:p>
            <a:pPr>
              <a:lnSpc>
                <a:spcPct val="70000"/>
              </a:lnSpc>
            </a:pPr>
            <a:endParaRPr lang="zh-CN" altLang="en-US" sz="2000" dirty="0"/>
          </a:p>
          <a:p>
            <a:pPr>
              <a:lnSpc>
                <a:spcPct val="70000"/>
              </a:lnSpc>
            </a:pPr>
            <a:endParaRPr lang="zh-CN" altLang="en-US" sz="2000" dirty="0"/>
          </a:p>
          <a:p>
            <a:pPr>
              <a:lnSpc>
                <a:spcPct val="70000"/>
              </a:lnSpc>
            </a:pPr>
            <a:r>
              <a:rPr lang="zh-CN" altLang="en-US" sz="2000" b="1" dirty="0"/>
              <a:t>删除</a:t>
            </a:r>
          </a:p>
          <a:p>
            <a:pPr>
              <a:lnSpc>
                <a:spcPct val="80000"/>
              </a:lnSpc>
            </a:pPr>
            <a:endParaRPr lang="zh-CN" altLang="en-US" sz="2000" b="1" dirty="0"/>
          </a:p>
          <a:p>
            <a:pPr>
              <a:lnSpc>
                <a:spcPct val="80000"/>
              </a:lnSpc>
            </a:pPr>
            <a:endParaRPr lang="zh-CN" altLang="en-US" sz="2000" b="1" dirty="0"/>
          </a:p>
          <a:p>
            <a:pPr>
              <a:lnSpc>
                <a:spcPct val="80000"/>
              </a:lnSpc>
            </a:pPr>
            <a:endParaRPr lang="zh-CN" altLang="en-US" sz="2000" b="1" dirty="0"/>
          </a:p>
          <a:p>
            <a:pPr>
              <a:lnSpc>
                <a:spcPct val="80000"/>
              </a:lnSpc>
            </a:pPr>
            <a:r>
              <a:rPr lang="zh-CN" altLang="en-US" sz="2000" b="1" dirty="0"/>
              <a:t>判断</a:t>
            </a:r>
          </a:p>
          <a:p>
            <a:pPr>
              <a:lnSpc>
                <a:spcPct val="80000"/>
              </a:lnSpc>
            </a:pPr>
            <a:endParaRPr lang="zh-CN" altLang="en-US" sz="2000" b="1" dirty="0"/>
          </a:p>
          <a:p>
            <a:pPr>
              <a:lnSpc>
                <a:spcPct val="80000"/>
              </a:lnSpc>
            </a:pPr>
            <a:endParaRPr lang="zh-CN" altLang="en-US" sz="2000" b="1" dirty="0"/>
          </a:p>
          <a:p>
            <a:endParaRPr lang="zh-CN" altLang="en-US" sz="2000" b="1" dirty="0"/>
          </a:p>
          <a:p>
            <a:pPr algn="l">
              <a:lnSpc>
                <a:spcPct val="80000"/>
              </a:lnSpc>
              <a:buClrTx/>
              <a:buSzTx/>
            </a:pPr>
            <a:r>
              <a:rPr lang="zh-CN" altLang="en-US" sz="2000" b="1" dirty="0"/>
              <a:t>获得</a:t>
            </a:r>
          </a:p>
          <a:p>
            <a:endParaRPr lang="zh-CN" altLang="en-US" dirty="0"/>
          </a:p>
        </p:txBody>
      </p:sp>
      <p:graphicFrame>
        <p:nvGraphicFramePr>
          <p:cNvPr id="5" name="表格 4"/>
          <p:cNvGraphicFramePr>
            <a:graphicFrameLocks noGrp="1"/>
          </p:cNvGraphicFramePr>
          <p:nvPr>
            <p:custDataLst>
              <p:tags r:id="rId1"/>
            </p:custDataLst>
          </p:nvPr>
        </p:nvGraphicFramePr>
        <p:xfrm>
          <a:off x="409456" y="1494995"/>
          <a:ext cx="11741150" cy="847725"/>
        </p:xfrm>
        <a:graphic>
          <a:graphicData uri="http://schemas.openxmlformats.org/drawingml/2006/table">
            <a:tbl>
              <a:tblPr firstRow="1" bandRow="1">
                <a:tableStyleId>{93296810-A885-4BE3-A3E7-6D5BEEA58F35}</a:tableStyleId>
              </a:tblPr>
              <a:tblGrid>
                <a:gridCol w="5125720"/>
                <a:gridCol w="6615430"/>
              </a:tblGrid>
              <a:tr h="365760">
                <a:tc>
                  <a:txBody>
                    <a:bodyPr/>
                    <a:lstStyle/>
                    <a:p>
                      <a:r>
                        <a:rPr lang="en-US" altLang="zh-CN" dirty="0" err="1">
                          <a:latin typeface="微软雅黑" panose="020B0503020204020204" pitchFamily="34" charset="-122"/>
                          <a:ea typeface="微软雅黑" panose="020B0503020204020204" pitchFamily="34" charset="-122"/>
                        </a:rPr>
                        <a:t>boolean</a:t>
                      </a:r>
                      <a:r>
                        <a:rPr lang="en-US" altLang="zh-CN" dirty="0">
                          <a:latin typeface="微软雅黑" panose="020B0503020204020204" pitchFamily="34" charset="-122"/>
                          <a:ea typeface="微软雅黑" panose="020B0503020204020204" pitchFamily="34" charset="-122"/>
                        </a:rPr>
                        <a:t> add(E e)</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确保此</a:t>
                      </a:r>
                      <a:r>
                        <a:rPr lang="en-US" altLang="zh-CN" dirty="0">
                          <a:latin typeface="微软雅黑" panose="020B0503020204020204" pitchFamily="34" charset="-122"/>
                          <a:ea typeface="微软雅黑" panose="020B0503020204020204" pitchFamily="34" charset="-122"/>
                        </a:rPr>
                        <a:t>collection</a:t>
                      </a:r>
                      <a:r>
                        <a:rPr lang="zh-CN" altLang="en-US" dirty="0">
                          <a:latin typeface="微软雅黑" panose="020B0503020204020204" pitchFamily="34" charset="-122"/>
                          <a:ea typeface="微软雅黑" panose="020B0503020204020204" pitchFamily="34" charset="-122"/>
                        </a:rPr>
                        <a:t>包含指定的元素</a:t>
                      </a:r>
                    </a:p>
                  </a:txBody>
                  <a:tcPr/>
                </a:tc>
              </a:tr>
              <a:tr h="481965">
                <a:tc>
                  <a:txBody>
                    <a:bodyPr/>
                    <a:lstStyle/>
                    <a:p>
                      <a:r>
                        <a:rPr lang="en-US" altLang="zh-CN" dirty="0" err="1">
                          <a:latin typeface="微软雅黑" panose="020B0503020204020204" pitchFamily="34" charset="-122"/>
                          <a:ea typeface="微软雅黑" panose="020B0503020204020204" pitchFamily="34" charset="-122"/>
                        </a:rPr>
                        <a:t>boolean</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addAll</a:t>
                      </a:r>
                      <a:r>
                        <a:rPr lang="en-US" altLang="zh-CN" dirty="0">
                          <a:latin typeface="微软雅黑" panose="020B0503020204020204" pitchFamily="34" charset="-122"/>
                          <a:ea typeface="微软雅黑" panose="020B0503020204020204" pitchFamily="34" charset="-122"/>
                        </a:rPr>
                        <a:t>(Collection&lt;?</a:t>
                      </a:r>
                      <a:r>
                        <a:rPr lang="en-US" altLang="zh-CN" dirty="0" err="1">
                          <a:latin typeface="微软雅黑" panose="020B0503020204020204" pitchFamily="34" charset="-122"/>
                          <a:ea typeface="微软雅黑" panose="020B0503020204020204" pitchFamily="34" charset="-122"/>
                        </a:rPr>
                        <a:t>extendsE</a:t>
                      </a:r>
                      <a:r>
                        <a:rPr lang="en-US" altLang="zh-CN" dirty="0">
                          <a:latin typeface="微软雅黑" panose="020B0503020204020204" pitchFamily="34" charset="-122"/>
                          <a:ea typeface="微软雅黑" panose="020B0503020204020204" pitchFamily="34" charset="-122"/>
                        </a:rPr>
                        <a:t>&gt; c)</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将指定</a:t>
                      </a:r>
                      <a:r>
                        <a:rPr lang="en-US" altLang="zh-CN" dirty="0">
                          <a:latin typeface="微软雅黑" panose="020B0503020204020204" pitchFamily="34" charset="-122"/>
                          <a:ea typeface="微软雅黑" panose="020B0503020204020204" pitchFamily="34" charset="-122"/>
                        </a:rPr>
                        <a:t>collection</a:t>
                      </a:r>
                      <a:r>
                        <a:rPr lang="zh-CN" altLang="en-US" dirty="0">
                          <a:latin typeface="微软雅黑" panose="020B0503020204020204" pitchFamily="34" charset="-122"/>
                          <a:ea typeface="微软雅黑" panose="020B0503020204020204" pitchFamily="34" charset="-122"/>
                        </a:rPr>
                        <a:t>中的所有元素都添加到此</a:t>
                      </a:r>
                      <a:r>
                        <a:rPr lang="en-US" altLang="zh-CN" dirty="0">
                          <a:latin typeface="微软雅黑" panose="020B0503020204020204" pitchFamily="34" charset="-122"/>
                          <a:ea typeface="微软雅黑" panose="020B0503020204020204" pitchFamily="34" charset="-122"/>
                        </a:rPr>
                        <a:t>collection</a:t>
                      </a:r>
                      <a:r>
                        <a:rPr lang="zh-CN" altLang="en-US" dirty="0">
                          <a:latin typeface="微软雅黑" panose="020B0503020204020204" pitchFamily="34" charset="-122"/>
                          <a:ea typeface="微软雅黑" panose="020B0503020204020204" pitchFamily="34" charset="-122"/>
                        </a:rPr>
                        <a:t>中</a:t>
                      </a:r>
                    </a:p>
                  </a:txBody>
                  <a:tcPr/>
                </a:tc>
              </a:tr>
            </a:tbl>
          </a:graphicData>
        </a:graphic>
      </p:graphicFrame>
      <p:graphicFrame>
        <p:nvGraphicFramePr>
          <p:cNvPr id="4" name="表格 3"/>
          <p:cNvGraphicFramePr>
            <a:graphicFrameLocks noGrp="1"/>
          </p:cNvGraphicFramePr>
          <p:nvPr>
            <p:custDataLst>
              <p:tags r:id="rId2"/>
            </p:custDataLst>
          </p:nvPr>
        </p:nvGraphicFramePr>
        <p:xfrm>
          <a:off x="429141" y="2787855"/>
          <a:ext cx="11661140" cy="1005205"/>
        </p:xfrm>
        <a:graphic>
          <a:graphicData uri="http://schemas.openxmlformats.org/drawingml/2006/table">
            <a:tbl>
              <a:tblPr firstRow="1" bandRow="1">
                <a:tableStyleId>{93296810-A885-4BE3-A3E7-6D5BEEA58F35}</a:tableStyleId>
              </a:tblPr>
              <a:tblGrid>
                <a:gridCol w="4126865"/>
                <a:gridCol w="7534275"/>
              </a:tblGrid>
              <a:tr h="365760">
                <a:tc>
                  <a:txBody>
                    <a:bodyPr/>
                    <a:lstStyle/>
                    <a:p>
                      <a:r>
                        <a:rPr lang="en-US" altLang="zh-CN" sz="1800" dirty="0" err="1">
                          <a:latin typeface="微软雅黑" panose="020B0503020204020204" pitchFamily="34" charset="-122"/>
                          <a:ea typeface="微软雅黑" panose="020B0503020204020204" pitchFamily="34" charset="-122"/>
                          <a:sym typeface="+mn-ea"/>
                        </a:rPr>
                        <a:t>boolean</a:t>
                      </a:r>
                      <a:r>
                        <a:rPr lang="en-US" altLang="zh-CN" sz="1800" dirty="0">
                          <a:latin typeface="微软雅黑" panose="020B0503020204020204" pitchFamily="34" charset="-122"/>
                          <a:ea typeface="微软雅黑" panose="020B0503020204020204" pitchFamily="34" charset="-122"/>
                          <a:sym typeface="+mn-ea"/>
                        </a:rPr>
                        <a:t> remove(Object o)</a:t>
                      </a:r>
                      <a:endParaRPr lang="zh-CN" altLang="en-US" dirty="0">
                        <a:latin typeface="微软雅黑" panose="020B0503020204020204" pitchFamily="34" charset="-122"/>
                        <a:ea typeface="微软雅黑" panose="020B0503020204020204" pitchFamily="34" charset="-122"/>
                      </a:endParaRPr>
                    </a:p>
                  </a:txBody>
                  <a:tcPr/>
                </a:tc>
                <a:tc>
                  <a:txBody>
                    <a:bodyPr/>
                    <a:lstStyle/>
                    <a:p>
                      <a:r>
                        <a:rPr dirty="0">
                          <a:latin typeface="微软雅黑" panose="020B0503020204020204" pitchFamily="34" charset="-122"/>
                          <a:ea typeface="微软雅黑" panose="020B0503020204020204" pitchFamily="34" charset="-122"/>
                        </a:rPr>
                        <a:t>从该集合中删除指定元素</a:t>
                      </a:r>
                    </a:p>
                  </a:txBody>
                  <a:tcPr/>
                </a:tc>
              </a:tr>
              <a:tr h="639445">
                <a:tc>
                  <a:txBody>
                    <a:bodyPr/>
                    <a:lstStyle/>
                    <a:p>
                      <a:r>
                        <a:rPr lang="en-US" altLang="zh-CN">
                          <a:latin typeface="微软雅黑" panose="020B0503020204020204" pitchFamily="34" charset="-122"/>
                          <a:ea typeface="微软雅黑" panose="020B0503020204020204" pitchFamily="34" charset="-122"/>
                        </a:rPr>
                        <a:t>boolean removeAll(Collection&lt;?&gt; c)</a:t>
                      </a:r>
                    </a:p>
                  </a:txBody>
                  <a:tcPr/>
                </a:tc>
                <a:tc>
                  <a:txBody>
                    <a:bodyPr/>
                    <a:lstStyle/>
                    <a:p>
                      <a:r>
                        <a:rPr dirty="0">
                          <a:latin typeface="微软雅黑" panose="020B0503020204020204" pitchFamily="34" charset="-122"/>
                          <a:ea typeface="微软雅黑" panose="020B0503020204020204" pitchFamily="34" charset="-122"/>
                        </a:rPr>
                        <a:t>删除指定集合中包含的所有此集合的元素</a:t>
                      </a:r>
                    </a:p>
                  </a:txBody>
                  <a:tcPr/>
                </a:tc>
              </a:tr>
            </a:tbl>
          </a:graphicData>
        </a:graphic>
      </p:graphicFrame>
      <p:graphicFrame>
        <p:nvGraphicFramePr>
          <p:cNvPr id="7" name="表格 6"/>
          <p:cNvGraphicFramePr>
            <a:graphicFrameLocks noGrp="1"/>
          </p:cNvGraphicFramePr>
          <p:nvPr>
            <p:custDataLst>
              <p:tags r:id="rId3"/>
            </p:custDataLst>
          </p:nvPr>
        </p:nvGraphicFramePr>
        <p:xfrm>
          <a:off x="413266" y="4236925"/>
          <a:ext cx="11358245" cy="1371600"/>
        </p:xfrm>
        <a:graphic>
          <a:graphicData uri="http://schemas.openxmlformats.org/drawingml/2006/table">
            <a:tbl>
              <a:tblPr firstRow="1" bandRow="1">
                <a:tableStyleId>{93296810-A885-4BE3-A3E7-6D5BEEA58F35}</a:tableStyleId>
              </a:tblPr>
              <a:tblGrid>
                <a:gridCol w="4705985"/>
                <a:gridCol w="6652260"/>
              </a:tblGrid>
              <a:tr h="365760">
                <a:tc>
                  <a:txBody>
                    <a:bodyPr/>
                    <a:lstStyle/>
                    <a:p>
                      <a:r>
                        <a:rPr lang="en-US" altLang="zh-CN" sz="1800" dirty="0" err="1">
                          <a:latin typeface="微软雅黑" panose="020B0503020204020204" pitchFamily="34" charset="-122"/>
                          <a:ea typeface="微软雅黑" panose="020B0503020204020204" pitchFamily="34" charset="-122"/>
                          <a:sym typeface="+mn-ea"/>
                        </a:rPr>
                        <a:t>boolean</a:t>
                      </a:r>
                      <a:r>
                        <a:rPr lang="en-US" altLang="zh-CN" sz="1800" dirty="0">
                          <a:latin typeface="微软雅黑" panose="020B0503020204020204" pitchFamily="34" charset="-122"/>
                          <a:ea typeface="微软雅黑" panose="020B0503020204020204" pitchFamily="34" charset="-122"/>
                          <a:sym typeface="+mn-ea"/>
                        </a:rPr>
                        <a:t> </a:t>
                      </a:r>
                      <a:r>
                        <a:rPr lang="en-US" altLang="zh-CN" sz="1800" dirty="0" err="1">
                          <a:latin typeface="微软雅黑" panose="020B0503020204020204" pitchFamily="34" charset="-122"/>
                          <a:ea typeface="微软雅黑" panose="020B0503020204020204" pitchFamily="34" charset="-122"/>
                          <a:sym typeface="+mn-ea"/>
                        </a:rPr>
                        <a:t>isEmpty</a:t>
                      </a:r>
                      <a:r>
                        <a:rPr lang="en-US" altLang="zh-CN" sz="1800"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sz="1800" dirty="0">
                          <a:latin typeface="微软雅黑" panose="020B0503020204020204" pitchFamily="34" charset="-122"/>
                          <a:ea typeface="微软雅黑" panose="020B0503020204020204" pitchFamily="34" charset="-122"/>
                          <a:sym typeface="+mn-ea"/>
                        </a:rPr>
                        <a:t>如果此</a:t>
                      </a:r>
                      <a:r>
                        <a:rPr lang="en-US" altLang="zh-CN" sz="1800" dirty="0">
                          <a:latin typeface="微软雅黑" panose="020B0503020204020204" pitchFamily="34" charset="-122"/>
                          <a:ea typeface="微软雅黑" panose="020B0503020204020204" pitchFamily="34" charset="-122"/>
                          <a:sym typeface="+mn-ea"/>
                        </a:rPr>
                        <a:t>collection</a:t>
                      </a:r>
                      <a:r>
                        <a:rPr lang="zh-CN" altLang="en-US" sz="1800" dirty="0">
                          <a:latin typeface="微软雅黑" panose="020B0503020204020204" pitchFamily="34" charset="-122"/>
                          <a:ea typeface="微软雅黑" panose="020B0503020204020204" pitchFamily="34" charset="-122"/>
                          <a:sym typeface="+mn-ea"/>
                        </a:rPr>
                        <a:t>不包含元素，则返回</a:t>
                      </a:r>
                      <a:r>
                        <a:rPr lang="en-US" altLang="zh-CN" sz="1800" dirty="0">
                          <a:latin typeface="微软雅黑" panose="020B0503020204020204" pitchFamily="34" charset="-122"/>
                          <a:ea typeface="微软雅黑" panose="020B0503020204020204" pitchFamily="34" charset="-122"/>
                          <a:sym typeface="+mn-ea"/>
                        </a:rPr>
                        <a:t>true</a:t>
                      </a:r>
                      <a:endParaRPr lang="zh-CN" altLang="en-US" dirty="0">
                        <a:latin typeface="微软雅黑" panose="020B0503020204020204" pitchFamily="34" charset="-122"/>
                        <a:ea typeface="微软雅黑" panose="020B0503020204020204" pitchFamily="34" charset="-122"/>
                      </a:endParaRPr>
                    </a:p>
                  </a:txBody>
                  <a:tcPr/>
                </a:tc>
              </a:tr>
              <a:tr h="365760">
                <a:tc>
                  <a:txBody>
                    <a:bodyPr/>
                    <a:lstStyle/>
                    <a:p>
                      <a:r>
                        <a:rPr lang="en-US" altLang="zh-CN" dirty="0" err="1">
                          <a:latin typeface="微软雅黑" panose="020B0503020204020204" pitchFamily="34" charset="-122"/>
                          <a:ea typeface="微软雅黑" panose="020B0503020204020204" pitchFamily="34" charset="-122"/>
                        </a:rPr>
                        <a:t>boolean</a:t>
                      </a:r>
                      <a:r>
                        <a:rPr lang="en-US" altLang="zh-CN" dirty="0">
                          <a:latin typeface="微软雅黑" panose="020B0503020204020204" pitchFamily="34" charset="-122"/>
                          <a:ea typeface="微软雅黑" panose="020B0503020204020204" pitchFamily="34" charset="-122"/>
                        </a:rPr>
                        <a:t> contains(</a:t>
                      </a:r>
                      <a:r>
                        <a:rPr dirty="0">
                          <a:latin typeface="微软雅黑" panose="020B0503020204020204" pitchFamily="34" charset="-122"/>
                          <a:ea typeface="微软雅黑" panose="020B0503020204020204" pitchFamily="34" charset="-122"/>
                        </a:rPr>
                        <a:t>Object </a:t>
                      </a:r>
                      <a:r>
                        <a:rPr lang="en-US" altLang="zh-CN" dirty="0">
                          <a:latin typeface="微软雅黑" panose="020B0503020204020204" pitchFamily="34" charset="-122"/>
                          <a:ea typeface="微软雅黑" panose="020B0503020204020204" pitchFamily="34" charset="-122"/>
                        </a:rPr>
                        <a:t>o)</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如果此</a:t>
                      </a:r>
                      <a:r>
                        <a:rPr lang="en-US" altLang="zh-CN" dirty="0">
                          <a:latin typeface="微软雅黑" panose="020B0503020204020204" pitchFamily="34" charset="-122"/>
                          <a:ea typeface="微软雅黑" panose="020B0503020204020204" pitchFamily="34" charset="-122"/>
                        </a:rPr>
                        <a:t>collection</a:t>
                      </a:r>
                      <a:r>
                        <a:rPr lang="zh-CN" altLang="en-US" dirty="0">
                          <a:latin typeface="微软雅黑" panose="020B0503020204020204" pitchFamily="34" charset="-122"/>
                          <a:ea typeface="微软雅黑" panose="020B0503020204020204" pitchFamily="34" charset="-122"/>
                        </a:rPr>
                        <a:t>包含指定的元素，则返回</a:t>
                      </a:r>
                      <a:r>
                        <a:rPr lang="en-US" altLang="zh-CN" dirty="0">
                          <a:latin typeface="微软雅黑" panose="020B0503020204020204" pitchFamily="34" charset="-122"/>
                          <a:ea typeface="微软雅黑" panose="020B0503020204020204" pitchFamily="34" charset="-122"/>
                        </a:rPr>
                        <a:t>true</a:t>
                      </a:r>
                      <a:endParaRPr lang="zh-CN" altLang="en-US" dirty="0">
                        <a:latin typeface="微软雅黑" panose="020B0503020204020204" pitchFamily="34" charset="-122"/>
                        <a:ea typeface="微软雅黑" panose="020B0503020204020204" pitchFamily="34" charset="-122"/>
                      </a:endParaRPr>
                    </a:p>
                  </a:txBody>
                  <a:tcPr/>
                </a:tc>
              </a:tr>
              <a:tr h="640080">
                <a:tc>
                  <a:txBody>
                    <a:bodyPr/>
                    <a:lstStyle/>
                    <a:p>
                      <a:r>
                        <a:rPr lang="en-US" altLang="zh-CN" dirty="0" err="1">
                          <a:latin typeface="微软雅黑" panose="020B0503020204020204" pitchFamily="34" charset="-122"/>
                          <a:ea typeface="微软雅黑" panose="020B0503020204020204" pitchFamily="34" charset="-122"/>
                        </a:rPr>
                        <a:t>boolean</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containsAll</a:t>
                      </a:r>
                      <a:r>
                        <a:rPr lang="en-US" altLang="zh-CN" dirty="0">
                          <a:latin typeface="微软雅黑" panose="020B0503020204020204" pitchFamily="34" charset="-122"/>
                          <a:ea typeface="微软雅黑" panose="020B0503020204020204" pitchFamily="34" charset="-122"/>
                        </a:rPr>
                        <a:t>(Collection&lt;?&gt; c)</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sz="1800" kern="1200" dirty="0">
                          <a:effectLst/>
                          <a:latin typeface="微软雅黑" panose="020B0503020204020204" pitchFamily="34" charset="-122"/>
                          <a:ea typeface="微软雅黑" panose="020B0503020204020204" pitchFamily="34" charset="-122"/>
                        </a:rPr>
                        <a:t>如果此</a:t>
                      </a:r>
                      <a:r>
                        <a:rPr lang="en-US" altLang="zh-CN" sz="1800" kern="1200" dirty="0">
                          <a:effectLst/>
                          <a:latin typeface="微软雅黑" panose="020B0503020204020204" pitchFamily="34" charset="-122"/>
                          <a:ea typeface="微软雅黑" panose="020B0503020204020204" pitchFamily="34" charset="-122"/>
                        </a:rPr>
                        <a:t>collection</a:t>
                      </a:r>
                      <a:r>
                        <a:rPr lang="zh-CN" altLang="en-US" sz="1800" kern="1200" dirty="0">
                          <a:effectLst/>
                          <a:latin typeface="微软雅黑" panose="020B0503020204020204" pitchFamily="34" charset="-122"/>
                          <a:ea typeface="微软雅黑" panose="020B0503020204020204" pitchFamily="34" charset="-122"/>
                        </a:rPr>
                        <a:t>包含指定</a:t>
                      </a:r>
                      <a:r>
                        <a:rPr lang="en-US" altLang="zh-CN" sz="1800" kern="1200" dirty="0">
                          <a:effectLst/>
                          <a:latin typeface="微软雅黑" panose="020B0503020204020204" pitchFamily="34" charset="-122"/>
                          <a:ea typeface="微软雅黑" panose="020B0503020204020204" pitchFamily="34" charset="-122"/>
                        </a:rPr>
                        <a:t>collection</a:t>
                      </a:r>
                      <a:r>
                        <a:rPr lang="zh-CN" altLang="en-US" sz="1800" kern="1200" dirty="0">
                          <a:effectLst/>
                          <a:latin typeface="微软雅黑" panose="020B0503020204020204" pitchFamily="34" charset="-122"/>
                          <a:ea typeface="微软雅黑" panose="020B0503020204020204" pitchFamily="34" charset="-122"/>
                        </a:rPr>
                        <a:t>中的所有元素，则返回</a:t>
                      </a:r>
                      <a:r>
                        <a:rPr lang="en-US" altLang="zh-CN" dirty="0">
                          <a:latin typeface="微软雅黑" panose="020B0503020204020204" pitchFamily="34" charset="-122"/>
                          <a:ea typeface="微软雅黑" panose="020B0503020204020204" pitchFamily="34" charset="-122"/>
                        </a:rPr>
                        <a:t>true</a:t>
                      </a:r>
                      <a:endParaRPr lang="zh-CN" altLang="en-US" dirty="0">
                        <a:latin typeface="微软雅黑" panose="020B0503020204020204" pitchFamily="34" charset="-122"/>
                        <a:ea typeface="微软雅黑" panose="020B0503020204020204" pitchFamily="34" charset="-122"/>
                      </a:endParaRPr>
                    </a:p>
                  </a:txBody>
                  <a:tcPr/>
                </a:tc>
              </a:tr>
            </a:tbl>
          </a:graphicData>
        </a:graphic>
      </p:graphicFrame>
      <p:graphicFrame>
        <p:nvGraphicFramePr>
          <p:cNvPr id="8" name="表格 7"/>
          <p:cNvGraphicFramePr>
            <a:graphicFrameLocks noGrp="1"/>
          </p:cNvGraphicFramePr>
          <p:nvPr>
            <p:custDataLst>
              <p:tags r:id="rId4"/>
            </p:custDataLst>
          </p:nvPr>
        </p:nvGraphicFramePr>
        <p:xfrm>
          <a:off x="479941" y="5977987"/>
          <a:ext cx="11447780" cy="731520"/>
        </p:xfrm>
        <a:graphic>
          <a:graphicData uri="http://schemas.openxmlformats.org/drawingml/2006/table">
            <a:tbl>
              <a:tblPr firstRow="1" bandRow="1">
                <a:tableStyleId>{93296810-A885-4BE3-A3E7-6D5BEEA58F35}</a:tableStyleId>
              </a:tblPr>
              <a:tblGrid>
                <a:gridCol w="4051300"/>
                <a:gridCol w="7396480"/>
              </a:tblGrid>
              <a:tr h="217424">
                <a:tc>
                  <a:txBody>
                    <a:bodyPr/>
                    <a:lstStyle/>
                    <a:p>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size()</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返回此</a:t>
                      </a:r>
                      <a:r>
                        <a:rPr lang="en-US" altLang="zh-CN" dirty="0">
                          <a:latin typeface="微软雅黑" panose="020B0503020204020204" pitchFamily="34" charset="-122"/>
                          <a:ea typeface="微软雅黑" panose="020B0503020204020204" pitchFamily="34" charset="-122"/>
                        </a:rPr>
                        <a:t>collection</a:t>
                      </a:r>
                      <a:r>
                        <a:rPr lang="zh-CN" altLang="en-US" dirty="0">
                          <a:latin typeface="微软雅黑" panose="020B0503020204020204" pitchFamily="34" charset="-122"/>
                          <a:ea typeface="微软雅黑" panose="020B0503020204020204" pitchFamily="34" charset="-122"/>
                        </a:rPr>
                        <a:t>中的元素数</a:t>
                      </a:r>
                    </a:p>
                  </a:txBody>
                  <a:tcPr/>
                </a:tc>
              </a:tr>
              <a:tr h="217424">
                <a:tc>
                  <a:txBody>
                    <a:bodyPr/>
                    <a:lstStyle/>
                    <a:p>
                      <a:pPr>
                        <a:buNone/>
                      </a:pPr>
                      <a:r>
                        <a:rPr lang="zh-CN" altLang="en-US" dirty="0">
                          <a:latin typeface="微软雅黑" panose="020B0503020204020204" pitchFamily="34" charset="-122"/>
                          <a:ea typeface="微软雅黑" panose="020B0503020204020204" pitchFamily="34" charset="-122"/>
                        </a:rPr>
                        <a:t>Object[] toArray()</a:t>
                      </a:r>
                    </a:p>
                  </a:txBody>
                  <a:tcPr/>
                </a:tc>
                <a:tc>
                  <a:txBody>
                    <a:bodyPr/>
                    <a:lstStyle/>
                    <a:p>
                      <a:pPr>
                        <a:buNone/>
                      </a:pPr>
                      <a:r>
                        <a:rPr lang="zh-CN" altLang="en-US" dirty="0">
                          <a:latin typeface="微软雅黑" panose="020B0503020204020204" pitchFamily="34" charset="-122"/>
                          <a:ea typeface="微软雅黑" panose="020B0503020204020204" pitchFamily="34" charset="-122"/>
                        </a:rPr>
                        <a:t>返回一个包含此集合中所有元素的数组</a:t>
                      </a:r>
                    </a:p>
                  </a:txBody>
                  <a:tcPr/>
                </a:tc>
              </a:tr>
            </a:tbl>
          </a:graphicData>
        </a:graphic>
      </p:graphicFrame>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
            </a:r>
            <a:br>
              <a:rPr lang="zh-CN" altLang="en-US" dirty="0"/>
            </a:br>
            <a:r>
              <a:rPr lang="zh-CN" altLang="en-US" dirty="0"/>
              <a:t>知识点</a:t>
            </a:r>
            <a:r>
              <a:rPr lang="en-US" altLang="zh-CN" dirty="0"/>
              <a:t>4</a:t>
            </a:r>
            <a:r>
              <a:rPr lang="zh-CN" altLang="en-US" dirty="0"/>
              <a:t>：</a:t>
            </a:r>
            <a:r>
              <a:rPr lang="en-US" altLang="zh-CN" dirty="0">
                <a:sym typeface="+mn-ea"/>
              </a:rPr>
              <a:t>Collection</a:t>
            </a:r>
            <a:r>
              <a:rPr lang="zh-CN" altLang="en-US" dirty="0">
                <a:sym typeface="+mn-ea"/>
              </a:rPr>
              <a:t>接口遍历</a:t>
            </a:r>
            <a:r>
              <a:rPr lang="en-US" altLang="zh-CN" dirty="0"/>
              <a:t/>
            </a:r>
            <a:br>
              <a:rPr lang="en-US" altLang="zh-CN" dirty="0"/>
            </a:br>
            <a:endParaRPr lang="zh-CN" altLang="en-US" dirty="0"/>
          </a:p>
        </p:txBody>
      </p:sp>
      <p:sp>
        <p:nvSpPr>
          <p:cNvPr id="3" name="内容占位符 2"/>
          <p:cNvSpPr>
            <a:spLocks noGrp="1"/>
          </p:cNvSpPr>
          <p:nvPr>
            <p:ph idx="1"/>
          </p:nvPr>
        </p:nvSpPr>
        <p:spPr/>
        <p:txBody>
          <a:bodyPr/>
          <a:lstStyle/>
          <a:p>
            <a:r>
              <a:rPr lang="zh-CN" altLang="en-US" dirty="0"/>
              <a:t>集合的通用遍历方法有以下几种：</a:t>
            </a:r>
            <a:endParaRPr lang="en-US" altLang="zh-CN" dirty="0"/>
          </a:p>
          <a:p>
            <a:pPr lvl="1"/>
            <a:r>
              <a:rPr lang="zh-CN" altLang="en-US" dirty="0"/>
              <a:t>使用</a:t>
            </a:r>
            <a:r>
              <a:rPr lang="zh-CN" altLang="en-US" b="1" dirty="0">
                <a:solidFill>
                  <a:srgbClr val="C00000"/>
                </a:solidFill>
                <a:sym typeface="+mn-ea"/>
              </a:rPr>
              <a:t>普通</a:t>
            </a:r>
            <a:r>
              <a:rPr lang="en-US" altLang="zh-CN" b="1" dirty="0">
                <a:solidFill>
                  <a:srgbClr val="C00000"/>
                </a:solidFill>
              </a:rPr>
              <a:t>for</a:t>
            </a:r>
            <a:r>
              <a:rPr lang="zh-CN" altLang="en-US" dirty="0"/>
              <a:t>遍历</a:t>
            </a:r>
          </a:p>
          <a:p>
            <a:pPr lvl="1"/>
            <a:r>
              <a:rPr lang="zh-CN" altLang="en-US" dirty="0">
                <a:sym typeface="+mn-ea"/>
              </a:rPr>
              <a:t>使用</a:t>
            </a:r>
            <a:r>
              <a:rPr lang="zh-CN" altLang="en-US" b="1" dirty="0">
                <a:solidFill>
                  <a:srgbClr val="C00000"/>
                </a:solidFill>
                <a:sym typeface="+mn-ea"/>
              </a:rPr>
              <a:t>增强型</a:t>
            </a:r>
            <a:r>
              <a:rPr lang="en-US" altLang="zh-CN" b="1" dirty="0">
                <a:solidFill>
                  <a:srgbClr val="C00000"/>
                </a:solidFill>
                <a:sym typeface="+mn-ea"/>
              </a:rPr>
              <a:t>for</a:t>
            </a:r>
            <a:r>
              <a:rPr lang="zh-CN" altLang="en-US" dirty="0">
                <a:sym typeface="+mn-ea"/>
              </a:rPr>
              <a:t>遍历</a:t>
            </a:r>
            <a:endParaRPr lang="en-US" altLang="zh-CN" dirty="0"/>
          </a:p>
          <a:p>
            <a:pPr lvl="1"/>
            <a:r>
              <a:rPr lang="zh-CN" altLang="en-US" dirty="0"/>
              <a:t>使用</a:t>
            </a:r>
            <a:r>
              <a:rPr lang="zh-CN" altLang="en-US" b="1" dirty="0">
                <a:solidFill>
                  <a:srgbClr val="C00000"/>
                </a:solidFill>
              </a:rPr>
              <a:t>迭代器</a:t>
            </a:r>
            <a:r>
              <a:rPr lang="zh-CN" altLang="en-US" dirty="0"/>
              <a:t>遍历</a:t>
            </a:r>
            <a:endParaRPr lang="en-US" altLang="zh-CN" dirty="0"/>
          </a:p>
          <a:p>
            <a:endParaRPr lang="zh-CN" altLang="en-US" dirty="0"/>
          </a:p>
        </p:txBody>
      </p:sp>
      <p:sp>
        <p:nvSpPr>
          <p:cNvPr id="4" name="爆炸形 1 3"/>
          <p:cNvSpPr/>
          <p:nvPr/>
        </p:nvSpPr>
        <p:spPr>
          <a:xfrm>
            <a:off x="3672205" y="1667510"/>
            <a:ext cx="537845" cy="574675"/>
          </a:xfrm>
          <a:prstGeom prst="irregularSeal1">
            <a:avLst/>
          </a:prstGeom>
          <a:gradFill>
            <a:gsLst>
              <a:gs pos="0">
                <a:srgbClr val="FE4444"/>
              </a:gs>
              <a:gs pos="100000">
                <a:srgbClr val="832B2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custDataLst>
              <p:tags r:id="rId1"/>
            </p:custDataLst>
          </p:nvPr>
        </p:nvPicPr>
        <p:blipFill>
          <a:blip r:embed="rId3" cstate="print"/>
          <a:stretch>
            <a:fillRect/>
          </a:stretch>
        </p:blipFill>
        <p:spPr>
          <a:xfrm>
            <a:off x="4210050" y="2047240"/>
            <a:ext cx="693420" cy="692150"/>
          </a:xfrm>
          <a:prstGeom prst="rect">
            <a:avLst/>
          </a:prstGeom>
        </p:spPr>
      </p:pic>
      <p:pic>
        <p:nvPicPr>
          <p:cNvPr id="7" name="图片 6"/>
          <p:cNvPicPr>
            <a:picLocks noChangeAspect="1"/>
          </p:cNvPicPr>
          <p:nvPr/>
        </p:nvPicPr>
        <p:blipFill>
          <a:blip r:embed="rId3" cstate="print"/>
          <a:stretch>
            <a:fillRect/>
          </a:stretch>
        </p:blipFill>
        <p:spPr>
          <a:xfrm>
            <a:off x="4100830" y="2739390"/>
            <a:ext cx="694055" cy="692785"/>
          </a:xfrm>
          <a:prstGeom prst="rect">
            <a:avLst/>
          </a:prstGeom>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48640" y="1522095"/>
            <a:ext cx="6619240" cy="1486535"/>
          </a:xfrm>
          <a:prstGeom prst="rect">
            <a:avLst/>
          </a:prstGeom>
          <a:solidFill>
            <a:schemeClr val="bg1"/>
          </a:solidFill>
          <a:ln w="101600">
            <a:solidFill>
              <a:schemeClr val="accent2">
                <a:alpha val="9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4</a:t>
            </a:r>
            <a:r>
              <a:rPr lang="zh-CN" altLang="en-US" dirty="0"/>
              <a:t>：</a:t>
            </a:r>
            <a:r>
              <a:rPr lang="en-US" altLang="zh-CN" dirty="0">
                <a:sym typeface="+mn-ea"/>
              </a:rPr>
              <a:t>Collection</a:t>
            </a:r>
            <a:r>
              <a:rPr lang="zh-CN" altLang="en-US" dirty="0">
                <a:sym typeface="+mn-ea"/>
              </a:rPr>
              <a:t>接口遍历</a:t>
            </a:r>
            <a:endParaRPr lang="zh-CN" altLang="en-US" dirty="0"/>
          </a:p>
        </p:txBody>
      </p:sp>
      <p:sp>
        <p:nvSpPr>
          <p:cNvPr id="3" name="内容占位符 2"/>
          <p:cNvSpPr>
            <a:spLocks noGrp="1"/>
          </p:cNvSpPr>
          <p:nvPr>
            <p:ph idx="1"/>
          </p:nvPr>
        </p:nvSpPr>
        <p:spPr>
          <a:xfrm>
            <a:off x="375285" y="722630"/>
            <a:ext cx="6568440" cy="2376805"/>
          </a:xfrm>
        </p:spPr>
        <p:txBody>
          <a:bodyPr/>
          <a:lstStyle/>
          <a:p>
            <a:r>
              <a:rPr lang="zh-CN" altLang="en-US" sz="2400" dirty="0"/>
              <a:t>使用增强型</a:t>
            </a:r>
            <a:r>
              <a:rPr lang="en-US" altLang="zh-CN" sz="2400" dirty="0"/>
              <a:t>for</a:t>
            </a:r>
            <a:r>
              <a:rPr lang="zh-CN" altLang="en-US" sz="2400" dirty="0"/>
              <a:t>循环进行</a:t>
            </a:r>
            <a:r>
              <a:rPr lang="en-US" altLang="zh-CN" sz="2400" dirty="0"/>
              <a:t>Collection</a:t>
            </a:r>
            <a:r>
              <a:rPr lang="zh-CN" altLang="en-US" sz="2400" dirty="0"/>
              <a:t>遍历格式：</a:t>
            </a:r>
            <a:endParaRPr lang="en-US" altLang="zh-CN" sz="2400" dirty="0"/>
          </a:p>
          <a:p>
            <a:pPr marL="228600" lvl="1">
              <a:lnSpc>
                <a:spcPct val="70000"/>
              </a:lnSpc>
              <a:spcBef>
                <a:spcPts val="1000"/>
              </a:spcBef>
              <a:buNone/>
            </a:pPr>
            <a:r>
              <a:rPr lang="en-US" altLang="zh-CN" sz="2400" dirty="0">
                <a:solidFill>
                  <a:schemeClr val="tx1"/>
                </a:solidFill>
              </a:rPr>
              <a:t>   </a:t>
            </a:r>
          </a:p>
          <a:p>
            <a:pPr marL="228600" lvl="1">
              <a:lnSpc>
                <a:spcPct val="70000"/>
              </a:lnSpc>
              <a:spcBef>
                <a:spcPts val="1000"/>
              </a:spcBef>
              <a:buNone/>
            </a:pPr>
            <a:r>
              <a:rPr lang="en-US" altLang="zh-CN" sz="2400" dirty="0">
                <a:solidFill>
                  <a:schemeClr val="tx1"/>
                </a:solidFill>
              </a:rPr>
              <a:t>   for( </a:t>
            </a:r>
            <a:r>
              <a:rPr lang="zh-CN" altLang="en-US" sz="2400" dirty="0">
                <a:solidFill>
                  <a:schemeClr val="tx1"/>
                </a:solidFill>
              </a:rPr>
              <a:t>元素类型</a:t>
            </a:r>
            <a:r>
              <a:rPr lang="en-US" altLang="zh-CN" sz="2400" dirty="0">
                <a:solidFill>
                  <a:schemeClr val="tx1"/>
                </a:solidFill>
              </a:rPr>
              <a:t> </a:t>
            </a:r>
            <a:r>
              <a:rPr lang="zh-CN" altLang="en-US" sz="2400" dirty="0">
                <a:solidFill>
                  <a:schemeClr val="tx1"/>
                </a:solidFill>
              </a:rPr>
              <a:t>循环变量名</a:t>
            </a:r>
            <a:r>
              <a:rPr lang="en-US" altLang="zh-CN" sz="2400" dirty="0">
                <a:solidFill>
                  <a:schemeClr val="tx1"/>
                </a:solidFill>
              </a:rPr>
              <a:t>:Collection</a:t>
            </a:r>
            <a:r>
              <a:rPr lang="zh-CN" altLang="en-US" sz="2400" dirty="0">
                <a:solidFill>
                  <a:schemeClr val="tx1"/>
                </a:solidFill>
              </a:rPr>
              <a:t>对象</a:t>
            </a:r>
            <a:r>
              <a:rPr lang="en-US" altLang="zh-CN" sz="2400" dirty="0">
                <a:solidFill>
                  <a:schemeClr val="tx1"/>
                </a:solidFill>
              </a:rPr>
              <a:t>)</a:t>
            </a:r>
            <a:r>
              <a:rPr lang="zh-CN" altLang="en-US" sz="2400" dirty="0">
                <a:solidFill>
                  <a:schemeClr val="tx1"/>
                </a:solidFill>
              </a:rPr>
              <a:t>｛</a:t>
            </a:r>
            <a:endParaRPr lang="en-US" altLang="zh-CN" sz="2400" dirty="0">
              <a:solidFill>
                <a:schemeClr val="tx1"/>
              </a:solidFill>
            </a:endParaRPr>
          </a:p>
          <a:p>
            <a:pPr marL="228600" lvl="1">
              <a:lnSpc>
                <a:spcPct val="70000"/>
              </a:lnSpc>
              <a:spcBef>
                <a:spcPts val="1000"/>
              </a:spcBef>
              <a:buNone/>
            </a:pPr>
            <a:r>
              <a:rPr lang="en-US" altLang="zh-CN" sz="2400" dirty="0">
                <a:solidFill>
                  <a:schemeClr val="tx1"/>
                </a:solidFill>
              </a:rPr>
              <a:t>	         </a:t>
            </a:r>
            <a:r>
              <a:rPr lang="zh-CN" altLang="en-US" sz="2400" dirty="0">
                <a:solidFill>
                  <a:schemeClr val="tx1"/>
                </a:solidFill>
              </a:rPr>
              <a:t>对循环变量进行处理；</a:t>
            </a:r>
          </a:p>
          <a:p>
            <a:pPr marL="228600" lvl="1">
              <a:lnSpc>
                <a:spcPct val="70000"/>
              </a:lnSpc>
              <a:spcBef>
                <a:spcPts val="1000"/>
              </a:spcBef>
              <a:buNone/>
            </a:pPr>
            <a:r>
              <a:rPr lang="zh-CN" altLang="en-US" sz="2400" dirty="0">
                <a:solidFill>
                  <a:schemeClr val="tx1"/>
                </a:solidFill>
              </a:rPr>
              <a:t>   ｝</a:t>
            </a:r>
            <a:endParaRPr lang="en-US" altLang="zh-CN" sz="2400" dirty="0">
              <a:solidFill>
                <a:schemeClr val="tx1"/>
              </a:solidFill>
            </a:endParaRPr>
          </a:p>
          <a:p>
            <a:pPr marL="228600" lvl="1">
              <a:spcBef>
                <a:spcPts val="1000"/>
              </a:spcBef>
              <a:buNone/>
            </a:pPr>
            <a:endParaRPr lang="en-US" altLang="zh-CN" sz="2400" dirty="0">
              <a:solidFill>
                <a:schemeClr val="tx1"/>
              </a:solidFill>
            </a:endParaRPr>
          </a:p>
          <a:p>
            <a:pPr marL="228600" lvl="1">
              <a:spcBef>
                <a:spcPts val="1000"/>
              </a:spcBef>
              <a:buNone/>
            </a:pPr>
            <a:endParaRPr lang="zh-CN" altLang="en-US" sz="2400" dirty="0">
              <a:solidFill>
                <a:schemeClr val="tx1"/>
              </a:solidFill>
            </a:endParaRPr>
          </a:p>
        </p:txBody>
      </p:sp>
      <p:sp>
        <p:nvSpPr>
          <p:cNvPr id="5" name="左箭头 4"/>
          <p:cNvSpPr/>
          <p:nvPr/>
        </p:nvSpPr>
        <p:spPr>
          <a:xfrm>
            <a:off x="6746240" y="2036445"/>
            <a:ext cx="753110" cy="457835"/>
          </a:xfrm>
          <a:prstGeom prst="leftArrow">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7630160" y="2036445"/>
            <a:ext cx="3700145" cy="645160"/>
          </a:xfrm>
          <a:prstGeom prst="rect">
            <a:avLst/>
          </a:prstGeom>
          <a:noFill/>
        </p:spPr>
        <p:txBody>
          <a:bodyPr wrap="none" rtlCol="0">
            <a:spAutoFit/>
          </a:bodyPr>
          <a:lstStyle/>
          <a:p>
            <a:pPr marL="0" lvl="1" algn="l"/>
            <a:r>
              <a:rPr lang="zh-CN" altLang="en-US" dirty="0">
                <a:sym typeface="+mn-ea"/>
              </a:rPr>
              <a:t>注意：增强型</a:t>
            </a:r>
            <a:r>
              <a:rPr lang="en-US" altLang="zh-CN" dirty="0">
                <a:sym typeface="+mn-ea"/>
              </a:rPr>
              <a:t>for</a:t>
            </a:r>
            <a:r>
              <a:rPr lang="zh-CN" altLang="en-US" dirty="0">
                <a:sym typeface="+mn-ea"/>
              </a:rPr>
              <a:t>循环 一定要有泛型</a:t>
            </a:r>
            <a:endParaRPr lang="zh-CN" altLang="en-US" dirty="0">
              <a:solidFill>
                <a:schemeClr val="tx1"/>
              </a:solidFill>
            </a:endParaRPr>
          </a:p>
          <a:p>
            <a:endParaRPr lang="zh-CN" altLang="en-US"/>
          </a:p>
        </p:txBody>
      </p:sp>
      <p:sp>
        <p:nvSpPr>
          <p:cNvPr id="7" name="矩形 6"/>
          <p:cNvSpPr/>
          <p:nvPr/>
        </p:nvSpPr>
        <p:spPr>
          <a:xfrm>
            <a:off x="7630160" y="1905635"/>
            <a:ext cx="3790950" cy="588645"/>
          </a:xfrm>
          <a:prstGeom prst="rect">
            <a:avLst/>
          </a:prstGeom>
          <a:noFill/>
          <a:ln w="57150">
            <a:solidFill>
              <a:schemeClr val="accent2"/>
            </a:solidFill>
          </a:ln>
          <a:extLst>
            <a:ext uri="{909E8E84-426E-40DD-AFC4-6F175D3DCCD1}">
              <a14:hiddenFill xmlns:a14="http://schemas.microsoft.com/office/drawing/2010/main" xmlns="">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a:spLocks noGrp="1"/>
          </p:cNvSpPr>
          <p:nvPr/>
        </p:nvSpPr>
        <p:spPr>
          <a:xfrm>
            <a:off x="375285" y="3271520"/>
            <a:ext cx="9372600" cy="320548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220" dirty="0"/>
              <a:t>迭代是取出集合中元素的一种方式。</a:t>
            </a:r>
          </a:p>
          <a:p>
            <a:pPr>
              <a:lnSpc>
                <a:spcPct val="90000"/>
              </a:lnSpc>
            </a:pPr>
            <a:r>
              <a:rPr lang="zh-CN" altLang="en-US" sz="2220" dirty="0"/>
              <a:t>因为Collection中有iterator方法，所以每一个子类集合对象都具备迭代器</a:t>
            </a:r>
          </a:p>
          <a:p>
            <a:pPr marL="0" lvl="1">
              <a:lnSpc>
                <a:spcPct val="120000"/>
              </a:lnSpc>
            </a:pPr>
            <a:r>
              <a:rPr lang="zh-CN" altLang="en-US" sz="2220" dirty="0">
                <a:solidFill>
                  <a:schemeClr val="tx1"/>
                </a:solidFill>
                <a:sym typeface="宋体" panose="02010600030101010101" pitchFamily="2" charset="-122"/>
              </a:rPr>
              <a:t>Iterator接口位置</a:t>
            </a:r>
            <a:r>
              <a:rPr lang="en-US" altLang="zh-CN" sz="2220" dirty="0">
                <a:solidFill>
                  <a:schemeClr val="tx1"/>
                </a:solidFill>
                <a:sym typeface="宋体" panose="02010600030101010101" pitchFamily="2" charset="-122"/>
              </a:rPr>
              <a:t>java.util.Iterator</a:t>
            </a:r>
            <a:r>
              <a:rPr lang="zh-CN" altLang="en-US" sz="2220" dirty="0">
                <a:solidFill>
                  <a:schemeClr val="tx1"/>
                </a:solidFill>
                <a:sym typeface="宋体" panose="02010600030101010101" pitchFamily="2" charset="-122"/>
              </a:rPr>
              <a:t>，</a:t>
            </a:r>
            <a:r>
              <a:rPr lang="zh-CN" altLang="en-US" sz="2000" dirty="0">
                <a:solidFill>
                  <a:schemeClr val="tx1"/>
                </a:solidFill>
              </a:rPr>
              <a:t>使用迭代器对</a:t>
            </a:r>
            <a:r>
              <a:rPr lang="en-US" altLang="zh-CN" sz="2000" dirty="0">
                <a:solidFill>
                  <a:schemeClr val="tx1"/>
                </a:solidFill>
              </a:rPr>
              <a:t>Collection</a:t>
            </a:r>
            <a:r>
              <a:rPr lang="zh-CN" altLang="en-US" sz="2000" dirty="0">
                <a:solidFill>
                  <a:schemeClr val="tx1"/>
                </a:solidFill>
              </a:rPr>
              <a:t>遍历形式：</a:t>
            </a:r>
            <a:endParaRPr lang="en-US" altLang="zh-CN" sz="2000" dirty="0">
              <a:solidFill>
                <a:schemeClr val="tx1"/>
              </a:solidFill>
            </a:endParaRPr>
          </a:p>
          <a:p>
            <a:pPr marL="228600" lvl="1">
              <a:lnSpc>
                <a:spcPct val="120000"/>
              </a:lnSpc>
              <a:spcBef>
                <a:spcPts val="1000"/>
              </a:spcBef>
              <a:buNone/>
            </a:pPr>
            <a:r>
              <a:rPr lang="en-US" altLang="zh-CN" sz="2000" dirty="0">
                <a:solidFill>
                  <a:schemeClr val="tx1"/>
                </a:solidFill>
              </a:rPr>
              <a:t>   Iterator  </a:t>
            </a:r>
            <a:r>
              <a:rPr lang="zh-CN" altLang="en-US" sz="2000" dirty="0">
                <a:solidFill>
                  <a:schemeClr val="tx1"/>
                </a:solidFill>
              </a:rPr>
              <a:t>变量名 </a:t>
            </a:r>
            <a:r>
              <a:rPr lang="en-US" altLang="zh-CN" sz="2000" dirty="0">
                <a:solidFill>
                  <a:schemeClr val="tx1"/>
                </a:solidFill>
              </a:rPr>
              <a:t>= Collection</a:t>
            </a:r>
            <a:r>
              <a:rPr lang="zh-CN" altLang="en-US" sz="2000" dirty="0">
                <a:solidFill>
                  <a:schemeClr val="tx1"/>
                </a:solidFill>
              </a:rPr>
              <a:t>对象</a:t>
            </a:r>
            <a:r>
              <a:rPr lang="en-US" altLang="zh-CN" sz="2000" dirty="0">
                <a:solidFill>
                  <a:schemeClr val="tx1"/>
                </a:solidFill>
              </a:rPr>
              <a:t>.iterator();</a:t>
            </a:r>
          </a:p>
          <a:p>
            <a:pPr marL="228600" lvl="1">
              <a:lnSpc>
                <a:spcPct val="90000"/>
              </a:lnSpc>
              <a:spcBef>
                <a:spcPts val="1000"/>
              </a:spcBef>
              <a:buNone/>
            </a:pPr>
            <a:r>
              <a:rPr lang="en-US" altLang="zh-CN" sz="2000" dirty="0">
                <a:solidFill>
                  <a:schemeClr val="tx1"/>
                </a:solidFill>
              </a:rPr>
              <a:t>   while(</a:t>
            </a:r>
            <a:r>
              <a:rPr lang="zh-CN" altLang="en-US" sz="2000" dirty="0">
                <a:sym typeface="+mn-ea"/>
              </a:rPr>
              <a:t>变量名</a:t>
            </a:r>
            <a:r>
              <a:rPr lang="en-US" altLang="zh-CN" sz="2000" dirty="0">
                <a:sym typeface="+mn-ea"/>
              </a:rPr>
              <a:t>.hasNext()</a:t>
            </a:r>
            <a:r>
              <a:rPr lang="en-US" altLang="zh-CN" sz="2000" dirty="0">
                <a:solidFill>
                  <a:schemeClr val="tx1"/>
                </a:solidFill>
              </a:rPr>
              <a:t>){</a:t>
            </a:r>
          </a:p>
          <a:p>
            <a:pPr marL="228600" lvl="1">
              <a:lnSpc>
                <a:spcPct val="90000"/>
              </a:lnSpc>
              <a:spcBef>
                <a:spcPts val="1000"/>
              </a:spcBef>
              <a:buNone/>
            </a:pPr>
            <a:r>
              <a:rPr lang="en-US" altLang="zh-CN" sz="2000" dirty="0">
                <a:solidFill>
                  <a:schemeClr val="tx1"/>
                </a:solidFill>
              </a:rPr>
              <a:t>	        System.out.println(</a:t>
            </a:r>
            <a:r>
              <a:rPr lang="zh-CN" altLang="en-US" sz="2000" dirty="0">
                <a:sym typeface="+mn-ea"/>
              </a:rPr>
              <a:t>变量名</a:t>
            </a:r>
            <a:r>
              <a:rPr lang="en-US" altLang="zh-CN" sz="2000" dirty="0">
                <a:sym typeface="+mn-ea"/>
              </a:rPr>
              <a:t>.next()</a:t>
            </a:r>
            <a:r>
              <a:rPr lang="en-US" altLang="zh-CN" sz="2000" dirty="0">
                <a:solidFill>
                  <a:schemeClr val="tx1"/>
                </a:solidFill>
              </a:rPr>
              <a:t>);</a:t>
            </a:r>
          </a:p>
          <a:p>
            <a:pPr marL="228600" lvl="1">
              <a:lnSpc>
                <a:spcPct val="90000"/>
              </a:lnSpc>
              <a:spcBef>
                <a:spcPts val="1000"/>
              </a:spcBef>
              <a:buNone/>
            </a:pPr>
            <a:r>
              <a:rPr lang="zh-CN" altLang="en-US" sz="2000" dirty="0">
                <a:solidFill>
                  <a:schemeClr val="tx1"/>
                </a:solidFill>
              </a:rPr>
              <a:t>    ｝</a:t>
            </a:r>
            <a:endParaRPr lang="en-US" altLang="zh-CN" sz="2400" dirty="0">
              <a:solidFill>
                <a:schemeClr val="tx1"/>
              </a:solidFill>
            </a:endParaRPr>
          </a:p>
          <a:p>
            <a:pPr marL="228600" lvl="1">
              <a:spcBef>
                <a:spcPts val="1000"/>
              </a:spcBef>
              <a:buNone/>
            </a:pPr>
            <a:endParaRPr lang="zh-CN" altLang="en-US" sz="2400" dirty="0">
              <a:solidFill>
                <a:schemeClr val="tx1"/>
              </a:solidFill>
            </a:endParaRPr>
          </a:p>
        </p:txBody>
      </p:sp>
      <p:sp>
        <p:nvSpPr>
          <p:cNvPr id="9" name="矩形 8"/>
          <p:cNvSpPr/>
          <p:nvPr/>
        </p:nvSpPr>
        <p:spPr>
          <a:xfrm>
            <a:off x="499745" y="4629785"/>
            <a:ext cx="6619240" cy="1657350"/>
          </a:xfrm>
          <a:prstGeom prst="rect">
            <a:avLst/>
          </a:prstGeom>
          <a:noFill/>
          <a:ln w="101600">
            <a:solidFill>
              <a:schemeClr val="accent2">
                <a:alpha val="96000"/>
              </a:schemeClr>
            </a:solidFill>
          </a:ln>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1b5686b4-80d8-4003-9524-b51614f0c909}"/>
  <p:tag name="TABLE_ENDDRAG_ORIGIN_RECT" val="929*96"/>
  <p:tag name="TABLE_ENDDRAG_RECT" val="14*115*929*96"/>
</p:tagLst>
</file>

<file path=ppt/tags/tag10.xml><?xml version="1.0" encoding="utf-8"?>
<p:tagLst xmlns:a="http://schemas.openxmlformats.org/drawingml/2006/main" xmlns:r="http://schemas.openxmlformats.org/officeDocument/2006/relationships" xmlns:p="http://schemas.openxmlformats.org/presentationml/2006/main">
  <p:tag name="KSO_WM_UNIT_TABLE_BEAUTIFY" val="smartTable{38dc8bd8-585d-40fb-838c-3a56723c1790}"/>
  <p:tag name="TABLE_ENDDRAG_ORIGIN_RECT" val="841*91"/>
  <p:tag name="TABLE_ENDDRAG_RECT" val="33*365*841*91"/>
</p:tagLst>
</file>

<file path=ppt/tags/tag11.xml><?xml version="1.0" encoding="utf-8"?>
<p:tagLst xmlns:a="http://schemas.openxmlformats.org/drawingml/2006/main" xmlns:r="http://schemas.openxmlformats.org/officeDocument/2006/relationships" xmlns:p="http://schemas.openxmlformats.org/presentationml/2006/main">
  <p:tag name="KSO_WM_UNIT_TABLE_BEAUTIFY" val="smartTable{43207d63-2f87-4dc3-98f0-f8e898b20441}"/>
  <p:tag name="TABLE_ENDDRAG_ORIGIN_RECT" val="857*65"/>
  <p:tag name="TABLE_ENDDRAG_RECT" val="23*184*857*65"/>
</p:tagLst>
</file>

<file path=ppt/tags/tag12.xml><?xml version="1.0" encoding="utf-8"?>
<p:tagLst xmlns:a="http://schemas.openxmlformats.org/drawingml/2006/main" xmlns:r="http://schemas.openxmlformats.org/officeDocument/2006/relationships" xmlns:p="http://schemas.openxmlformats.org/presentationml/2006/main">
  <p:tag name="KSO_WM_UNIT_TABLE_BEAUTIFY" val="smartTable{548aa22f-37c8-40b3-a48f-6bbc84444774}"/>
  <p:tag name="TABLE_ENDDRAG_ORIGIN_RECT" val="846*94"/>
  <p:tag name="TABLE_ENDDRAG_RECT" val="24*333*846*94"/>
</p:tagLst>
</file>

<file path=ppt/tags/tag13.xml><?xml version="1.0" encoding="utf-8"?>
<p:tagLst xmlns:a="http://schemas.openxmlformats.org/drawingml/2006/main" xmlns:r="http://schemas.openxmlformats.org/officeDocument/2006/relationships" xmlns:p="http://schemas.openxmlformats.org/presentationml/2006/main">
  <p:tag name="KSO_WM_UNIT_TABLE_BEAUTIFY" val="smartTable{a0c239b0-45a9-428c-928c-cdf64e5630ab}"/>
</p:tagLst>
</file>

<file path=ppt/tags/tag14.xml><?xml version="1.0" encoding="utf-8"?>
<p:tagLst xmlns:a="http://schemas.openxmlformats.org/drawingml/2006/main" xmlns:r="http://schemas.openxmlformats.org/officeDocument/2006/relationships" xmlns:p="http://schemas.openxmlformats.org/presentationml/2006/main">
  <p:tag name="KSO_WM_UNIT_TABLE_BEAUTIFY" val="smartTable{0dc4c361-f428-4d0d-a627-d2d3aa91344d}"/>
</p:tagLst>
</file>

<file path=ppt/tags/tag15.xml><?xml version="1.0" encoding="utf-8"?>
<p:tagLst xmlns:a="http://schemas.openxmlformats.org/drawingml/2006/main" xmlns:r="http://schemas.openxmlformats.org/officeDocument/2006/relationships" xmlns:p="http://schemas.openxmlformats.org/presentationml/2006/main">
  <p:tag name="KSO_WM_UNIT_TABLE_BEAUTIFY" val="smartTable{0dc4c361-f428-4d0d-a627-d2d3aa91344d}"/>
  <p:tag name="TABLE_ENDDRAG_ORIGIN_RECT" val="930*144"/>
  <p:tag name="TABLE_ENDDRAG_RECT" val="12*368*930*144"/>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c800c457-452c-4fcf-b3ff-3d43a80497fa}"/>
  <p:tag name="TABLE_ENDDRAG_ORIGIN_RECT" val="918*79"/>
  <p:tag name="TABLE_ENDDRAG_RECT" val="37*200*918*79"/>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8f8a6a10-3978-45d6-8b48-9733a3f61bb9}"/>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4da34c41-d2e8-4ea7-9a5f-8cc1b66a45a5}"/>
</p:tagLst>
</file>

<file path=ppt/tags/tag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250,&quot;width&quot;:8265}"/>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cf2aacaa-db91-4163-ac57-8ac34f1f8736}"/>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8254e6b7-46b7-40f8-8c0c-08ba9c4cc2fc}"/>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60f5f987-db3e-4bc3-adf4-9c691b2be6f3}"/>
  <p:tag name="TABLE_ENDDRAG_ORIGIN_RECT" val="899*230"/>
  <p:tag name="TABLE_ENDDRAG_RECT" val="29*170*899*230"/>
</p:tagLst>
</file>

<file path=ppt/tags/tag9.xml><?xml version="1.0" encoding="utf-8"?>
<p:tagLst xmlns:a="http://schemas.openxmlformats.org/drawingml/2006/main" xmlns:r="http://schemas.openxmlformats.org/officeDocument/2006/relationships" xmlns:p="http://schemas.openxmlformats.org/presentationml/2006/main">
  <p:tag name="KSO_WM_UNIT_TABLE_BEAUTIFY" val="smartTable{60f5f987-db3e-4bc3-adf4-9c691b2be6f3}"/>
  <p:tag name="TABLE_ENDDRAG_ORIGIN_RECT" val="832*173"/>
  <p:tag name="TABLE_ENDDRAG_RECT" val="29*170*832*17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4179</Words>
  <Application>WPS 演示</Application>
  <PresentationFormat>自定义</PresentationFormat>
  <Paragraphs>529</Paragraphs>
  <Slides>41</Slides>
  <Notes>5</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41</vt:i4>
      </vt:variant>
    </vt:vector>
  </HeadingPairs>
  <TitlesOfParts>
    <vt:vector size="42" baseType="lpstr">
      <vt:lpstr>Office 主题</vt:lpstr>
      <vt:lpstr>List、Set与Map</vt:lpstr>
      <vt:lpstr>本章目标</vt:lpstr>
      <vt:lpstr>知识点1：集合类介绍</vt:lpstr>
      <vt:lpstr>知识点1：集合类介绍</vt:lpstr>
      <vt:lpstr>知识点2：集合类图</vt:lpstr>
      <vt:lpstr>知识点3：Collection接口重要方法</vt:lpstr>
      <vt:lpstr>知识点3：Collection接口重要方法</vt:lpstr>
      <vt:lpstr> 知识点4：Collection接口遍历 </vt:lpstr>
      <vt:lpstr>知识点4：Collection接口遍历</vt:lpstr>
      <vt:lpstr>知识点5：List接口实现类</vt:lpstr>
      <vt:lpstr>知识点5：List接口实现类-ArrayList</vt:lpstr>
      <vt:lpstr>知识点5：List接口实现类-ArrayList</vt:lpstr>
      <vt:lpstr>知识点5：List接口实现类-ArrayList应用</vt:lpstr>
      <vt:lpstr>知识点5：List接口实现类-ArrayList遍历方式</vt:lpstr>
      <vt:lpstr>知识点5：List接口实现类-ArrayList应用</vt:lpstr>
      <vt:lpstr>知识点5：List接口实现类-LinkedList类</vt:lpstr>
      <vt:lpstr>知识点5：List接口实现类-LinkedList应用</vt:lpstr>
      <vt:lpstr>知识点5：List接口实现类-LinkedList应用</vt:lpstr>
      <vt:lpstr>知识点5：List接口实现类-Vector</vt:lpstr>
      <vt:lpstr>知识点5：List接口实现类-Vector应用</vt:lpstr>
      <vt:lpstr>知识点5：List接口实现类-Stack</vt:lpstr>
      <vt:lpstr>分析</vt:lpstr>
      <vt:lpstr>知识点6：Set接口实现类</vt:lpstr>
      <vt:lpstr>知识点6：Set接口实现类-HashSet</vt:lpstr>
      <vt:lpstr>知识点6：Set接口实现类-HashSet应用</vt:lpstr>
      <vt:lpstr>知识点6：Set接口实现类-TreeSet</vt:lpstr>
      <vt:lpstr>知识点6：Set接口实现类-TreeSet应用</vt:lpstr>
      <vt:lpstr>知识点6：Set接口实现类-TreeSet应用</vt:lpstr>
      <vt:lpstr>知识点7：Map接口实现类的重要方法</vt:lpstr>
      <vt:lpstr>知识点7：Map接口实现类的重要方法</vt:lpstr>
      <vt:lpstr>知识点7：Map接口实现类的重要方法</vt:lpstr>
      <vt:lpstr>知识点7：Map接口实现类的重要方法</vt:lpstr>
      <vt:lpstr>知识点7：Map接口实现类-HashMap</vt:lpstr>
      <vt:lpstr>知识点7：Map接口实现类-HashMap</vt:lpstr>
      <vt:lpstr>知识点7：Map接口实现类-LinkedHashMap</vt:lpstr>
      <vt:lpstr>知识点7：Map接口实现类-Hashtable</vt:lpstr>
      <vt:lpstr>知识点7：Map接口实现类-ConcurrentHashMap</vt:lpstr>
      <vt:lpstr>知识点7：Map接口实现类-TreeMap</vt:lpstr>
      <vt:lpstr>知识点8：Properites类重要方法</vt:lpstr>
      <vt:lpstr>知识点8：Properites类重要方法-案例</vt:lpstr>
      <vt:lpstr>本节总结提问【集合接口】</vt:lpstr>
    </vt:vector>
  </TitlesOfParts>
  <Company>Baidu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Lv,Jiaoyan</dc:creator>
  <cp:lastModifiedBy>AutoBVT</cp:lastModifiedBy>
  <cp:revision>3345</cp:revision>
  <dcterms:created xsi:type="dcterms:W3CDTF">2014-03-19T14:07:00Z</dcterms:created>
  <dcterms:modified xsi:type="dcterms:W3CDTF">2021-09-10T09:19:00Z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2052-11.1.0.10650</vt:lpwstr>
  </property>
  <property fmtid="{D5CDD505-2E9C-101B-9397-08002B2CF9AE}" pid="3" name="ICV">
    <vt:lpwstr>D2E7930CFA49420C82F2A310EC8AEE10</vt:lpwstr>
  </property>
</Properties>
</file>