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1459" r:id="rId3"/>
    <p:sldId id="1451" r:id="rId5"/>
    <p:sldId id="1445" r:id="rId6"/>
    <p:sldId id="1448" r:id="rId7"/>
    <p:sldId id="1447" r:id="rId8"/>
    <p:sldId id="1446" r:id="rId9"/>
    <p:sldId id="47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4958"/>
    <a:srgbClr val="276A83"/>
    <a:srgbClr val="FD3AD1"/>
    <a:srgbClr val="C3C000"/>
    <a:srgbClr val="595959"/>
    <a:srgbClr val="379C35"/>
    <a:srgbClr val="AE0B0B"/>
    <a:srgbClr val="269999"/>
    <a:srgbClr val="C56883"/>
    <a:srgbClr val="B827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88" autoAdjust="0"/>
    <p:restoredTop sz="93939" autoAdjust="0"/>
  </p:normalViewPr>
  <p:slideViewPr>
    <p:cSldViewPr snapToGrid="0">
      <p:cViewPr varScale="1">
        <p:scale>
          <a:sx n="64" d="100"/>
          <a:sy n="64" d="100"/>
        </p:scale>
        <p:origin x="220" y="48"/>
      </p:cViewPr>
      <p:guideLst>
        <p:guide orient="horz" pos="2160"/>
        <p:guide pos="3840"/>
      </p:guideLst>
    </p:cSldViewPr>
  </p:slideViewPr>
  <p:outlineViewPr>
    <p:cViewPr>
      <p:scale>
        <a:sx n="33" d="100"/>
        <a:sy n="33" d="100"/>
      </p:scale>
      <p:origin x="0" y="-4608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7" d="100"/>
          <a:sy n="57" d="100"/>
        </p:scale>
        <p:origin x="2034"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r>
              <a:rPr lang="zh-CN" altLang="en-US" dirty="0"/>
              <a:t>本节引言</a:t>
            </a:r>
            <a:r>
              <a:rPr lang="en-US" altLang="zh-CN" dirty="0"/>
              <a:t>】</a:t>
            </a:r>
            <a:endParaRPr lang="en-US" altLang="zh-CN" dirty="0"/>
          </a:p>
          <a:p>
            <a:r>
              <a:rPr lang="en-US" altLang="zh-CN" dirty="0"/>
              <a:t>	</a:t>
            </a:r>
            <a:r>
              <a:rPr lang="zh-CN" altLang="en-US" dirty="0"/>
              <a:t>就像针对数组提供了</a:t>
            </a:r>
            <a:r>
              <a:rPr lang="en-US" altLang="zh-CN" dirty="0"/>
              <a:t>Array</a:t>
            </a:r>
            <a:r>
              <a:rPr lang="zh-CN" altLang="en-US" dirty="0"/>
              <a:t>和</a:t>
            </a:r>
            <a:r>
              <a:rPr lang="en-US" altLang="zh-CN" dirty="0"/>
              <a:t>Arrays</a:t>
            </a:r>
            <a:r>
              <a:rPr lang="zh-CN" altLang="en-US" dirty="0"/>
              <a:t>工具一样，集合框架提供了</a:t>
            </a:r>
            <a:r>
              <a:rPr lang="en-US" altLang="zh-CN" dirty="0"/>
              <a:t>Collection</a:t>
            </a:r>
            <a:r>
              <a:rPr lang="zh-CN" altLang="en-US" dirty="0"/>
              <a:t>，也提供了</a:t>
            </a:r>
            <a:r>
              <a:rPr lang="en-US" altLang="zh-CN" dirty="0"/>
              <a:t>Collections</a:t>
            </a:r>
            <a:r>
              <a:rPr lang="zh-CN" altLang="en-US" dirty="0"/>
              <a:t>工具简化对集合的操作，这个工具中我们最常使用的就是集合元素的排序以及为集合框架中的各类非同步的工具提供线程安全版本。</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screen"/>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screen"/>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screen"/>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en-US" altLang="zh-CN" sz="6000" dirty="0">
                <a:solidFill>
                  <a:schemeClr val="tx1">
                    <a:lumMod val="65000"/>
                    <a:lumOff val="35000"/>
                  </a:schemeClr>
                </a:solidFill>
              </a:rPr>
              <a:t>Collections</a:t>
            </a:r>
            <a:r>
              <a:rPr lang="zh-CN" altLang="en-US" sz="6000" dirty="0">
                <a:solidFill>
                  <a:schemeClr val="tx1">
                    <a:lumMod val="65000"/>
                    <a:lumOff val="35000"/>
                  </a:schemeClr>
                </a:solidFill>
              </a:rPr>
              <a:t>工具类</a:t>
            </a:r>
            <a:endParaRPr lang="zh-CN" altLang="en-US" sz="6000" dirty="0">
              <a:solidFill>
                <a:schemeClr val="tx1">
                  <a:lumMod val="65000"/>
                  <a:lumOff val="35000"/>
                </a:schemeClr>
              </a:solidFill>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a:t>
            </a:r>
            <a:r>
              <a:rPr lang="en-US" altLang="zh-CN" dirty="0">
                <a:solidFill>
                  <a:schemeClr val="tx1">
                    <a:lumMod val="75000"/>
                    <a:lumOff val="25000"/>
                  </a:schemeClr>
                </a:solidFill>
              </a:rPr>
              <a:t>Collections</a:t>
            </a:r>
            <a:r>
              <a:rPr lang="zh-CN" altLang="en-US" dirty="0">
                <a:solidFill>
                  <a:schemeClr val="tx1">
                    <a:lumMod val="75000"/>
                    <a:lumOff val="25000"/>
                  </a:schemeClr>
                </a:solidFill>
              </a:rPr>
              <a:t>工具类</a:t>
            </a:r>
            <a:endParaRPr lang="zh-CN" altLang="en-US" dirty="0"/>
          </a:p>
        </p:txBody>
      </p:sp>
      <p:sp>
        <p:nvSpPr>
          <p:cNvPr id="3" name="内容占位符 2"/>
          <p:cNvSpPr>
            <a:spLocks noGrp="1"/>
          </p:cNvSpPr>
          <p:nvPr>
            <p:ph idx="1"/>
          </p:nvPr>
        </p:nvSpPr>
        <p:spPr/>
        <p:txBody>
          <a:bodyPr/>
          <a:lstStyle/>
          <a:p>
            <a:r>
              <a:rPr lang="zh-CN" altLang="en-US" dirty="0"/>
              <a:t>知识点</a:t>
            </a:r>
            <a:r>
              <a:rPr lang="en-US" altLang="zh-CN" dirty="0"/>
              <a:t>1</a:t>
            </a:r>
            <a:r>
              <a:rPr lang="zh-CN" altLang="en-US" dirty="0"/>
              <a:t>：对象集合排序</a:t>
            </a:r>
            <a:endParaRPr lang="zh-CN" altLang="en-US" dirty="0"/>
          </a:p>
          <a:p>
            <a:r>
              <a:rPr lang="zh-CN" altLang="en-US" dirty="0"/>
              <a:t>知识点</a:t>
            </a:r>
            <a:r>
              <a:rPr lang="en-US" altLang="zh-CN" dirty="0"/>
              <a:t>2</a:t>
            </a:r>
            <a:r>
              <a:rPr lang="zh-CN" altLang="en-US" dirty="0"/>
              <a:t>：线程安全的集合版本</a:t>
            </a:r>
            <a:endParaRPr lang="zh-CN" altLang="en-US"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：对象集合排序</a:t>
            </a:r>
            <a:endParaRPr lang="zh-CN" altLang="en-US" dirty="0"/>
          </a:p>
        </p:txBody>
      </p:sp>
      <p:sp>
        <p:nvSpPr>
          <p:cNvPr id="3" name="内容占位符 2"/>
          <p:cNvSpPr>
            <a:spLocks noGrp="1"/>
          </p:cNvSpPr>
          <p:nvPr>
            <p:ph idx="1"/>
          </p:nvPr>
        </p:nvSpPr>
        <p:spPr/>
        <p:txBody>
          <a:bodyPr/>
          <a:lstStyle/>
          <a:p>
            <a:r>
              <a:rPr lang="zh-CN" altLang="en-US" dirty="0"/>
              <a:t>和</a:t>
            </a:r>
            <a:r>
              <a:rPr lang="en-US" altLang="zh-CN" dirty="0" err="1"/>
              <a:t>Arrays.sort</a:t>
            </a:r>
            <a:r>
              <a:rPr lang="en-US" altLang="zh-CN" dirty="0"/>
              <a:t>()</a:t>
            </a:r>
            <a:r>
              <a:rPr lang="zh-CN" altLang="en-US" dirty="0"/>
              <a:t>方法一样，</a:t>
            </a:r>
            <a:r>
              <a:rPr lang="en-US" altLang="zh-CN" dirty="0"/>
              <a:t>Collections</a:t>
            </a:r>
            <a:r>
              <a:rPr lang="zh-CN" altLang="en-US" dirty="0"/>
              <a:t>类也提供了</a:t>
            </a:r>
            <a:r>
              <a:rPr lang="en-US" altLang="zh-CN" dirty="0"/>
              <a:t>sort()</a:t>
            </a:r>
            <a:r>
              <a:rPr lang="zh-CN" altLang="en-US" dirty="0"/>
              <a:t>方法对集合内部中的元素按照元素的自然排序方式进行排序： </a:t>
            </a:r>
            <a:endParaRPr lang="en-US" altLang="zh-CN" dirty="0"/>
          </a:p>
        </p:txBody>
      </p:sp>
      <p:graphicFrame>
        <p:nvGraphicFramePr>
          <p:cNvPr id="4" name="表格 3"/>
          <p:cNvGraphicFramePr>
            <a:graphicFrameLocks noGrp="1"/>
          </p:cNvGraphicFramePr>
          <p:nvPr/>
        </p:nvGraphicFramePr>
        <p:xfrm>
          <a:off x="367757" y="2248527"/>
          <a:ext cx="11429695" cy="1825633"/>
        </p:xfrm>
        <a:graphic>
          <a:graphicData uri="http://schemas.openxmlformats.org/drawingml/2006/table">
            <a:tbl>
              <a:tblPr firstRow="1" bandRow="1">
                <a:tableStyleId>{93296810-A885-4BE3-A3E7-6D5BEEA58F35}</a:tableStyleId>
              </a:tblPr>
              <a:tblGrid>
                <a:gridCol w="4044859"/>
                <a:gridCol w="7384836"/>
              </a:tblGrid>
              <a:tr h="545473">
                <a:tc>
                  <a:txBody>
                    <a:bodyPr/>
                    <a:lstStyle/>
                    <a:p>
                      <a:pPr algn="ctr"/>
                      <a:r>
                        <a:rPr lang="zh-CN" altLang="en-US" sz="2400" dirty="0">
                          <a:latin typeface="微软雅黑" panose="020B0503020204020204" pitchFamily="34" charset="-122"/>
                          <a:ea typeface="微软雅黑" panose="020B0503020204020204" pitchFamily="34" charset="-122"/>
                        </a:rPr>
                        <a:t>方法</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endParaRPr lang="zh-CN" altLang="en-US" sz="2400" dirty="0">
                        <a:latin typeface="微软雅黑" panose="020B0503020204020204" pitchFamily="34" charset="-122"/>
                        <a:ea typeface="微软雅黑" panose="020B0503020204020204" pitchFamily="34" charset="-122"/>
                      </a:endParaRPr>
                    </a:p>
                  </a:txBody>
                  <a:tcPr anchor="ctr"/>
                </a:tc>
              </a:tr>
              <a:tr h="370840">
                <a:tc>
                  <a:txBody>
                    <a:bodyPr/>
                    <a:lstStyle/>
                    <a:p>
                      <a:r>
                        <a:rPr lang="fr-FR" altLang="zh-CN" dirty="0">
                          <a:latin typeface="微软雅黑" panose="020B0503020204020204" pitchFamily="34" charset="-122"/>
                          <a:ea typeface="微软雅黑" panose="020B0503020204020204" pitchFamily="34" charset="-122"/>
                        </a:rPr>
                        <a:t>static &lt;T extends Comparable&lt;? super T&gt;&gt; void sort(List&lt;T&gt; list)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根据元素的自然顺序对指定列表按升序进行排序</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fr-FR" altLang="zh-CN" dirty="0">
                          <a:latin typeface="微软雅黑" panose="020B0503020204020204" pitchFamily="34" charset="-122"/>
                          <a:ea typeface="微软雅黑" panose="020B0503020204020204" pitchFamily="34" charset="-122"/>
                        </a:rPr>
                        <a:t>static &lt;T&gt; void	sort(List&lt;T&gt; list, Comparator&lt;? super T&gt; c)</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根据指定比较器产生的顺序对指定列表进行排序</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：对象集合排序</a:t>
            </a:r>
            <a:endParaRPr lang="zh-CN" altLang="en-US" dirty="0"/>
          </a:p>
        </p:txBody>
      </p:sp>
      <p:sp>
        <p:nvSpPr>
          <p:cNvPr id="3" name="内容占位符 2"/>
          <p:cNvSpPr>
            <a:spLocks noGrp="1"/>
          </p:cNvSpPr>
          <p:nvPr>
            <p:ph idx="1"/>
          </p:nvPr>
        </p:nvSpPr>
        <p:spPr/>
        <p:txBody>
          <a:bodyPr/>
          <a:lstStyle/>
          <a:p>
            <a:r>
              <a:rPr lang="zh-CN" altLang="en-US" dirty="0"/>
              <a:t>对象集合排序示例：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当然，我们也可以在调用</a:t>
            </a:r>
            <a:r>
              <a:rPr lang="en-US" altLang="zh-CN" dirty="0"/>
              <a:t>sort</a:t>
            </a:r>
            <a:r>
              <a:rPr lang="zh-CN" altLang="en-US" dirty="0"/>
              <a:t>方法时指定比较器</a:t>
            </a:r>
            <a:endParaRPr lang="zh-CN" altLang="en-US" dirty="0"/>
          </a:p>
        </p:txBody>
      </p:sp>
      <p:pic>
        <p:nvPicPr>
          <p:cNvPr id="4" name="图片 3"/>
          <p:cNvPicPr>
            <a:picLocks noChangeAspect="1"/>
          </p:cNvPicPr>
          <p:nvPr/>
        </p:nvPicPr>
        <p:blipFill>
          <a:blip r:embed="rId1"/>
          <a:stretch>
            <a:fillRect/>
          </a:stretch>
        </p:blipFill>
        <p:spPr>
          <a:xfrm>
            <a:off x="396346" y="1716617"/>
            <a:ext cx="8486775" cy="3086100"/>
          </a:xfrm>
          <a:prstGeom prst="rect">
            <a:avLst/>
          </a:prstGeom>
          <a:blipFill>
            <a:blip r:embed="rId2"/>
            <a:stretch>
              <a:fillRect/>
            </a:stretch>
          </a:blipFill>
          <a:ln w="101600">
            <a:solidFill>
              <a:srgbClr val="339933">
                <a:alpha val="96000"/>
              </a:srgbClr>
            </a:solidFill>
          </a:ln>
        </p:spPr>
      </p:pic>
      <p:pic>
        <p:nvPicPr>
          <p:cNvPr id="5" name="图片 4"/>
          <p:cNvPicPr>
            <a:picLocks noChangeAspect="1"/>
          </p:cNvPicPr>
          <p:nvPr/>
        </p:nvPicPr>
        <p:blipFill>
          <a:blip r:embed="rId3"/>
          <a:stretch>
            <a:fillRect/>
          </a:stretch>
        </p:blipFill>
        <p:spPr>
          <a:xfrm>
            <a:off x="5038725" y="2370977"/>
            <a:ext cx="6381750" cy="2505075"/>
          </a:xfrm>
          <a:prstGeom prst="rect">
            <a:avLst/>
          </a:prstGeom>
          <a:blipFill>
            <a:blip r:embed="rId2"/>
            <a:stretch>
              <a:fillRect/>
            </a:stretch>
          </a:blipFill>
          <a:ln w="101600">
            <a:solidFill>
              <a:srgbClr val="339933">
                <a:alpha val="96000"/>
              </a:srgbClr>
            </a:solidFill>
          </a:ln>
        </p:spPr>
      </p:pic>
      <p:pic>
        <p:nvPicPr>
          <p:cNvPr id="6" name="图片 5"/>
          <p:cNvPicPr>
            <a:picLocks noChangeAspect="1"/>
          </p:cNvPicPr>
          <p:nvPr/>
        </p:nvPicPr>
        <p:blipFill>
          <a:blip r:embed="rId4"/>
          <a:stretch>
            <a:fillRect/>
          </a:stretch>
        </p:blipFill>
        <p:spPr>
          <a:xfrm>
            <a:off x="8147869" y="4621999"/>
            <a:ext cx="3800475" cy="1809750"/>
          </a:xfrm>
          <a:prstGeom prst="rect">
            <a:avLst/>
          </a:prstGeom>
          <a:blipFill>
            <a:blip r:embed="rId2"/>
            <a:stretch>
              <a:fillRect/>
            </a:stretch>
          </a:blipFill>
          <a:ln w="101600">
            <a:solidFill>
              <a:srgbClr val="339933">
                <a:alpha val="96000"/>
              </a:srgbClr>
            </a:solidFill>
          </a:ln>
        </p:spPr>
      </p:pic>
      <p:sp>
        <p:nvSpPr>
          <p:cNvPr id="7" name="右箭头 6"/>
          <p:cNvSpPr/>
          <p:nvPr/>
        </p:nvSpPr>
        <p:spPr>
          <a:xfrm rot="5400000">
            <a:off x="9909936" y="4390839"/>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748640" y="3959551"/>
            <a:ext cx="1315453"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a:xfrm>
            <a:off x="6909418" y="1672314"/>
            <a:ext cx="3417374"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实现自然排序比较器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右箭头 9"/>
          <p:cNvSpPr/>
          <p:nvPr/>
        </p:nvSpPr>
        <p:spPr>
          <a:xfrm rot="10800000">
            <a:off x="4086542" y="2566462"/>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840017" y="1716616"/>
            <a:ext cx="4493050" cy="264371"/>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6243134" y="1621043"/>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677992" y="2408608"/>
            <a:ext cx="3640008" cy="639392"/>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19808" y="2475391"/>
            <a:ext cx="943837"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排序比较规则</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115657" y="3722769"/>
            <a:ext cx="4493050" cy="264371"/>
          </a:xfrm>
          <a:prstGeom prst="roundRect">
            <a:avLst>
              <a:gd name="adj" fmla="val 4839"/>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4445178" y="3659647"/>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20334" y="3664417"/>
            <a:ext cx="943837"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排序</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：线程安全的集合版本</a:t>
            </a:r>
            <a:endParaRPr lang="zh-CN" altLang="en-US" dirty="0"/>
          </a:p>
        </p:txBody>
      </p:sp>
      <p:sp>
        <p:nvSpPr>
          <p:cNvPr id="3" name="内容占位符 2"/>
          <p:cNvSpPr>
            <a:spLocks noGrp="1"/>
          </p:cNvSpPr>
          <p:nvPr>
            <p:ph idx="1"/>
          </p:nvPr>
        </p:nvSpPr>
        <p:spPr/>
        <p:txBody>
          <a:bodyPr/>
          <a:lstStyle/>
          <a:p>
            <a:r>
              <a:rPr lang="zh-CN" altLang="en-US" dirty="0"/>
              <a:t>集合框架中的新工具大多是非同步的，如果在并发环境中直接访问可能会导致各种问题，而</a:t>
            </a:r>
            <a:r>
              <a:rPr lang="en-US" altLang="zh-CN" dirty="0"/>
              <a:t>Vector</a:t>
            </a:r>
            <a:r>
              <a:rPr lang="zh-CN" altLang="en-US" dirty="0"/>
              <a:t>、</a:t>
            </a:r>
            <a:r>
              <a:rPr lang="en-US" altLang="zh-CN" dirty="0" err="1"/>
              <a:t>Hashtable</a:t>
            </a:r>
            <a:r>
              <a:rPr lang="zh-CN" altLang="en-US" dirty="0"/>
              <a:t>等老旧工具还继续保留的主要原因是维持向下兼容，因此我们希望能够获取新的集合工具的线程安全版本，而</a:t>
            </a:r>
            <a:r>
              <a:rPr lang="en-US" altLang="zh-CN" dirty="0"/>
              <a:t>Collections</a:t>
            </a:r>
            <a:r>
              <a:rPr lang="zh-CN" altLang="en-US" dirty="0"/>
              <a:t>工具类则为我们提供了这方面的支持</a:t>
            </a:r>
            <a:endParaRPr lang="zh-CN" altLang="en-US"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：线程安全的集合版本</a:t>
            </a:r>
            <a:endParaRPr lang="zh-CN" altLang="en-US" dirty="0"/>
          </a:p>
        </p:txBody>
      </p:sp>
      <p:sp>
        <p:nvSpPr>
          <p:cNvPr id="3" name="内容占位符 2"/>
          <p:cNvSpPr>
            <a:spLocks noGrp="1"/>
          </p:cNvSpPr>
          <p:nvPr>
            <p:ph idx="1"/>
          </p:nvPr>
        </p:nvSpPr>
        <p:spPr/>
        <p:txBody>
          <a:bodyPr/>
          <a:lstStyle/>
          <a:p>
            <a:r>
              <a:rPr lang="en-US" altLang="zh-CN" dirty="0"/>
              <a:t>Collections</a:t>
            </a:r>
            <a:r>
              <a:rPr lang="zh-CN" altLang="en-US" dirty="0"/>
              <a:t>获取线程安全集合的重要方法：</a:t>
            </a:r>
            <a:endParaRPr lang="zh-CN" altLang="en-US" dirty="0"/>
          </a:p>
        </p:txBody>
      </p:sp>
      <p:graphicFrame>
        <p:nvGraphicFramePr>
          <p:cNvPr id="4" name="表格 3"/>
          <p:cNvGraphicFramePr>
            <a:graphicFrameLocks noGrp="1"/>
          </p:cNvGraphicFramePr>
          <p:nvPr/>
        </p:nvGraphicFramePr>
        <p:xfrm>
          <a:off x="245566" y="1591515"/>
          <a:ext cx="11733074" cy="3847473"/>
        </p:xfrm>
        <a:graphic>
          <a:graphicData uri="http://schemas.openxmlformats.org/drawingml/2006/table">
            <a:tbl>
              <a:tblPr firstRow="1" bandRow="1">
                <a:tableStyleId>{93296810-A885-4BE3-A3E7-6D5BEEA58F35}</a:tableStyleId>
              </a:tblPr>
              <a:tblGrid>
                <a:gridCol w="5850434"/>
                <a:gridCol w="5882640"/>
              </a:tblGrid>
              <a:tr h="545473">
                <a:tc>
                  <a:txBody>
                    <a:bodyPr/>
                    <a:lstStyle/>
                    <a:p>
                      <a:pPr algn="ctr"/>
                      <a:r>
                        <a:rPr lang="zh-CN" altLang="en-US" sz="2400" dirty="0">
                          <a:latin typeface="微软雅黑" panose="020B0503020204020204" pitchFamily="34" charset="-122"/>
                          <a:ea typeface="微软雅黑" panose="020B0503020204020204" pitchFamily="34" charset="-122"/>
                        </a:rPr>
                        <a:t>方法</a:t>
                      </a:r>
                      <a:endParaRPr lang="zh-CN" altLang="en-US" sz="2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endParaRPr lang="zh-CN" altLang="en-US" sz="2400" dirty="0">
                        <a:latin typeface="微软雅黑" panose="020B0503020204020204" pitchFamily="34" charset="-122"/>
                        <a:ea typeface="微软雅黑" panose="020B0503020204020204" pitchFamily="34" charset="-122"/>
                      </a:endParaRPr>
                    </a:p>
                  </a:txBody>
                  <a:tcPr anchor="ctr"/>
                </a:tc>
              </a:tr>
              <a:tr h="370840">
                <a:tc>
                  <a:txBody>
                    <a:bodyPr/>
                    <a:lstStyle/>
                    <a:p>
                      <a:r>
                        <a:rPr lang="fr-FR" altLang="zh-CN" dirty="0">
                          <a:latin typeface="微软雅黑" panose="020B0503020204020204" pitchFamily="34" charset="-122"/>
                          <a:ea typeface="微软雅黑" panose="020B0503020204020204" pitchFamily="34" charset="-122"/>
                        </a:rPr>
                        <a:t>static &lt;T&gt; Collection&lt;T&gt; synchronizedCollection(Collection&lt;T&gt; c)</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返回指定 </a:t>
                      </a:r>
                      <a:r>
                        <a:rPr lang="en-US" altLang="zh-CN" dirty="0">
                          <a:latin typeface="微软雅黑" panose="020B0503020204020204" pitchFamily="34" charset="-122"/>
                          <a:ea typeface="微软雅黑" panose="020B0503020204020204" pitchFamily="34" charset="-122"/>
                        </a:rPr>
                        <a:t>collection </a:t>
                      </a:r>
                      <a:r>
                        <a:rPr lang="zh-CN" altLang="en-US" dirty="0">
                          <a:latin typeface="微软雅黑" panose="020B0503020204020204" pitchFamily="34" charset="-122"/>
                          <a:ea typeface="微软雅黑" panose="020B0503020204020204" pitchFamily="34" charset="-122"/>
                        </a:rPr>
                        <a:t>支持的同步（线程安全的）</a:t>
                      </a:r>
                      <a:r>
                        <a:rPr lang="en-US" altLang="zh-CN" dirty="0">
                          <a:latin typeface="微软雅黑" panose="020B0503020204020204" pitchFamily="34" charset="-122"/>
                          <a:ea typeface="微软雅黑" panose="020B0503020204020204" pitchFamily="34" charset="-122"/>
                        </a:rPr>
                        <a:t>collection</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fr-FR" altLang="zh-CN" dirty="0">
                          <a:latin typeface="微软雅黑" panose="020B0503020204020204" pitchFamily="34" charset="-122"/>
                          <a:ea typeface="微软雅黑" panose="020B0503020204020204" pitchFamily="34" charset="-122"/>
                        </a:rPr>
                        <a:t>static &lt;T&gt; List&lt;T&gt; synchronizedList(List&lt;T&gt; list)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返回指定列表支持的同步（线程安全的）列表 </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a:latin typeface="微软雅黑" panose="020B0503020204020204" pitchFamily="34" charset="-122"/>
                          <a:ea typeface="微软雅黑" panose="020B0503020204020204" pitchFamily="34" charset="-122"/>
                        </a:rPr>
                        <a:t>static &lt;K,V&gt; Map&lt;K,V&gt; </a:t>
                      </a:r>
                      <a:r>
                        <a:rPr lang="en-US" altLang="zh-CN" dirty="0" err="1">
                          <a:latin typeface="微软雅黑" panose="020B0503020204020204" pitchFamily="34" charset="-122"/>
                          <a:ea typeface="微软雅黑" panose="020B0503020204020204" pitchFamily="34" charset="-122"/>
                        </a:rPr>
                        <a:t>synchronizedMap</a:t>
                      </a:r>
                      <a:r>
                        <a:rPr lang="en-US" altLang="zh-CN" dirty="0">
                          <a:latin typeface="微软雅黑" panose="020B0503020204020204" pitchFamily="34" charset="-122"/>
                          <a:ea typeface="微软雅黑" panose="020B0503020204020204" pitchFamily="34" charset="-122"/>
                        </a:rPr>
                        <a:t>(Map&lt;K,V&gt; m)</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返回由指定映射支持的同步（线程安全的）映射</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a:latin typeface="微软雅黑" panose="020B0503020204020204" pitchFamily="34" charset="-122"/>
                          <a:ea typeface="微软雅黑" panose="020B0503020204020204" pitchFamily="34" charset="-122"/>
                        </a:rPr>
                        <a:t>static &lt;T&gt; Set&lt;T&gt; </a:t>
                      </a:r>
                      <a:r>
                        <a:rPr lang="en-US" altLang="zh-CN" dirty="0" err="1">
                          <a:latin typeface="微软雅黑" panose="020B0503020204020204" pitchFamily="34" charset="-122"/>
                          <a:ea typeface="微软雅黑" panose="020B0503020204020204" pitchFamily="34" charset="-122"/>
                        </a:rPr>
                        <a:t>synchronizedSet</a:t>
                      </a:r>
                      <a:r>
                        <a:rPr lang="en-US" altLang="zh-CN" dirty="0">
                          <a:latin typeface="微软雅黑" panose="020B0503020204020204" pitchFamily="34" charset="-122"/>
                          <a:ea typeface="微软雅黑" panose="020B0503020204020204" pitchFamily="34" charset="-122"/>
                        </a:rPr>
                        <a:t>(Set&lt;T&gt; s)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返回指定</a:t>
                      </a:r>
                      <a:r>
                        <a:rPr lang="en-US"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支持的同步（线程安全的）</a:t>
                      </a:r>
                      <a:r>
                        <a:rPr lang="en-US" altLang="zh-CN" dirty="0">
                          <a:latin typeface="微软雅黑" panose="020B0503020204020204" pitchFamily="34" charset="-122"/>
                          <a:ea typeface="微软雅黑" panose="020B0503020204020204" pitchFamily="34" charset="-122"/>
                        </a:rPr>
                        <a:t>set</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a:latin typeface="微软雅黑" panose="020B0503020204020204" pitchFamily="34" charset="-122"/>
                          <a:ea typeface="微软雅黑" panose="020B0503020204020204" pitchFamily="34" charset="-122"/>
                        </a:rPr>
                        <a:t>static &lt;K,V&gt; </a:t>
                      </a:r>
                      <a:r>
                        <a:rPr lang="en-US" altLang="zh-CN" dirty="0" err="1">
                          <a:latin typeface="微软雅黑" panose="020B0503020204020204" pitchFamily="34" charset="-122"/>
                          <a:ea typeface="微软雅黑" panose="020B0503020204020204" pitchFamily="34" charset="-122"/>
                        </a:rPr>
                        <a:t>SortedMap</a:t>
                      </a:r>
                      <a:r>
                        <a:rPr lang="en-US" altLang="zh-CN" dirty="0">
                          <a:latin typeface="微软雅黑" panose="020B0503020204020204" pitchFamily="34" charset="-122"/>
                          <a:ea typeface="微软雅黑" panose="020B0503020204020204" pitchFamily="34" charset="-122"/>
                        </a:rPr>
                        <a:t>&lt;K,V&gt; </a:t>
                      </a:r>
                      <a:r>
                        <a:rPr lang="en-US" altLang="zh-CN" dirty="0" err="1">
                          <a:latin typeface="微软雅黑" panose="020B0503020204020204" pitchFamily="34" charset="-122"/>
                          <a:ea typeface="微软雅黑" panose="020B0503020204020204" pitchFamily="34" charset="-122"/>
                        </a:rPr>
                        <a:t>synchronizedSortedMap</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SortedMap</a:t>
                      </a:r>
                      <a:r>
                        <a:rPr lang="en-US" altLang="zh-CN" dirty="0">
                          <a:latin typeface="微软雅黑" panose="020B0503020204020204" pitchFamily="34" charset="-122"/>
                          <a:ea typeface="微软雅黑" panose="020B0503020204020204" pitchFamily="34" charset="-122"/>
                        </a:rPr>
                        <a:t>&lt;K,V&gt; m)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返回指定有序映射支持的同步（线程安全的）有序映射</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a:latin typeface="微软雅黑" panose="020B0503020204020204" pitchFamily="34" charset="-122"/>
                          <a:ea typeface="微软雅黑" panose="020B0503020204020204" pitchFamily="34" charset="-122"/>
                        </a:rPr>
                        <a:t>static &lt;T&gt; </a:t>
                      </a:r>
                      <a:r>
                        <a:rPr lang="en-US" altLang="zh-CN" dirty="0" err="1">
                          <a:latin typeface="微软雅黑" panose="020B0503020204020204" pitchFamily="34" charset="-122"/>
                          <a:ea typeface="微软雅黑" panose="020B0503020204020204" pitchFamily="34" charset="-122"/>
                        </a:rPr>
                        <a:t>SortedSet</a:t>
                      </a:r>
                      <a:r>
                        <a:rPr lang="en-US" altLang="zh-CN" dirty="0">
                          <a:latin typeface="微软雅黑" panose="020B0503020204020204" pitchFamily="34" charset="-122"/>
                          <a:ea typeface="微软雅黑" panose="020B0503020204020204" pitchFamily="34" charset="-122"/>
                        </a:rPr>
                        <a:t>&lt;T&gt; </a:t>
                      </a:r>
                      <a:r>
                        <a:rPr lang="en-US" altLang="zh-CN" dirty="0" err="1">
                          <a:latin typeface="微软雅黑" panose="020B0503020204020204" pitchFamily="34" charset="-122"/>
                          <a:ea typeface="微软雅黑" panose="020B0503020204020204" pitchFamily="34" charset="-122"/>
                        </a:rPr>
                        <a:t>synchronizedSortedSet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SortedSet</a:t>
                      </a:r>
                      <a:r>
                        <a:rPr lang="en-US" altLang="zh-CN" dirty="0">
                          <a:latin typeface="微软雅黑" panose="020B0503020204020204" pitchFamily="34" charset="-122"/>
                          <a:ea typeface="微软雅黑" panose="020B0503020204020204" pitchFamily="34" charset="-122"/>
                        </a:rPr>
                        <a:t>&lt;T&gt; s)</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返回指定有序</a:t>
                      </a:r>
                      <a:r>
                        <a:rPr lang="en-US"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支持的同步（线程安全的）有序</a:t>
                      </a:r>
                      <a:r>
                        <a:rPr lang="en-US" altLang="zh-CN" dirty="0">
                          <a:latin typeface="微软雅黑" panose="020B0503020204020204" pitchFamily="34" charset="-122"/>
                          <a:ea typeface="微软雅黑" panose="020B0503020204020204" pitchFamily="34" charset="-122"/>
                        </a:rPr>
                        <a:t>set</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1045</Words>
  <Application>WPS 演示</Application>
  <PresentationFormat>宽屏</PresentationFormat>
  <Paragraphs>77</Paragraphs>
  <Slides>7</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宋体</vt:lpstr>
      <vt:lpstr>Wingdings</vt:lpstr>
      <vt:lpstr>微软雅黑</vt:lpstr>
      <vt:lpstr>微软雅黑 Light</vt:lpstr>
      <vt:lpstr>Arial Unicode MS</vt:lpstr>
      <vt:lpstr>Calibri</vt:lpstr>
      <vt:lpstr>等线</vt:lpstr>
      <vt:lpstr>Office 主题</vt:lpstr>
      <vt:lpstr>Collections工具类</vt:lpstr>
      <vt:lpstr>第3节：Collections工具类</vt:lpstr>
      <vt:lpstr>知识点1：对象集合排序</vt:lpstr>
      <vt:lpstr>知识点1：对象集合排序</vt:lpstr>
      <vt:lpstr>知识点2：线程安全的集合版本</vt:lpstr>
      <vt:lpstr>知识点2：线程安全的集合版本</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GuXue</cp:lastModifiedBy>
  <cp:revision>2627</cp:revision>
  <dcterms:created xsi:type="dcterms:W3CDTF">2014-03-19T14:07:00Z</dcterms:created>
  <dcterms:modified xsi:type="dcterms:W3CDTF">2021-01-25T14:46:06Z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