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478" r:id="rId3"/>
    <p:sldId id="483" r:id="rId5"/>
    <p:sldId id="1093" r:id="rId6"/>
    <p:sldId id="1136" r:id="rId7"/>
    <p:sldId id="1092" r:id="rId8"/>
    <p:sldId id="1097" r:id="rId9"/>
    <p:sldId id="1096" r:id="rId10"/>
    <p:sldId id="1095" r:id="rId11"/>
    <p:sldId id="1116" r:id="rId12"/>
    <p:sldId id="1101" r:id="rId13"/>
    <p:sldId id="1125" r:id="rId14"/>
    <p:sldId id="1126" r:id="rId15"/>
    <p:sldId id="1128" r:id="rId16"/>
    <p:sldId id="1129" r:id="rId17"/>
    <p:sldId id="1127" r:id="rId18"/>
    <p:sldId id="1131" r:id="rId19"/>
    <p:sldId id="1110" r:id="rId20"/>
    <p:sldId id="1104" r:id="rId21"/>
    <p:sldId id="110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0ADA"/>
    <a:srgbClr val="FD3AD1"/>
    <a:srgbClr val="E54958"/>
    <a:srgbClr val="269999"/>
    <a:srgbClr val="C3C000"/>
    <a:srgbClr val="C56883"/>
    <a:srgbClr val="AE0B0B"/>
    <a:srgbClr val="B8275B"/>
    <a:srgbClr val="595959"/>
    <a:srgbClr val="276A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838" autoAdjust="0"/>
  </p:normalViewPr>
  <p:slideViewPr>
    <p:cSldViewPr snapToGrid="0">
      <p:cViewPr varScale="1">
        <p:scale>
          <a:sx n="53" d="100"/>
          <a:sy n="53" d="100"/>
        </p:scale>
        <p:origin x="1176" y="44"/>
      </p:cViewPr>
      <p:guideLst>
        <p:guide orient="horz" pos="2144"/>
        <p:guide pos="3792"/>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7" d="100"/>
          <a:sy n="57" d="100"/>
        </p:scale>
        <p:origin x="2034"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File file =new File("d:"+File.separator+"Test.txt");</a:t>
            </a:r>
            <a:endParaRPr lang="zh-CN" altLang="en-US"/>
          </a:p>
          <a:p>
            <a:r>
              <a:rPr lang="zh-CN" altLang="en-US"/>
              <a:t>		file.createNewFile();</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screen"/>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screen"/>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screen"/>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21.wmf"/><Relationship Id="rId6" Type="http://schemas.openxmlformats.org/officeDocument/2006/relationships/oleObject" Target="../embeddings/oleObject2.bin"/><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wmf"/><Relationship Id="rId10" Type="http://schemas.openxmlformats.org/officeDocument/2006/relationships/notesSlide" Target="../notesSlides/notesSlide6.xml"/><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en-US" altLang="zh-CN" sz="6000" dirty="0">
                <a:solidFill>
                  <a:schemeClr val="tx1">
                    <a:lumMod val="65000"/>
                    <a:lumOff val="35000"/>
                  </a:schemeClr>
                </a:solidFill>
              </a:rPr>
              <a:t>File</a:t>
            </a:r>
            <a:r>
              <a:rPr lang="zh-CN" altLang="en-US" sz="6000" dirty="0">
                <a:solidFill>
                  <a:schemeClr val="tx1">
                    <a:lumMod val="65000"/>
                    <a:lumOff val="35000"/>
                  </a:schemeClr>
                </a:solidFill>
              </a:rPr>
              <a:t>类</a:t>
            </a:r>
            <a:endParaRPr lang="zh-CN" altLang="en-US" sz="6000" dirty="0">
              <a:solidFill>
                <a:schemeClr val="tx1">
                  <a:lumMod val="65000"/>
                  <a:lumOff val="35000"/>
                </a:schemeClr>
              </a:solidFil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dirty="0">
                <a:sym typeface="+mn-ea"/>
              </a:rPr>
              <a:t>File类的常用方法</a:t>
            </a:r>
            <a:endParaRPr lang="zh-CN" altLang="en-US" dirty="0"/>
          </a:p>
        </p:txBody>
      </p:sp>
      <p:sp>
        <p:nvSpPr>
          <p:cNvPr id="3" name="内容占位符 2"/>
          <p:cNvSpPr>
            <a:spLocks noGrp="1"/>
          </p:cNvSpPr>
          <p:nvPr>
            <p:ph idx="1"/>
          </p:nvPr>
        </p:nvSpPr>
        <p:spPr>
          <a:xfrm>
            <a:off x="173235" y="777127"/>
            <a:ext cx="11792070" cy="5448937"/>
          </a:xfrm>
        </p:spPr>
        <p:txBody>
          <a:bodyPr/>
          <a:lstStyle/>
          <a:p>
            <a:r>
              <a:rPr lang="en-US" altLang="zh-CN" dirty="0"/>
              <a:t>File</a:t>
            </a:r>
            <a:r>
              <a:rPr lang="zh-CN" altLang="en-US" dirty="0"/>
              <a:t>类型提供的常见操作方法：</a:t>
            </a:r>
            <a:endParaRPr lang="en-US" altLang="zh-CN" dirty="0"/>
          </a:p>
          <a:p>
            <a:pPr marL="0" indent="0">
              <a:buNone/>
            </a:pPr>
            <a:r>
              <a:rPr lang="zh-CN" altLang="en-US" sz="2000" b="1" dirty="0"/>
              <a:t>    </a:t>
            </a:r>
            <a:r>
              <a:rPr lang="zh-CN" altLang="en-US" sz="2400" b="1" dirty="0"/>
              <a:t>获取文件信息：</a:t>
            </a:r>
            <a:endParaRPr lang="en-US" altLang="zh-CN" sz="2000" b="1" dirty="0"/>
          </a:p>
          <a:p>
            <a:endParaRPr lang="en-US" altLang="zh-CN" dirty="0"/>
          </a:p>
          <a:p>
            <a:endParaRPr lang="en-US" altLang="zh-CN" dirty="0"/>
          </a:p>
          <a:p>
            <a:endParaRPr lang="en-US" altLang="zh-CN" dirty="0"/>
          </a:p>
          <a:p>
            <a:endParaRPr lang="zh-CN" altLang="en-US" dirty="0"/>
          </a:p>
        </p:txBody>
      </p:sp>
      <p:graphicFrame>
        <p:nvGraphicFramePr>
          <p:cNvPr id="4" name="Group 3"/>
          <p:cNvGraphicFramePr>
            <a:graphicFrameLocks noGrp="1"/>
          </p:cNvGraphicFramePr>
          <p:nvPr>
            <p:custDataLst>
              <p:tags r:id="rId1"/>
            </p:custDataLst>
          </p:nvPr>
        </p:nvGraphicFramePr>
        <p:xfrm>
          <a:off x="448022" y="2660424"/>
          <a:ext cx="11318875" cy="2273300"/>
        </p:xfrm>
        <a:graphic>
          <a:graphicData uri="http://schemas.openxmlformats.org/drawingml/2006/table">
            <a:tbl>
              <a:tblPr firstRow="1" bandRow="1">
                <a:tableStyleId>{93296810-A885-4BE3-A3E7-6D5BEEA58F35}</a:tableStyleId>
              </a:tblPr>
              <a:tblGrid>
                <a:gridCol w="4035425"/>
                <a:gridCol w="7283450"/>
              </a:tblGrid>
              <a:tr h="48133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600" u="none" strike="noStrike" cap="none" normalizeH="0" baseline="0" dirty="0">
                          <a:ln>
                            <a:noFill/>
                          </a:ln>
                          <a:effectLst/>
                          <a:latin typeface="微软雅黑" panose="020B0503020204020204" pitchFamily="34" charset="-122"/>
                          <a:ea typeface="微软雅黑" panose="020B0503020204020204" pitchFamily="34" charset="-122"/>
                        </a:rPr>
                        <a:t>方 法 原 型</a:t>
                      </a:r>
                      <a:endParaRPr kumimoji="0" 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600" u="none" strike="noStrike" cap="none" normalizeH="0" baseline="0" dirty="0">
                          <a:ln>
                            <a:noFill/>
                          </a:ln>
                          <a:effectLst/>
                          <a:latin typeface="微软雅黑" panose="020B0503020204020204" pitchFamily="34" charset="-122"/>
                          <a:ea typeface="微软雅黑" panose="020B0503020204020204" pitchFamily="34" charset="-122"/>
                        </a:rPr>
                        <a:t>说    明</a:t>
                      </a:r>
                      <a:endParaRPr kumimoji="0" 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36576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String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getName</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获得文件的名称</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36576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String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getAbsolutePath</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获得文件的绝对路径</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36576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long length()</a:t>
                      </a:r>
                      <a:endParaRPr kumimoji="0" 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获得文件的长度（字节数）</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69469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800" u="none" strike="noStrike" cap="none" normalizeH="0" baseline="0">
                          <a:ln>
                            <a:noFill/>
                          </a:ln>
                          <a:effectLst/>
                          <a:latin typeface="微软雅黑" panose="020B0503020204020204" pitchFamily="34" charset="-122"/>
                          <a:ea typeface="微软雅黑" panose="020B0503020204020204" pitchFamily="34" charset="-122"/>
                        </a:rPr>
                        <a:t>public long lastModified()</a:t>
                      </a:r>
                      <a:endParaRPr kumimoji="0" lang="en-US" sz="1800" u="none" strike="noStrike" cap="none" normalizeH="0" baseline="0">
                        <a:ln>
                          <a:noFill/>
                        </a:ln>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sz="1800" u="none" strike="noStrike" cap="none" normalizeH="0" baseline="0" dirty="0">
                          <a:ln>
                            <a:noFill/>
                          </a:ln>
                          <a:effectLst/>
                          <a:latin typeface="微软雅黑" panose="020B0503020204020204" pitchFamily="34" charset="-122"/>
                          <a:ea typeface="微软雅黑" panose="020B0503020204020204" pitchFamily="34" charset="-122"/>
                        </a:rPr>
                        <a:t>返回此抽象路径名表示的文件上次修改的时间</a:t>
                      </a:r>
                      <a:endParaRPr kumimoji="0" sz="1800" u="none" strike="noStrike" cap="none" normalizeH="0" baseline="0" dirty="0">
                        <a:ln>
                          <a:noFill/>
                        </a:ln>
                        <a:effectLst/>
                        <a:latin typeface="微软雅黑" panose="020B0503020204020204" pitchFamily="34" charset="-122"/>
                        <a:ea typeface="微软雅黑" panose="020B0503020204020204" pitchFamily="34" charset="-122"/>
                      </a:endParaRPr>
                    </a:p>
                  </a:txBody>
                  <a:tcPr anchor="ctr" horzOverflow="overflow"/>
                </a:tc>
              </a:tr>
            </a:tbl>
          </a:graphicData>
        </a:graphic>
      </p:graphicFrame>
      <p:sp>
        <p:nvSpPr>
          <p:cNvPr id="5" name="云形标注 4"/>
          <p:cNvSpPr/>
          <p:nvPr/>
        </p:nvSpPr>
        <p:spPr>
          <a:xfrm>
            <a:off x="11344910" y="102870"/>
            <a:ext cx="1068705" cy="74676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例</a:t>
            </a:r>
            <a:r>
              <a:rPr lang="en-US" altLang="zh-CN"/>
              <a:t>1</a:t>
            </a:r>
            <a:endParaRPr lang="en-US" altLang="zh-CN"/>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dirty="0">
                <a:sym typeface="+mn-ea"/>
              </a:rPr>
              <a:t>File类的常用方法</a:t>
            </a:r>
            <a:endParaRPr lang="zh-CN" altLang="en-US" dirty="0"/>
          </a:p>
        </p:txBody>
      </p:sp>
      <p:sp>
        <p:nvSpPr>
          <p:cNvPr id="3" name="内容占位符 2"/>
          <p:cNvSpPr>
            <a:spLocks noGrp="1"/>
          </p:cNvSpPr>
          <p:nvPr>
            <p:ph idx="1"/>
          </p:nvPr>
        </p:nvSpPr>
        <p:spPr>
          <a:xfrm>
            <a:off x="173235" y="777127"/>
            <a:ext cx="11792070" cy="5448937"/>
          </a:xfrm>
        </p:spPr>
        <p:txBody>
          <a:bodyPr>
            <a:normAutofit fontScale="90000" lnSpcReduction="20000"/>
          </a:bodyPr>
          <a:lstStyle/>
          <a:p>
            <a:r>
              <a:rPr lang="en-US" altLang="zh-CN" dirty="0"/>
              <a:t>File</a:t>
            </a:r>
            <a:r>
              <a:rPr lang="zh-CN" altLang="en-US" dirty="0"/>
              <a:t>类型提供的常见操作方法：</a:t>
            </a:r>
            <a:endParaRPr lang="en-US" altLang="zh-CN" dirty="0"/>
          </a:p>
          <a:p>
            <a:r>
              <a:rPr lang="zh-CN" altLang="en-US" sz="2400" b="1" dirty="0"/>
              <a:t>创建与删除（</a:t>
            </a:r>
            <a:r>
              <a:rPr lang="zh-CN" altLang="en-US" sz="2400" b="1" dirty="0">
                <a:sym typeface="+mn-ea"/>
              </a:rPr>
              <a:t>文件，文件夹</a:t>
            </a:r>
            <a:r>
              <a:rPr lang="zh-CN" altLang="en-US" sz="2400" b="1" dirty="0"/>
              <a:t>）</a:t>
            </a:r>
            <a:endParaRPr lang="en-US" altLang="zh-CN" sz="2400" b="1" dirty="0"/>
          </a:p>
          <a:p>
            <a:endParaRPr lang="en-US" altLang="zh-CN" dirty="0"/>
          </a:p>
          <a:p>
            <a:endParaRPr lang="en-US" altLang="zh-CN" dirty="0"/>
          </a:p>
          <a:p>
            <a:endParaRPr lang="en-US" altLang="zh-CN" dirty="0"/>
          </a:p>
          <a:p>
            <a:endParaRPr lang="zh-CN" altLang="en-US" dirty="0"/>
          </a:p>
          <a:p>
            <a:endParaRPr lang="zh-CN" altLang="en-US" sz="2400" dirty="0">
              <a:gradFill>
                <a:gsLst>
                  <a:gs pos="0">
                    <a:srgbClr val="FE4444"/>
                  </a:gs>
                  <a:gs pos="100000">
                    <a:srgbClr val="832B2B"/>
                  </a:gs>
                </a:gsLst>
                <a:lin scaled="0"/>
              </a:gradFill>
            </a:endParaRPr>
          </a:p>
          <a:p>
            <a:r>
              <a:rPr lang="zh-CN" altLang="en-US" sz="2400" dirty="0">
                <a:gradFill>
                  <a:gsLst>
                    <a:gs pos="0">
                      <a:srgbClr val="FE4444"/>
                    </a:gs>
                    <a:gs pos="100000">
                      <a:srgbClr val="832B2B"/>
                    </a:gs>
                  </a:gsLst>
                  <a:lin scaled="0"/>
                </a:gradFill>
              </a:rPr>
              <a:t>注意：不能在创建文件时创建文件夹，也不能在创建文件夹时创建文件</a:t>
            </a:r>
            <a:endParaRPr lang="zh-CN" altLang="en-US" sz="2400" dirty="0">
              <a:gradFill>
                <a:gsLst>
                  <a:gs pos="0">
                    <a:srgbClr val="FE4444"/>
                  </a:gs>
                  <a:gs pos="100000">
                    <a:srgbClr val="832B2B"/>
                  </a:gs>
                </a:gsLst>
                <a:lin scaled="0"/>
              </a:gradFill>
            </a:endParaRPr>
          </a:p>
          <a:p>
            <a:pPr marL="0" indent="0">
              <a:buNone/>
            </a:pPr>
            <a:r>
              <a:rPr lang="zh-CN" altLang="en-US" sz="2400" dirty="0">
                <a:gradFill>
                  <a:gsLst>
                    <a:gs pos="0">
                      <a:srgbClr val="FE4444"/>
                    </a:gs>
                    <a:gs pos="100000">
                      <a:srgbClr val="832B2B"/>
                    </a:gs>
                  </a:gsLst>
                  <a:lin scaled="0"/>
                </a:gradFill>
              </a:rPr>
              <a:t>            当删除多层文件夹时，直接删除最外层，返回false，要先从里向外删除</a:t>
            </a:r>
            <a:endParaRPr lang="zh-CN" altLang="en-US" sz="2400" dirty="0">
              <a:gradFill>
                <a:gsLst>
                  <a:gs pos="0">
                    <a:srgbClr val="FE4444"/>
                  </a:gs>
                  <a:gs pos="100000">
                    <a:srgbClr val="832B2B"/>
                  </a:gs>
                </a:gsLst>
                <a:lin scaled="0"/>
              </a:gradFill>
            </a:endParaRPr>
          </a:p>
        </p:txBody>
      </p:sp>
      <p:graphicFrame>
        <p:nvGraphicFramePr>
          <p:cNvPr id="4" name="Group 3"/>
          <p:cNvGraphicFramePr>
            <a:graphicFrameLocks noGrp="1"/>
          </p:cNvGraphicFramePr>
          <p:nvPr>
            <p:custDataLst>
              <p:tags r:id="rId1"/>
            </p:custDataLst>
          </p:nvPr>
        </p:nvGraphicFramePr>
        <p:xfrm>
          <a:off x="341342" y="2515644"/>
          <a:ext cx="11318875" cy="2547620"/>
        </p:xfrm>
        <a:graphic>
          <a:graphicData uri="http://schemas.openxmlformats.org/drawingml/2006/table">
            <a:tbl>
              <a:tblPr firstRow="1" bandRow="1">
                <a:tableStyleId>{93296810-A885-4BE3-A3E7-6D5BEEA58F35}</a:tableStyleId>
              </a:tblPr>
              <a:tblGrid>
                <a:gridCol w="4035425"/>
                <a:gridCol w="7283450"/>
              </a:tblGrid>
              <a:tr h="48133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600" u="none" strike="noStrike" cap="none" normalizeH="0" baseline="0" dirty="0">
                          <a:ln>
                            <a:noFill/>
                          </a:ln>
                          <a:effectLst/>
                          <a:latin typeface="微软雅黑" panose="020B0503020204020204" pitchFamily="34" charset="-122"/>
                          <a:ea typeface="微软雅黑" panose="020B0503020204020204" pitchFamily="34" charset="-122"/>
                        </a:rPr>
                        <a:t>方 法 原 型</a:t>
                      </a:r>
                      <a:endParaRPr kumimoji="0" 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600" u="none" strike="noStrike" cap="none" normalizeH="0" baseline="0" dirty="0">
                          <a:ln>
                            <a:noFill/>
                          </a:ln>
                          <a:effectLst/>
                          <a:latin typeface="微软雅黑" panose="020B0503020204020204" pitchFamily="34" charset="-122"/>
                          <a:ea typeface="微软雅黑" panose="020B0503020204020204" pitchFamily="34" charset="-122"/>
                        </a:rPr>
                        <a:t>说    明</a:t>
                      </a:r>
                      <a:endParaRPr kumimoji="0" 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69469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createNewFile</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en-US" sz="1800" u="none" strike="noStrike" cap="none" normalizeH="0" baseline="0" dirty="0">
                        <a:ln>
                          <a:noFill/>
                        </a:ln>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IOException</a:t>
                      </a:r>
                      <a:endParaRPr kumimoji="0" 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创建新文件，创建成功返回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true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，否则返回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false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a:t>
                      </a:r>
                      <a:r>
                        <a:rPr kumimoji="0" lang="zh-CN" sz="1800" u="none" strike="noStrike" cap="none" normalizeH="0" baseline="0" dirty="0">
                          <a:ln>
                            <a:noFill/>
                          </a:ln>
                          <a:gradFill>
                            <a:gsLst>
                              <a:gs pos="0">
                                <a:srgbClr val="FE4444"/>
                              </a:gs>
                              <a:gs pos="100000">
                                <a:srgbClr val="832B2B"/>
                              </a:gs>
                            </a:gsLst>
                            <a:lin scaled="0"/>
                          </a:gradFill>
                          <a:effectLst/>
                          <a:latin typeface="微软雅黑" panose="020B0503020204020204" pitchFamily="34" charset="-122"/>
                          <a:ea typeface="微软雅黑" panose="020B0503020204020204" pitchFamily="34" charset="-122"/>
                        </a:rPr>
                        <a:t>若文件不存 则创建，如果文件存在则不创建</a:t>
                      </a:r>
                      <a:endParaRPr kumimoji="0" lang="zh-CN" altLang="zh-CN" sz="1800" b="1" i="0" u="none" strike="noStrike" cap="none" normalizeH="0" baseline="0" dirty="0">
                        <a:ln>
                          <a:noFill/>
                        </a:ln>
                        <a:gradFill>
                          <a:gsLst>
                            <a:gs pos="0">
                              <a:srgbClr val="FE4444"/>
                            </a:gs>
                            <a:gs pos="100000">
                              <a:srgbClr val="832B2B"/>
                            </a:gs>
                          </a:gsLst>
                          <a:lin scaled="0"/>
                        </a:gradFill>
                        <a:effectLst/>
                        <a:latin typeface="微软雅黑" panose="020B0503020204020204" pitchFamily="34" charset="-122"/>
                        <a:ea typeface="微软雅黑" panose="020B0503020204020204" pitchFamily="34" charset="-122"/>
                      </a:endParaRPr>
                    </a:p>
                  </a:txBody>
                  <a:tcPr anchor="ctr" horzOverflow="overflow"/>
                </a:tc>
              </a:tr>
              <a:tr h="365760">
                <a:tc>
                  <a:txBody>
                    <a:bodyPr/>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public boolean mkdir()</a:t>
                      </a:r>
                      <a:endParaRPr kumimoji="0" lang="en-US"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altLang="en-US" sz="1800" b="0" i="0" u="none" strike="noStrike" cap="none" normalizeH="0" baseline="0" dirty="0">
                          <a:ln>
                            <a:noFill/>
                          </a:ln>
                          <a:gradFill>
                            <a:gsLst>
                              <a:gs pos="0">
                                <a:srgbClr val="FE4444"/>
                              </a:gs>
                              <a:gs pos="100000">
                                <a:srgbClr val="832B2B"/>
                              </a:gs>
                            </a:gsLst>
                            <a:lin scaled="0"/>
                          </a:gradFill>
                          <a:effectLst/>
                          <a:latin typeface="微软雅黑" panose="020B0503020204020204" pitchFamily="34" charset="-122"/>
                          <a:ea typeface="微软雅黑" panose="020B0503020204020204" pitchFamily="34" charset="-122"/>
                        </a:rPr>
                        <a:t>创建由此抽象路径名命名的目录。</a:t>
                      </a:r>
                      <a:r>
                        <a:rPr kumimoji="0" lang="en-US" altLang="zh-CN" sz="1800" b="0" i="0" u="none" strike="noStrike" cap="none" normalizeH="0" baseline="0" dirty="0">
                          <a:ln>
                            <a:noFill/>
                          </a:ln>
                          <a:gradFill>
                            <a:gsLst>
                              <a:gs pos="0">
                                <a:srgbClr val="FE4444"/>
                              </a:gs>
                              <a:gs pos="100000">
                                <a:srgbClr val="832B2B"/>
                              </a:gs>
                            </a:gsLst>
                            <a:lin scaled="0"/>
                          </a:gradFill>
                          <a:effectLst/>
                          <a:latin typeface="微软雅黑" panose="020B0503020204020204" pitchFamily="34" charset="-122"/>
                          <a:ea typeface="微软雅黑" panose="020B0503020204020204" pitchFamily="34" charset="-122"/>
                        </a:rPr>
                        <a:t>(</a:t>
                      </a:r>
                      <a:r>
                        <a:rPr kumimoji="0" lang="zh-CN" altLang="en-US" sz="1800" b="0" i="0" u="none" strike="noStrike" cap="none" normalizeH="0" baseline="0" dirty="0">
                          <a:ln>
                            <a:noFill/>
                          </a:ln>
                          <a:gradFill>
                            <a:gsLst>
                              <a:gs pos="0">
                                <a:srgbClr val="FE4444"/>
                              </a:gs>
                              <a:gs pos="100000">
                                <a:srgbClr val="832B2B"/>
                              </a:gs>
                            </a:gsLst>
                            <a:lin scaled="0"/>
                          </a:gradFill>
                          <a:effectLst/>
                          <a:latin typeface="微软雅黑" panose="020B0503020204020204" pitchFamily="34" charset="-122"/>
                          <a:ea typeface="微软雅黑" panose="020B0503020204020204" pitchFamily="34" charset="-122"/>
                        </a:rPr>
                        <a:t>只能创建单层</a:t>
                      </a:r>
                      <a:r>
                        <a:rPr kumimoji="0" lang="en-US" altLang="zh-CN" sz="1800" b="0" i="0" u="none" strike="noStrike" cap="none" normalizeH="0" baseline="0" dirty="0">
                          <a:ln>
                            <a:noFill/>
                          </a:ln>
                          <a:gradFill>
                            <a:gsLst>
                              <a:gs pos="0">
                                <a:srgbClr val="FE4444"/>
                              </a:gs>
                              <a:gs pos="100000">
                                <a:srgbClr val="832B2B"/>
                              </a:gs>
                            </a:gsLst>
                            <a:lin scaled="0"/>
                          </a:gradFill>
                          <a:effectLst/>
                          <a:latin typeface="微软雅黑" panose="020B0503020204020204" pitchFamily="34" charset="-122"/>
                          <a:ea typeface="微软雅黑" panose="020B0503020204020204" pitchFamily="34" charset="-122"/>
                        </a:rPr>
                        <a:t>)</a:t>
                      </a:r>
                      <a:endParaRPr kumimoji="0" lang="en-US" altLang="zh-CN" sz="1800" b="0" i="0" u="none" strike="noStrike" cap="none" normalizeH="0" baseline="0" dirty="0">
                        <a:ln>
                          <a:noFill/>
                        </a:ln>
                        <a:gradFill>
                          <a:gsLst>
                            <a:gs pos="0">
                              <a:srgbClr val="FE4444"/>
                            </a:gs>
                            <a:gs pos="100000">
                              <a:srgbClr val="832B2B"/>
                            </a:gs>
                          </a:gsLst>
                          <a:lin scaled="0"/>
                        </a:gradFill>
                        <a:effectLst/>
                        <a:latin typeface="微软雅黑" panose="020B0503020204020204" pitchFamily="34" charset="-122"/>
                        <a:ea typeface="微软雅黑" panose="020B0503020204020204" pitchFamily="34" charset="-122"/>
                      </a:endParaRPr>
                    </a:p>
                  </a:txBody>
                  <a:tcPr anchor="ctr" horzOverflow="overflow"/>
                </a:tc>
              </a:tr>
              <a:tr h="365760">
                <a:tc>
                  <a:txBody>
                    <a:bodyPr/>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public boolean mkdirs()</a:t>
                      </a:r>
                      <a:endParaRPr kumimoji="0" lang="en-US"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lang="zh-CN" altLang="en-US" sz="1800" dirty="0">
                          <a:ln>
                            <a:noFill/>
                          </a:ln>
                          <a:solidFill>
                            <a:schemeClr val="tx1"/>
                          </a:solidFill>
                          <a:effectLst/>
                          <a:latin typeface="微软雅黑" panose="020B0503020204020204" pitchFamily="34" charset="-122"/>
                          <a:ea typeface="微软雅黑" panose="020B0503020204020204" pitchFamily="34" charset="-122"/>
                          <a:sym typeface="+mn-ea"/>
                        </a:rPr>
                        <a:t>创建由此抽象路径名命名的目录，</a:t>
                      </a:r>
                      <a:r>
                        <a:rPr lang="zh-CN" altLang="en-US" sz="1800" dirty="0">
                          <a:ln>
                            <a:noFill/>
                          </a:ln>
                          <a:gradFill>
                            <a:gsLst>
                              <a:gs pos="0">
                                <a:srgbClr val="FE4444"/>
                              </a:gs>
                              <a:gs pos="100000">
                                <a:srgbClr val="832B2B"/>
                              </a:gs>
                            </a:gsLst>
                            <a:lin scaled="0"/>
                          </a:gradFill>
                          <a:effectLst/>
                          <a:latin typeface="微软雅黑" panose="020B0503020204020204" pitchFamily="34" charset="-122"/>
                          <a:ea typeface="微软雅黑" panose="020B0503020204020204" pitchFamily="34" charset="-122"/>
                          <a:sym typeface="+mn-ea"/>
                        </a:rPr>
                        <a:t>（可以创建多层）</a:t>
                      </a:r>
                      <a:endParaRPr kumimoji="0" lang="zh-CN" altLang="en-US" sz="1800" b="0" i="0" u="none" strike="noStrike" cap="none" normalizeH="0" baseline="0" dirty="0">
                        <a:ln>
                          <a:noFill/>
                        </a:ln>
                        <a:gradFill>
                          <a:gsLst>
                            <a:gs pos="0">
                              <a:srgbClr val="FE4444"/>
                            </a:gs>
                            <a:gs pos="100000">
                              <a:srgbClr val="832B2B"/>
                            </a:gs>
                          </a:gsLst>
                          <a:lin scaled="0"/>
                        </a:gradFill>
                        <a:effectLst/>
                        <a:latin typeface="微软雅黑" panose="020B0503020204020204" pitchFamily="34" charset="-122"/>
                        <a:ea typeface="微软雅黑" panose="020B0503020204020204" pitchFamily="34" charset="-122"/>
                        <a:sym typeface="+mn-ea"/>
                      </a:endParaRPr>
                    </a:p>
                  </a:txBody>
                  <a:tcPr anchor="ctr" horzOverflow="overflow"/>
                </a:tc>
              </a:tr>
              <a:tr h="64008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 delete()</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删除文件，删除成功返回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true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，否则返回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false</a:t>
                      </a:r>
                      <a:r>
                        <a:rPr kumimoji="0" lang="zh-CN" altLang="en-US" sz="1800" u="none" strike="noStrike" cap="none" normalizeH="0" baseline="0" dirty="0">
                          <a:ln>
                            <a:noFill/>
                          </a:ln>
                          <a:effectLst/>
                          <a:latin typeface="微软雅黑" panose="020B0503020204020204" pitchFamily="34" charset="-122"/>
                          <a:ea typeface="微软雅黑" panose="020B0503020204020204" pitchFamily="34" charset="-122"/>
                        </a:rPr>
                        <a:t>，</a:t>
                      </a:r>
                      <a:r>
                        <a:rPr kumimoji="0" lang="zh-CN" altLang="en-US" sz="1800" u="none" strike="noStrike" cap="none" normalizeH="0" baseline="0" dirty="0">
                          <a:ln>
                            <a:noFill/>
                          </a:ln>
                          <a:gradFill>
                            <a:gsLst>
                              <a:gs pos="0">
                                <a:srgbClr val="FE4444"/>
                              </a:gs>
                              <a:gs pos="100000">
                                <a:srgbClr val="832B2B"/>
                              </a:gs>
                            </a:gsLst>
                            <a:lin scaled="0"/>
                          </a:gradFill>
                          <a:effectLst/>
                          <a:latin typeface="微软雅黑" panose="020B0503020204020204" pitchFamily="34" charset="-122"/>
                          <a:ea typeface="微软雅黑" panose="020B0503020204020204" pitchFamily="34" charset="-122"/>
                        </a:rPr>
                        <a:t>如果文件夹里有文件则创建失败返回</a:t>
                      </a:r>
                      <a:r>
                        <a:rPr kumimoji="0" lang="en-US" altLang="zh-CN" sz="1800" u="none" strike="noStrike" cap="none" normalizeH="0" baseline="0" dirty="0">
                          <a:ln>
                            <a:noFill/>
                          </a:ln>
                          <a:gradFill>
                            <a:gsLst>
                              <a:gs pos="0">
                                <a:srgbClr val="FE4444"/>
                              </a:gs>
                              <a:gs pos="100000">
                                <a:srgbClr val="832B2B"/>
                              </a:gs>
                            </a:gsLst>
                            <a:lin scaled="0"/>
                          </a:gradFill>
                          <a:effectLst/>
                          <a:latin typeface="微软雅黑" panose="020B0503020204020204" pitchFamily="34" charset="-122"/>
                          <a:ea typeface="微软雅黑" panose="020B0503020204020204" pitchFamily="34" charset="-122"/>
                        </a:rPr>
                        <a:t>false</a:t>
                      </a:r>
                      <a:endParaRPr kumimoji="0" lang="en-US" altLang="zh-CN" sz="1800" u="none" strike="noStrike" cap="none" normalizeH="0" baseline="0" dirty="0">
                        <a:ln>
                          <a:noFill/>
                        </a:ln>
                        <a:gradFill>
                          <a:gsLst>
                            <a:gs pos="0">
                              <a:srgbClr val="FE4444"/>
                            </a:gs>
                            <a:gs pos="100000">
                              <a:srgbClr val="832B2B"/>
                            </a:gs>
                          </a:gsLst>
                          <a:lin scaled="0"/>
                        </a:gradFill>
                        <a:effectLst/>
                        <a:latin typeface="微软雅黑" panose="020B0503020204020204" pitchFamily="34" charset="-122"/>
                        <a:ea typeface="微软雅黑" panose="020B0503020204020204" pitchFamily="34" charset="-122"/>
                      </a:endParaRPr>
                    </a:p>
                  </a:txBody>
                  <a:tcPr anchor="ctr" horzOverflow="overflow"/>
                </a:tc>
              </a:tr>
            </a:tbl>
          </a:graphicData>
        </a:graphic>
      </p:graphicFrame>
      <p:sp>
        <p:nvSpPr>
          <p:cNvPr id="5" name="云形标注 4"/>
          <p:cNvSpPr/>
          <p:nvPr/>
        </p:nvSpPr>
        <p:spPr>
          <a:xfrm>
            <a:off x="11344910" y="102870"/>
            <a:ext cx="1068705" cy="74676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例</a:t>
            </a:r>
            <a:r>
              <a:rPr lang="en-US" altLang="zh-CN"/>
              <a:t>2</a:t>
            </a:r>
            <a:endParaRPr lang="en-US" altLang="zh-CN"/>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dirty="0">
                <a:sym typeface="+mn-ea"/>
              </a:rPr>
              <a:t>File类的常用方法</a:t>
            </a:r>
            <a:endParaRPr lang="zh-CN" altLang="en-US" dirty="0"/>
          </a:p>
        </p:txBody>
      </p:sp>
      <p:sp>
        <p:nvSpPr>
          <p:cNvPr id="3" name="内容占位符 2"/>
          <p:cNvSpPr>
            <a:spLocks noGrp="1"/>
          </p:cNvSpPr>
          <p:nvPr>
            <p:ph idx="1"/>
          </p:nvPr>
        </p:nvSpPr>
        <p:spPr>
          <a:xfrm>
            <a:off x="173235" y="777127"/>
            <a:ext cx="11792070" cy="5448937"/>
          </a:xfrm>
        </p:spPr>
        <p:txBody>
          <a:bodyPr/>
          <a:lstStyle/>
          <a:p>
            <a:r>
              <a:rPr lang="en-US" altLang="zh-CN" dirty="0"/>
              <a:t>File</a:t>
            </a:r>
            <a:r>
              <a:rPr lang="zh-CN" altLang="en-US" dirty="0"/>
              <a:t>类型提供的常见操作方法：</a:t>
            </a:r>
            <a:endParaRPr lang="en-US" altLang="zh-CN" dirty="0"/>
          </a:p>
          <a:p>
            <a:r>
              <a:rPr lang="zh-CN" altLang="en-US" sz="2400" b="1" dirty="0"/>
              <a:t>判断</a:t>
            </a:r>
            <a:endParaRPr lang="en-US" altLang="zh-CN" sz="2400" b="1" dirty="0"/>
          </a:p>
          <a:p>
            <a:endParaRPr lang="en-US" altLang="zh-CN" dirty="0"/>
          </a:p>
          <a:p>
            <a:endParaRPr lang="en-US" altLang="zh-CN" dirty="0"/>
          </a:p>
          <a:p>
            <a:endParaRPr lang="en-US" altLang="zh-CN" dirty="0"/>
          </a:p>
          <a:p>
            <a:endParaRPr lang="zh-CN" altLang="en-US" dirty="0"/>
          </a:p>
        </p:txBody>
      </p:sp>
      <p:graphicFrame>
        <p:nvGraphicFramePr>
          <p:cNvPr id="4" name="Group 3"/>
          <p:cNvGraphicFramePr>
            <a:graphicFrameLocks noGrp="1"/>
          </p:cNvGraphicFramePr>
          <p:nvPr>
            <p:custDataLst>
              <p:tags r:id="rId1"/>
            </p:custDataLst>
          </p:nvPr>
        </p:nvGraphicFramePr>
        <p:xfrm>
          <a:off x="441672" y="2553744"/>
          <a:ext cx="11318875" cy="1578610"/>
        </p:xfrm>
        <a:graphic>
          <a:graphicData uri="http://schemas.openxmlformats.org/drawingml/2006/table">
            <a:tbl>
              <a:tblPr firstRow="1" bandRow="1">
                <a:tableStyleId>{93296810-A885-4BE3-A3E7-6D5BEEA58F35}</a:tableStyleId>
              </a:tblPr>
              <a:tblGrid>
                <a:gridCol w="4035425"/>
                <a:gridCol w="7283450"/>
              </a:tblGrid>
              <a:tr h="48133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600" u="none" strike="noStrike" cap="none" normalizeH="0" baseline="0" dirty="0">
                          <a:ln>
                            <a:noFill/>
                          </a:ln>
                          <a:effectLst/>
                          <a:latin typeface="微软雅黑" panose="020B0503020204020204" pitchFamily="34" charset="-122"/>
                          <a:ea typeface="微软雅黑" panose="020B0503020204020204" pitchFamily="34" charset="-122"/>
                        </a:rPr>
                        <a:t>方 法 原 型</a:t>
                      </a:r>
                      <a:endParaRPr kumimoji="0" 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600" u="none" strike="noStrike" cap="none" normalizeH="0" baseline="0" dirty="0">
                          <a:ln>
                            <a:noFill/>
                          </a:ln>
                          <a:effectLst/>
                          <a:latin typeface="微软雅黑" panose="020B0503020204020204" pitchFamily="34" charset="-122"/>
                          <a:ea typeface="微软雅黑" panose="020B0503020204020204" pitchFamily="34" charset="-122"/>
                        </a:rPr>
                        <a:t>说    明</a:t>
                      </a:r>
                      <a:endParaRPr kumimoji="0" 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36576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 exists()</a:t>
                      </a:r>
                      <a:endParaRPr kumimoji="0" 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判断文件是否存在，存在返回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true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，否则返回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false</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36576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isFile</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判断是否为文件，是文件返回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true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，否则返回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false</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36576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isDirectory</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判断是否为目录，是目录返回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true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，否则返回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false</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bl>
          </a:graphicData>
        </a:graphic>
      </p:graphicFrame>
      <p:sp>
        <p:nvSpPr>
          <p:cNvPr id="5" name="云形标注 4"/>
          <p:cNvSpPr/>
          <p:nvPr/>
        </p:nvSpPr>
        <p:spPr>
          <a:xfrm>
            <a:off x="11344910" y="102870"/>
            <a:ext cx="1068705" cy="74676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例</a:t>
            </a:r>
            <a:r>
              <a:rPr lang="en-US" altLang="zh-CN"/>
              <a:t>3</a:t>
            </a:r>
            <a:endParaRPr lang="en-US" altLang="zh-CN"/>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dirty="0">
                <a:sym typeface="+mn-ea"/>
              </a:rPr>
              <a:t>File类的常用方法</a:t>
            </a:r>
            <a:endParaRPr lang="zh-CN" altLang="en-US" dirty="0"/>
          </a:p>
        </p:txBody>
      </p:sp>
      <p:sp>
        <p:nvSpPr>
          <p:cNvPr id="3" name="内容占位符 2"/>
          <p:cNvSpPr>
            <a:spLocks noGrp="1"/>
          </p:cNvSpPr>
          <p:nvPr>
            <p:ph idx="1"/>
          </p:nvPr>
        </p:nvSpPr>
        <p:spPr>
          <a:xfrm>
            <a:off x="173235" y="777127"/>
            <a:ext cx="11792070" cy="5448937"/>
          </a:xfrm>
        </p:spPr>
        <p:txBody>
          <a:bodyPr/>
          <a:lstStyle/>
          <a:p>
            <a:r>
              <a:rPr lang="en-US" altLang="zh-CN" dirty="0"/>
              <a:t>File</a:t>
            </a:r>
            <a:r>
              <a:rPr lang="zh-CN" altLang="en-US" dirty="0"/>
              <a:t>类型提供的常见操作方法：</a:t>
            </a:r>
            <a:endParaRPr lang="en-US" altLang="zh-CN" dirty="0"/>
          </a:p>
          <a:p>
            <a:r>
              <a:rPr lang="zh-CN" altLang="en-US" sz="2400" b="1" dirty="0"/>
              <a:t>重命名</a:t>
            </a:r>
            <a:endParaRPr lang="en-US" altLang="zh-CN" sz="2400" b="1" dirty="0"/>
          </a:p>
          <a:p>
            <a:endParaRPr lang="en-US" altLang="zh-CN" dirty="0"/>
          </a:p>
          <a:p>
            <a:endParaRPr lang="en-US" altLang="zh-CN" dirty="0"/>
          </a:p>
          <a:p>
            <a:endParaRPr lang="en-US" altLang="zh-CN" dirty="0"/>
          </a:p>
          <a:p>
            <a:endParaRPr lang="zh-CN" altLang="en-US" dirty="0"/>
          </a:p>
        </p:txBody>
      </p:sp>
      <p:graphicFrame>
        <p:nvGraphicFramePr>
          <p:cNvPr id="4" name="Group 3"/>
          <p:cNvGraphicFramePr>
            <a:graphicFrameLocks noGrp="1"/>
          </p:cNvGraphicFramePr>
          <p:nvPr>
            <p:custDataLst>
              <p:tags r:id="rId1"/>
            </p:custDataLst>
          </p:nvPr>
        </p:nvGraphicFramePr>
        <p:xfrm>
          <a:off x="630267" y="2742974"/>
          <a:ext cx="11318875" cy="847090"/>
        </p:xfrm>
        <a:graphic>
          <a:graphicData uri="http://schemas.openxmlformats.org/drawingml/2006/table">
            <a:tbl>
              <a:tblPr firstRow="1" bandRow="1">
                <a:tableStyleId>{93296810-A885-4BE3-A3E7-6D5BEEA58F35}</a:tableStyleId>
              </a:tblPr>
              <a:tblGrid>
                <a:gridCol w="4035425"/>
                <a:gridCol w="7283450"/>
              </a:tblGrid>
              <a:tr h="48133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600" u="none" strike="noStrike" cap="none" normalizeH="0" baseline="0" dirty="0">
                          <a:ln>
                            <a:noFill/>
                          </a:ln>
                          <a:effectLst/>
                          <a:latin typeface="微软雅黑" panose="020B0503020204020204" pitchFamily="34" charset="-122"/>
                          <a:ea typeface="微软雅黑" panose="020B0503020204020204" pitchFamily="34" charset="-122"/>
                        </a:rPr>
                        <a:t>方 法 原 型</a:t>
                      </a:r>
                      <a:endParaRPr kumimoji="0" 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600" u="none" strike="noStrike" cap="none" normalizeH="0" baseline="0" dirty="0">
                          <a:ln>
                            <a:noFill/>
                          </a:ln>
                          <a:effectLst/>
                          <a:latin typeface="微软雅黑" panose="020B0503020204020204" pitchFamily="34" charset="-122"/>
                          <a:ea typeface="微软雅黑" panose="020B0503020204020204" pitchFamily="34" charset="-122"/>
                        </a:rPr>
                        <a:t>说    明</a:t>
                      </a:r>
                      <a:endParaRPr kumimoji="0" 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36576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800" u="none" strike="noStrike" cap="none" normalizeH="0" baseline="0">
                          <a:ln>
                            <a:noFill/>
                          </a:ln>
                          <a:effectLst/>
                          <a:latin typeface="微软雅黑" panose="020B0503020204020204" pitchFamily="34" charset="-122"/>
                          <a:ea typeface="微软雅黑" panose="020B0503020204020204" pitchFamily="34" charset="-122"/>
                        </a:rPr>
                        <a:t>public boolean renameTo(File dest)</a:t>
                      </a:r>
                      <a:endParaRPr kumimoji="0" lang="en-US" sz="1800" u="none" strike="noStrike" cap="none" normalizeH="0" baseline="0">
                        <a:ln>
                          <a:noFill/>
                        </a:ln>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sz="1800" u="none" strike="noStrike" cap="none" normalizeH="0" baseline="0" dirty="0">
                          <a:ln>
                            <a:noFill/>
                          </a:ln>
                          <a:effectLst/>
                          <a:latin typeface="微软雅黑" panose="020B0503020204020204" pitchFamily="34" charset="-122"/>
                          <a:ea typeface="微软雅黑" panose="020B0503020204020204" pitchFamily="34" charset="-122"/>
                        </a:rPr>
                        <a:t>重命名由此抽象路径名表示的文件。</a:t>
                      </a:r>
                      <a:endParaRPr kumimoji="0" sz="1800" u="none" strike="noStrike" cap="none" normalizeH="0" baseline="0" dirty="0">
                        <a:ln>
                          <a:noFill/>
                        </a:ln>
                        <a:effectLst/>
                        <a:latin typeface="微软雅黑" panose="020B0503020204020204" pitchFamily="34" charset="-122"/>
                        <a:ea typeface="微软雅黑" panose="020B0503020204020204" pitchFamily="34" charset="-122"/>
                      </a:endParaRPr>
                    </a:p>
                  </a:txBody>
                  <a:tcPr anchor="ctr" horzOverflow="overflow"/>
                </a:tc>
              </a:tr>
            </a:tbl>
          </a:graphicData>
        </a:graphic>
      </p:graphicFrame>
      <p:sp>
        <p:nvSpPr>
          <p:cNvPr id="5" name="云形标注 4"/>
          <p:cNvSpPr/>
          <p:nvPr/>
        </p:nvSpPr>
        <p:spPr>
          <a:xfrm>
            <a:off x="11344910" y="102870"/>
            <a:ext cx="1068705" cy="74676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例</a:t>
            </a:r>
            <a:r>
              <a:rPr lang="en-US" altLang="zh-CN"/>
              <a:t>4</a:t>
            </a:r>
            <a:endParaRPr lang="en-US" altLang="zh-CN"/>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dirty="0">
                <a:sym typeface="+mn-ea"/>
              </a:rPr>
              <a:t>File类的常用方法</a:t>
            </a:r>
            <a:endParaRPr lang="zh-CN" altLang="en-US" dirty="0"/>
          </a:p>
        </p:txBody>
      </p:sp>
      <p:sp>
        <p:nvSpPr>
          <p:cNvPr id="3" name="内容占位符 2"/>
          <p:cNvSpPr>
            <a:spLocks noGrp="1"/>
          </p:cNvSpPr>
          <p:nvPr>
            <p:ph idx="1"/>
          </p:nvPr>
        </p:nvSpPr>
        <p:spPr>
          <a:xfrm>
            <a:off x="173235" y="777127"/>
            <a:ext cx="11792070" cy="5448937"/>
          </a:xfrm>
        </p:spPr>
        <p:txBody>
          <a:bodyPr/>
          <a:lstStyle/>
          <a:p>
            <a:r>
              <a:rPr lang="en-US" altLang="zh-CN" dirty="0"/>
              <a:t>File</a:t>
            </a:r>
            <a:r>
              <a:rPr lang="zh-CN" altLang="en-US" dirty="0"/>
              <a:t>类型提供的常见操作方法：</a:t>
            </a:r>
            <a:endParaRPr lang="en-US" altLang="zh-CN" dirty="0"/>
          </a:p>
          <a:p>
            <a:r>
              <a:rPr lang="zh-CN" altLang="en-US" sz="2400" b="1" dirty="0"/>
              <a:t>获得盘符及盘符属性</a:t>
            </a:r>
            <a:endParaRPr lang="en-US" altLang="zh-CN" sz="2400" b="1" dirty="0"/>
          </a:p>
          <a:p>
            <a:endParaRPr lang="en-US" altLang="zh-CN" dirty="0"/>
          </a:p>
          <a:p>
            <a:endParaRPr lang="en-US" altLang="zh-CN" dirty="0"/>
          </a:p>
          <a:p>
            <a:endParaRPr lang="en-US" altLang="zh-CN" dirty="0"/>
          </a:p>
          <a:p>
            <a:endParaRPr lang="zh-CN" altLang="en-US" dirty="0"/>
          </a:p>
        </p:txBody>
      </p:sp>
      <p:graphicFrame>
        <p:nvGraphicFramePr>
          <p:cNvPr id="4" name="Group 3"/>
          <p:cNvGraphicFramePr>
            <a:graphicFrameLocks noGrp="1"/>
          </p:cNvGraphicFramePr>
          <p:nvPr>
            <p:custDataLst>
              <p:tags r:id="rId1"/>
            </p:custDataLst>
          </p:nvPr>
        </p:nvGraphicFramePr>
        <p:xfrm>
          <a:off x="423892" y="2751864"/>
          <a:ext cx="11318875" cy="3773170"/>
        </p:xfrm>
        <a:graphic>
          <a:graphicData uri="http://schemas.openxmlformats.org/drawingml/2006/table">
            <a:tbl>
              <a:tblPr firstRow="1" bandRow="1">
                <a:tableStyleId>{93296810-A885-4BE3-A3E7-6D5BEEA58F35}</a:tableStyleId>
              </a:tblPr>
              <a:tblGrid>
                <a:gridCol w="3570605"/>
                <a:gridCol w="7748270"/>
              </a:tblGrid>
              <a:tr h="48133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600" u="none" strike="noStrike" cap="none" normalizeH="0" baseline="0" dirty="0">
                          <a:ln>
                            <a:noFill/>
                          </a:ln>
                          <a:effectLst/>
                          <a:latin typeface="微软雅黑" panose="020B0503020204020204" pitchFamily="34" charset="-122"/>
                          <a:ea typeface="微软雅黑" panose="020B0503020204020204" pitchFamily="34" charset="-122"/>
                        </a:rPr>
                        <a:t>方 法 原 型</a:t>
                      </a:r>
                      <a:endParaRPr kumimoji="0" 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600" u="none" strike="noStrike" cap="none" normalizeH="0" baseline="0" dirty="0">
                          <a:ln>
                            <a:noFill/>
                          </a:ln>
                          <a:effectLst/>
                          <a:latin typeface="微软雅黑" panose="020B0503020204020204" pitchFamily="34" charset="-122"/>
                          <a:ea typeface="微软雅黑" panose="020B0503020204020204" pitchFamily="34" charset="-122"/>
                        </a:rPr>
                        <a:t>说    明</a:t>
                      </a:r>
                      <a:endParaRPr kumimoji="0" 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36576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800" u="none" strike="noStrike" cap="none" normalizeH="0" baseline="0">
                          <a:ln>
                            <a:noFill/>
                          </a:ln>
                          <a:effectLst/>
                          <a:latin typeface="微软雅黑" panose="020B0503020204020204" pitchFamily="34" charset="-122"/>
                          <a:ea typeface="微软雅黑" panose="020B0503020204020204" pitchFamily="34" charset="-122"/>
                        </a:rPr>
                        <a:t>public long getTotalSpace()</a:t>
                      </a:r>
                      <a:endParaRPr kumimoji="0" lang="en-US" sz="1800" u="none" strike="noStrike" cap="none" normalizeH="0" baseline="0">
                        <a:ln>
                          <a:noFill/>
                        </a:ln>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盘符的</a:t>
                      </a: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总容量</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36576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800" b="0" u="none" strike="noStrike" cap="none" normalizeH="0" baseline="0">
                          <a:ln>
                            <a:noFill/>
                          </a:ln>
                          <a:effectLst/>
                          <a:latin typeface="微软雅黑" panose="020B0503020204020204" pitchFamily="34" charset="-122"/>
                          <a:ea typeface="微软雅黑" panose="020B0503020204020204" pitchFamily="34" charset="-122"/>
                        </a:rPr>
                        <a:t>public long getFreeSpace()</a:t>
                      </a:r>
                      <a:endParaRPr kumimoji="0" lang="en-US" sz="1800" b="0" u="none" strike="noStrike" cap="none" normalizeH="0" baseline="0">
                        <a:ln>
                          <a:noFill/>
                        </a:ln>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剩余空间</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365760">
                <a:tc>
                  <a:txBody>
                    <a:bodyPr/>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altLang="en-US" sz="1800" b="0" u="none" strike="noStrike" cap="none" normalizeH="0" baseline="0">
                          <a:ln>
                            <a:noFill/>
                          </a:ln>
                          <a:effectLst/>
                          <a:latin typeface="微软雅黑" panose="020B0503020204020204" pitchFamily="34" charset="-122"/>
                          <a:ea typeface="微软雅黑" panose="020B0503020204020204" pitchFamily="34" charset="-122"/>
                        </a:rPr>
                        <a:t>public long getUsableSpace()</a:t>
                      </a:r>
                      <a:endParaRPr kumimoji="0" lang="en-US" altLang="en-US" sz="1800" b="0" u="none" strike="noStrike" cap="none" normalizeH="0" baseline="0">
                        <a:ln>
                          <a:noFill/>
                        </a:ln>
                        <a:effectLst/>
                        <a:latin typeface="微软雅黑" panose="020B0503020204020204" pitchFamily="34" charset="-122"/>
                        <a:ea typeface="微软雅黑" panose="020B0503020204020204" pitchFamily="34" charset="-122"/>
                      </a:endParaRPr>
                    </a:p>
                  </a:txBody>
                  <a:tcPr anchor="ctr" horzOverflow="overflow"/>
                </a:tc>
                <a:tc>
                  <a:txBody>
                    <a:bodyPr/>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可用空间</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bl>
          </a:graphicData>
        </a:graphic>
      </p:graphicFrame>
      <p:sp>
        <p:nvSpPr>
          <p:cNvPr id="5" name="云形标注 4"/>
          <p:cNvSpPr/>
          <p:nvPr/>
        </p:nvSpPr>
        <p:spPr>
          <a:xfrm>
            <a:off x="11344910" y="102870"/>
            <a:ext cx="1068705" cy="74676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例</a:t>
            </a:r>
            <a:r>
              <a:rPr lang="en-US" altLang="zh-CN"/>
              <a:t>5</a:t>
            </a:r>
            <a:endParaRPr lang="en-US" altLang="zh-CN"/>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dirty="0">
                <a:sym typeface="+mn-ea"/>
              </a:rPr>
              <a:t>File类的常用方法</a:t>
            </a:r>
            <a:endParaRPr lang="zh-CN" altLang="en-US" dirty="0"/>
          </a:p>
        </p:txBody>
      </p:sp>
      <p:sp>
        <p:nvSpPr>
          <p:cNvPr id="3" name="内容占位符 2"/>
          <p:cNvSpPr>
            <a:spLocks noGrp="1"/>
          </p:cNvSpPr>
          <p:nvPr>
            <p:ph idx="1"/>
          </p:nvPr>
        </p:nvSpPr>
        <p:spPr>
          <a:xfrm>
            <a:off x="173235" y="777127"/>
            <a:ext cx="11792070" cy="5448937"/>
          </a:xfrm>
        </p:spPr>
        <p:txBody>
          <a:bodyPr/>
          <a:lstStyle/>
          <a:p>
            <a:r>
              <a:rPr lang="en-US" altLang="zh-CN" dirty="0"/>
              <a:t>File</a:t>
            </a:r>
            <a:r>
              <a:rPr lang="zh-CN" altLang="en-US" dirty="0"/>
              <a:t>类型提供的常见操作方法：</a:t>
            </a:r>
            <a:endParaRPr lang="en-US" altLang="zh-CN" dirty="0"/>
          </a:p>
          <a:p>
            <a:r>
              <a:rPr lang="zh-CN" altLang="en-US" sz="2400" b="1" dirty="0"/>
              <a:t>获取文件夹内容</a:t>
            </a:r>
            <a:endParaRPr lang="en-US" altLang="zh-CN" sz="2400" b="1" dirty="0"/>
          </a:p>
          <a:p>
            <a:endParaRPr lang="en-US" altLang="zh-CN" dirty="0"/>
          </a:p>
          <a:p>
            <a:endParaRPr lang="en-US" altLang="zh-CN" dirty="0"/>
          </a:p>
          <a:p>
            <a:endParaRPr lang="en-US" altLang="zh-CN" dirty="0"/>
          </a:p>
          <a:p>
            <a:endParaRPr lang="zh-CN" altLang="en-US" dirty="0"/>
          </a:p>
        </p:txBody>
      </p:sp>
      <p:graphicFrame>
        <p:nvGraphicFramePr>
          <p:cNvPr id="4" name="Group 3"/>
          <p:cNvGraphicFramePr>
            <a:graphicFrameLocks noGrp="1"/>
          </p:cNvGraphicFramePr>
          <p:nvPr>
            <p:custDataLst>
              <p:tags r:id="rId1"/>
            </p:custDataLst>
          </p:nvPr>
        </p:nvGraphicFramePr>
        <p:xfrm>
          <a:off x="328642" y="2541679"/>
          <a:ext cx="11318875" cy="1283970"/>
        </p:xfrm>
        <a:graphic>
          <a:graphicData uri="http://schemas.openxmlformats.org/drawingml/2006/table">
            <a:tbl>
              <a:tblPr firstRow="1" bandRow="1">
                <a:tableStyleId>{93296810-A885-4BE3-A3E7-6D5BEEA58F35}</a:tableStyleId>
              </a:tblPr>
              <a:tblGrid>
                <a:gridCol w="3740150"/>
                <a:gridCol w="7578725"/>
              </a:tblGrid>
              <a:tr h="48133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600" u="none" strike="noStrike" cap="none" normalizeH="0" baseline="0" dirty="0">
                          <a:ln>
                            <a:noFill/>
                          </a:ln>
                          <a:effectLst/>
                          <a:latin typeface="微软雅黑" panose="020B0503020204020204" pitchFamily="34" charset="-122"/>
                          <a:ea typeface="微软雅黑" panose="020B0503020204020204" pitchFamily="34" charset="-122"/>
                        </a:rPr>
                        <a:t>方 法 原 型</a:t>
                      </a:r>
                      <a:endParaRPr kumimoji="0" 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600" u="none" strike="noStrike" cap="none" normalizeH="0" baseline="0" dirty="0">
                          <a:ln>
                            <a:noFill/>
                          </a:ln>
                          <a:effectLst/>
                          <a:latin typeface="微软雅黑" panose="020B0503020204020204" pitchFamily="34" charset="-122"/>
                          <a:ea typeface="微软雅黑" panose="020B0503020204020204" pitchFamily="34" charset="-122"/>
                        </a:rPr>
                        <a:t>说    明</a:t>
                      </a:r>
                      <a:endParaRPr kumimoji="0" 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43688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lang="en-US" altLang="en-US" sz="1800">
                          <a:ln>
                            <a:noFill/>
                          </a:ln>
                          <a:solidFill>
                            <a:schemeClr val="tx1"/>
                          </a:solidFill>
                          <a:effectLst/>
                          <a:latin typeface="微软雅黑" panose="020B0503020204020204" pitchFamily="34" charset="-122"/>
                          <a:ea typeface="微软雅黑" panose="020B0503020204020204" pitchFamily="34" charset="-122"/>
                          <a:sym typeface="+mn-ea"/>
                        </a:rPr>
                        <a:t>public String[] list()</a:t>
                      </a:r>
                      <a:endParaRPr kumimoji="0" lang="en-US" sz="18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lang="en-US" altLang="en-US" sz="1800" dirty="0">
                          <a:ln>
                            <a:noFill/>
                          </a:ln>
                          <a:solidFill>
                            <a:schemeClr val="tx1"/>
                          </a:solidFill>
                          <a:effectLst/>
                          <a:latin typeface="微软雅黑" panose="020B0503020204020204" pitchFamily="34" charset="-122"/>
                          <a:ea typeface="微软雅黑" panose="020B0503020204020204" pitchFamily="34" charset="-122"/>
                          <a:sym typeface="+mn-ea"/>
                        </a:rPr>
                        <a:t>返回一个字符串数组，命名由此抽象路径名表示的目录中的文件和目录</a:t>
                      </a:r>
                      <a:endParaRPr lang="en-US" altLang="en-US" sz="1800" dirty="0">
                        <a:ln>
                          <a:noFill/>
                        </a:ln>
                        <a:solidFill>
                          <a:schemeClr val="tx1"/>
                        </a:solidFill>
                        <a:effectLst/>
                        <a:latin typeface="微软雅黑" panose="020B0503020204020204" pitchFamily="34" charset="-122"/>
                        <a:ea typeface="微软雅黑" panose="020B0503020204020204" pitchFamily="34" charset="-122"/>
                        <a:sym typeface="+mn-ea"/>
                      </a:endParaRPr>
                    </a:p>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8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如果访问的是c盘下的系统级文件夹，会报空指针</a:t>
                      </a:r>
                      <a:endParaRPr kumimoji="0" lang="en-US" sz="18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8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如果访问的是文件夹是空的，那返回的数组长度是0</a:t>
                      </a:r>
                      <a:endParaRPr kumimoji="0" lang="en-US" sz="18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tc>
              </a:tr>
              <a:tr h="365760">
                <a:tc>
                  <a:txBody>
                    <a:bodyPr/>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lang="en-US" sz="1800">
                          <a:ln>
                            <a:noFill/>
                          </a:ln>
                          <a:effectLst/>
                          <a:latin typeface="微软雅黑" panose="020B0503020204020204" pitchFamily="34" charset="-122"/>
                          <a:ea typeface="微软雅黑" panose="020B0503020204020204" pitchFamily="34" charset="-122"/>
                          <a:sym typeface="+mn-ea"/>
                        </a:rPr>
                        <a:t>public  File[]   listFiles()</a:t>
                      </a:r>
                      <a:endParaRPr kumimoji="0" lang="en-US"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lang="zh-CN" sz="1800" dirty="0">
                          <a:ln>
                            <a:noFill/>
                          </a:ln>
                          <a:effectLst/>
                          <a:latin typeface="微软雅黑" panose="020B0503020204020204" pitchFamily="34" charset="-122"/>
                          <a:ea typeface="微软雅黑" panose="020B0503020204020204" pitchFamily="34" charset="-122"/>
                          <a:sym typeface="+mn-ea"/>
                        </a:rPr>
                        <a:t>返回文件夹内的子文件与子文件夹的数组</a:t>
                      </a:r>
                      <a:endParaRPr kumimoji="0" lang="en-US"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bl>
          </a:graphicData>
        </a:graphic>
      </p:graphicFrame>
      <p:sp>
        <p:nvSpPr>
          <p:cNvPr id="5" name="云形标注 4"/>
          <p:cNvSpPr/>
          <p:nvPr/>
        </p:nvSpPr>
        <p:spPr>
          <a:xfrm>
            <a:off x="11344910" y="102870"/>
            <a:ext cx="1068705" cy="74676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例</a:t>
            </a:r>
            <a:r>
              <a:rPr lang="en-US" altLang="zh-CN"/>
              <a:t>6</a:t>
            </a:r>
            <a:endParaRPr lang="en-US" altLang="zh-CN"/>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a:t>
            </a:r>
            <a:r>
              <a:rPr dirty="0">
                <a:sym typeface="+mn-ea"/>
              </a:rPr>
              <a:t>File类的常用方法</a:t>
            </a:r>
            <a:endParaRPr lang="zh-CN" altLang="en-US" dirty="0"/>
          </a:p>
        </p:txBody>
      </p:sp>
      <p:sp>
        <p:nvSpPr>
          <p:cNvPr id="3" name="内容占位符 2"/>
          <p:cNvSpPr>
            <a:spLocks noGrp="1"/>
          </p:cNvSpPr>
          <p:nvPr>
            <p:ph idx="1"/>
          </p:nvPr>
        </p:nvSpPr>
        <p:spPr>
          <a:xfrm>
            <a:off x="173235" y="777127"/>
            <a:ext cx="11792070" cy="5448937"/>
          </a:xfrm>
        </p:spPr>
        <p:txBody>
          <a:bodyPr/>
          <a:lstStyle/>
          <a:p>
            <a:r>
              <a:rPr lang="en-US" altLang="zh-CN" dirty="0"/>
              <a:t>File</a:t>
            </a:r>
            <a:r>
              <a:rPr lang="zh-CN" altLang="en-US" dirty="0"/>
              <a:t>类型提供的常见操作方法：</a:t>
            </a:r>
            <a:endParaRPr lang="en-US" altLang="zh-CN" dirty="0"/>
          </a:p>
          <a:p>
            <a:r>
              <a:rPr lang="en-US" altLang="zh-CN" sz="2400" b="1" dirty="0"/>
              <a:t>对文件有过滤功能的方法</a:t>
            </a:r>
            <a:endParaRPr lang="en-US" altLang="zh-CN" sz="2400" b="1" dirty="0"/>
          </a:p>
          <a:p>
            <a:endParaRPr lang="en-US" altLang="zh-CN" dirty="0"/>
          </a:p>
          <a:p>
            <a:endParaRPr lang="en-US" altLang="zh-CN" dirty="0"/>
          </a:p>
          <a:p>
            <a:endParaRPr lang="zh-CN" altLang="en-US" dirty="0"/>
          </a:p>
        </p:txBody>
      </p:sp>
      <p:graphicFrame>
        <p:nvGraphicFramePr>
          <p:cNvPr id="4" name="Group 3"/>
          <p:cNvGraphicFramePr>
            <a:graphicFrameLocks noGrp="1"/>
          </p:cNvGraphicFramePr>
          <p:nvPr>
            <p:custDataLst>
              <p:tags r:id="rId1"/>
            </p:custDataLst>
          </p:nvPr>
        </p:nvGraphicFramePr>
        <p:xfrm>
          <a:off x="328642" y="2541679"/>
          <a:ext cx="11318875" cy="1283970"/>
        </p:xfrm>
        <a:graphic>
          <a:graphicData uri="http://schemas.openxmlformats.org/drawingml/2006/table">
            <a:tbl>
              <a:tblPr firstRow="1" bandRow="1">
                <a:tableStyleId>{93296810-A885-4BE3-A3E7-6D5BEEA58F35}</a:tableStyleId>
              </a:tblPr>
              <a:tblGrid>
                <a:gridCol w="4788535"/>
                <a:gridCol w="6530340"/>
              </a:tblGrid>
              <a:tr h="48133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600" u="none" strike="noStrike" cap="none" normalizeH="0" baseline="0" dirty="0">
                          <a:ln>
                            <a:noFill/>
                          </a:ln>
                          <a:effectLst/>
                          <a:latin typeface="微软雅黑" panose="020B0503020204020204" pitchFamily="34" charset="-122"/>
                          <a:ea typeface="微软雅黑" panose="020B0503020204020204" pitchFamily="34" charset="-122"/>
                        </a:rPr>
                        <a:t>方 法 原 型</a:t>
                      </a:r>
                      <a:endParaRPr kumimoji="0" 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600" u="none" strike="noStrike" cap="none" normalizeH="0" baseline="0" dirty="0">
                          <a:ln>
                            <a:noFill/>
                          </a:ln>
                          <a:effectLst/>
                          <a:latin typeface="微软雅黑" panose="020B0503020204020204" pitchFamily="34" charset="-122"/>
                          <a:ea typeface="微软雅黑" panose="020B0503020204020204" pitchFamily="34" charset="-122"/>
                        </a:rPr>
                        <a:t>说    明</a:t>
                      </a:r>
                      <a:endParaRPr kumimoji="0" 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r h="43688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lang="en-US" altLang="en-US" sz="1800">
                          <a:ln>
                            <a:noFill/>
                          </a:ln>
                          <a:solidFill>
                            <a:schemeClr val="tx1"/>
                          </a:solidFill>
                          <a:effectLst/>
                          <a:latin typeface="微软雅黑" panose="020B0503020204020204" pitchFamily="34" charset="-122"/>
                          <a:ea typeface="微软雅黑" panose="020B0503020204020204" pitchFamily="34" charset="-122"/>
                          <a:sym typeface="+mn-ea"/>
                        </a:rPr>
                        <a:t>public File[] listFiles(FileFilter filter)</a:t>
                      </a:r>
                      <a:endParaRPr lang="en-US" altLang="en-US" sz="1800">
                        <a:ln>
                          <a:noFill/>
                        </a:ln>
                        <a:solidFill>
                          <a:schemeClr val="tx1"/>
                        </a:solidFill>
                        <a:effectLst/>
                        <a:latin typeface="微软雅黑" panose="020B0503020204020204" pitchFamily="34" charset="-122"/>
                        <a:ea typeface="微软雅黑" panose="020B0503020204020204" pitchFamily="34" charset="-122"/>
                        <a:sym typeface="+mn-ea"/>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lang="en-US" altLang="en-US" sz="1800" dirty="0">
                          <a:ln>
                            <a:noFill/>
                          </a:ln>
                          <a:solidFill>
                            <a:schemeClr val="tx1"/>
                          </a:solidFill>
                          <a:effectLst/>
                          <a:latin typeface="微软雅黑" panose="020B0503020204020204" pitchFamily="34" charset="-122"/>
                          <a:ea typeface="微软雅黑" panose="020B0503020204020204" pitchFamily="34" charset="-122"/>
                          <a:sym typeface="+mn-ea"/>
                        </a:rPr>
                        <a:t>文件过滤器 </a:t>
                      </a:r>
                      <a:endParaRPr lang="en-US" altLang="en-US" sz="1800" dirty="0">
                        <a:ln>
                          <a:noFill/>
                        </a:ln>
                        <a:solidFill>
                          <a:schemeClr val="tx1"/>
                        </a:solidFill>
                        <a:effectLst/>
                        <a:latin typeface="微软雅黑" panose="020B0503020204020204" pitchFamily="34" charset="-122"/>
                        <a:ea typeface="微软雅黑" panose="020B0503020204020204" pitchFamily="34" charset="-122"/>
                        <a:sym typeface="+mn-ea"/>
                      </a:endParaRPr>
                    </a:p>
                  </a:txBody>
                  <a:tcPr anchor="ctr" horzOverflow="overflow"/>
                </a:tc>
              </a:tr>
              <a:tr h="365760">
                <a:tc>
                  <a:txBody>
                    <a:bodyPr/>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lang="en-US" sz="1800">
                          <a:ln>
                            <a:noFill/>
                          </a:ln>
                          <a:effectLst/>
                          <a:latin typeface="微软雅黑" panose="020B0503020204020204" pitchFamily="34" charset="-122"/>
                          <a:ea typeface="微软雅黑" panose="020B0503020204020204" pitchFamily="34" charset="-122"/>
                          <a:sym typeface="+mn-ea"/>
                        </a:rPr>
                        <a:t>public File[] listFiles(FilenameFilter filter)</a:t>
                      </a:r>
                      <a:endParaRPr lang="en-US" sz="1800">
                        <a:ln>
                          <a:noFill/>
                        </a:ln>
                        <a:effectLst/>
                        <a:latin typeface="微软雅黑" panose="020B0503020204020204" pitchFamily="34" charset="-122"/>
                        <a:ea typeface="微软雅黑" panose="020B0503020204020204" pitchFamily="34" charset="-122"/>
                        <a:sym typeface="+mn-ea"/>
                      </a:endParaRPr>
                    </a:p>
                  </a:txBody>
                  <a:tcPr anchor="ctr" horzOverflow="overflow"/>
                </a:tc>
                <a:tc>
                  <a:txBody>
                    <a:bodyPr/>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lang="zh-CN" sz="1800" dirty="0">
                          <a:ln>
                            <a:noFill/>
                          </a:ln>
                          <a:effectLst/>
                          <a:latin typeface="微软雅黑" panose="020B0503020204020204" pitchFamily="34" charset="-122"/>
                          <a:ea typeface="微软雅黑" panose="020B0503020204020204" pitchFamily="34" charset="-122"/>
                          <a:sym typeface="+mn-ea"/>
                        </a:rPr>
                        <a:t>文件名</a:t>
                      </a:r>
                      <a:r>
                        <a:rPr lang="en-US" altLang="en-US" sz="1800" dirty="0">
                          <a:ln>
                            <a:noFill/>
                          </a:ln>
                          <a:solidFill>
                            <a:schemeClr val="tx1"/>
                          </a:solidFill>
                          <a:effectLst/>
                          <a:latin typeface="微软雅黑" panose="020B0503020204020204" pitchFamily="34" charset="-122"/>
                          <a:ea typeface="微软雅黑" panose="020B0503020204020204" pitchFamily="34" charset="-122"/>
                          <a:sym typeface="+mn-ea"/>
                        </a:rPr>
                        <a:t>过滤器</a:t>
                      </a:r>
                      <a:endParaRPr kumimoji="0" lang="en-US"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r>
            </a:tbl>
          </a:graphicData>
        </a:graphic>
      </p:graphicFrame>
      <p:sp>
        <p:nvSpPr>
          <p:cNvPr id="5" name="云形标注 4"/>
          <p:cNvSpPr/>
          <p:nvPr/>
        </p:nvSpPr>
        <p:spPr>
          <a:xfrm>
            <a:off x="10868660" y="51435"/>
            <a:ext cx="1229360" cy="74676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例</a:t>
            </a:r>
            <a:r>
              <a:rPr lang="en-US" altLang="zh-CN"/>
              <a:t>7.8</a:t>
            </a:r>
            <a:endParaRPr lang="en-US" altLang="zh-CN"/>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endParaRPr lang="zh-CN" altLang="en-US" dirty="0"/>
          </a:p>
        </p:txBody>
      </p:sp>
      <p:sp>
        <p:nvSpPr>
          <p:cNvPr id="3" name="内容占位符 2"/>
          <p:cNvSpPr>
            <a:spLocks noGrp="1"/>
          </p:cNvSpPr>
          <p:nvPr>
            <p:ph idx="1"/>
          </p:nvPr>
        </p:nvSpPr>
        <p:spPr>
          <a:xfrm>
            <a:off x="199905" y="704737"/>
            <a:ext cx="11792070" cy="5448937"/>
          </a:xfrm>
        </p:spPr>
        <p:txBody>
          <a:bodyPr/>
          <a:lstStyle/>
          <a:p>
            <a:r>
              <a:rPr lang="zh-CN" altLang="en-US" dirty="0"/>
              <a:t>写方法，打印出</a:t>
            </a:r>
            <a:r>
              <a:rPr lang="en-US" altLang="zh-CN" dirty="0"/>
              <a:t>A</a:t>
            </a:r>
            <a:r>
              <a:rPr lang="zh-CN" altLang="en-US" dirty="0"/>
              <a:t>文件夹下面的所有文件及文件夹的名称：</a:t>
            </a:r>
            <a:endParaRPr lang="en-US" altLang="zh-CN" dirty="0"/>
          </a:p>
          <a:p>
            <a:endParaRPr lang="en-US" altLang="zh-CN" dirty="0"/>
          </a:p>
          <a:p>
            <a:endParaRPr lang="en-US" altLang="zh-CN" dirty="0"/>
          </a:p>
          <a:p>
            <a:endParaRPr lang="en-US" altLang="zh-CN" dirty="0"/>
          </a:p>
          <a:p>
            <a:endParaRPr lang="zh-CN" altLang="en-US" dirty="0"/>
          </a:p>
        </p:txBody>
      </p:sp>
      <p:sp>
        <p:nvSpPr>
          <p:cNvPr id="4" name="矩形 3"/>
          <p:cNvSpPr/>
          <p:nvPr/>
        </p:nvSpPr>
        <p:spPr>
          <a:xfrm>
            <a:off x="3590925" y="2529840"/>
            <a:ext cx="5984875" cy="35090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 </a:t>
            </a:r>
            <a:endParaRPr lang="en-US" altLang="zh-CN"/>
          </a:p>
        </p:txBody>
      </p:sp>
      <p:sp>
        <p:nvSpPr>
          <p:cNvPr id="6" name="矩形 5"/>
          <p:cNvSpPr/>
          <p:nvPr/>
        </p:nvSpPr>
        <p:spPr>
          <a:xfrm>
            <a:off x="4139565" y="3000375"/>
            <a:ext cx="3596005" cy="2613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4473575" y="3661410"/>
            <a:ext cx="2957195" cy="15252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5" name="矩形 14"/>
          <p:cNvSpPr/>
          <p:nvPr/>
        </p:nvSpPr>
        <p:spPr>
          <a:xfrm>
            <a:off x="4722495" y="3930650"/>
            <a:ext cx="1624965" cy="953135"/>
          </a:xfrm>
          <a:prstGeom prst="rect">
            <a:avLst/>
          </a:prstGeom>
          <a:gradFill>
            <a:gsLst>
              <a:gs pos="0">
                <a:srgbClr val="D80ADA"/>
              </a:gs>
              <a:gs pos="100000">
                <a:srgbClr val="401A5D"/>
              </a:gs>
            </a:gsLst>
            <a:lin ang="0" scaled="0"/>
          </a:gra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7" name="椭圆形标注 16"/>
          <p:cNvSpPr/>
          <p:nvPr/>
        </p:nvSpPr>
        <p:spPr>
          <a:xfrm>
            <a:off x="9575800" y="3373120"/>
            <a:ext cx="1767840" cy="605790"/>
          </a:xfrm>
          <a:prstGeom prst="wedgeEllipseCallout">
            <a:avLst>
              <a:gd name="adj1" fmla="val -77142"/>
              <a:gd name="adj2" fmla="val -199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2000" b="1">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rPr>
              <a:t>A</a:t>
            </a:r>
            <a:r>
              <a:rPr lang="zh-CN" altLang="en-US" sz="2000" b="1">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rPr>
              <a:t>文件夹</a:t>
            </a:r>
            <a:endParaRPr lang="zh-CN" altLang="en-US" sz="2000" b="1">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18" name="椭圆形标注 17"/>
          <p:cNvSpPr/>
          <p:nvPr/>
        </p:nvSpPr>
        <p:spPr>
          <a:xfrm>
            <a:off x="4766310" y="1884680"/>
            <a:ext cx="1581150" cy="509270"/>
          </a:xfrm>
          <a:prstGeom prst="wedgeEllipseCallout">
            <a:avLst>
              <a:gd name="adj1" fmla="val 11325"/>
              <a:gd name="adj2" fmla="val 20673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2000" b="1">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rPr>
              <a:t>B</a:t>
            </a:r>
            <a:r>
              <a:rPr lang="zh-CN" altLang="en-US" sz="2000" b="1">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rPr>
              <a:t>文件夹</a:t>
            </a:r>
            <a:endParaRPr lang="zh-CN" altLang="en-US" sz="2000" b="1">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19" name="椭圆形标注 18"/>
          <p:cNvSpPr/>
          <p:nvPr/>
        </p:nvSpPr>
        <p:spPr>
          <a:xfrm>
            <a:off x="2060575" y="3302635"/>
            <a:ext cx="1581150" cy="509270"/>
          </a:xfrm>
          <a:prstGeom prst="wedgeEllipseCallout">
            <a:avLst>
              <a:gd name="adj1" fmla="val 110361"/>
              <a:gd name="adj2" fmla="val 11571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2000" b="1">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rPr>
              <a:t>C</a:t>
            </a:r>
            <a:r>
              <a:rPr lang="zh-CN" altLang="en-US" sz="2000" b="1">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rPr>
              <a:t>文件夹</a:t>
            </a:r>
            <a:endParaRPr lang="zh-CN" altLang="en-US" sz="2000" b="1">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20" name="椭圆形标注 19"/>
          <p:cNvSpPr/>
          <p:nvPr/>
        </p:nvSpPr>
        <p:spPr>
          <a:xfrm>
            <a:off x="5732145" y="5614670"/>
            <a:ext cx="1832610" cy="699135"/>
          </a:xfrm>
          <a:prstGeom prst="wedgeEllipseCallout">
            <a:avLst>
              <a:gd name="adj1" fmla="val -36278"/>
              <a:gd name="adj2" fmla="val -18033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sz="2000" b="1">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rPr>
              <a:t>D</a:t>
            </a:r>
            <a:r>
              <a:rPr lang="zh-CN" altLang="en-US" sz="2000" b="1">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rPr>
              <a:t>文件夹</a:t>
            </a:r>
            <a:endParaRPr lang="zh-CN" altLang="en-US" sz="2000" b="1">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21" name="折角形 20"/>
          <p:cNvSpPr/>
          <p:nvPr/>
        </p:nvSpPr>
        <p:spPr>
          <a:xfrm>
            <a:off x="8113395" y="3892550"/>
            <a:ext cx="981710" cy="878840"/>
          </a:xfrm>
          <a:prstGeom prst="foldedCorner">
            <a:avLst/>
          </a:prstGeom>
          <a:blipFill>
            <a:blip r:embed="rId1"/>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微软雅黑 Light" panose="020B0502040204020203" pitchFamily="34" charset="-122"/>
                <a:ea typeface="微软雅黑 Light" panose="020B0502040204020203" pitchFamily="34" charset="-122"/>
                <a:cs typeface="微软雅黑 Light" panose="020B0502040204020203" pitchFamily="34" charset="-122"/>
              </a:rPr>
              <a:t>A1</a:t>
            </a:r>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rPr>
              <a:t>文件</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22" name="折角形 21"/>
          <p:cNvSpPr/>
          <p:nvPr/>
        </p:nvSpPr>
        <p:spPr>
          <a:xfrm>
            <a:off x="6003925" y="3039110"/>
            <a:ext cx="866775" cy="557530"/>
          </a:xfrm>
          <a:prstGeom prst="foldedCorner">
            <a:avLst/>
          </a:prstGeom>
          <a:blipFill>
            <a:blip r:embed="rId1"/>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微软雅黑 Light" panose="020B0502040204020203" pitchFamily="34" charset="-122"/>
                <a:ea typeface="微软雅黑 Light" panose="020B0502040204020203" pitchFamily="34" charset="-122"/>
                <a:cs typeface="微软雅黑 Light" panose="020B0502040204020203" pitchFamily="34" charset="-122"/>
              </a:rPr>
              <a:t>B1</a:t>
            </a:r>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rPr>
              <a:t>文件</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23" name="折角形 22"/>
          <p:cNvSpPr/>
          <p:nvPr/>
        </p:nvSpPr>
        <p:spPr>
          <a:xfrm>
            <a:off x="6464935" y="4048125"/>
            <a:ext cx="723900" cy="718185"/>
          </a:xfrm>
          <a:prstGeom prst="foldedCorner">
            <a:avLst/>
          </a:prstGeom>
          <a:blipFill>
            <a:blip r:embed="rId1"/>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微软雅黑 Light" panose="020B0502040204020203" pitchFamily="34" charset="-122"/>
                <a:ea typeface="微软雅黑 Light" panose="020B0502040204020203" pitchFamily="34" charset="-122"/>
                <a:cs typeface="微软雅黑 Light" panose="020B0502040204020203" pitchFamily="34" charset="-122"/>
              </a:rPr>
              <a:t>C1</a:t>
            </a:r>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rPr>
              <a:t>文件</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24" name="折角形 23"/>
          <p:cNvSpPr/>
          <p:nvPr/>
        </p:nvSpPr>
        <p:spPr>
          <a:xfrm>
            <a:off x="4983480" y="4239895"/>
            <a:ext cx="826770" cy="531495"/>
          </a:xfrm>
          <a:prstGeom prst="foldedCorner">
            <a:avLst/>
          </a:prstGeom>
          <a:blipFill>
            <a:blip r:embed="rId1"/>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D1</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文件</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5" name="云形标注 4"/>
          <p:cNvSpPr/>
          <p:nvPr/>
        </p:nvSpPr>
        <p:spPr>
          <a:xfrm>
            <a:off x="11344910" y="102870"/>
            <a:ext cx="1068705" cy="74676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例</a:t>
            </a:r>
            <a:r>
              <a:rPr lang="en-US" altLang="zh-CN"/>
              <a:t>9</a:t>
            </a:r>
            <a:endParaRPr lang="en-US" altLang="zh-CN"/>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文件</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File</a:t>
            </a:r>
            <a:r>
              <a:rPr lang="zh-CN" altLang="en-US" dirty="0"/>
              <a:t>对象可不可以描述文件夹？</a:t>
            </a:r>
            <a:endParaRPr lang="en-US" altLang="zh-CN" dirty="0"/>
          </a:p>
          <a:p>
            <a:r>
              <a:rPr lang="en-US" altLang="zh-CN" dirty="0"/>
              <a:t>Java</a:t>
            </a:r>
            <a:r>
              <a:rPr lang="zh-CN" altLang="en-US" dirty="0"/>
              <a:t>中的相对路径有什么规则？</a:t>
            </a:r>
            <a:endParaRPr lang="zh-CN" altLang="en-US" dirty="0"/>
          </a:p>
          <a:p>
            <a:r>
              <a:rPr lang="zh-CN" altLang="en-US" dirty="0"/>
              <a:t>列出所有文件的方法？</a:t>
            </a:r>
            <a:endParaRPr lang="zh-CN" altLang="en-US" dirty="0"/>
          </a:p>
          <a:p>
            <a:r>
              <a:rPr lang="zh-CN" altLang="en-US" dirty="0"/>
              <a:t>带过滤功能的方法？</a:t>
            </a:r>
            <a:endParaRPr lang="zh-CN" altLang="en-US" dirty="0"/>
          </a:p>
          <a:p>
            <a:endParaRPr lang="en-US" altLang="zh-CN" dirty="0"/>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文件</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在程序中一个</a:t>
            </a:r>
            <a:r>
              <a:rPr lang="en-US" altLang="zh-CN" dirty="0"/>
              <a:t>File</a:t>
            </a:r>
            <a:r>
              <a:rPr lang="zh-CN" altLang="zh-CN" dirty="0"/>
              <a:t>类对象可以代表一个文件或目录</a:t>
            </a:r>
            <a:endParaRPr lang="en-US" altLang="zh-CN" dirty="0"/>
          </a:p>
          <a:p>
            <a:r>
              <a:rPr lang="en-US" altLang="zh-CN" dirty="0"/>
              <a:t>Java</a:t>
            </a:r>
            <a:r>
              <a:rPr lang="zh-CN" altLang="en-US" dirty="0"/>
              <a:t>中的相对路径体系和我们日常所见的文件系统相对路径体系有较大的区别：如果以路径以“</a:t>
            </a:r>
            <a:r>
              <a:rPr lang="en-US" altLang="zh-CN" dirty="0"/>
              <a:t>/”</a:t>
            </a:r>
            <a:r>
              <a:rPr lang="zh-CN" altLang="en-US" dirty="0"/>
              <a:t>或“</a:t>
            </a:r>
            <a:r>
              <a:rPr lang="en-US" altLang="zh-CN" dirty="0"/>
              <a:t>\\”</a:t>
            </a:r>
            <a:r>
              <a:rPr lang="zh-CN" altLang="en-US" dirty="0"/>
              <a:t>开头，则相对路径的根为当前项目所在磁盘的根目录（</a:t>
            </a:r>
            <a:r>
              <a:rPr lang="en-US" altLang="zh-CN" dirty="0"/>
              <a:t>Unix</a:t>
            </a:r>
            <a:r>
              <a:rPr lang="zh-CN" altLang="en-US" dirty="0"/>
              <a:t>没有磁盘分区的概念，因此直接使用</a:t>
            </a:r>
            <a:r>
              <a:rPr lang="en-US" altLang="zh-CN" dirty="0"/>
              <a:t>/</a:t>
            </a:r>
            <a:r>
              <a:rPr lang="zh-CN" altLang="en-US" dirty="0"/>
              <a:t>，即文件系统的根作为相对路劲的根），如果不以“</a:t>
            </a:r>
            <a:r>
              <a:rPr lang="en-US" altLang="zh-CN" dirty="0"/>
              <a:t>/”</a:t>
            </a:r>
            <a:r>
              <a:rPr lang="zh-CN" altLang="en-US" dirty="0"/>
              <a:t>开头则相对路径的根为项目根目录，而不是当前类所在目录，这一点非常容易引起误区，因为类从属于某个包之后，类文件实际是位于项目中的某个子文件夹中的，如</a:t>
            </a:r>
            <a:r>
              <a:rPr lang="en-US" altLang="zh-CN" dirty="0" err="1"/>
              <a:t>com.chinasoft.Hello</a:t>
            </a:r>
            <a:r>
              <a:rPr lang="zh-CN" altLang="en-US" dirty="0"/>
              <a:t>这个类是位于项目中的</a:t>
            </a:r>
            <a:r>
              <a:rPr lang="en-US" altLang="zh-CN" dirty="0"/>
              <a:t>com\</a:t>
            </a:r>
            <a:r>
              <a:rPr lang="en-US" altLang="zh-CN" dirty="0" err="1"/>
              <a:t>chinasofti</a:t>
            </a:r>
            <a:r>
              <a:rPr lang="zh-CN" altLang="en-US" dirty="0"/>
              <a:t>子文件夹中，如果在</a:t>
            </a:r>
            <a:r>
              <a:rPr lang="en-US" altLang="zh-CN" dirty="0"/>
              <a:t>Hello</a:t>
            </a:r>
            <a:r>
              <a:rPr lang="zh-CN" altLang="en-US" dirty="0"/>
              <a:t>类中构建一个</a:t>
            </a:r>
            <a:r>
              <a:rPr lang="en-US" altLang="zh-CN" dirty="0"/>
              <a:t>File</a:t>
            </a:r>
            <a:r>
              <a:rPr lang="zh-CN" altLang="en-US" dirty="0"/>
              <a:t>对象：</a:t>
            </a:r>
            <a:r>
              <a:rPr lang="en-US" altLang="zh-CN" dirty="0" err="1"/>
              <a:t>FIle</a:t>
            </a:r>
            <a:r>
              <a:rPr lang="en-US" altLang="zh-CN" dirty="0"/>
              <a:t> f = new File(“</a:t>
            </a:r>
            <a:r>
              <a:rPr lang="en-US" altLang="zh-CN" dirty="0" err="1"/>
              <a:t>icss</a:t>
            </a:r>
            <a:r>
              <a:rPr lang="en-US" altLang="zh-CN" dirty="0"/>
              <a:t>/chinasofti.txt”)</a:t>
            </a:r>
            <a:r>
              <a:rPr lang="zh-CN" altLang="en-US" dirty="0"/>
              <a:t>，那么这个文件位于项目根目录的</a:t>
            </a:r>
            <a:r>
              <a:rPr lang="en-US" altLang="zh-CN" dirty="0" err="1"/>
              <a:t>icss</a:t>
            </a:r>
            <a:r>
              <a:rPr lang="zh-CN" altLang="en-US" dirty="0"/>
              <a:t>子文件中，跟当前类自己的位置无关</a:t>
            </a:r>
            <a:endParaRPr lang="zh-CN" altLang="en-US" dirty="0"/>
          </a:p>
          <a:p>
            <a:endParaRPr lang="zh-CN" altLang="en-US" dirty="0"/>
          </a:p>
          <a:p>
            <a:endParaRPr lang="zh-CN" altLang="zh-CN" dirty="0"/>
          </a:p>
          <a:p>
            <a:endParaRPr lang="zh-CN" altLang="en-US" dirty="0"/>
          </a:p>
          <a:p>
            <a:endParaRPr lang="en-US" altLang="zh-CN" dirty="0"/>
          </a:p>
          <a:p>
            <a:endParaRPr lang="en-US" altLang="zh-CN" dirty="0"/>
          </a:p>
          <a:p>
            <a:endParaRPr lang="en-US" altLang="zh-CN" dirty="0"/>
          </a:p>
          <a:p>
            <a:pPr>
              <a:defRPr/>
            </a:pPr>
            <a:endParaRPr lang="en-US" altLang="zh-CN" dirty="0"/>
          </a:p>
          <a:p>
            <a:pPr>
              <a:defRPr/>
            </a:pPr>
            <a:endParaRPr lang="en-US" altLang="zh-CN" dirty="0"/>
          </a:p>
          <a:p>
            <a:pPr>
              <a:defRPr/>
            </a:pPr>
            <a:endParaRPr lang="zh-CN" altLang="en-US" dirty="0"/>
          </a:p>
          <a:p>
            <a:endParaRPr lang="en-US" altLang="zh-CN" dirty="0"/>
          </a:p>
          <a:p>
            <a:endParaRPr lang="zh-CN" altLang="en-US" dirty="0"/>
          </a:p>
          <a:p>
            <a:endParaRPr lang="zh-CN" altLang="en-US"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a:t>
            </a:r>
            <a:r>
              <a:rPr lang="en-US" altLang="zh-CN" dirty="0"/>
              <a:t>【</a:t>
            </a:r>
            <a:r>
              <a:rPr lang="zh-CN" altLang="en-US" dirty="0"/>
              <a:t>文件</a:t>
            </a:r>
            <a:r>
              <a:rPr lang="en-US" altLang="zh-CN" dirty="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知识点</a:t>
            </a:r>
            <a:r>
              <a:rPr lang="en-US" altLang="zh-CN" dirty="0"/>
              <a:t>1</a:t>
            </a:r>
            <a:r>
              <a:rPr lang="zh-CN" altLang="en-US" dirty="0"/>
              <a:t>：</a:t>
            </a:r>
            <a:r>
              <a:rPr lang="en-US" altLang="zh-CN" dirty="0"/>
              <a:t> </a:t>
            </a:r>
            <a:r>
              <a:rPr dirty="0"/>
              <a:t>File类的相关概念</a:t>
            </a:r>
            <a:endParaRPr dirty="0"/>
          </a:p>
          <a:p>
            <a:r>
              <a:rPr lang="zh-CN" altLang="en-US" dirty="0">
                <a:sym typeface="+mn-ea"/>
              </a:rPr>
              <a:t>知识点</a:t>
            </a:r>
            <a:r>
              <a:rPr lang="en-US" altLang="zh-CN" dirty="0">
                <a:sym typeface="+mn-ea"/>
              </a:rPr>
              <a:t>2</a:t>
            </a:r>
            <a:r>
              <a:rPr lang="zh-CN" altLang="en-US" dirty="0">
                <a:sym typeface="+mn-ea"/>
              </a:rPr>
              <a:t>：</a:t>
            </a:r>
            <a:r>
              <a:rPr dirty="0"/>
              <a:t>File类的构造方法</a:t>
            </a:r>
            <a:endParaRPr dirty="0"/>
          </a:p>
          <a:p>
            <a:r>
              <a:rPr lang="zh-CN" altLang="en-US" dirty="0">
                <a:sym typeface="+mn-ea"/>
              </a:rPr>
              <a:t>知识点</a:t>
            </a:r>
            <a:r>
              <a:rPr lang="en-US" altLang="zh-CN" dirty="0">
                <a:sym typeface="+mn-ea"/>
              </a:rPr>
              <a:t>3</a:t>
            </a:r>
            <a:r>
              <a:rPr lang="zh-CN" altLang="en-US" dirty="0">
                <a:sym typeface="+mn-ea"/>
              </a:rPr>
              <a:t>：</a:t>
            </a:r>
            <a:r>
              <a:rPr dirty="0"/>
              <a:t>File类的常用方法</a:t>
            </a:r>
            <a:endParaRPr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zh-CN" altLang="en-US" dirty="0"/>
            </a:br>
            <a:r>
              <a:rPr lang="zh-CN" altLang="en-US" dirty="0"/>
              <a:t>知识点</a:t>
            </a:r>
            <a:r>
              <a:rPr lang="en-US" altLang="zh-CN" dirty="0"/>
              <a:t>1</a:t>
            </a:r>
            <a:r>
              <a:rPr lang="zh-CN" altLang="en-US" dirty="0"/>
              <a:t>：</a:t>
            </a:r>
            <a:r>
              <a:rPr lang="en-US" altLang="zh-CN" dirty="0">
                <a:sym typeface="+mn-ea"/>
              </a:rPr>
              <a:t> </a:t>
            </a:r>
            <a:r>
              <a:rPr dirty="0">
                <a:sym typeface="+mn-ea"/>
              </a:rPr>
              <a:t>File类的相关概念</a:t>
            </a:r>
            <a:br>
              <a:rPr dirty="0"/>
            </a:br>
            <a:endParaRPr lang="zh-CN" altLang="en-US" dirty="0"/>
          </a:p>
        </p:txBody>
      </p:sp>
      <p:sp>
        <p:nvSpPr>
          <p:cNvPr id="3" name="内容占位符 2"/>
          <p:cNvSpPr>
            <a:spLocks noGrp="1"/>
          </p:cNvSpPr>
          <p:nvPr>
            <p:ph idx="1"/>
          </p:nvPr>
        </p:nvSpPr>
        <p:spPr/>
        <p:txBody>
          <a:bodyPr/>
          <a:lstStyle/>
          <a:p>
            <a:r>
              <a:rPr lang="zh-CN" altLang="en-US" dirty="0"/>
              <a:t>什么是文件？</a:t>
            </a:r>
            <a:endParaRPr lang="zh-CN" altLang="en-US" dirty="0"/>
          </a:p>
          <a:p>
            <a:pPr lvl="1"/>
            <a:r>
              <a:rPr lang="zh-CN" altLang="en-US" dirty="0"/>
              <a:t>文件是存储</a:t>
            </a:r>
            <a:r>
              <a:rPr lang="zh-CN" altLang="en-US" b="1" dirty="0">
                <a:solidFill>
                  <a:srgbClr val="C00000"/>
                </a:solidFill>
              </a:rPr>
              <a:t>数据的集合</a:t>
            </a:r>
            <a:endParaRPr lang="zh-CN" altLang="en-US" b="1" dirty="0">
              <a:solidFill>
                <a:srgbClr val="C00000"/>
              </a:solidFill>
            </a:endParaRPr>
          </a:p>
          <a:p>
            <a:pPr lvl="1"/>
            <a:r>
              <a:rPr lang="zh-CN" altLang="en-US" dirty="0"/>
              <a:t>文件夹是存文件的集合</a:t>
            </a:r>
            <a:endParaRPr lang="zh-CN" altLang="en-US" dirty="0"/>
          </a:p>
          <a:p>
            <a:r>
              <a:rPr lang="zh-CN" altLang="en-US" dirty="0"/>
              <a:t>文件一般是存放在存储设备上的，例如：硬盘、光盘和移动存储设备等等</a:t>
            </a:r>
            <a:endParaRPr lang="zh-CN" altLang="en-US" dirty="0"/>
          </a:p>
        </p:txBody>
      </p:sp>
      <p:pic>
        <p:nvPicPr>
          <p:cNvPr id="2052" name="Picture 4" descr="https://timgsa.baidu.com/timg?image&amp;quality=80&amp;size=b9999_10000&amp;sec=1489990889291&amp;di=2ea4e2da78a486f29997136b8ed302e6&amp;imgtype=0&amp;src=http%3A%2F%2Fd.hiphotos.baidu.com%2Fzhidao%2Fpic%2Fitem%2F500fd9f9d72a60592e1291442834349b033bba69.jpg"/>
          <p:cNvPicPr>
            <a:picLocks noChangeAspect="1" noChangeArrowheads="1"/>
          </p:cNvPicPr>
          <p:nvPr/>
        </p:nvPicPr>
        <p:blipFill rotWithShape="1">
          <a:blip r:embed="rId1">
            <a:extLst>
              <a:ext uri="{28A0092B-C50C-407E-A947-70E740481C1C}">
                <a14:useLocalDpi xmlns:a14="http://schemas.microsoft.com/office/drawing/2010/main" val="0"/>
              </a:ext>
            </a:extLst>
          </a:blip>
          <a:srcRect l="64905" t="35430" r="4566" b="13744"/>
          <a:stretch>
            <a:fillRect/>
          </a:stretch>
        </p:blipFill>
        <p:spPr bwMode="auto">
          <a:xfrm>
            <a:off x="2480762" y="3880785"/>
            <a:ext cx="2244644" cy="14553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timgsa.baidu.com/timg?image&amp;quality=80&amp;size=b9999_10000&amp;sec=1489990991415&amp;di=8985abe26804aa0796af11b3cfe68f3b&amp;imgtype=0&amp;src=http%3A%2F%2Fimg.web07.cn%2Fuploads%2FPng%2Fc120419%2F1334P235b50-151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1765" y="3622929"/>
            <a:ext cx="1611030" cy="161103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timgsa.baidu.com/timg?image&amp;quality=80&amp;size=b9999_10000&amp;sec=1489991015352&amp;di=52418004316ec231923d5ea509eed626&amp;imgtype=0&amp;src=http%3A%2F%2Fm.qqzhi.com%2Fupload%2Fimg_3_2785749472D872786681_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1420" y="3697443"/>
            <a:ext cx="1535791" cy="153579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timgsa.baidu.com/timg?image&amp;quality=80&amp;size=b9999_10000&amp;sec=1489991453613&amp;di=a8fdec90b2ac38079d36272e3e445dcd&amp;imgtype=0&amp;src=http%3A%2F%2Fpic.58pic.com%2F58pic%2F15%2F56%2F76%2F91X58PICFn8_102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93200" y="5143235"/>
            <a:ext cx="1714765" cy="1714765"/>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700889" y="3668941"/>
            <a:ext cx="8131629" cy="187778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6200000">
            <a:off x="5864510" y="5126808"/>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749478" y="6078576"/>
            <a:ext cx="694365"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数据文件</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9116095" y="3037116"/>
            <a:ext cx="120425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存储设备</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dirty="0">
                <a:sym typeface="+mn-ea"/>
              </a:rPr>
              <a:t>知识点</a:t>
            </a:r>
            <a:r>
              <a:rPr lang="en-US" altLang="zh-CN" dirty="0">
                <a:sym typeface="+mn-ea"/>
              </a:rPr>
              <a:t>1</a:t>
            </a:r>
            <a:r>
              <a:rPr lang="zh-CN" altLang="en-US" dirty="0">
                <a:sym typeface="+mn-ea"/>
              </a:rPr>
              <a:t>：</a:t>
            </a:r>
            <a:r>
              <a:rPr lang="en-US" altLang="zh-CN" dirty="0">
                <a:sym typeface="+mn-ea"/>
              </a:rPr>
              <a:t> </a:t>
            </a:r>
            <a:r>
              <a:rPr dirty="0">
                <a:sym typeface="+mn-ea"/>
              </a:rPr>
              <a:t>File类的相关概念</a:t>
            </a:r>
            <a:endParaRPr lang="zh-CN" altLang="en-US"/>
          </a:p>
        </p:txBody>
      </p:sp>
      <p:sp>
        <p:nvSpPr>
          <p:cNvPr id="3" name="内容占位符 2"/>
          <p:cNvSpPr>
            <a:spLocks noGrp="1"/>
          </p:cNvSpPr>
          <p:nvPr>
            <p:ph idx="1"/>
          </p:nvPr>
        </p:nvSpPr>
        <p:spPr>
          <a:xfrm>
            <a:off x="199905" y="767602"/>
            <a:ext cx="11792070" cy="5448937"/>
          </a:xfrm>
        </p:spPr>
        <p:txBody>
          <a:bodyPr/>
          <a:p>
            <a:r>
              <a:rPr lang="zh-CN" altLang="en-US" dirty="0">
                <a:sym typeface="+mn-ea"/>
              </a:rPr>
              <a:t>文件系统的一般文件组织形式：</a:t>
            </a:r>
            <a:endParaRPr lang="zh-CN" altLang="en-US"/>
          </a:p>
        </p:txBody>
      </p:sp>
      <p:pic>
        <p:nvPicPr>
          <p:cNvPr id="3074" name="Picture 2" descr="https://timgsa.baidu.com/timg?image&amp;quality=80&amp;size=b9999_10000&amp;sec=1489997301129&amp;di=19b1e207f72dd3420af6cd6f833eed78&amp;imgtype=0&amp;src=http%3A%2F%2Fimages.fondcool.com%2Fdownload%2F20151102%2F201511020826171797.jpg"/>
          <p:cNvPicPr>
            <a:picLocks noChangeAspect="1" noChangeArrowheads="1"/>
          </p:cNvPicPr>
          <p:nvPr/>
        </p:nvPicPr>
        <p:blipFill rotWithShape="1">
          <a:blip r:embed="rId1">
            <a:extLst>
              <a:ext uri="{28A0092B-C50C-407E-A947-70E740481C1C}">
                <a14:useLocalDpi xmlns:a14="http://schemas.microsoft.com/office/drawing/2010/main" val="0"/>
              </a:ext>
            </a:extLst>
          </a:blip>
          <a:srcRect r="21151"/>
          <a:stretch>
            <a:fillRect/>
          </a:stretch>
        </p:blipFill>
        <p:spPr bwMode="auto">
          <a:xfrm>
            <a:off x="2062454" y="2926500"/>
            <a:ext cx="3426301" cy="3257164"/>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2"/>
          <a:stretch>
            <a:fillRect/>
          </a:stretch>
        </p:blipFill>
        <p:spPr>
          <a:xfrm>
            <a:off x="1081835" y="2633135"/>
            <a:ext cx="1028700" cy="1085850"/>
          </a:xfrm>
          <a:prstGeom prst="rect">
            <a:avLst/>
          </a:prstGeom>
        </p:spPr>
      </p:pic>
      <p:pic>
        <p:nvPicPr>
          <p:cNvPr id="9" name="图片 8"/>
          <p:cNvPicPr>
            <a:picLocks noChangeAspect="1"/>
          </p:cNvPicPr>
          <p:nvPr/>
        </p:nvPicPr>
        <p:blipFill>
          <a:blip r:embed="rId3"/>
          <a:stretch>
            <a:fillRect/>
          </a:stretch>
        </p:blipFill>
        <p:spPr>
          <a:xfrm>
            <a:off x="840819" y="4132662"/>
            <a:ext cx="1095375" cy="1057275"/>
          </a:xfrm>
          <a:prstGeom prst="rect">
            <a:avLst/>
          </a:prstGeom>
        </p:spPr>
      </p:pic>
      <p:pic>
        <p:nvPicPr>
          <p:cNvPr id="10" name="图片 9"/>
          <p:cNvPicPr>
            <a:picLocks noChangeAspect="1"/>
          </p:cNvPicPr>
          <p:nvPr/>
        </p:nvPicPr>
        <p:blipFill>
          <a:blip r:embed="rId4"/>
          <a:stretch>
            <a:fillRect/>
          </a:stretch>
        </p:blipFill>
        <p:spPr>
          <a:xfrm>
            <a:off x="2236471" y="1621130"/>
            <a:ext cx="1019175" cy="1047750"/>
          </a:xfrm>
          <a:prstGeom prst="rect">
            <a:avLst/>
          </a:prstGeom>
        </p:spPr>
      </p:pic>
      <p:pic>
        <p:nvPicPr>
          <p:cNvPr id="11" name="图片 10"/>
          <p:cNvPicPr>
            <a:picLocks noChangeAspect="1"/>
          </p:cNvPicPr>
          <p:nvPr/>
        </p:nvPicPr>
        <p:blipFill>
          <a:blip r:embed="rId5"/>
          <a:stretch>
            <a:fillRect/>
          </a:stretch>
        </p:blipFill>
        <p:spPr>
          <a:xfrm>
            <a:off x="4979339" y="1410605"/>
            <a:ext cx="981075" cy="1057275"/>
          </a:xfrm>
          <a:prstGeom prst="rect">
            <a:avLst/>
          </a:prstGeom>
        </p:spPr>
      </p:pic>
      <p:pic>
        <p:nvPicPr>
          <p:cNvPr id="12" name="图片 11"/>
          <p:cNvPicPr>
            <a:picLocks noChangeAspect="1"/>
          </p:cNvPicPr>
          <p:nvPr/>
        </p:nvPicPr>
        <p:blipFill>
          <a:blip r:embed="rId6"/>
          <a:stretch>
            <a:fillRect/>
          </a:stretch>
        </p:blipFill>
        <p:spPr>
          <a:xfrm>
            <a:off x="1712961" y="5500551"/>
            <a:ext cx="1076325" cy="1047750"/>
          </a:xfrm>
          <a:prstGeom prst="rect">
            <a:avLst/>
          </a:prstGeom>
        </p:spPr>
      </p:pic>
      <p:pic>
        <p:nvPicPr>
          <p:cNvPr id="13" name="图片 12"/>
          <p:cNvPicPr>
            <a:picLocks noChangeAspect="1"/>
          </p:cNvPicPr>
          <p:nvPr/>
        </p:nvPicPr>
        <p:blipFill>
          <a:blip r:embed="rId7"/>
          <a:stretch>
            <a:fillRect/>
          </a:stretch>
        </p:blipFill>
        <p:spPr>
          <a:xfrm>
            <a:off x="6506425" y="2145005"/>
            <a:ext cx="1076325" cy="1066800"/>
          </a:xfrm>
          <a:prstGeom prst="rect">
            <a:avLst/>
          </a:prstGeom>
        </p:spPr>
      </p:pic>
      <p:pic>
        <p:nvPicPr>
          <p:cNvPr id="14" name="图片 13"/>
          <p:cNvPicPr>
            <a:picLocks noChangeAspect="1"/>
          </p:cNvPicPr>
          <p:nvPr/>
        </p:nvPicPr>
        <p:blipFill>
          <a:blip r:embed="rId8"/>
          <a:stretch>
            <a:fillRect/>
          </a:stretch>
        </p:blipFill>
        <p:spPr>
          <a:xfrm>
            <a:off x="7044587" y="3301374"/>
            <a:ext cx="1066800" cy="1038225"/>
          </a:xfrm>
          <a:prstGeom prst="rect">
            <a:avLst/>
          </a:prstGeom>
        </p:spPr>
      </p:pic>
      <p:pic>
        <p:nvPicPr>
          <p:cNvPr id="18" name="Picture 2" descr="https://timgsa.baidu.com/timg?image&amp;quality=80&amp;size=b9999_10000&amp;sec=1489997301129&amp;di=19b1e207f72dd3420af6cd6f833eed78&amp;imgtype=0&amp;src=http%3A%2F%2Fimages.fondcool.com%2Fdownload%2F20151102%2F201511020826171797.jpg"/>
          <p:cNvPicPr>
            <a:picLocks noChangeAspect="1" noChangeArrowheads="1"/>
          </p:cNvPicPr>
          <p:nvPr/>
        </p:nvPicPr>
        <p:blipFill rotWithShape="1">
          <a:blip r:embed="rId1">
            <a:extLst>
              <a:ext uri="{28A0092B-C50C-407E-A947-70E740481C1C}">
                <a14:useLocalDpi xmlns:a14="http://schemas.microsoft.com/office/drawing/2010/main" val="0"/>
              </a:ext>
            </a:extLst>
          </a:blip>
          <a:srcRect l="21932" r="21151"/>
          <a:stretch>
            <a:fillRect/>
          </a:stretch>
        </p:blipFill>
        <p:spPr bwMode="auto">
          <a:xfrm>
            <a:off x="6330386" y="4555082"/>
            <a:ext cx="1428402" cy="1881117"/>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p:cNvSpPr txBox="1"/>
          <p:nvPr/>
        </p:nvSpPr>
        <p:spPr>
          <a:xfrm>
            <a:off x="3630917" y="6132277"/>
            <a:ext cx="1464173" cy="369332"/>
          </a:xfrm>
          <a:prstGeom prst="rect">
            <a:avLst/>
          </a:prstGeom>
          <a:noFill/>
        </p:spPr>
        <p:txBody>
          <a:bodyPr wrap="square" rtlCol="0">
            <a:spAutoFit/>
          </a:bodyPr>
          <a:p>
            <a:r>
              <a:rPr lang="zh-CN" altLang="en-US" b="1" dirty="0">
                <a:solidFill>
                  <a:srgbClr val="C00000"/>
                </a:solidFill>
                <a:latin typeface="微软雅黑" panose="020B0503020204020204" pitchFamily="34" charset="-122"/>
                <a:ea typeface="微软雅黑" panose="020B0503020204020204" pitchFamily="34" charset="-122"/>
              </a:rPr>
              <a:t>文件夹目录</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2" name="Line 20"/>
          <p:cNvSpPr>
            <a:spLocks noChangeShapeType="1"/>
          </p:cNvSpPr>
          <p:nvPr/>
        </p:nvSpPr>
        <p:spPr bwMode="auto">
          <a:xfrm>
            <a:off x="2062454" y="3604323"/>
            <a:ext cx="1283378" cy="122205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p>
            <a:endParaRPr lang="zh-CN" altLang="en-US"/>
          </a:p>
        </p:txBody>
      </p:sp>
      <p:sp>
        <p:nvSpPr>
          <p:cNvPr id="16" name="椭圆 15"/>
          <p:cNvSpPr/>
          <p:nvPr/>
        </p:nvSpPr>
        <p:spPr>
          <a:xfrm>
            <a:off x="2873650" y="2391541"/>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4179778" y="2145005"/>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5678047" y="2145005"/>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6665475" y="2848243"/>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7079481" y="4021219"/>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6330386" y="5873524"/>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椭圆 28"/>
          <p:cNvSpPr/>
          <p:nvPr/>
        </p:nvSpPr>
        <p:spPr>
          <a:xfrm>
            <a:off x="2476665" y="6183664"/>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椭圆 29"/>
          <p:cNvSpPr/>
          <p:nvPr/>
        </p:nvSpPr>
        <p:spPr>
          <a:xfrm>
            <a:off x="1627014" y="4826375"/>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1844734" y="3355423"/>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3226594" y="4708693"/>
            <a:ext cx="548348" cy="54834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Line 20"/>
          <p:cNvSpPr>
            <a:spLocks noChangeShapeType="1"/>
          </p:cNvSpPr>
          <p:nvPr/>
        </p:nvSpPr>
        <p:spPr bwMode="auto">
          <a:xfrm>
            <a:off x="1936194" y="4975254"/>
            <a:ext cx="1280356"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p>
            <a:endParaRPr lang="zh-CN" altLang="en-US"/>
          </a:p>
        </p:txBody>
      </p:sp>
      <p:sp>
        <p:nvSpPr>
          <p:cNvPr id="34" name="Line 20"/>
          <p:cNvSpPr>
            <a:spLocks noChangeShapeType="1"/>
          </p:cNvSpPr>
          <p:nvPr/>
        </p:nvSpPr>
        <p:spPr bwMode="auto">
          <a:xfrm flipV="1">
            <a:off x="2699898" y="5127654"/>
            <a:ext cx="669052" cy="110387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p>
            <a:endParaRPr lang="zh-CN" altLang="en-US"/>
          </a:p>
        </p:txBody>
      </p:sp>
      <p:sp>
        <p:nvSpPr>
          <p:cNvPr id="35" name="Line 20"/>
          <p:cNvSpPr>
            <a:spLocks noChangeShapeType="1"/>
          </p:cNvSpPr>
          <p:nvPr/>
        </p:nvSpPr>
        <p:spPr bwMode="auto">
          <a:xfrm>
            <a:off x="3117050" y="2761246"/>
            <a:ext cx="355042" cy="194744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p>
            <a:endParaRPr lang="zh-CN" altLang="en-US"/>
          </a:p>
        </p:txBody>
      </p:sp>
      <p:sp>
        <p:nvSpPr>
          <p:cNvPr id="36" name="Line 20"/>
          <p:cNvSpPr>
            <a:spLocks noChangeShapeType="1"/>
          </p:cNvSpPr>
          <p:nvPr/>
        </p:nvSpPr>
        <p:spPr bwMode="auto">
          <a:xfrm flipH="1">
            <a:off x="3630916" y="2487905"/>
            <a:ext cx="679325" cy="224081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p>
            <a:endParaRPr lang="zh-CN" altLang="en-US"/>
          </a:p>
        </p:txBody>
      </p:sp>
      <p:sp>
        <p:nvSpPr>
          <p:cNvPr id="37" name="Line 20"/>
          <p:cNvSpPr>
            <a:spLocks noChangeShapeType="1"/>
          </p:cNvSpPr>
          <p:nvPr/>
        </p:nvSpPr>
        <p:spPr bwMode="auto">
          <a:xfrm flipH="1">
            <a:off x="3741124" y="2391541"/>
            <a:ext cx="1981260" cy="243483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p>
            <a:endParaRPr lang="zh-CN" altLang="en-US"/>
          </a:p>
        </p:txBody>
      </p:sp>
      <p:sp>
        <p:nvSpPr>
          <p:cNvPr id="38" name="Line 20"/>
          <p:cNvSpPr>
            <a:spLocks noChangeShapeType="1"/>
          </p:cNvSpPr>
          <p:nvPr/>
        </p:nvSpPr>
        <p:spPr bwMode="auto">
          <a:xfrm flipH="1">
            <a:off x="3741124" y="3116598"/>
            <a:ext cx="2932162" cy="185673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p>
            <a:endParaRPr lang="zh-CN" altLang="en-US"/>
          </a:p>
        </p:txBody>
      </p:sp>
      <p:sp>
        <p:nvSpPr>
          <p:cNvPr id="39" name="Line 20"/>
          <p:cNvSpPr>
            <a:spLocks noChangeShapeType="1"/>
          </p:cNvSpPr>
          <p:nvPr/>
        </p:nvSpPr>
        <p:spPr bwMode="auto">
          <a:xfrm flipH="1">
            <a:off x="3723940" y="4183398"/>
            <a:ext cx="3355540" cy="88951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p>
            <a:endParaRPr lang="zh-CN" altLang="en-US"/>
          </a:p>
        </p:txBody>
      </p:sp>
      <p:sp>
        <p:nvSpPr>
          <p:cNvPr id="40" name="Line 20"/>
          <p:cNvSpPr>
            <a:spLocks noChangeShapeType="1"/>
          </p:cNvSpPr>
          <p:nvPr/>
        </p:nvSpPr>
        <p:spPr bwMode="auto">
          <a:xfrm flipH="1" flipV="1">
            <a:off x="3630916" y="5198058"/>
            <a:ext cx="2699470" cy="74687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p>
            <a:endParaRPr lang="zh-CN" altLang="en-US"/>
          </a:p>
        </p:txBody>
      </p:sp>
      <p:sp>
        <p:nvSpPr>
          <p:cNvPr id="41" name="矩形 40"/>
          <p:cNvSpPr/>
          <p:nvPr/>
        </p:nvSpPr>
        <p:spPr>
          <a:xfrm>
            <a:off x="9022936" y="2887839"/>
            <a:ext cx="2176188" cy="1692771"/>
          </a:xfrm>
          <a:prstGeom prst="rect">
            <a:avLst/>
          </a:prstGeom>
        </p:spPr>
        <p:txBody>
          <a:bodyPr wrap="square">
            <a:spAutoFit/>
          </a:bodyPr>
          <a:p>
            <a:r>
              <a:rPr lang="zh-CN" altLang="en-US" sz="2600" dirty="0">
                <a:latin typeface="微软雅黑 Light" panose="020B0502040204020203" pitchFamily="34" charset="-122"/>
                <a:ea typeface="微软雅黑 Light" panose="020B0502040204020203" pitchFamily="34" charset="-122"/>
              </a:rPr>
              <a:t>文件系统中由文件夹目录和数据文件构建成一颗树</a:t>
            </a:r>
            <a:endParaRPr lang="zh-CN" altLang="en-US" sz="2600" dirty="0">
              <a:latin typeface="微软雅黑 Light" panose="020B0502040204020203" pitchFamily="34" charset="-122"/>
              <a:ea typeface="微软雅黑 Light" panose="020B0502040204020203" pitchFamily="34" charset="-122"/>
            </a:endParaRPr>
          </a:p>
        </p:txBody>
      </p:sp>
      <p:sp>
        <p:nvSpPr>
          <p:cNvPr id="42" name="等腰三角形 41"/>
          <p:cNvSpPr/>
          <p:nvPr/>
        </p:nvSpPr>
        <p:spPr>
          <a:xfrm rot="16200000">
            <a:off x="8323037" y="3316111"/>
            <a:ext cx="751114" cy="64751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zh-CN" altLang="en-US" dirty="0"/>
            </a:br>
            <a:r>
              <a:rPr lang="zh-CN" altLang="en-US" dirty="0"/>
              <a:t>知识点</a:t>
            </a:r>
            <a:r>
              <a:rPr lang="en-US" altLang="zh-CN" dirty="0"/>
              <a:t>1</a:t>
            </a:r>
            <a:r>
              <a:rPr lang="zh-CN" altLang="en-US" dirty="0"/>
              <a:t>：</a:t>
            </a:r>
            <a:r>
              <a:rPr lang="en-US" altLang="zh-CN" dirty="0"/>
              <a:t> </a:t>
            </a:r>
            <a:r>
              <a:rPr lang="en-US" altLang="zh-CN" dirty="0">
                <a:sym typeface="+mn-ea"/>
              </a:rPr>
              <a:t> </a:t>
            </a:r>
            <a:r>
              <a:rPr dirty="0">
                <a:sym typeface="+mn-ea"/>
              </a:rPr>
              <a:t>File类的相关概念</a:t>
            </a:r>
            <a:br>
              <a:rPr dirty="0"/>
            </a:br>
            <a:endParaRPr lang="zh-CN" altLang="en-US" dirty="0"/>
          </a:p>
        </p:txBody>
      </p:sp>
      <p:sp>
        <p:nvSpPr>
          <p:cNvPr id="3" name="内容占位符 2"/>
          <p:cNvSpPr>
            <a:spLocks noGrp="1"/>
          </p:cNvSpPr>
          <p:nvPr>
            <p:ph idx="1"/>
          </p:nvPr>
        </p:nvSpPr>
        <p:spPr>
          <a:xfrm>
            <a:off x="186690" y="899160"/>
            <a:ext cx="11791950" cy="5656580"/>
          </a:xfrm>
        </p:spPr>
        <p:txBody>
          <a:bodyPr>
            <a:normAutofit/>
          </a:bodyPr>
          <a:lstStyle/>
          <a:p>
            <a:r>
              <a:rPr lang="en-US" altLang="zh-CN" dirty="0"/>
              <a:t>JDK</a:t>
            </a:r>
            <a:r>
              <a:rPr lang="zh-CN" altLang="zh-CN" dirty="0"/>
              <a:t>的</a:t>
            </a:r>
            <a:r>
              <a:rPr lang="en-US" altLang="zh-CN" b="1" dirty="0">
                <a:sym typeface="+mn-ea"/>
              </a:rPr>
              <a:t>java.io</a:t>
            </a:r>
            <a:r>
              <a:rPr lang="zh-CN" altLang="zh-CN" dirty="0"/>
              <a:t>包，其中包含一系列</a:t>
            </a:r>
            <a:br>
              <a:rPr lang="zh-CN" altLang="zh-CN" dirty="0"/>
            </a:br>
            <a:r>
              <a:rPr lang="zh-CN" altLang="zh-CN" dirty="0"/>
              <a:t>     </a:t>
            </a:r>
            <a:r>
              <a:rPr lang="zh-CN" altLang="zh-CN" sz="2400" dirty="0"/>
              <a:t> 对</a:t>
            </a:r>
            <a:r>
              <a:rPr lang="zh-CN" altLang="zh-CN" sz="2400" dirty="0">
                <a:gradFill>
                  <a:gsLst>
                    <a:gs pos="0">
                      <a:srgbClr val="FE4444"/>
                    </a:gs>
                    <a:gs pos="100000">
                      <a:srgbClr val="832B2B"/>
                    </a:gs>
                  </a:gsLst>
                  <a:lin scaled="0"/>
                </a:gradFill>
              </a:rPr>
              <a:t>文件和目录的属性</a:t>
            </a:r>
            <a:r>
              <a:rPr lang="zh-CN" altLang="zh-CN" sz="2400" dirty="0"/>
              <a:t>进行操作，</a:t>
            </a:r>
            <a:endParaRPr lang="zh-CN" altLang="zh-CN" sz="2400" dirty="0"/>
          </a:p>
          <a:p>
            <a:pPr marL="0" indent="0">
              <a:buNone/>
            </a:pPr>
            <a:r>
              <a:rPr lang="zh-CN" altLang="zh-CN" sz="2400" dirty="0"/>
              <a:t>         对</a:t>
            </a:r>
            <a:r>
              <a:rPr lang="zh-CN" altLang="zh-CN" sz="2400" dirty="0">
                <a:gradFill>
                  <a:gsLst>
                    <a:gs pos="0">
                      <a:srgbClr val="FE4444"/>
                    </a:gs>
                    <a:gs pos="100000">
                      <a:srgbClr val="832B2B"/>
                    </a:gs>
                  </a:gsLst>
                  <a:lin scaled="0"/>
                </a:gradFill>
              </a:rPr>
              <a:t>文件进行读写操作</a:t>
            </a:r>
            <a:r>
              <a:rPr lang="zh-CN" altLang="zh-CN" sz="2400" dirty="0"/>
              <a:t>的类；</a:t>
            </a:r>
            <a:endParaRPr lang="zh-CN" altLang="zh-CN" sz="2400" dirty="0"/>
          </a:p>
          <a:p>
            <a:r>
              <a:rPr lang="zh-CN" altLang="zh-CN" dirty="0"/>
              <a:t>程序中如果要使用到该包中的类，对文件进行操作，则必须显式地声明如下语句：</a:t>
            </a:r>
            <a:endParaRPr lang="zh-CN" altLang="zh-CN" dirty="0"/>
          </a:p>
          <a:p>
            <a:pPr marL="228600" lvl="1">
              <a:spcBef>
                <a:spcPts val="1000"/>
              </a:spcBef>
              <a:buNone/>
            </a:pPr>
            <a:r>
              <a:rPr lang="en-US" altLang="zh-CN" sz="2800" b="1" dirty="0">
                <a:solidFill>
                  <a:schemeClr val="bg1"/>
                </a:solidFill>
              </a:rPr>
              <a:t>im</a:t>
            </a:r>
            <a:endParaRPr lang="en-US" altLang="zh-CN" sz="2800" b="1" dirty="0">
              <a:solidFill>
                <a:schemeClr val="bg1"/>
              </a:solidFill>
            </a:endParaRPr>
          </a:p>
          <a:p>
            <a:endParaRPr lang="zh-CN" altLang="en-US" dirty="0"/>
          </a:p>
        </p:txBody>
      </p:sp>
      <p:sp>
        <p:nvSpPr>
          <p:cNvPr id="31" name="圆角矩形标注 30"/>
          <p:cNvSpPr/>
          <p:nvPr/>
        </p:nvSpPr>
        <p:spPr>
          <a:xfrm>
            <a:off x="2139315" y="4464050"/>
            <a:ext cx="5471795" cy="1131570"/>
          </a:xfrm>
          <a:prstGeom prst="wedgeRoundRectCallout">
            <a:avLst>
              <a:gd name="adj1" fmla="val -47477"/>
              <a:gd name="adj2" fmla="val 1505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r>
              <a:rPr lang="en-US" altLang="zh-CN" sz="2000" b="1" dirty="0">
                <a:solidFill>
                  <a:schemeClr val="bg1"/>
                </a:solidFill>
                <a:latin typeface="微软雅黑 Light" panose="020B0502040204020203" pitchFamily="34" charset="-122"/>
                <a:ea typeface="微软雅黑 Light" panose="020B0502040204020203" pitchFamily="34" charset="-122"/>
                <a:sym typeface="+mn-ea"/>
              </a:rPr>
              <a:t>  </a:t>
            </a:r>
            <a:r>
              <a:rPr lang="en-US" altLang="zh-CN" sz="3200" b="1" dirty="0">
                <a:solidFill>
                  <a:schemeClr val="bg1"/>
                </a:solidFill>
                <a:latin typeface="微软雅黑 Light" panose="020B0502040204020203" pitchFamily="34" charset="-122"/>
                <a:ea typeface="微软雅黑 Light" panose="020B0502040204020203" pitchFamily="34" charset="-122"/>
                <a:sym typeface="+mn-ea"/>
              </a:rPr>
              <a:t> import    java.io.*;</a:t>
            </a:r>
            <a:r>
              <a:rPr lang="en-US" altLang="zh-CN" sz="3200" dirty="0">
                <a:solidFill>
                  <a:schemeClr val="bg1"/>
                </a:solidFill>
                <a:latin typeface="微软雅黑 Light" panose="020B0502040204020203" pitchFamily="34" charset="-122"/>
                <a:ea typeface="微软雅黑 Light" panose="020B0502040204020203" pitchFamily="34" charset="-122"/>
                <a:sym typeface="+mn-ea"/>
              </a:rPr>
              <a:t> </a:t>
            </a:r>
            <a:r>
              <a:rPr lang="zh-CN" altLang="en-US" sz="2400" b="1" dirty="0">
                <a:solidFill>
                  <a:schemeClr val="bg1"/>
                </a:solidFill>
                <a:latin typeface="微软雅黑 Light" panose="020B0502040204020203" pitchFamily="34" charset="-122"/>
                <a:ea typeface="微软雅黑 Light" panose="020B0502040204020203" pitchFamily="34" charset="-122"/>
                <a:sym typeface="+mn-ea"/>
              </a:rPr>
              <a:t> </a:t>
            </a:r>
            <a:endParaRPr lang="zh-CN" altLang="en-US" sz="2400" b="1" dirty="0">
              <a:solidFill>
                <a:schemeClr val="bg1"/>
              </a:solidFill>
              <a:latin typeface="微软雅黑 Light" panose="020B0502040204020203" pitchFamily="34" charset="-122"/>
              <a:ea typeface="微软雅黑 Light" panose="020B0502040204020203" pitchFamily="34" charset="-122"/>
              <a:sym typeface="+mn-ea"/>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zh-CN" altLang="en-US" dirty="0"/>
            </a:br>
            <a:r>
              <a:rPr lang="zh-CN" altLang="en-US" dirty="0"/>
              <a:t>知识点</a:t>
            </a:r>
            <a:r>
              <a:rPr lang="en-US" altLang="zh-CN" dirty="0"/>
              <a:t>1</a:t>
            </a:r>
            <a:r>
              <a:rPr lang="zh-CN" altLang="en-US" dirty="0"/>
              <a:t>：</a:t>
            </a:r>
            <a:r>
              <a:rPr lang="en-US" altLang="zh-CN" dirty="0">
                <a:sym typeface="+mn-ea"/>
              </a:rPr>
              <a:t> </a:t>
            </a:r>
            <a:r>
              <a:rPr dirty="0">
                <a:sym typeface="+mn-ea"/>
              </a:rPr>
              <a:t>File类的相关概念</a:t>
            </a:r>
            <a:br>
              <a:rPr dirty="0">
                <a:sym typeface="+mn-ea"/>
              </a:rPr>
            </a:br>
            <a:endParaRPr lang="zh-CN" altLang="en-US" dirty="0"/>
          </a:p>
        </p:txBody>
      </p:sp>
      <p:sp>
        <p:nvSpPr>
          <p:cNvPr id="3" name="内容占位符 2"/>
          <p:cNvSpPr>
            <a:spLocks noGrp="1"/>
          </p:cNvSpPr>
          <p:nvPr>
            <p:ph idx="1"/>
          </p:nvPr>
        </p:nvSpPr>
        <p:spPr/>
        <p:txBody>
          <a:bodyPr/>
          <a:lstStyle/>
          <a:p>
            <a:r>
              <a:rPr lang="en-US" altLang="zh-CN" dirty="0" err="1"/>
              <a:t>java.io.File</a:t>
            </a:r>
            <a:r>
              <a:rPr lang="zh-CN" altLang="zh-CN" dirty="0"/>
              <a:t>类的</a:t>
            </a:r>
            <a:r>
              <a:rPr lang="zh-CN" altLang="zh-CN" b="1" dirty="0">
                <a:solidFill>
                  <a:srgbClr val="FF0000"/>
                </a:solidFill>
              </a:rPr>
              <a:t>对象可以表示文</a:t>
            </a:r>
            <a:r>
              <a:rPr lang="zh-CN" altLang="zh-CN" b="1" dirty="0">
                <a:solidFill>
                  <a:srgbClr val="C00000"/>
                </a:solidFill>
              </a:rPr>
              <a:t>件</a:t>
            </a:r>
            <a:r>
              <a:rPr lang="zh-CN" altLang="en-US" b="1" dirty="0">
                <a:solidFill>
                  <a:srgbClr val="C00000"/>
                </a:solidFill>
              </a:rPr>
              <a:t>和</a:t>
            </a:r>
            <a:r>
              <a:rPr lang="zh-CN" altLang="zh-CN" b="1" dirty="0">
                <a:solidFill>
                  <a:srgbClr val="C00000"/>
                </a:solidFill>
              </a:rPr>
              <a:t>目录</a:t>
            </a:r>
            <a:r>
              <a:rPr lang="zh-CN" altLang="zh-CN" dirty="0"/>
              <a:t>，在程序中一个</a:t>
            </a:r>
            <a:r>
              <a:rPr lang="en-US" altLang="zh-CN" b="1" dirty="0">
                <a:solidFill>
                  <a:srgbClr val="FF0000"/>
                </a:solidFill>
              </a:rPr>
              <a:t>File</a:t>
            </a:r>
            <a:r>
              <a:rPr lang="zh-CN" altLang="zh-CN" b="1" dirty="0">
                <a:solidFill>
                  <a:srgbClr val="FF0000"/>
                </a:solidFill>
              </a:rPr>
              <a:t>类对象可以代表一个文件或目录</a:t>
            </a:r>
            <a:endParaRPr lang="zh-CN" altLang="zh-CN" b="1" dirty="0">
              <a:solidFill>
                <a:srgbClr val="FF0000"/>
              </a:solidFill>
            </a:endParaRPr>
          </a:p>
          <a:p>
            <a:r>
              <a:rPr lang="zh-CN" altLang="zh-CN" dirty="0"/>
              <a:t>当创建一个</a:t>
            </a:r>
            <a:r>
              <a:rPr lang="en-US" altLang="zh-CN" dirty="0"/>
              <a:t>File</a:t>
            </a:r>
            <a:r>
              <a:rPr lang="zh-CN" altLang="zh-CN" dirty="0"/>
              <a:t>对象后，就可以利用它来</a:t>
            </a:r>
            <a:r>
              <a:rPr lang="zh-CN" altLang="zh-CN" b="1" dirty="0">
                <a:solidFill>
                  <a:srgbClr val="FF0000"/>
                </a:solidFill>
              </a:rPr>
              <a:t>对文件或目录的属性进行操作</a:t>
            </a:r>
            <a:r>
              <a:rPr lang="zh-CN" altLang="zh-CN" dirty="0"/>
              <a:t>，如：文件名、最后修改日期、文件大小等等</a:t>
            </a:r>
            <a:endParaRPr lang="zh-CN" altLang="zh-CN" dirty="0"/>
          </a:p>
          <a:p>
            <a:r>
              <a:rPr lang="zh-CN" altLang="zh-CN" dirty="0"/>
              <a:t>注意 </a:t>
            </a:r>
            <a:r>
              <a:rPr lang="en-US" altLang="zh-CN" dirty="0"/>
              <a:t>: </a:t>
            </a:r>
            <a:r>
              <a:rPr lang="en-US" altLang="zh-CN" dirty="0"/>
              <a:t>File</a:t>
            </a:r>
            <a:r>
              <a:rPr lang="zh-CN" altLang="zh-CN" dirty="0"/>
              <a:t>对象</a:t>
            </a:r>
            <a:r>
              <a:rPr lang="zh-CN" altLang="zh-CN" b="1" dirty="0">
                <a:solidFill>
                  <a:srgbClr val="C00000"/>
                </a:solidFill>
              </a:rPr>
              <a:t>并不能直接对文件</a:t>
            </a:r>
            <a:r>
              <a:rPr lang="zh-CN" altLang="en-US" b="1" dirty="0">
                <a:solidFill>
                  <a:srgbClr val="C00000"/>
                </a:solidFill>
              </a:rPr>
              <a:t>内容</a:t>
            </a:r>
            <a:r>
              <a:rPr lang="zh-CN" altLang="zh-CN" b="1" dirty="0">
                <a:solidFill>
                  <a:srgbClr val="C00000"/>
                </a:solidFill>
              </a:rPr>
              <a:t>进行读</a:t>
            </a:r>
            <a:r>
              <a:rPr lang="en-US" altLang="zh-CN" b="1" dirty="0">
                <a:solidFill>
                  <a:srgbClr val="C00000"/>
                </a:solidFill>
              </a:rPr>
              <a:t>/</a:t>
            </a:r>
            <a:r>
              <a:rPr lang="zh-CN" altLang="zh-CN" b="1" dirty="0">
                <a:solidFill>
                  <a:srgbClr val="C00000"/>
                </a:solidFill>
              </a:rPr>
              <a:t>写操作</a:t>
            </a:r>
            <a:r>
              <a:rPr lang="zh-CN" altLang="zh-CN" dirty="0"/>
              <a:t>，只能查看文件的属性</a:t>
            </a:r>
            <a:endParaRPr lang="zh-CN" altLang="zh-CN" dirty="0"/>
          </a:p>
          <a:p>
            <a:endParaRPr lang="zh-CN" altLang="en-US"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dirty="0">
                <a:sym typeface="+mn-ea"/>
              </a:rPr>
              <a:t>File类的构造方法</a:t>
            </a:r>
            <a:endParaRPr lang="zh-CN" altLang="en-US" dirty="0"/>
          </a:p>
        </p:txBody>
      </p:sp>
      <p:sp>
        <p:nvSpPr>
          <p:cNvPr id="3" name="内容占位符 2"/>
          <p:cNvSpPr>
            <a:spLocks noGrp="1"/>
          </p:cNvSpPr>
          <p:nvPr>
            <p:ph idx="1"/>
          </p:nvPr>
        </p:nvSpPr>
        <p:spPr>
          <a:xfrm>
            <a:off x="186690" y="1001395"/>
            <a:ext cx="11791950" cy="5626100"/>
          </a:xfrm>
        </p:spPr>
        <p:txBody>
          <a:bodyPr>
            <a:normAutofit fontScale="90000" lnSpcReduction="10000"/>
          </a:bodyPr>
          <a:lstStyle/>
          <a:p>
            <a:r>
              <a:rPr lang="en-US" altLang="zh-CN" dirty="0"/>
              <a:t>File</a:t>
            </a:r>
            <a:r>
              <a:rPr lang="zh-CN" altLang="en-US" dirty="0"/>
              <a:t>类的构造方法有</a:t>
            </a:r>
            <a:r>
              <a:rPr lang="en-US" altLang="zh-CN" dirty="0"/>
              <a:t>4</a:t>
            </a:r>
            <a:r>
              <a:rPr lang="zh-CN" altLang="en-US" dirty="0"/>
              <a:t>种重载方式，常用的如下：</a:t>
            </a:r>
            <a:endParaRPr lang="en-US" altLang="zh-CN" dirty="0"/>
          </a:p>
          <a:p>
            <a:endParaRPr lang="en-US" altLang="zh-CN" dirty="0"/>
          </a:p>
          <a:p>
            <a:endParaRPr lang="zh-CN" altLang="en-US" dirty="0"/>
          </a:p>
          <a:p>
            <a:r>
              <a:rPr lang="zh-CN" altLang="en-US" dirty="0"/>
              <a:t>如：</a:t>
            </a:r>
            <a:endParaRPr lang="zh-CN" altLang="en-US" dirty="0"/>
          </a:p>
          <a:p>
            <a:endParaRPr lang="en-US" altLang="zh-CN" dirty="0"/>
          </a:p>
          <a:p>
            <a:endParaRPr lang="zh-CN" altLang="en-US" sz="2220" dirty="0">
              <a:solidFill>
                <a:srgbClr val="FF0000"/>
              </a:solidFill>
              <a:sym typeface="黑体" panose="02010609060101010101" pitchFamily="2" charset="-122"/>
            </a:endParaRPr>
          </a:p>
          <a:p>
            <a:endParaRPr lang="zh-CN" altLang="en-US" sz="2220" dirty="0">
              <a:solidFill>
                <a:srgbClr val="FF0000"/>
              </a:solidFill>
              <a:sym typeface="黑体" panose="02010609060101010101" pitchFamily="2" charset="-122"/>
            </a:endParaRPr>
          </a:p>
          <a:p>
            <a:r>
              <a:rPr lang="zh-CN" altLang="en-US" sz="2220" dirty="0">
                <a:solidFill>
                  <a:srgbClr val="FF0000"/>
                </a:solidFill>
                <a:sym typeface="黑体" panose="02010609060101010101" pitchFamily="2" charset="-122"/>
              </a:rPr>
              <a:t>请注意：双斜线或用反斜杠</a:t>
            </a:r>
            <a:endParaRPr lang="zh-CN" altLang="en-US" sz="2220" dirty="0">
              <a:solidFill>
                <a:srgbClr val="FF0000"/>
              </a:solidFill>
              <a:sym typeface="黑体" panose="02010609060101010101" pitchFamily="2" charset="-122"/>
            </a:endParaRPr>
          </a:p>
          <a:p>
            <a:r>
              <a:rPr lang="en-US" altLang="zh-CN" sz="2220" b="1" dirty="0">
                <a:solidFill>
                  <a:schemeClr val="tx1"/>
                </a:solidFill>
              </a:rPr>
              <a:t>File </a:t>
            </a:r>
            <a:r>
              <a:rPr lang="zh-CN" altLang="en-US" sz="2220" b="1" dirty="0">
                <a:solidFill>
                  <a:schemeClr val="tx1"/>
                </a:solidFill>
              </a:rPr>
              <a:t>类里个属性</a:t>
            </a:r>
            <a:r>
              <a:rPr lang="en-US" altLang="zh-CN" sz="2220" b="1" dirty="0">
                <a:solidFill>
                  <a:schemeClr val="tx1"/>
                </a:solidFill>
              </a:rPr>
              <a:t>public static final String separator</a:t>
            </a:r>
            <a:r>
              <a:rPr lang="zh-CN" altLang="en-US" sz="2220" b="1" dirty="0">
                <a:solidFill>
                  <a:schemeClr val="tx1"/>
                </a:solidFill>
              </a:rPr>
              <a:t>：</a:t>
            </a:r>
            <a:r>
              <a:rPr lang="zh-CN" altLang="en-US" sz="2220" dirty="0">
                <a:solidFill>
                  <a:srgbClr val="FF0000"/>
                </a:solidFill>
              </a:rPr>
              <a:t>得到</a:t>
            </a:r>
            <a:r>
              <a:rPr lang="en-US" altLang="zh-CN" sz="2220" dirty="0">
                <a:solidFill>
                  <a:srgbClr val="FF0000"/>
                </a:solidFill>
              </a:rPr>
              <a:t>与系统相关的默认分隔符字符</a:t>
            </a:r>
            <a:endParaRPr lang="en-US" altLang="zh-CN" sz="2220" dirty="0">
              <a:solidFill>
                <a:srgbClr val="FF0000"/>
              </a:solidFill>
            </a:endParaRPr>
          </a:p>
          <a:p>
            <a:endParaRPr lang="zh-CN" altLang="en-US" dirty="0"/>
          </a:p>
          <a:p>
            <a:endParaRPr lang="zh-CN" altLang="en-US" dirty="0"/>
          </a:p>
        </p:txBody>
      </p:sp>
      <p:graphicFrame>
        <p:nvGraphicFramePr>
          <p:cNvPr id="4" name="Group 4"/>
          <p:cNvGraphicFramePr>
            <a:graphicFrameLocks noGrp="1"/>
          </p:cNvGraphicFramePr>
          <p:nvPr>
            <p:custDataLst>
              <p:tags r:id="rId1"/>
            </p:custDataLst>
          </p:nvPr>
        </p:nvGraphicFramePr>
        <p:xfrm>
          <a:off x="522242" y="1980746"/>
          <a:ext cx="10915650" cy="867410"/>
        </p:xfrm>
        <a:graphic>
          <a:graphicData uri="http://schemas.openxmlformats.org/drawingml/2006/table">
            <a:tbl>
              <a:tblPr firstRow="1">
                <a:tableStyleId>{93296810-A885-4BE3-A3E7-6D5BEEA58F35}</a:tableStyleId>
              </a:tblPr>
              <a:tblGrid>
                <a:gridCol w="4270375"/>
                <a:gridCol w="6645275"/>
              </a:tblGrid>
              <a:tr h="481965">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2000" b="0" u="none" strike="noStrike" cap="none" normalizeH="0" baseline="0" dirty="0">
                          <a:ln>
                            <a:noFill/>
                          </a:ln>
                          <a:effectLst/>
                          <a:latin typeface="微软雅黑" panose="020B0503020204020204" pitchFamily="34" charset="-122"/>
                          <a:ea typeface="微软雅黑" panose="020B0503020204020204" pitchFamily="34" charset="-122"/>
                        </a:rPr>
                        <a:t>构 造 方 法</a:t>
                      </a:r>
                      <a:endParaRPr kumimoji="0" 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2000" b="0" u="none" strike="noStrike" cap="none" normalizeH="0" baseline="0" dirty="0">
                          <a:ln>
                            <a:noFill/>
                          </a:ln>
                          <a:effectLst/>
                          <a:latin typeface="微软雅黑" panose="020B0503020204020204" pitchFamily="34" charset="-122"/>
                          <a:ea typeface="微软雅黑" panose="020B0503020204020204" pitchFamily="34" charset="-122"/>
                        </a:rPr>
                        <a:t>说    明</a:t>
                      </a:r>
                      <a:endParaRPr kumimoji="0" lang="zh-CN" sz="2000" b="0" i="0" u="none" strike="noStrike" cap="none" normalizeH="0" baseline="0" dirty="0">
                        <a:ln>
                          <a:noFill/>
                        </a:ln>
                        <a:solidFill>
                          <a:schemeClr val="accent2"/>
                        </a:solidFill>
                        <a:effectLst/>
                        <a:latin typeface="微软雅黑" panose="020B0503020204020204" pitchFamily="34" charset="-122"/>
                        <a:ea typeface="微软雅黑" panose="020B0503020204020204" pitchFamily="34" charset="-122"/>
                      </a:endParaRPr>
                    </a:p>
                  </a:txBody>
                  <a:tcPr anchor="ctr" horzOverflow="overflow"/>
                </a:tc>
              </a:tr>
              <a:tr h="385445">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File(String pathname)</a:t>
                      </a:r>
                      <a:endParaRPr kumimoji="0" lang="en-US" sz="1800" b="1" i="0" u="none" strike="noStrike" cap="none" normalizeH="0" baseline="0" dirty="0">
                        <a:ln>
                          <a:noFill/>
                        </a:ln>
                        <a:solidFill>
                          <a:srgbClr val="FF3300"/>
                        </a:solidFill>
                        <a:effectLst/>
                        <a:latin typeface="微软雅黑" panose="020B0503020204020204" pitchFamily="34" charset="-122"/>
                        <a:ea typeface="微软雅黑" panose="020B0503020204020204" pitchFamily="34" charset="-122"/>
                      </a:endParaRPr>
                    </a:p>
                  </a:txBody>
                  <a:tcPr anchor="ct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指定文件（或目录）名和路径创建文件对象</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solidFill>
                      <a:schemeClr val="accent6">
                        <a:lumMod val="20000"/>
                        <a:lumOff val="80000"/>
                      </a:schemeClr>
                    </a:solidFill>
                  </a:tcPr>
                </a:tc>
              </a:tr>
            </a:tbl>
          </a:graphicData>
        </a:graphic>
      </p:graphicFrame>
      <p:sp>
        <p:nvSpPr>
          <p:cNvPr id="31" name="圆角矩形标注 30"/>
          <p:cNvSpPr/>
          <p:nvPr/>
        </p:nvSpPr>
        <p:spPr>
          <a:xfrm>
            <a:off x="1432560" y="3543300"/>
            <a:ext cx="6769735" cy="1542415"/>
          </a:xfrm>
          <a:prstGeom prst="wedgeRoundRectCallout">
            <a:avLst>
              <a:gd name="adj1" fmla="val -47477"/>
              <a:gd name="adj2" fmla="val 1505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r>
              <a:rPr lang="en-US" altLang="zh-CN" sz="2400" dirty="0">
                <a:solidFill>
                  <a:schemeClr val="bg1"/>
                </a:solidFill>
                <a:latin typeface="微软雅黑 Light" panose="020B0502040204020203" pitchFamily="34" charset="-122"/>
                <a:ea typeface="微软雅黑 Light" panose="020B0502040204020203" pitchFamily="34" charset="-122"/>
                <a:sym typeface="+mn-ea"/>
              </a:rPr>
              <a:t>File f1 = new File(“chinasofti.txt");</a:t>
            </a:r>
            <a:endParaRPr lang="en-US" altLang="zh-CN" sz="2400" dirty="0">
              <a:solidFill>
                <a:schemeClr val="bg1"/>
              </a:solidFill>
              <a:latin typeface="微软雅黑 Light" panose="020B0502040204020203" pitchFamily="34" charset="-122"/>
              <a:ea typeface="微软雅黑 Light" panose="020B0502040204020203" pitchFamily="34" charset="-122"/>
              <a:sym typeface="+mn-ea"/>
            </a:endParaRPr>
          </a:p>
          <a:p>
            <a:pPr marL="342900" indent="-342900"/>
            <a:r>
              <a:rPr lang="en-US" altLang="zh-CN" sz="2400" dirty="0">
                <a:solidFill>
                  <a:schemeClr val="bg1"/>
                </a:solidFill>
                <a:latin typeface="微软雅黑 Light" panose="020B0502040204020203" pitchFamily="34" charset="-122"/>
                <a:ea typeface="微软雅黑 Light" panose="020B0502040204020203" pitchFamily="34" charset="-122"/>
                <a:sym typeface="+mn-ea"/>
              </a:rPr>
              <a:t>File f2 = new File("D:\\Java\\Hello.java");</a:t>
            </a:r>
            <a:r>
              <a:rPr lang="en-US" altLang="zh-CN" sz="2400" dirty="0">
                <a:solidFill>
                  <a:schemeClr val="bg1"/>
                </a:solidFill>
                <a:latin typeface="微软雅黑 Light" panose="020B0502040204020203" pitchFamily="34" charset="-122"/>
                <a:ea typeface="微软雅黑 Light" panose="020B0502040204020203" pitchFamily="34" charset="-122"/>
                <a:sym typeface="+mn-ea"/>
              </a:rPr>
              <a:t> </a:t>
            </a:r>
            <a:r>
              <a:rPr lang="zh-CN" altLang="en-US" sz="2400" b="1" dirty="0">
                <a:solidFill>
                  <a:schemeClr val="bg1"/>
                </a:solidFill>
                <a:latin typeface="微软雅黑 Light" panose="020B0502040204020203" pitchFamily="34" charset="-122"/>
                <a:ea typeface="微软雅黑 Light" panose="020B0502040204020203" pitchFamily="34" charset="-122"/>
                <a:sym typeface="+mn-ea"/>
              </a:rPr>
              <a:t> </a:t>
            </a:r>
            <a:endParaRPr lang="zh-CN" altLang="en-US" sz="2400" b="1" dirty="0">
              <a:solidFill>
                <a:schemeClr val="bg1"/>
              </a:solidFill>
              <a:latin typeface="微软雅黑 Light" panose="020B0502040204020203" pitchFamily="34" charset="-122"/>
              <a:ea typeface="微软雅黑 Light" panose="020B0502040204020203" pitchFamily="34" charset="-122"/>
              <a:sym typeface="+mn-ea"/>
            </a:endParaRPr>
          </a:p>
        </p:txBody>
      </p:sp>
      <p:sp>
        <p:nvSpPr>
          <p:cNvPr id="12" name="圆角矩形 11"/>
          <p:cNvSpPr/>
          <p:nvPr/>
        </p:nvSpPr>
        <p:spPr>
          <a:xfrm>
            <a:off x="2662555" y="3867150"/>
            <a:ext cx="4310380" cy="42164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2662555" y="4307205"/>
            <a:ext cx="5004435" cy="43243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rot="10800000">
            <a:off x="7667267" y="3744244"/>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8464787" y="3493795"/>
            <a:ext cx="5084040" cy="645160"/>
          </a:xfrm>
          <a:prstGeom prst="rect">
            <a:avLst/>
          </a:prstGeom>
          <a:noFill/>
        </p:spPr>
        <p:txBody>
          <a:bodyPr wrap="square" rtlCol="0">
            <a:spAutoFit/>
          </a:bodyPr>
          <a:p>
            <a:r>
              <a:rPr lang="zh-CN" altLang="en-US" b="1" dirty="0">
                <a:solidFill>
                  <a:srgbClr val="C00000"/>
                </a:solidFill>
                <a:latin typeface="微软雅黑" panose="020B0503020204020204" pitchFamily="34" charset="-122"/>
                <a:ea typeface="微软雅黑" panose="020B0503020204020204" pitchFamily="34" charset="-122"/>
              </a:rPr>
              <a:t>对当前项目根目录中的</a:t>
            </a:r>
            <a:r>
              <a:rPr lang="en-US" altLang="zh-CN" b="1" dirty="0">
                <a:solidFill>
                  <a:srgbClr val="C00000"/>
                </a:solidFill>
                <a:latin typeface="微软雅黑" panose="020B0503020204020204" pitchFamily="34" charset="-122"/>
                <a:ea typeface="微软雅黑" panose="020B0503020204020204" pitchFamily="34" charset="-122"/>
              </a:rPr>
              <a:t>chinasofti.txt</a:t>
            </a:r>
            <a:r>
              <a:rPr lang="zh-CN" altLang="en-US" b="1" dirty="0">
                <a:solidFill>
                  <a:srgbClr val="C00000"/>
                </a:solidFill>
                <a:latin typeface="微软雅黑" panose="020B0503020204020204" pitchFamily="34" charset="-122"/>
                <a:ea typeface="微软雅黑" panose="020B0503020204020204" pitchFamily="34" charset="-122"/>
              </a:rPr>
              <a:t>文件</a:t>
            </a:r>
            <a:endParaRPr lang="zh-CN" altLang="en-US"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构建了一个</a:t>
            </a:r>
            <a:r>
              <a:rPr lang="en-US" altLang="zh-CN" b="1" dirty="0">
                <a:solidFill>
                  <a:srgbClr val="C00000"/>
                </a:solidFill>
                <a:latin typeface="微软雅黑" panose="020B0503020204020204" pitchFamily="34" charset="-122"/>
                <a:ea typeface="微软雅黑" panose="020B0503020204020204" pitchFamily="34" charset="-122"/>
              </a:rPr>
              <a:t>File</a:t>
            </a:r>
            <a:r>
              <a:rPr lang="zh-CN" altLang="en-US" b="1" dirty="0">
                <a:solidFill>
                  <a:srgbClr val="C00000"/>
                </a:solidFill>
                <a:latin typeface="微软雅黑" panose="020B0503020204020204" pitchFamily="34" charset="-122"/>
                <a:ea typeface="微软雅黑" panose="020B0503020204020204" pitchFamily="34" charset="-122"/>
              </a:rPr>
              <a:t>对象</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 name="右箭头 15"/>
          <p:cNvSpPr/>
          <p:nvPr/>
        </p:nvSpPr>
        <p:spPr>
          <a:xfrm rot="10800000">
            <a:off x="7791909" y="4307205"/>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8610112" y="4288867"/>
            <a:ext cx="3393293" cy="367431"/>
          </a:xfrm>
          <a:prstGeom prst="rect">
            <a:avLst/>
          </a:prstGeom>
          <a:noFill/>
        </p:spPr>
        <p:txBody>
          <a:bodyPr wrap="square" rtlCol="0">
            <a:spAutoFit/>
          </a:bodyPr>
          <a:p>
            <a:r>
              <a:rPr lang="zh-CN" altLang="en-US" b="1" dirty="0">
                <a:solidFill>
                  <a:srgbClr val="C00000"/>
                </a:solidFill>
                <a:latin typeface="微软雅黑" panose="020B0503020204020204" pitchFamily="34" charset="-122"/>
                <a:ea typeface="微软雅黑" panose="020B0503020204020204" pitchFamily="34" charset="-122"/>
              </a:rPr>
              <a:t>通过绝对路径构建</a:t>
            </a:r>
            <a:r>
              <a:rPr lang="en-US" altLang="zh-CN" b="1" dirty="0">
                <a:solidFill>
                  <a:srgbClr val="C00000"/>
                </a:solidFill>
                <a:latin typeface="微软雅黑" panose="020B0503020204020204" pitchFamily="34" charset="-122"/>
                <a:ea typeface="微软雅黑" panose="020B0503020204020204" pitchFamily="34" charset="-122"/>
              </a:rPr>
              <a:t>File</a:t>
            </a:r>
            <a:r>
              <a:rPr lang="zh-CN" altLang="en-US" b="1" dirty="0">
                <a:solidFill>
                  <a:srgbClr val="C00000"/>
                </a:solidFill>
                <a:latin typeface="微软雅黑" panose="020B0503020204020204" pitchFamily="34" charset="-122"/>
                <a:ea typeface="微软雅黑" panose="020B0503020204020204" pitchFamily="34" charset="-122"/>
              </a:rPr>
              <a:t>对象</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dirty="0">
                <a:sym typeface="+mn-ea"/>
              </a:rPr>
              <a:t>File类的构造方法</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构建</a:t>
            </a:r>
            <a:r>
              <a:rPr lang="en-US" altLang="zh-CN" dirty="0"/>
              <a:t>File</a:t>
            </a:r>
            <a:r>
              <a:rPr lang="zh-CN" altLang="en-US" dirty="0"/>
              <a:t>对象是需要注意的要点：</a:t>
            </a:r>
            <a:endParaRPr lang="en-US" altLang="zh-CN" dirty="0"/>
          </a:p>
          <a:p>
            <a:r>
              <a:rPr lang="zh-CN" altLang="en-US" dirty="0"/>
              <a:t>提供给构造方法的路径可以指向一个具体的文件，这时候</a:t>
            </a:r>
            <a:r>
              <a:rPr lang="en-US" altLang="zh-CN" dirty="0"/>
              <a:t>File</a:t>
            </a:r>
            <a:r>
              <a:rPr lang="zh-CN" altLang="en-US" dirty="0"/>
              <a:t>对象能够操作这个文件的属性，也可以指向一个文件夹，这时候</a:t>
            </a:r>
            <a:r>
              <a:rPr lang="en-US" altLang="zh-CN" dirty="0"/>
              <a:t>File</a:t>
            </a:r>
            <a:r>
              <a:rPr lang="zh-CN" altLang="en-US" dirty="0"/>
              <a:t>对象操作的就是文件夹的属性</a:t>
            </a:r>
            <a:endParaRPr lang="en-US" altLang="zh-CN" dirty="0"/>
          </a:p>
          <a:p>
            <a:r>
              <a:rPr lang="zh-CN" altLang="en-US" dirty="0"/>
              <a:t>注意上例第二个对象的路径表达，由于在</a:t>
            </a:r>
            <a:r>
              <a:rPr lang="en-US" altLang="zh-CN" dirty="0"/>
              <a:t>Java</a:t>
            </a:r>
            <a:r>
              <a:rPr lang="zh-CN" altLang="en-US" dirty="0"/>
              <a:t>中“</a:t>
            </a:r>
            <a:r>
              <a:rPr lang="en-US" altLang="zh-CN" dirty="0"/>
              <a:t>\</a:t>
            </a:r>
            <a:r>
              <a:rPr lang="zh-CN" altLang="en-US" dirty="0"/>
              <a:t>”符号表示转意，因此如果使用</a:t>
            </a:r>
            <a:r>
              <a:rPr lang="en-US" altLang="zh-CN" dirty="0"/>
              <a:t>”\”</a:t>
            </a:r>
            <a:r>
              <a:rPr lang="zh-CN" altLang="en-US" dirty="0"/>
              <a:t>作为路径分割符，则实际需要编写“</a:t>
            </a:r>
            <a:r>
              <a:rPr lang="en-US" altLang="zh-CN" dirty="0"/>
              <a:t>\\</a:t>
            </a:r>
            <a:r>
              <a:rPr lang="zh-CN" altLang="en-US" dirty="0"/>
              <a:t>”，当然一个更好的替代方法是使用</a:t>
            </a:r>
            <a:r>
              <a:rPr lang="en-US" altLang="zh-CN" dirty="0"/>
              <a:t>Unix</a:t>
            </a:r>
            <a:r>
              <a:rPr lang="zh-CN" altLang="en-US" dirty="0"/>
              <a:t>系统中常用的</a:t>
            </a:r>
            <a:r>
              <a:rPr lang="en-US" altLang="zh-CN" dirty="0"/>
              <a:t>”/”</a:t>
            </a:r>
            <a:r>
              <a:rPr lang="zh-CN" altLang="en-US" dirty="0"/>
              <a:t>作为路径分割，则不需要转意</a:t>
            </a:r>
            <a:endParaRPr lang="en-US" altLang="zh-CN" dirty="0"/>
          </a:p>
          <a:p>
            <a:r>
              <a:rPr lang="zh-CN" altLang="en-US" dirty="0"/>
              <a:t>特别注意，</a:t>
            </a:r>
            <a:r>
              <a:rPr lang="en-US" altLang="zh-CN" dirty="0"/>
              <a:t>Java</a:t>
            </a:r>
            <a:r>
              <a:rPr lang="zh-CN" altLang="en-US" dirty="0"/>
              <a:t>中的相对路径体系和我们日常所见的文件系统相对路径体系有较大的区别：</a:t>
            </a:r>
            <a:endParaRPr lang="en-US" altLang="zh-CN" dirty="0"/>
          </a:p>
          <a:p>
            <a:pPr lvl="1"/>
            <a:r>
              <a:rPr lang="zh-CN" altLang="en-US" dirty="0"/>
              <a:t>如果以路径以“</a:t>
            </a:r>
            <a:r>
              <a:rPr lang="en-US" altLang="zh-CN" dirty="0"/>
              <a:t>/</a:t>
            </a:r>
            <a:r>
              <a:rPr lang="zh-CN" altLang="en-US" dirty="0"/>
              <a:t>”或“</a:t>
            </a:r>
            <a:r>
              <a:rPr lang="en-US" altLang="zh-CN" dirty="0"/>
              <a:t>\\</a:t>
            </a:r>
            <a:r>
              <a:rPr lang="zh-CN" altLang="en-US" dirty="0"/>
              <a:t>”开头，则相对路径的根为</a:t>
            </a:r>
            <a:r>
              <a:rPr lang="zh-CN" altLang="en-US" b="1" dirty="0">
                <a:solidFill>
                  <a:srgbClr val="C00000"/>
                </a:solidFill>
              </a:rPr>
              <a:t>当前项目所在磁盘的根目录</a:t>
            </a:r>
            <a:r>
              <a:rPr lang="zh-CN" altLang="en-US" dirty="0"/>
              <a:t>（</a:t>
            </a:r>
            <a:r>
              <a:rPr lang="en-US" altLang="zh-CN" dirty="0"/>
              <a:t>Unix</a:t>
            </a:r>
            <a:r>
              <a:rPr lang="zh-CN" altLang="en-US" dirty="0"/>
              <a:t>没有磁盘分区的概念，因此直接使用</a:t>
            </a:r>
            <a:r>
              <a:rPr lang="en-US" altLang="zh-CN" dirty="0"/>
              <a:t>/</a:t>
            </a:r>
            <a:r>
              <a:rPr lang="zh-CN" altLang="en-US" dirty="0"/>
              <a:t>，即文件系统的根作为相对路劲的根）</a:t>
            </a:r>
            <a:endParaRPr lang="en-US" altLang="zh-CN" dirty="0"/>
          </a:p>
          <a:p>
            <a:pPr lvl="1"/>
            <a:r>
              <a:rPr lang="zh-CN" altLang="en-US" dirty="0"/>
              <a:t>如果不以“</a:t>
            </a:r>
            <a:r>
              <a:rPr lang="en-US" altLang="zh-CN" dirty="0"/>
              <a:t>/</a:t>
            </a:r>
            <a:r>
              <a:rPr lang="zh-CN" altLang="en-US" dirty="0"/>
              <a:t>”开头则</a:t>
            </a:r>
            <a:r>
              <a:rPr lang="zh-CN" altLang="en-US" b="1" dirty="0">
                <a:solidFill>
                  <a:srgbClr val="C00000"/>
                </a:solidFill>
              </a:rPr>
              <a:t>相对路径的根为项目根目录，而不是当前类所在目录</a:t>
            </a:r>
            <a:r>
              <a:rPr lang="zh-CN" altLang="en-US" dirty="0"/>
              <a:t>，这一点非常容易引起误区，因为类从属于某个包之后，类文件实际是位于项目中的某个子文件夹中的，如</a:t>
            </a:r>
            <a:r>
              <a:rPr lang="en-US" altLang="zh-CN" dirty="0" err="1"/>
              <a:t>com.chinasoft.Hello</a:t>
            </a:r>
            <a:r>
              <a:rPr lang="zh-CN" altLang="en-US" dirty="0"/>
              <a:t>这个类是位于项目中的</a:t>
            </a:r>
            <a:r>
              <a:rPr lang="en-US" altLang="zh-CN" dirty="0"/>
              <a:t>com\</a:t>
            </a:r>
            <a:r>
              <a:rPr lang="en-US" altLang="zh-CN" dirty="0" err="1"/>
              <a:t>chinasofti</a:t>
            </a:r>
            <a:r>
              <a:rPr lang="zh-CN" altLang="en-US" dirty="0"/>
              <a:t>子文件夹中，如果在</a:t>
            </a:r>
            <a:r>
              <a:rPr lang="en-US" altLang="zh-CN" dirty="0"/>
              <a:t>Hello</a:t>
            </a:r>
            <a:r>
              <a:rPr lang="zh-CN" altLang="en-US" dirty="0"/>
              <a:t>类中构建一个</a:t>
            </a:r>
            <a:r>
              <a:rPr lang="en-US" altLang="zh-CN" dirty="0"/>
              <a:t>File</a:t>
            </a:r>
            <a:r>
              <a:rPr lang="zh-CN" altLang="en-US" dirty="0"/>
              <a:t>对象：</a:t>
            </a:r>
            <a:r>
              <a:rPr lang="en-US" altLang="zh-CN" dirty="0" err="1"/>
              <a:t>FIle</a:t>
            </a:r>
            <a:r>
              <a:rPr lang="en-US" altLang="zh-CN" dirty="0"/>
              <a:t> f = new File(“</a:t>
            </a:r>
            <a:r>
              <a:rPr lang="en-US" altLang="zh-CN" dirty="0" err="1"/>
              <a:t>icss</a:t>
            </a:r>
            <a:r>
              <a:rPr lang="en-US" altLang="zh-CN" dirty="0"/>
              <a:t>/chinasofti.txt”)</a:t>
            </a:r>
            <a:r>
              <a:rPr lang="zh-CN" altLang="en-US" dirty="0"/>
              <a:t>，那么这个文件位于项目根目录的</a:t>
            </a:r>
            <a:r>
              <a:rPr lang="en-US" altLang="zh-CN" dirty="0" err="1"/>
              <a:t>icss</a:t>
            </a:r>
            <a:r>
              <a:rPr lang="zh-CN" altLang="en-US" dirty="0"/>
              <a:t>子文件中，跟当前类自己的位置无关</a:t>
            </a:r>
            <a:endParaRPr lang="zh-CN" altLang="en-US"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dirty="0">
                <a:sym typeface="+mn-ea"/>
              </a:rPr>
              <a:t>File类的构造方法</a:t>
            </a:r>
            <a:endParaRPr lang="zh-CN" altLang="en-US" dirty="0"/>
          </a:p>
        </p:txBody>
      </p:sp>
      <p:sp>
        <p:nvSpPr>
          <p:cNvPr id="3" name="内容占位符 2"/>
          <p:cNvSpPr>
            <a:spLocks noGrp="1"/>
          </p:cNvSpPr>
          <p:nvPr>
            <p:ph idx="1"/>
          </p:nvPr>
        </p:nvSpPr>
        <p:spPr/>
        <p:txBody>
          <a:bodyPr>
            <a:normAutofit/>
          </a:bodyPr>
          <a:lstStyle/>
          <a:p>
            <a:r>
              <a:rPr lang="zh-CN" altLang="en-US" dirty="0"/>
              <a:t>构建</a:t>
            </a:r>
            <a:r>
              <a:rPr lang="en-US" altLang="zh-CN" dirty="0"/>
              <a:t>File</a:t>
            </a:r>
            <a:r>
              <a:rPr lang="zh-CN" altLang="en-US" dirty="0"/>
              <a:t>对象是需要注意的要点：</a:t>
            </a:r>
            <a:endParaRPr lang="en-US" altLang="zh-CN" dirty="0"/>
          </a:p>
          <a:p>
            <a:endParaRPr lang="zh-CN" altLang="en-US" dirty="0"/>
          </a:p>
        </p:txBody>
      </p:sp>
      <p:graphicFrame>
        <p:nvGraphicFramePr>
          <p:cNvPr id="7" name="对象 6"/>
          <p:cNvGraphicFramePr/>
          <p:nvPr/>
        </p:nvGraphicFramePr>
        <p:xfrm>
          <a:off x="977265" y="1743075"/>
          <a:ext cx="4510405" cy="1820545"/>
        </p:xfrm>
        <a:graphic>
          <a:graphicData uri="http://schemas.openxmlformats.org/presentationml/2006/ole">
            <mc:AlternateContent xmlns:mc="http://schemas.openxmlformats.org/markup-compatibility/2006">
              <mc:Choice xmlns:v="urn:schemas-microsoft-com:vml" Requires="v">
                <p:oleObj spid="_x0000_s8" name="" r:id="rId1" imgW="4352925" imgH="2105025" progId="Paint.Picture">
                  <p:embed/>
                </p:oleObj>
              </mc:Choice>
              <mc:Fallback>
                <p:oleObj name="" r:id="rId1" imgW="4352925" imgH="2105025" progId="Paint.Picture">
                  <p:embed/>
                  <p:pic>
                    <p:nvPicPr>
                      <p:cNvPr id="0" name="图片 7"/>
                      <p:cNvPicPr/>
                      <p:nvPr/>
                    </p:nvPicPr>
                    <p:blipFill>
                      <a:blip r:embed="rId2"/>
                      <a:stretch>
                        <a:fillRect/>
                      </a:stretch>
                    </p:blipFill>
                    <p:spPr>
                      <a:xfrm>
                        <a:off x="977265" y="1743075"/>
                        <a:ext cx="4510405" cy="1820545"/>
                      </a:xfrm>
                      <a:prstGeom prst="rect">
                        <a:avLst/>
                      </a:prstGeom>
                    </p:spPr>
                  </p:pic>
                </p:oleObj>
              </mc:Fallback>
            </mc:AlternateContent>
          </a:graphicData>
        </a:graphic>
      </p:graphicFrame>
      <p:pic>
        <p:nvPicPr>
          <p:cNvPr id="9" name="图片 8"/>
          <p:cNvPicPr>
            <a:picLocks noChangeAspect="1"/>
          </p:cNvPicPr>
          <p:nvPr/>
        </p:nvPicPr>
        <p:blipFill>
          <a:blip r:embed="rId3"/>
          <a:stretch>
            <a:fillRect/>
          </a:stretch>
        </p:blipFill>
        <p:spPr>
          <a:xfrm>
            <a:off x="2472690" y="3643630"/>
            <a:ext cx="6471285" cy="1106805"/>
          </a:xfrm>
          <a:prstGeom prst="rect">
            <a:avLst/>
          </a:prstGeom>
        </p:spPr>
      </p:pic>
      <p:pic>
        <p:nvPicPr>
          <p:cNvPr id="10" name="图片 9"/>
          <p:cNvPicPr>
            <a:picLocks noChangeAspect="1"/>
          </p:cNvPicPr>
          <p:nvPr/>
        </p:nvPicPr>
        <p:blipFill>
          <a:blip r:embed="rId4"/>
          <a:stretch>
            <a:fillRect/>
          </a:stretch>
        </p:blipFill>
        <p:spPr>
          <a:xfrm>
            <a:off x="2398395" y="5794375"/>
            <a:ext cx="6698615" cy="797560"/>
          </a:xfrm>
          <a:prstGeom prst="rect">
            <a:avLst/>
          </a:prstGeom>
        </p:spPr>
      </p:pic>
      <p:pic>
        <p:nvPicPr>
          <p:cNvPr id="11" name="图片 10"/>
          <p:cNvPicPr>
            <a:picLocks noChangeAspect="1"/>
          </p:cNvPicPr>
          <p:nvPr/>
        </p:nvPicPr>
        <p:blipFill>
          <a:blip r:embed="rId5"/>
          <a:stretch>
            <a:fillRect/>
          </a:stretch>
        </p:blipFill>
        <p:spPr>
          <a:xfrm>
            <a:off x="2379980" y="4786630"/>
            <a:ext cx="6976110" cy="810260"/>
          </a:xfrm>
          <a:prstGeom prst="rect">
            <a:avLst/>
          </a:prstGeom>
        </p:spPr>
      </p:pic>
      <p:sp>
        <p:nvSpPr>
          <p:cNvPr id="14" name="矩形 13"/>
          <p:cNvSpPr/>
          <p:nvPr/>
        </p:nvSpPr>
        <p:spPr>
          <a:xfrm>
            <a:off x="6066155" y="1743075"/>
            <a:ext cx="5401310" cy="1332865"/>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1103630" y="1743075"/>
            <a:ext cx="4383405" cy="1721485"/>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2305050" y="3712845"/>
            <a:ext cx="6639560" cy="99695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2304415" y="4786630"/>
            <a:ext cx="6793230" cy="79121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2304415" y="5795010"/>
            <a:ext cx="6929755" cy="88265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p:cNvGraphicFramePr/>
          <p:nvPr/>
        </p:nvGraphicFramePr>
        <p:xfrm>
          <a:off x="6094095" y="1819910"/>
          <a:ext cx="5373370" cy="1163320"/>
        </p:xfrm>
        <a:graphic>
          <a:graphicData uri="http://schemas.openxmlformats.org/presentationml/2006/ole">
            <mc:AlternateContent xmlns:mc="http://schemas.openxmlformats.org/markup-compatibility/2006">
              <mc:Choice xmlns:v="urn:schemas-microsoft-com:vml" Requires="v">
                <p:oleObj spid="_x0000_s20" name="" r:id="rId6" imgW="5648325" imgH="819150" progId="Paint.Picture">
                  <p:embed/>
                </p:oleObj>
              </mc:Choice>
              <mc:Fallback>
                <p:oleObj name="" r:id="rId6" imgW="5648325" imgH="819150" progId="Paint.Picture">
                  <p:embed/>
                  <p:pic>
                    <p:nvPicPr>
                      <p:cNvPr id="0" name="图片 19"/>
                      <p:cNvPicPr/>
                      <p:nvPr/>
                    </p:nvPicPr>
                    <p:blipFill>
                      <a:blip r:embed="rId7"/>
                      <a:stretch>
                        <a:fillRect/>
                      </a:stretch>
                    </p:blipFill>
                    <p:spPr>
                      <a:xfrm>
                        <a:off x="6094095" y="1819910"/>
                        <a:ext cx="5373370" cy="1163320"/>
                      </a:xfrm>
                      <a:prstGeom prst="rect">
                        <a:avLst/>
                      </a:prstGeom>
                    </p:spPr>
                  </p:pic>
                </p:oleObj>
              </mc:Fallback>
            </mc:AlternateContent>
          </a:graphicData>
        </a:graphic>
      </p:graphicFrame>
    </p:spTree>
  </p:cSld>
  <p:clrMapOvr>
    <a:masterClrMapping/>
  </p:clrMapOvr>
  <p:transition spd="slow">
    <p:push dir="u"/>
  </p:transition>
</p:sld>
</file>

<file path=ppt/tags/tag1.xml><?xml version="1.0" encoding="utf-8"?>
<p:tagLst xmlns:p="http://schemas.openxmlformats.org/presentationml/2006/main">
  <p:tag name="KSO_WM_UNIT_TABLE_BEAUTIFY" val="smartTable{8a191d19-6ede-4d44-ae3e-d66969e033d8}"/>
  <p:tag name="TABLE_ENDDRAG_ORIGIN_RECT" val="859*68"/>
  <p:tag name="TABLE_ENDDRAG_RECT" val="41*155*859*68"/>
</p:tagLst>
</file>

<file path=ppt/tags/tag2.xml><?xml version="1.0" encoding="utf-8"?>
<p:tagLst xmlns:p="http://schemas.openxmlformats.org/presentationml/2006/main">
  <p:tag name="KSO_WM_UNIT_TABLE_BEAUTIFY" val="smartTable{a01e9cfb-d121-49ce-96bd-28cdcc5d5dce}"/>
  <p:tag name="TABLE_ENDDRAG_ORIGIN_RECT" val="891*361"/>
  <p:tag name="TABLE_ENDDRAG_RECT" val="32*134*891*361"/>
</p:tagLst>
</file>

<file path=ppt/tags/tag3.xml><?xml version="1.0" encoding="utf-8"?>
<p:tagLst xmlns:p="http://schemas.openxmlformats.org/presentationml/2006/main">
  <p:tag name="KSO_WM_UNIT_TABLE_BEAUTIFY" val="smartTable{a01e9cfb-d121-49ce-96bd-28cdcc5d5dce}"/>
  <p:tag name="TABLE_ENDDRAG_ORIGIN_RECT" val="891*361"/>
  <p:tag name="TABLE_ENDDRAG_RECT" val="32*134*891*361"/>
</p:tagLst>
</file>

<file path=ppt/tags/tag4.xml><?xml version="1.0" encoding="utf-8"?>
<p:tagLst xmlns:p="http://schemas.openxmlformats.org/presentationml/2006/main">
  <p:tag name="KSO_WM_UNIT_TABLE_BEAUTIFY" val="smartTable{a01e9cfb-d121-49ce-96bd-28cdcc5d5dce}"/>
  <p:tag name="TABLE_ENDDRAG_ORIGIN_RECT" val="891*361"/>
  <p:tag name="TABLE_ENDDRAG_RECT" val="32*134*891*361"/>
</p:tagLst>
</file>

<file path=ppt/tags/tag5.xml><?xml version="1.0" encoding="utf-8"?>
<p:tagLst xmlns:p="http://schemas.openxmlformats.org/presentationml/2006/main">
  <p:tag name="KSO_WM_UNIT_TABLE_BEAUTIFY" val="smartTable{a01e9cfb-d121-49ce-96bd-28cdcc5d5dce}"/>
  <p:tag name="TABLE_ENDDRAG_ORIGIN_RECT" val="891*361"/>
  <p:tag name="TABLE_ENDDRAG_RECT" val="32*134*891*361"/>
</p:tagLst>
</file>

<file path=ppt/tags/tag6.xml><?xml version="1.0" encoding="utf-8"?>
<p:tagLst xmlns:p="http://schemas.openxmlformats.org/presentationml/2006/main">
  <p:tag name="KSO_WM_UNIT_TABLE_BEAUTIFY" val="smartTable{a01e9cfb-d121-49ce-96bd-28cdcc5d5dce}"/>
  <p:tag name="TABLE_ENDDRAG_ORIGIN_RECT" val="891*361"/>
  <p:tag name="TABLE_ENDDRAG_RECT" val="32*134*891*361"/>
</p:tagLst>
</file>

<file path=ppt/tags/tag7.xml><?xml version="1.0" encoding="utf-8"?>
<p:tagLst xmlns:p="http://schemas.openxmlformats.org/presentationml/2006/main">
  <p:tag name="KSO_WM_UNIT_TABLE_BEAUTIFY" val="smartTable{a01e9cfb-d121-49ce-96bd-28cdcc5d5dce}"/>
  <p:tag name="TABLE_ENDDRAG_ORIGIN_RECT" val="891*361"/>
  <p:tag name="TABLE_ENDDRAG_RECT" val="32*134*891*361"/>
</p:tagLst>
</file>

<file path=ppt/tags/tag8.xml><?xml version="1.0" encoding="utf-8"?>
<p:tagLst xmlns:p="http://schemas.openxmlformats.org/presentationml/2006/main">
  <p:tag name="KSO_WM_UNIT_TABLE_BEAUTIFY" val="smartTable{a01e9cfb-d121-49ce-96bd-28cdcc5d5dce}"/>
  <p:tag name="TABLE_ENDDRAG_ORIGIN_RECT" val="891*361"/>
  <p:tag name="TABLE_ENDDRAG_RECT" val="32*134*891*36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3230</Words>
  <Application>WPS 演示</Application>
  <PresentationFormat>宽屏</PresentationFormat>
  <Paragraphs>327</Paragraphs>
  <Slides>19</Slides>
  <Notes>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32" baseType="lpstr">
      <vt:lpstr>Arial</vt:lpstr>
      <vt:lpstr>宋体</vt:lpstr>
      <vt:lpstr>Wingdings</vt:lpstr>
      <vt:lpstr>微软雅黑</vt:lpstr>
      <vt:lpstr>微软雅黑 Light</vt:lpstr>
      <vt:lpstr>黑体</vt:lpstr>
      <vt:lpstr>Arial Unicode MS</vt:lpstr>
      <vt:lpstr>Calibri</vt:lpstr>
      <vt:lpstr>汉仪行楷简</vt:lpstr>
      <vt:lpstr>等线</vt:lpstr>
      <vt:lpstr>Office 主题</vt:lpstr>
      <vt:lpstr>Paint.Picture</vt:lpstr>
      <vt:lpstr>Paint.Picture</vt:lpstr>
      <vt:lpstr>File类</vt:lpstr>
      <vt:lpstr>第1节【文件】</vt:lpstr>
      <vt:lpstr> 知识点1： File类的相关概念 </vt:lpstr>
      <vt:lpstr>PowerPoint 演示文稿</vt:lpstr>
      <vt:lpstr> 知识点1：  File类的相关概念 </vt:lpstr>
      <vt:lpstr> 知识点1： File类的相关概念 </vt:lpstr>
      <vt:lpstr>知识点2：File类的构造方法</vt:lpstr>
      <vt:lpstr>知识点2：File类的构造方法</vt:lpstr>
      <vt:lpstr>知识点2：File类的构造方法</vt:lpstr>
      <vt:lpstr>知识点3：File类的常用方法</vt:lpstr>
      <vt:lpstr>知识点3：File类的常用方法</vt:lpstr>
      <vt:lpstr>知识点3：File类的常用方法</vt:lpstr>
      <vt:lpstr>知识点3：File类的常用方法</vt:lpstr>
      <vt:lpstr>知识点3：File类的常用方法</vt:lpstr>
      <vt:lpstr>知识点3：File类的常用方法</vt:lpstr>
      <vt:lpstr>知识点3：File类的常用方法</vt:lpstr>
      <vt:lpstr>分析</vt:lpstr>
      <vt:lpstr>本节总结提问【文件】</vt:lpstr>
      <vt:lpstr>本节总结【文件】</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GuXue</cp:lastModifiedBy>
  <cp:revision>2278</cp:revision>
  <dcterms:created xsi:type="dcterms:W3CDTF">2014-03-19T14:07:00Z</dcterms:created>
  <dcterms:modified xsi:type="dcterms:W3CDTF">2021-01-21T02:47:29Z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