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9"/>
  </p:handoutMasterIdLst>
  <p:sldIdLst>
    <p:sldId id="478" r:id="rId3"/>
    <p:sldId id="1103" r:id="rId5"/>
    <p:sldId id="1202" r:id="rId6"/>
    <p:sldId id="1318" r:id="rId7"/>
    <p:sldId id="1320" r:id="rId8"/>
    <p:sldId id="1262" r:id="rId9"/>
    <p:sldId id="1117" r:id="rId10"/>
    <p:sldId id="1116" r:id="rId11"/>
    <p:sldId id="1115" r:id="rId12"/>
    <p:sldId id="1114" r:id="rId13"/>
    <p:sldId id="1130" r:id="rId14"/>
    <p:sldId id="1424" r:id="rId15"/>
    <p:sldId id="1425" r:id="rId16"/>
    <p:sldId id="1426" r:id="rId17"/>
    <p:sldId id="1435" r:id="rId18"/>
    <p:sldId id="1436" r:id="rId19"/>
    <p:sldId id="1428" r:id="rId20"/>
    <p:sldId id="1438" r:id="rId21"/>
    <p:sldId id="1430" r:id="rId22"/>
    <p:sldId id="1439" r:id="rId23"/>
    <p:sldId id="1323" r:id="rId24"/>
    <p:sldId id="1140" r:id="rId25"/>
    <p:sldId id="1322" r:id="rId26"/>
    <p:sldId id="1324" r:id="rId27"/>
    <p:sldId id="1329" r:id="rId28"/>
    <p:sldId id="1325" r:id="rId29"/>
    <p:sldId id="1327" r:id="rId30"/>
    <p:sldId id="1445" r:id="rId31"/>
    <p:sldId id="1443" r:id="rId32"/>
    <p:sldId id="1444" r:id="rId33"/>
    <p:sldId id="1440" r:id="rId34"/>
    <p:sldId id="1468" r:id="rId35"/>
    <p:sldId id="1441" r:id="rId36"/>
    <p:sldId id="1442" r:id="rId37"/>
    <p:sldId id="1382" r:id="rId38"/>
    <p:sldId id="1381" r:id="rId39"/>
    <p:sldId id="1383" r:id="rId40"/>
    <p:sldId id="1378" r:id="rId41"/>
    <p:sldId id="1379" r:id="rId42"/>
    <p:sldId id="1414" r:id="rId43"/>
    <p:sldId id="1416" r:id="rId44"/>
    <p:sldId id="1415" r:id="rId45"/>
    <p:sldId id="1417" r:id="rId46"/>
    <p:sldId id="1418" r:id="rId47"/>
    <p:sldId id="1419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3AD1"/>
    <a:srgbClr val="E54958"/>
    <a:srgbClr val="269999"/>
    <a:srgbClr val="C3C000"/>
    <a:srgbClr val="C56883"/>
    <a:srgbClr val="AE0B0B"/>
    <a:srgbClr val="B8275B"/>
    <a:srgbClr val="595959"/>
    <a:srgbClr val="276A83"/>
    <a:srgbClr val="F66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7838" autoAdjust="0"/>
  </p:normalViewPr>
  <p:slideViewPr>
    <p:cSldViewPr snapToGrid="0">
      <p:cViewPr varScale="1">
        <p:scale>
          <a:sx n="53" d="100"/>
          <a:sy n="53" d="100"/>
        </p:scale>
        <p:origin x="752" y="44"/>
      </p:cViewPr>
      <p:guideLst>
        <p:guide orient="horz" pos="2125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注：每写一次原来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AA.txt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文件中的内容就会被覆盖，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若字符出现乱码，把文件另存为一个下面的编码选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utf-8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注：每写一次原来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AA.txt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文件中的内容就会被覆盖，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若字符出现乱码，把文件另存为一个下面的编码选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utf-8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注：每写一次原来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AA.txt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文件中的内容就会被覆盖，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若字符出现乱码，把文件另存为一个下面的编码选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utf-8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注：每写一次原来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AA.txt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文件中的内容就会被覆盖，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若字符出现乱码，把文件另存为一个下面的编码选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utf-8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能够读取文件的属性信息不是我们的最终目的，</a:t>
            </a:r>
            <a:r>
              <a:rPr lang="en-US" altLang="zh-CN" dirty="0"/>
              <a:t>File</a:t>
            </a:r>
            <a:r>
              <a:rPr lang="zh-CN" altLang="en-US" dirty="0"/>
              <a:t>类只能帮助我们获取文件</a:t>
            </a:r>
            <a:r>
              <a:rPr lang="en-US" altLang="zh-CN" dirty="0"/>
              <a:t>/</a:t>
            </a:r>
            <a:r>
              <a:rPr lang="zh-CN" altLang="en-US" dirty="0"/>
              <a:t>文件夹的属性、创建文件</a:t>
            </a:r>
            <a:r>
              <a:rPr lang="en-US" altLang="zh-CN" dirty="0"/>
              <a:t>/</a:t>
            </a:r>
            <a:r>
              <a:rPr lang="zh-CN" altLang="en-US" dirty="0"/>
              <a:t>文件夹，或删除文件</a:t>
            </a:r>
            <a:r>
              <a:rPr lang="en-US" altLang="zh-CN" dirty="0"/>
              <a:t>/</a:t>
            </a:r>
            <a:r>
              <a:rPr lang="zh-CN" altLang="en-US" dirty="0"/>
              <a:t>文件夹的操作，但是对于应用程序而言，有价值的其实是文件中存放的数据内容，不管是需要获取输入数据还是对程序结果进行持久化保存，都是操作（读取、写入）文件的内容，因此学会对文件内容的操作工具的使用才是本章的主要目的，而接下来我们就将学习这种被称为输入、输出流的工具，那么究竟什么是输入输出流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注：每写一次原来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AA.txt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文件中的内容就会被覆盖，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若字符出现乱码，把文件另存为一个下面的编码选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utf-8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注：每写一次原来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AA.txt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文件中的内容就会被覆盖，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若字符出现乱码，把文件另存为一个下面的编码选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utf-8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注：每写一次原来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AA.txt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文件中的内容就会被覆盖，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若字符出现乱码，把文件另存为一个下面的编码选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utf-8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注：每写一次原来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AA.txt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文件中的内容就会被覆盖，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若字符出现乱码，把文件另存为一个下面的编码选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utf-8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注：每写一次原来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AA.txt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文件中的内容就会被覆盖，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若字符出现乱码，把文件另存为一个下面的编码选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utf-8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注：每写一次原来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AA.txt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文件中的内容就会被覆盖，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若字符出现乱码，把文件另存为一个下面的编码选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utf-8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注：每写一次原来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AA.txt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文件中的内容就会被覆盖，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若字符出现乱码，把文件另存为一个下面的编码选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rPr>
              <a:t>utf-8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</a:t>
            </a:r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流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流的体系结构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Reader</a:t>
            </a:r>
            <a:r>
              <a:rPr lang="zh-CN" altLang="en-US" dirty="0"/>
              <a:t>基础体系：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52790" y="3762700"/>
            <a:ext cx="2405334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06432" y="1607514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BufferedReader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肘形连接符 7"/>
          <p:cNvCxnSpPr>
            <a:stCxn id="6" idx="3"/>
            <a:endCxn id="7" idx="1"/>
          </p:cNvCxnSpPr>
          <p:nvPr/>
        </p:nvCxnSpPr>
        <p:spPr>
          <a:xfrm flipV="1">
            <a:off x="2858124" y="1886016"/>
            <a:ext cx="948308" cy="2155186"/>
          </a:xfrm>
          <a:prstGeom prst="bentConnector3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806432" y="2464672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CharArrayReader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806432" y="3321830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InputStreamReader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06432" y="4178988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FilterReader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806432" y="5036144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PipedReader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12"/>
          <p:cNvCxnSpPr>
            <a:stCxn id="6" idx="3"/>
            <a:endCxn id="9" idx="1"/>
          </p:cNvCxnSpPr>
          <p:nvPr/>
        </p:nvCxnSpPr>
        <p:spPr>
          <a:xfrm flipV="1">
            <a:off x="2858124" y="2743174"/>
            <a:ext cx="948308" cy="1298028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3"/>
            <a:endCxn id="10" idx="1"/>
          </p:cNvCxnSpPr>
          <p:nvPr/>
        </p:nvCxnSpPr>
        <p:spPr>
          <a:xfrm flipV="1">
            <a:off x="2858124" y="3600332"/>
            <a:ext cx="948308" cy="440870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6" idx="3"/>
            <a:endCxn id="11" idx="1"/>
          </p:cNvCxnSpPr>
          <p:nvPr/>
        </p:nvCxnSpPr>
        <p:spPr>
          <a:xfrm>
            <a:off x="2858124" y="4041202"/>
            <a:ext cx="948308" cy="416288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  <a:endCxn id="12" idx="1"/>
          </p:cNvCxnSpPr>
          <p:nvPr/>
        </p:nvCxnSpPr>
        <p:spPr>
          <a:xfrm>
            <a:off x="2858124" y="4041202"/>
            <a:ext cx="948308" cy="1273444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8161328" y="3304577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FileReader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161327" y="4178988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PushBackReader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806431" y="5885481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StringReader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肘形连接符 32"/>
          <p:cNvCxnSpPr>
            <a:stCxn id="6" idx="3"/>
            <a:endCxn id="24" idx="1"/>
          </p:cNvCxnSpPr>
          <p:nvPr/>
        </p:nvCxnSpPr>
        <p:spPr>
          <a:xfrm>
            <a:off x="2858124" y="4041202"/>
            <a:ext cx="948307" cy="2122781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8161327" y="1603279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LineNumberReader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>
            <a:stCxn id="10" idx="3"/>
            <a:endCxn id="17" idx="1"/>
          </p:cNvCxnSpPr>
          <p:nvPr/>
        </p:nvCxnSpPr>
        <p:spPr>
          <a:xfrm flipV="1">
            <a:off x="7213021" y="3583079"/>
            <a:ext cx="948307" cy="17253"/>
          </a:xfrm>
          <a:prstGeom prst="line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7" idx="3"/>
            <a:endCxn id="37" idx="1"/>
          </p:cNvCxnSpPr>
          <p:nvPr/>
        </p:nvCxnSpPr>
        <p:spPr>
          <a:xfrm flipV="1">
            <a:off x="7213021" y="1881781"/>
            <a:ext cx="948306" cy="4235"/>
          </a:xfrm>
          <a:prstGeom prst="line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3"/>
            <a:endCxn id="18" idx="1"/>
          </p:cNvCxnSpPr>
          <p:nvPr/>
        </p:nvCxnSpPr>
        <p:spPr>
          <a:xfrm>
            <a:off x="7213021" y="4457490"/>
            <a:ext cx="948306" cy="0"/>
          </a:xfrm>
          <a:prstGeom prst="line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流的体系结构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Writer</a:t>
            </a:r>
            <a:r>
              <a:rPr lang="zh-CN" altLang="en-US" dirty="0"/>
              <a:t>基础体系：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52790" y="3338154"/>
            <a:ext cx="2405334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06432" y="791078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BufferedWriter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肘形连接符 6"/>
          <p:cNvCxnSpPr>
            <a:stCxn id="5" idx="3"/>
            <a:endCxn id="6" idx="1"/>
          </p:cNvCxnSpPr>
          <p:nvPr/>
        </p:nvCxnSpPr>
        <p:spPr>
          <a:xfrm flipV="1">
            <a:off x="2858124" y="1069580"/>
            <a:ext cx="948308" cy="2547076"/>
          </a:xfrm>
          <a:prstGeom prst="bentConnector3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806432" y="1648236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CharArrayWriter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806432" y="2505394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OutputStreamWriter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806432" y="3362552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FilterWriter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06432" y="4219708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PipedWriter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肘形连接符 11"/>
          <p:cNvCxnSpPr>
            <a:stCxn id="5" idx="3"/>
            <a:endCxn id="8" idx="1"/>
          </p:cNvCxnSpPr>
          <p:nvPr/>
        </p:nvCxnSpPr>
        <p:spPr>
          <a:xfrm flipV="1">
            <a:off x="2858124" y="1926738"/>
            <a:ext cx="948308" cy="1689918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3"/>
            <a:endCxn id="9" idx="1"/>
          </p:cNvCxnSpPr>
          <p:nvPr/>
        </p:nvCxnSpPr>
        <p:spPr>
          <a:xfrm flipV="1">
            <a:off x="2858124" y="2783896"/>
            <a:ext cx="948308" cy="832760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10" idx="1"/>
          </p:cNvCxnSpPr>
          <p:nvPr/>
        </p:nvCxnSpPr>
        <p:spPr>
          <a:xfrm>
            <a:off x="2858124" y="3616656"/>
            <a:ext cx="948308" cy="24398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3"/>
            <a:endCxn id="11" idx="1"/>
          </p:cNvCxnSpPr>
          <p:nvPr/>
        </p:nvCxnSpPr>
        <p:spPr>
          <a:xfrm>
            <a:off x="2858124" y="3616656"/>
            <a:ext cx="948308" cy="881554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8161328" y="2488141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FileWriter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806431" y="5069045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StringWriter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>
            <a:stCxn id="5" idx="3"/>
            <a:endCxn id="18" idx="1"/>
          </p:cNvCxnSpPr>
          <p:nvPr/>
        </p:nvCxnSpPr>
        <p:spPr>
          <a:xfrm>
            <a:off x="2858124" y="3616656"/>
            <a:ext cx="948307" cy="1730891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3"/>
            <a:endCxn id="16" idx="1"/>
          </p:cNvCxnSpPr>
          <p:nvPr/>
        </p:nvCxnSpPr>
        <p:spPr>
          <a:xfrm flipV="1">
            <a:off x="7213021" y="2766643"/>
            <a:ext cx="948307" cy="17253"/>
          </a:xfrm>
          <a:prstGeom prst="line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806430" y="6022998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PrintWriter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肘形连接符 24"/>
          <p:cNvCxnSpPr>
            <a:stCxn id="5" idx="3"/>
            <a:endCxn id="24" idx="1"/>
          </p:cNvCxnSpPr>
          <p:nvPr/>
        </p:nvCxnSpPr>
        <p:spPr>
          <a:xfrm>
            <a:off x="2858124" y="3616656"/>
            <a:ext cx="948306" cy="2684844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掌握字符的输入输出流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Writer</a:t>
            </a:r>
            <a:r>
              <a:rPr lang="zh-CN" altLang="en-US" dirty="0"/>
              <a:t>抽象类里的方法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sz="2000" dirty="0">
                <a:sym typeface="+mn-ea"/>
              </a:rPr>
              <a:t>由于</a:t>
            </a:r>
            <a:r>
              <a:rPr lang="en-US" altLang="zh-CN" sz="2000" dirty="0">
                <a:sym typeface="+mn-ea"/>
              </a:rPr>
              <a:t>Writer</a:t>
            </a:r>
            <a:r>
              <a:rPr lang="zh-CN" altLang="en-US" sz="2000" dirty="0" err="1">
                <a:sym typeface="+mn-ea"/>
              </a:rPr>
              <a:t>是抽象类不能创建对象，所以用它子类来完成写入字节的操作</a:t>
            </a:r>
            <a:endParaRPr lang="en-US" altLang="zh-CN" sz="2000" dirty="0"/>
          </a:p>
          <a:p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23760" y="1760402"/>
          <a:ext cx="11517630" cy="2735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48150"/>
                <a:gridCol w="7269480"/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abstract void close()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关闭此流，但要先刷新它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abstract void flush()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刷新该流的缓冲   </a:t>
                      </a:r>
                      <a:r>
                        <a:rPr lang="zh-CN" altLang="en-US" sz="1800" kern="1200" dirty="0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字符流一定要刷新</a:t>
                      </a:r>
                      <a:endParaRPr lang="zh-CN" altLang="en-US" sz="1800" kern="1200" dirty="0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scaled="0"/>
                        </a:gra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write(char[] 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cbuf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写入字符数组，调用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write(cbuf,0,cbuf.length)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write(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写入单个字符   </a:t>
                      </a:r>
                      <a:r>
                        <a:rPr lang="zh-CN" altLang="en-US" dirty="0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如查写入的是</a:t>
                      </a:r>
                      <a:r>
                        <a:rPr lang="en-US" altLang="zh-CN" dirty="0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97,</a:t>
                      </a:r>
                      <a:r>
                        <a:rPr lang="zh-CN" altLang="en-US" dirty="0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则显示出来是</a:t>
                      </a:r>
                      <a:r>
                        <a:rPr lang="en-US" altLang="zh-CN" dirty="0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altLang="zh-CN" dirty="0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scaled="0"/>
                        </a:gra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write(String 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off, 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写入字符串的某一部分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write(String 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写入字符串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write(str,0,str.length())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圆角矩形 15"/>
          <p:cNvSpPr/>
          <p:nvPr/>
        </p:nvSpPr>
        <p:spPr>
          <a:xfrm>
            <a:off x="2276783" y="5498041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FileWriter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04167" y="5497698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BufferedWriter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掌握字符的输入输出流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FileWriter</a:t>
            </a:r>
            <a:r>
              <a:rPr lang="zh-CN" altLang="en-US" dirty="0"/>
              <a:t>类是</a:t>
            </a:r>
            <a:r>
              <a:rPr lang="en-US" altLang="zh-CN" dirty="0"/>
              <a:t>Writer</a:t>
            </a:r>
            <a:r>
              <a:rPr lang="zh-CN" altLang="en-US" dirty="0"/>
              <a:t>的子类，是</a:t>
            </a:r>
            <a:r>
              <a:rPr lang="zh-CN" altLang="en-US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文件写入流</a:t>
            </a:r>
            <a:r>
              <a:rPr lang="zh-CN" altLang="en-US" dirty="0"/>
              <a:t>，以字符流的形式对文件进行写操作，其构造方法有</a:t>
            </a:r>
            <a:r>
              <a:rPr lang="en-US" altLang="zh-CN" dirty="0"/>
              <a:t>5</a:t>
            </a:r>
            <a:r>
              <a:rPr lang="zh-CN" altLang="en-US" dirty="0"/>
              <a:t>种重载，以下是常用的几种：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14754" y="2459083"/>
          <a:ext cx="11334750" cy="36150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70120"/>
                <a:gridCol w="656463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 造 方 法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    明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694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FileWriter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(File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throws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IOException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对象创建文件写入流对象，如果文件打开失败，将抛出异常，必须捕捉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如果文件存在，也会被覆盖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scaled="0"/>
                        </a:gra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694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FileWriter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(File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append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throws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IOException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对象创建文件写入流对象，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并由参数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append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指定是否追加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，异常情况同上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694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FileWriter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name)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throws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IOException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直接使用文件名或路径创建文件写入流对象</a:t>
                      </a:r>
                      <a:r>
                        <a:rPr lang="zh-CN" sz="180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如果文件存在，也会被覆盖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694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FileWriter(String name, </a:t>
                      </a: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 append</a:t>
                      </a: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throws IOException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直接使用文件名或路径创建文件写入流对象，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并由参数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append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指定是否追加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，异常情况同上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掌握字符的输入输出流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" y="899160"/>
            <a:ext cx="11791950" cy="595820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字符流：</a:t>
            </a:r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 java.io.FileWriter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用来写入字符文件的便捷类</a:t>
            </a:r>
            <a:endParaRPr lang="en-US" altLang="zh-CN" sz="2400" dirty="0">
              <a:cs typeface="微软雅黑 Light" panose="020B0502040204020203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需求：将</a:t>
            </a:r>
            <a:r>
              <a:rPr lang="en-US" altLang="zh-CN" sz="2400" dirty="0">
                <a:cs typeface="微软雅黑 Light" panose="020B0502040204020203" pitchFamily="34" charset="-122"/>
                <a:sym typeface="Arial" panose="020B0604020202020204" pitchFamily="34" charset="0"/>
              </a:rPr>
              <a:t>”</a:t>
            </a:r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abc</a:t>
            </a:r>
            <a:r>
              <a:rPr lang="en-US" altLang="zh-CN" sz="2400" dirty="0">
                <a:cs typeface="微软雅黑 Light" panose="020B0502040204020203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字符串写入硬盘文件中。</a:t>
            </a:r>
            <a:endParaRPr lang="zh-CN" altLang="en-US" sz="2400" dirty="0">
              <a:cs typeface="微软雅黑 Light" panose="020B0502040204020203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创建一个字符输出流对象。</a:t>
            </a:r>
            <a:endParaRPr lang="zh-CN" altLang="en-US" sz="2400" dirty="0">
              <a:cs typeface="微软雅黑 Light" panose="020B0502040204020203" pitchFamily="34" charset="-122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FileWriter fw = new FileWriter(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Arial" panose="020B0604020202020204" pitchFamily="34" charset="0"/>
              </a:rPr>
              <a:t>“</a:t>
            </a:r>
            <a:r>
              <a:rPr lang="en-US" altLang="zh-CN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D:\\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Test.txt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);  </a:t>
            </a:r>
            <a:endParaRPr lang="zh-CN" altLang="en-US" sz="2400" dirty="0">
              <a:solidFill>
                <a:srgbClr val="0000FF"/>
              </a:solidFill>
              <a:cs typeface="微软雅黑 Light" panose="020B0502040204020203" pitchFamily="34" charset="-122"/>
              <a:sym typeface="+mn-ea"/>
            </a:endParaRPr>
          </a:p>
          <a:p>
            <a:pPr marL="0" lvl="1" indent="0" eaLnBrk="1" hangingPunct="1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      FileWriter fw = new FileWriter(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Arial" panose="020B0604020202020204" pitchFamily="34" charset="0"/>
              </a:rPr>
              <a:t>“</a:t>
            </a:r>
            <a:r>
              <a:rPr lang="en-US" altLang="zh-CN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D:\\a\\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Test.txt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Arial" panose="020B0604020202020204" pitchFamily="34" charset="0"/>
              </a:rPr>
              <a:t>”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);</a:t>
            </a:r>
            <a:endParaRPr lang="zh-CN" altLang="en-US" dirty="0">
              <a:solidFill>
                <a:srgbClr val="0000FF"/>
              </a:solidFill>
              <a:cs typeface="微软雅黑 Light" panose="020B0502040204020203" pitchFamily="34" charset="-122"/>
              <a:sym typeface="+mn-ea"/>
            </a:endParaRPr>
          </a:p>
          <a:p>
            <a:pPr marL="0" lvl="1" indent="0" eaLnBrk="1" hangingPunct="1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      FileWriter fw = new FileWriter(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Arial" panose="020B0604020202020204" pitchFamily="34" charset="0"/>
              </a:rPr>
              <a:t>“</a:t>
            </a:r>
            <a:r>
              <a:rPr lang="en-US" altLang="zh-CN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D:\\a\\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Test.txt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Arial" panose="020B0604020202020204" pitchFamily="34" charset="0"/>
              </a:rPr>
              <a:t>”，</a:t>
            </a:r>
            <a:r>
              <a:rPr lang="en-US" altLang="zh-CN" dirty="0">
                <a:solidFill>
                  <a:srgbClr val="0000FF"/>
                </a:solidFill>
                <a:cs typeface="微软雅黑 Light" panose="020B0502040204020203" pitchFamily="34" charset="-122"/>
                <a:sym typeface="Arial" panose="020B0604020202020204" pitchFamily="34" charset="0"/>
              </a:rPr>
              <a:t>,true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);</a:t>
            </a:r>
            <a:endParaRPr lang="zh-CN" altLang="en-US" sz="2400" dirty="0">
              <a:solidFill>
                <a:srgbClr val="0000FF"/>
              </a:solidFill>
              <a:cs typeface="微软雅黑 Light" panose="020B0502040204020203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调用流对象的写入方法，将数据写入流</a:t>
            </a:r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,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其实写到临时存储缓冲区中</a:t>
            </a:r>
            <a:endParaRPr lang="zh-CN" altLang="en-US" sz="2400" dirty="0"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fw.write(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a</a:t>
            </a:r>
            <a:r>
              <a:rPr lang="en-US" altLang="zh-CN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bc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);</a:t>
            </a:r>
            <a:endParaRPr lang="en-US" altLang="zh-CN" sz="2400" dirty="0">
              <a:solidFill>
                <a:srgbClr val="0000FF"/>
              </a:solidFill>
              <a:cs typeface="微软雅黑 Light" panose="020B0502040204020203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刷新该流的缓冲，直接到目的地 </a:t>
            </a:r>
            <a:endParaRPr lang="zh-CN" altLang="en-US" sz="2400" dirty="0"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fw.</a:t>
            </a:r>
            <a:r>
              <a:rPr lang="en-US" altLang="zh-CN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flush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();</a:t>
            </a:r>
            <a:endParaRPr lang="zh-CN" altLang="en-US" sz="2400" dirty="0">
              <a:solidFill>
                <a:srgbClr val="0000FF"/>
              </a:solidFill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不写f</a:t>
            </a:r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lush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方法会有什么结果呢？</a:t>
            </a:r>
            <a:endParaRPr lang="zh-CN" altLang="en-US" sz="2400" dirty="0">
              <a:solidFill>
                <a:srgbClr val="0000FF"/>
              </a:solidFill>
              <a:cs typeface="微软雅黑 Light" panose="020B0502040204020203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关闭流资源，在关闭流资源前先调用</a:t>
            </a:r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flush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方法，并将流中的数据清空到文件中。</a:t>
            </a:r>
            <a:endParaRPr lang="zh-CN" altLang="en-US" sz="2400" dirty="0"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fw.close();</a:t>
            </a:r>
            <a:endParaRPr lang="zh-CN" altLang="en-US" sz="2400" dirty="0">
              <a:solidFill>
                <a:srgbClr val="0000FF"/>
              </a:solidFill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不写close方法，效率会越来越低</a:t>
            </a:r>
            <a:endParaRPr lang="zh-CN" altLang="en-US" sz="2400" dirty="0"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close()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内部原理</a:t>
            </a:r>
            <a:endParaRPr dirty="0">
              <a:cs typeface="微软雅黑 Light" panose="020B0502040204020203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6633210" y="1271905"/>
            <a:ext cx="5113655" cy="418465"/>
          </a:xfrm>
          <a:prstGeom prst="wedgeRoundRectCallout">
            <a:avLst>
              <a:gd name="adj1" fmla="val -53253"/>
              <a:gd name="adj2" fmla="val 4666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这一行执行，会自动创建一个文件，有则覆盖</a:t>
            </a:r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7804150" y="1891665"/>
            <a:ext cx="3891280" cy="386080"/>
          </a:xfrm>
          <a:prstGeom prst="wedgeRoundRectCallout">
            <a:avLst>
              <a:gd name="adj1" fmla="val -62402"/>
              <a:gd name="adj2" fmla="val 4865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这一行执行，如果</a:t>
            </a:r>
            <a:r>
              <a:rPr lang="en-US" altLang="zh-CN"/>
              <a:t>a</a:t>
            </a:r>
            <a:r>
              <a:rPr lang="zh-CN" altLang="en-US"/>
              <a:t>不存在则报异常</a:t>
            </a:r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8163560" y="2379980"/>
            <a:ext cx="3891280" cy="438150"/>
          </a:xfrm>
          <a:prstGeom prst="wedgeRoundRectCallout">
            <a:avLst>
              <a:gd name="adj1" fmla="val -62402"/>
              <a:gd name="adj2" fmla="val 4865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这一行执行，如果存在就不会覆盖</a:t>
            </a:r>
            <a:endParaRPr lang="en-US" altLang="zh-CN"/>
          </a:p>
        </p:txBody>
      </p:sp>
      <p:sp>
        <p:nvSpPr>
          <p:cNvPr id="7" name="云形标注 6"/>
          <p:cNvSpPr/>
          <p:nvPr/>
        </p:nvSpPr>
        <p:spPr>
          <a:xfrm>
            <a:off x="10789285" y="287655"/>
            <a:ext cx="1075690" cy="61150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例</a:t>
            </a:r>
            <a:r>
              <a:rPr lang="en-US" altLang="zh-CN"/>
              <a:t>10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：掌握字符的输入输出流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704215"/>
            <a:ext cx="3664585" cy="956945"/>
          </a:xfrm>
        </p:spPr>
        <p:txBody>
          <a:bodyPr/>
          <a:lstStyle/>
          <a:p>
            <a:r>
              <a:rPr lang="zh-CN" altLang="en-US" sz="2400" dirty="0">
                <a:sym typeface="+mn-ea"/>
              </a:rPr>
              <a:t>换行符</a:t>
            </a:r>
            <a:endParaRPr lang="zh-CN" altLang="en-US" sz="2400" dirty="0">
              <a:sym typeface="+mn-ea"/>
            </a:endParaRPr>
          </a:p>
          <a:p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586740" y="1941195"/>
            <a:ext cx="2984500" cy="206819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张总，您好！：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algn="l"/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世界那么大，我想去看看！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algn="l"/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                </a:t>
            </a:r>
            <a:endParaRPr lang="zh-CN" altLang="en-US"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635" y="1032510"/>
            <a:ext cx="6640830" cy="244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java中的转义符"\r\n":</a:t>
            </a:r>
            <a:endParaRPr lang="zh-CN" altLang="en-US" sz="20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r>
              <a:rPr lang="zh-CN" altLang="en-US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windows下的文本文件换行符:\r\n</a:t>
            </a:r>
            <a:endParaRPr lang="zh-CN" altLang="en-US" sz="20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r>
              <a:rPr lang="zh-CN" altLang="en-US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linux/unix下的文本文件换行符:\r</a:t>
            </a:r>
            <a:endParaRPr lang="zh-CN" altLang="en-US" sz="20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r>
              <a:rPr lang="zh-CN" altLang="en-US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Mac下的文本文件换行符:\</a:t>
            </a:r>
            <a:endParaRPr lang="zh-CN" altLang="en-US" sz="20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053840" y="3664585"/>
            <a:ext cx="7919085" cy="2658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 要用System.getProperty(“line.separator”)代替 固定格式的换行符</a:t>
            </a:r>
            <a:endParaRPr lang="zh-CN" altLang="en-US" sz="20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  <a:p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具备平台无关性</a:t>
            </a:r>
            <a:endParaRPr lang="zh-CN" altLang="en-US" sz="20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  <a:p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一次编写，到处运行</a:t>
            </a:r>
            <a:endParaRPr lang="zh-CN" altLang="en-US" sz="20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  <a:p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更保险</a:t>
            </a:r>
            <a:endParaRPr lang="zh-CN" altLang="en-US" sz="20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792095" y="1544320"/>
            <a:ext cx="477520" cy="64071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云形标注 10"/>
          <p:cNvSpPr/>
          <p:nvPr/>
        </p:nvSpPr>
        <p:spPr>
          <a:xfrm>
            <a:off x="10789285" y="287655"/>
            <a:ext cx="1075690" cy="61150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例</a:t>
            </a:r>
            <a:r>
              <a:rPr lang="en-US" altLang="zh-CN"/>
              <a:t>11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掌握字符的输入输出流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" y="899160"/>
            <a:ext cx="11791950" cy="5835650"/>
          </a:xfrm>
        </p:spPr>
        <p:txBody>
          <a:bodyPr>
            <a:normAutofit fontScale="60000"/>
          </a:bodyPr>
          <a:lstStyle/>
          <a:p>
            <a:r>
              <a:rPr lang="en-US" altLang="zh-CN" dirty="0" err="1"/>
              <a:t>Reader</a:t>
            </a:r>
            <a:r>
              <a:rPr lang="zh-CN" altLang="en-US" dirty="0">
                <a:sym typeface="+mn-ea"/>
              </a:rPr>
              <a:t>抽象类里的方法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sz="3000" dirty="0">
                <a:sym typeface="+mn-ea"/>
              </a:rPr>
              <a:t>                                               由于</a:t>
            </a:r>
            <a:r>
              <a:rPr lang="en-US" altLang="zh-CN" sz="3000" dirty="0">
                <a:sym typeface="+mn-ea"/>
              </a:rPr>
              <a:t>Writer</a:t>
            </a:r>
            <a:r>
              <a:rPr lang="zh-CN" altLang="en-US" sz="3000" dirty="0" err="1">
                <a:sym typeface="+mn-ea"/>
              </a:rPr>
              <a:t>是抽象类不能创建对象，所以用它子类来完成写入字节的操作</a:t>
            </a:r>
            <a:endParaRPr lang="zh-CN" altLang="en-US" sz="3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3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注意：</a:t>
            </a:r>
            <a:r>
              <a:rPr lang="en-US" altLang="zh-CN" sz="30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read() </a:t>
            </a:r>
            <a:r>
              <a:rPr lang="zh-CN" altLang="en-US" sz="30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和</a:t>
            </a:r>
            <a:r>
              <a:rPr lang="en-US" altLang="zh-CN" sz="30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read(char[])</a:t>
            </a:r>
            <a:r>
              <a:rPr lang="zh-CN" altLang="en-US" sz="30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的区别   </a:t>
            </a:r>
            <a:endParaRPr lang="zh-CN" altLang="en-US" sz="3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zh-CN" altLang="en-US" sz="3000" dirty="0"/>
              <a:t>      </a:t>
            </a:r>
            <a:r>
              <a:rPr lang="en-US" altLang="zh-CN" sz="3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read(char []  ch,int off,int len) </a:t>
            </a:r>
            <a:r>
              <a:rPr lang="zh-CN" altLang="en-US" sz="3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什么时用</a:t>
            </a:r>
            <a:endParaRPr lang="zh-CN" altLang="en-US" sz="3000" dirty="0"/>
          </a:p>
          <a:p>
            <a:endParaRPr lang="zh-CN" altLang="en-US" sz="3000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28747" y="1452198"/>
          <a:ext cx="11668396" cy="336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00320"/>
                <a:gridCol w="6568076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方 法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    明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509138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int read()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throws IOException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读一个字符，返回0到65535（ 0x00-0xffff ）范围内的整数，如果已经达到流的末尾，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则为-1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50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int read(char[] cbuf)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throws IOException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将字符读入数组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，返回读取的字符数，如果已经达到流的结尾，则为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572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abstract int read(char[] cbuf,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int off, int len)throws IOException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将字符读入数组的一部分</a:t>
                      </a:r>
                      <a:endParaRPr kumimoji="0" lang="zh-CN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45021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abstract void close()</a:t>
                      </a:r>
                      <a:endParaRPr kumimoji="0" lang="en-US" altLang="en-US" sz="1800" b="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throws IOException</a:t>
                      </a:r>
                      <a:endParaRPr kumimoji="0" lang="en-US" altLang="en-US" sz="1800" b="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关闭的流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1" name="云形标注 10"/>
          <p:cNvSpPr/>
          <p:nvPr/>
        </p:nvSpPr>
        <p:spPr>
          <a:xfrm>
            <a:off x="10789285" y="287655"/>
            <a:ext cx="1075690" cy="61150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例</a:t>
            </a:r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766552" y="5700089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BufferedReader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400088" y="5643282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FileReader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掌握字符的输入输出流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FileReader</a:t>
            </a:r>
            <a:r>
              <a:rPr lang="zh-CN" altLang="en-US" dirty="0"/>
              <a:t>类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 err="1">
                <a:sym typeface="+mn-ea"/>
              </a:rPr>
              <a:t>Reader</a:t>
            </a:r>
            <a:r>
              <a:rPr lang="zh-CN" altLang="en-US" dirty="0">
                <a:sym typeface="+mn-ea"/>
              </a:rPr>
              <a:t>的子类，</a:t>
            </a:r>
            <a:r>
              <a:rPr lang="zh-CN" altLang="en-US" dirty="0"/>
              <a:t>称为</a:t>
            </a:r>
            <a:r>
              <a:rPr lang="zh-CN" altLang="en-US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文件读取流</a:t>
            </a:r>
            <a:r>
              <a:rPr lang="zh-CN" altLang="en-US" dirty="0"/>
              <a:t>，允许以字符流的形式对文件进行读操作，其构造方法有</a:t>
            </a:r>
            <a:r>
              <a:rPr lang="en-US" altLang="zh-CN" dirty="0"/>
              <a:t>3</a:t>
            </a:r>
            <a:r>
              <a:rPr lang="zh-CN" altLang="en-US" dirty="0"/>
              <a:t>种重载方式，以下是常用的几种：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0647" y="2793318"/>
          <a:ext cx="11603355" cy="1973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84955"/>
                <a:gridCol w="75184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 造 方 法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    明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694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FileReader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(File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throws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FileNotFoundException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对象创建文件读取流对象，如果文件打开失败，将抛出异常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694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FileReader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name)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throws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FileNotFoundException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使用文件名或路径创建文件读取流对象，如果文件打开失败，将抛出异常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：掌握字符的输入输出流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704215"/>
            <a:ext cx="7049770" cy="956945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ym typeface="+mn-ea"/>
              </a:rPr>
              <a:t>FileReader</a:t>
            </a:r>
            <a:r>
              <a:rPr lang="zh-CN" altLang="en-US" sz="2400" dirty="0" err="1">
                <a:sym typeface="+mn-ea"/>
              </a:rPr>
              <a:t>与</a:t>
            </a:r>
            <a:r>
              <a:rPr lang="en-US" altLang="zh-CN" sz="2400" dirty="0" err="1">
                <a:sym typeface="+mn-ea"/>
              </a:rPr>
              <a:t>FileWriter</a:t>
            </a:r>
            <a:r>
              <a:rPr lang="zh-CN" altLang="en-US" sz="2400" dirty="0" err="1">
                <a:sym typeface="+mn-ea"/>
              </a:rPr>
              <a:t>实现文件的复制</a:t>
            </a:r>
            <a:endParaRPr lang="zh-CN" altLang="en-US" sz="24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24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1018540" y="2029460"/>
            <a:ext cx="2984500" cy="206819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张总，您好！：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algn="l"/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世界那么大，我想去看看！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algn="l"/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                </a:t>
            </a:r>
            <a:endParaRPr lang="zh-CN" altLang="en-US"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186555" y="2781300"/>
            <a:ext cx="2260600" cy="5651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云形标注 10"/>
          <p:cNvSpPr/>
          <p:nvPr/>
        </p:nvSpPr>
        <p:spPr>
          <a:xfrm>
            <a:off x="10789285" y="287655"/>
            <a:ext cx="1075690" cy="61150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例</a:t>
            </a:r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" name="折角形 3"/>
          <p:cNvSpPr/>
          <p:nvPr/>
        </p:nvSpPr>
        <p:spPr>
          <a:xfrm>
            <a:off x="6768465" y="2085975"/>
            <a:ext cx="2984500" cy="206819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张总，您好！：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algn="l"/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世界那么大，我想去看看！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algn="l"/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                </a:t>
            </a:r>
            <a:endParaRPr lang="zh-CN" altLang="en-US"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759960" y="2517140"/>
            <a:ext cx="968375" cy="58547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  <a:sym typeface="+mn-ea"/>
              </a:rPr>
              <a:t>复制</a:t>
            </a:r>
            <a:endParaRPr lang="zh-CN" altLang="en-US" sz="1800" b="1" dirty="0">
              <a:solidFill>
                <a:schemeClr val="tx1"/>
              </a:solidFill>
              <a:sym typeface="+mn-ea"/>
            </a:endParaRPr>
          </a:p>
          <a:p>
            <a:endParaRPr lang="zh-CN" altLang="en-US" sz="1800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掌握字符的输入输出流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BufferedWriter</a:t>
            </a:r>
            <a:r>
              <a:rPr lang="zh-CN" altLang="en-US" sz="2400" dirty="0"/>
              <a:t>类里有一个方法要注意</a:t>
            </a:r>
            <a:endParaRPr lang="zh-CN" altLang="en-US" sz="2400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sz="2400" dirty="0">
                <a:sym typeface="+mn-ea"/>
              </a:rPr>
              <a:t>BufferedReader</a:t>
            </a:r>
            <a:r>
              <a:rPr lang="zh-CN" altLang="en-US" sz="2400" dirty="0">
                <a:sym typeface="+mn-ea"/>
              </a:rPr>
              <a:t>类里有一个方法要注意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说明：处理流和节点流的区别</a:t>
            </a:r>
            <a:endParaRPr lang="zh-CN" altLang="en-US" sz="24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23760" y="1760402"/>
          <a:ext cx="11517630" cy="2735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48150"/>
                <a:gridCol w="7269480"/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void newLine()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throws IOException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写一行行分隔符</a:t>
                      </a:r>
                      <a:endParaRPr lang="zh-CN" altLang="en-US" sz="1800" kern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18045" y="4228647"/>
          <a:ext cx="11517630" cy="1181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48150"/>
                <a:gridCol w="7269480"/>
              </a:tblGrid>
              <a:tr h="541020">
                <a:tc>
                  <a:txBody>
                    <a:bodyPr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String readLine()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throws IOException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zh-CN" altLang="en-US" sz="18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读一行文字。 一行被视为由换行符（'\ n'），回车符（'\ r'）中的任何一个或随后的换行符终止</a:t>
                      </a:r>
                      <a:endParaRPr lang="zh-CN" altLang="en-US" sz="1800" kern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云形标注 10"/>
          <p:cNvSpPr/>
          <p:nvPr/>
        </p:nvSpPr>
        <p:spPr>
          <a:xfrm>
            <a:off x="10789285" y="287655"/>
            <a:ext cx="1075690" cy="61150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例</a:t>
            </a:r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6" name="云形标注 5"/>
          <p:cNvSpPr/>
          <p:nvPr/>
        </p:nvSpPr>
        <p:spPr>
          <a:xfrm>
            <a:off x="10974070" y="3212465"/>
            <a:ext cx="1075690" cy="61150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例</a:t>
            </a:r>
            <a:r>
              <a:rPr lang="en-US" altLang="zh-CN"/>
              <a:t>15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输入输出流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 </a:t>
            </a:r>
            <a:r>
              <a:rPr lang="zh-CN" altLang="en-US" dirty="0"/>
              <a:t>：</a:t>
            </a:r>
            <a:r>
              <a:rPr lang="en-US" altLang="zh-CN" dirty="0"/>
              <a:t>IO</a:t>
            </a:r>
            <a:r>
              <a:rPr lang="zh-CN" altLang="en-US" dirty="0"/>
              <a:t>流的概念与作用</a:t>
            </a:r>
            <a:endParaRPr lang="zh-CN" altLang="en-US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流的体系结构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：掌握字</a:t>
            </a:r>
            <a:r>
              <a:rPr lang="zh-CN" altLang="en-US" dirty="0">
                <a:sym typeface="+mn-ea"/>
              </a:rPr>
              <a:t>符</a:t>
            </a:r>
            <a:r>
              <a:rPr lang="zh-CN" altLang="en-US" dirty="0">
                <a:sym typeface="+mn-ea"/>
              </a:rPr>
              <a:t>的输入输出流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掌握字</a:t>
            </a:r>
            <a:r>
              <a:rPr lang="zh-CN" altLang="en-US" dirty="0">
                <a:sym typeface="+mn-ea"/>
              </a:rPr>
              <a:t>节</a:t>
            </a:r>
            <a:r>
              <a:rPr lang="zh-CN" altLang="en-US" dirty="0">
                <a:sym typeface="+mn-ea"/>
              </a:rPr>
              <a:t>的输入输出流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掌握</a:t>
            </a:r>
            <a:r>
              <a:rPr lang="zh-CN" altLang="en-US" dirty="0">
                <a:sym typeface="+mn-ea"/>
              </a:rPr>
              <a:t>System的标准输入输出流</a:t>
            </a:r>
            <a:endParaRPr lang="zh-CN" altLang="en-US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掌握</a:t>
            </a:r>
            <a:r>
              <a:rPr lang="zh-CN" altLang="en-US" dirty="0">
                <a:sym typeface="+mn-ea"/>
              </a:rPr>
              <a:t>字节字符转换流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知识点</a:t>
            </a:r>
            <a:r>
              <a:rPr lang="en-US" altLang="zh-CN" dirty="0"/>
              <a:t>7</a:t>
            </a:r>
            <a:r>
              <a:rPr lang="zh-CN" altLang="en-US" dirty="0"/>
              <a:t>： </a:t>
            </a:r>
            <a:r>
              <a:rPr lang="zh-CN" altLang="en-US" dirty="0">
                <a:sym typeface="+mn-ea"/>
              </a:rPr>
              <a:t>掌握</a:t>
            </a:r>
            <a:r>
              <a:rPr lang="zh-CN" altLang="en-US" dirty="0"/>
              <a:t>随机访问文件流 </a:t>
            </a:r>
            <a:endParaRPr lang="zh-CN" altLang="en-US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8</a:t>
            </a:r>
            <a:r>
              <a:rPr lang="zh-CN" altLang="en-US" dirty="0"/>
              <a:t>： </a:t>
            </a:r>
            <a:r>
              <a:rPr lang="zh-CN" altLang="en-US" dirty="0">
                <a:sym typeface="+mn-ea"/>
              </a:rPr>
              <a:t>掌握</a:t>
            </a:r>
            <a:r>
              <a:rPr lang="zh-CN" altLang="en-US" dirty="0"/>
              <a:t>字节数组流  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：掌握字符的输入输出流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704215"/>
            <a:ext cx="7067550" cy="95694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ym typeface="+mn-ea"/>
              </a:rPr>
              <a:t>BufferedWriter  </a:t>
            </a:r>
            <a:r>
              <a:rPr lang="en-US" altLang="zh-CN" sz="2400" dirty="0">
                <a:sym typeface="+mn-ea"/>
              </a:rPr>
              <a:t>BufferedReader</a:t>
            </a:r>
            <a:r>
              <a:rPr lang="zh-CN" altLang="en-US" sz="2400" dirty="0">
                <a:sym typeface="+mn-ea"/>
              </a:rPr>
              <a:t>实现文件的复制</a:t>
            </a:r>
            <a:endParaRPr lang="zh-CN" altLang="en-US" sz="2400" dirty="0">
              <a:sym typeface="+mn-ea"/>
            </a:endParaRPr>
          </a:p>
          <a:p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1018540" y="2029460"/>
            <a:ext cx="2984500" cy="206819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张总，您好！：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algn="l"/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世界那么大，我想去看看！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algn="l"/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                </a:t>
            </a:r>
            <a:endParaRPr lang="zh-CN" altLang="en-US"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186555" y="2781300"/>
            <a:ext cx="2260600" cy="5651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云形标注 10"/>
          <p:cNvSpPr/>
          <p:nvPr/>
        </p:nvSpPr>
        <p:spPr>
          <a:xfrm>
            <a:off x="10789285" y="287655"/>
            <a:ext cx="1075690" cy="61150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例</a:t>
            </a:r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" name="折角形 3"/>
          <p:cNvSpPr/>
          <p:nvPr/>
        </p:nvSpPr>
        <p:spPr>
          <a:xfrm>
            <a:off x="6768465" y="2085975"/>
            <a:ext cx="2984500" cy="206819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张总，您好！：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algn="l"/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世界那么大，我想去看看！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algn="l"/>
            <a:r>
              <a: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                </a:t>
            </a:r>
            <a:endParaRPr lang="zh-CN" altLang="en-US"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759960" y="2517140"/>
            <a:ext cx="968375" cy="58547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  <a:sym typeface="+mn-ea"/>
              </a:rPr>
              <a:t>复制</a:t>
            </a:r>
            <a:endParaRPr lang="zh-CN" altLang="en-US" sz="1800" b="1" dirty="0">
              <a:solidFill>
                <a:schemeClr val="tx1"/>
              </a:solidFill>
              <a:sym typeface="+mn-ea"/>
            </a:endParaRPr>
          </a:p>
          <a:p>
            <a:endParaRPr lang="zh-CN" altLang="en-US" sz="1800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掌握字节的输入输出流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905" y="949212"/>
            <a:ext cx="11792070" cy="5448937"/>
          </a:xfrm>
        </p:spPr>
        <p:txBody>
          <a:bodyPr/>
          <a:lstStyle/>
          <a:p>
            <a:r>
              <a:rPr lang="en-US" altLang="zh-CN" sz="2400" dirty="0" err="1"/>
              <a:t>OutputStream</a:t>
            </a:r>
            <a:r>
              <a:rPr lang="en-US" altLang="zh-CN" sz="2400" dirty="0"/>
              <a:t>它不仅可以</a:t>
            </a:r>
            <a:r>
              <a:rPr lang="zh-CN" altLang="en-US" sz="2400" dirty="0"/>
              <a:t>写入</a:t>
            </a:r>
            <a:r>
              <a:rPr lang="en-US" altLang="zh-CN" sz="2400" dirty="0"/>
              <a:t>字</a:t>
            </a:r>
            <a:r>
              <a:rPr lang="zh-CN" altLang="en-US" sz="2400" dirty="0"/>
              <a:t>节，字符</a:t>
            </a:r>
            <a:r>
              <a:rPr lang="en-US" altLang="zh-CN" sz="2400" dirty="0"/>
              <a:t>，还可以</a:t>
            </a:r>
            <a:r>
              <a:rPr lang="zh-CN" altLang="en-US" sz="2400" dirty="0"/>
              <a:t>写入</a:t>
            </a:r>
            <a:r>
              <a:rPr lang="zh-CN" altLang="en-US" sz="2400" dirty="0"/>
              <a:t>图片等</a:t>
            </a:r>
            <a:r>
              <a:rPr lang="en-US" altLang="zh-CN" sz="2400" dirty="0"/>
              <a:t>媒体文件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sz="2400" dirty="0"/>
              <a:t>由于</a:t>
            </a:r>
            <a:r>
              <a:rPr lang="en-US" altLang="zh-CN" sz="2400" dirty="0" err="1">
                <a:sym typeface="+mn-ea"/>
              </a:rPr>
              <a:t>OutputStream</a:t>
            </a:r>
            <a:r>
              <a:rPr lang="zh-CN" altLang="en-US" sz="2400" dirty="0" err="1">
                <a:sym typeface="+mn-ea"/>
              </a:rPr>
              <a:t>是抽象类不能创建对象，所以用它子类来完成写入字节的操作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24090" y="2006147"/>
          <a:ext cx="11284585" cy="20739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30525"/>
                <a:gridCol w="835406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close()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关闭此输出流并释放与此流有关的所有系统资源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flush()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刷新此输出流并强制写出所有缓冲的输出字节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abstract void</a:t>
                      </a:r>
                      <a:r>
                        <a:rPr lang="en-US" altLang="zh-CN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write(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将指定的字节写入此输出流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write(byte[] b)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 b.length字节从指定的字节数组写入此文件输出流。 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1931316" y="5569650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FileOutputStream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628856" y="5569741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BufferedOutputStream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10789285" y="287655"/>
            <a:ext cx="1075690" cy="61150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例</a:t>
            </a:r>
            <a:r>
              <a:rPr lang="en-US" altLang="zh-CN"/>
              <a:t>17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掌握字节的输入输出流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905" y="704737"/>
            <a:ext cx="11792070" cy="5448937"/>
          </a:xfrm>
        </p:spPr>
        <p:txBody>
          <a:bodyPr/>
          <a:lstStyle/>
          <a:p>
            <a:r>
              <a:rPr lang="zh-CN" altLang="en-US" sz="2400" dirty="0"/>
              <a:t>向文件中写入字节，用</a:t>
            </a:r>
            <a:r>
              <a:rPr lang="en-US" altLang="zh-CN" sz="2400" dirty="0" err="1">
                <a:sym typeface="+mn-ea"/>
              </a:rPr>
              <a:t>OutputStream</a:t>
            </a:r>
            <a:r>
              <a:rPr lang="zh-CN" altLang="en-US" sz="2400" dirty="0" err="1">
                <a:sym typeface="+mn-ea"/>
              </a:rPr>
              <a:t>的子类</a:t>
            </a:r>
            <a:r>
              <a:rPr lang="en-US" altLang="zh-CN" sz="2400" dirty="0"/>
              <a:t>java.io.FileOutputStream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类的构造方法有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种重载方式，以下是常用的几种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39905" y="2285410"/>
          <a:ext cx="11662539" cy="39909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3560"/>
                <a:gridCol w="7308979"/>
              </a:tblGrid>
              <a:tr h="6635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 造 方 法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    明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515456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FileOutputStream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(File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throws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FileNotFoundException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r>
                        <a:rPr kumimoji="0" 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对象创建文件输出流对象，如果文件打开失败，将抛出异常</a:t>
                      </a:r>
                      <a:endParaRPr kumimoji="0" 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52089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FileOutputStream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(File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append)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throws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FileNotFoundException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对象创建文件输出流对象，并由参数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append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指定是否追加文件内容，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为追加，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为不追加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（将会直接删除以前的文件内容）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，异常情况同上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515456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FileOutputStream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name)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throws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FileNotFoundException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直接使用文件名或路径创建文件输出流对象，异常情况同上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515456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FileOutputStream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name,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append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throws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FileNotFoundException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直接使用文件名或路径创建文件输出流对象，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并由参数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append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指定是否追加，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异常情况同上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掌握字节的输入输出流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" y="899160"/>
            <a:ext cx="11791950" cy="5958205"/>
          </a:xfrm>
        </p:spPr>
        <p:txBody>
          <a:bodyPr>
            <a:normAutofit lnSpcReduction="20000"/>
          </a:bodyPr>
          <a:lstStyle/>
          <a:p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java.io.</a:t>
            </a:r>
            <a:r>
              <a:rPr lang="en-US" altLang="zh-CN" sz="2400" dirty="0">
                <a:sym typeface="+mn-ea"/>
              </a:rPr>
              <a:t>FileOutputStream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用来写入字节文件的便捷类。</a:t>
            </a:r>
            <a:endParaRPr lang="en-US" altLang="zh-CN" sz="2400" dirty="0">
              <a:cs typeface="微软雅黑 Light" panose="020B0502040204020203" pitchFamily="34" charset="-122"/>
            </a:endParaRPr>
          </a:p>
          <a:p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需求：将</a:t>
            </a:r>
            <a:r>
              <a:rPr lang="en-US" altLang="zh-CN" sz="2400" dirty="0">
                <a:cs typeface="微软雅黑 Light" panose="020B0502040204020203" pitchFamily="34" charset="-122"/>
                <a:sym typeface="Arial" panose="020B0604020202020204" pitchFamily="34" charset="0"/>
              </a:rPr>
              <a:t>”</a:t>
            </a:r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abc</a:t>
            </a:r>
            <a:r>
              <a:rPr lang="en-US" altLang="zh-CN" sz="2400" dirty="0">
                <a:cs typeface="微软雅黑 Light" panose="020B0502040204020203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字符串写入硬盘文件中。</a:t>
            </a:r>
            <a:endParaRPr lang="en-US" altLang="zh-CN" sz="2400" dirty="0">
              <a:cs typeface="微软雅黑 Light" panose="020B0502040204020203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  创建一个字节输出流对象。</a:t>
            </a:r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endParaRPr lang="zh-CN" altLang="en-US" sz="2400" dirty="0"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File</a:t>
            </a:r>
            <a:r>
              <a:rPr lang="en-US" altLang="zh-CN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OutputStream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 fw = new 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File</a:t>
            </a:r>
            <a:r>
              <a:rPr lang="en-US" altLang="zh-CN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OutputStream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Arial" panose="020B0604020202020204" pitchFamily="34" charset="0"/>
              </a:rPr>
              <a:t>“</a:t>
            </a:r>
            <a:r>
              <a:rPr lang="en-US" altLang="zh-CN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D:\\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Test.txt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);</a:t>
            </a:r>
            <a:endParaRPr lang="zh-CN" altLang="en-US" sz="2400" dirty="0">
              <a:solidFill>
                <a:srgbClr val="0000FF"/>
              </a:solidFill>
              <a:cs typeface="微软雅黑 Light" panose="020B0502040204020203" pitchFamily="34" charset="-122"/>
              <a:sym typeface="+mn-ea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400" dirty="0">
              <a:solidFill>
                <a:srgbClr val="0000FF"/>
              </a:solidFill>
              <a:cs typeface="微软雅黑 Light" panose="020B0502040204020203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   调用流对象的写入方法，将数据写入流</a:t>
            </a:r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,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其实写到文件中</a:t>
            </a:r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endParaRPr lang="zh-CN" altLang="en-US" sz="2400" dirty="0"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fw.write(数字);</a:t>
            </a:r>
            <a:endParaRPr lang="zh-CN" altLang="en-US" sz="2400" dirty="0">
              <a:solidFill>
                <a:srgbClr val="0000FF"/>
              </a:solidFill>
              <a:cs typeface="微软雅黑 Light" panose="020B0502040204020203" pitchFamily="34" charset="-122"/>
              <a:sym typeface="+mn-ea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fw.write(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Arial" panose="020B0604020202020204" pitchFamily="34" charset="0"/>
              </a:rPr>
              <a:t>“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a</a:t>
            </a:r>
            <a:r>
              <a:rPr lang="en-US" altLang="zh-CN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bc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Arial" panose="020B0604020202020204" pitchFamily="34" charset="0"/>
              </a:rPr>
              <a:t>”</a:t>
            </a:r>
            <a:r>
              <a:rPr lang="en-US" altLang="zh-CN" dirty="0">
                <a:solidFill>
                  <a:srgbClr val="0000FF"/>
                </a:solidFill>
                <a:cs typeface="微软雅黑 Light" panose="020B0502040204020203" pitchFamily="34" charset="-122"/>
                <a:sym typeface="Arial" panose="020B0604020202020204" pitchFamily="34" charset="0"/>
              </a:rPr>
              <a:t>.getBytes()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);</a:t>
            </a:r>
            <a:endParaRPr lang="zh-CN" altLang="en-US" dirty="0">
              <a:solidFill>
                <a:srgbClr val="0000FF"/>
              </a:solidFill>
              <a:cs typeface="微软雅黑 Light" panose="020B0502040204020203" pitchFamily="34" charset="-122"/>
              <a:sym typeface="+mn-ea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400" dirty="0">
              <a:solidFill>
                <a:srgbClr val="0000FF"/>
              </a:solidFill>
              <a:cs typeface="微软雅黑 Light" panose="020B0502040204020203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   关闭流资源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fw.close();</a:t>
            </a:r>
            <a:endParaRPr lang="zh-CN" altLang="en-US" sz="2400" dirty="0">
              <a:solidFill>
                <a:srgbClr val="0000FF"/>
              </a:solidFill>
              <a:cs typeface="微软雅黑 Light" panose="020B0502040204020203" pitchFamily="34" charset="-122"/>
              <a:sym typeface="+mn-ea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</a:rPr>
              <a:t>   </a:t>
            </a:r>
            <a:endParaRPr lang="zh-CN" altLang="en-US" sz="2400" dirty="0">
              <a:solidFill>
                <a:srgbClr val="0000FF"/>
              </a:solidFill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cs typeface="微软雅黑 Light" panose="020B0502040204020203" pitchFamily="34" charset="-122"/>
                <a:sym typeface="+mn-ea"/>
              </a:rPr>
              <a:t>关闭资源之前先判断下流</a:t>
            </a:r>
            <a:endParaRPr lang="zh-CN" altLang="en-US" sz="2000" dirty="0">
              <a:cs typeface="微软雅黑 Light" panose="020B0502040204020203" pitchFamily="34" charset="-122"/>
              <a:sym typeface="+mn-ea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cs typeface="微软雅黑 Light" panose="020B0502040204020203" pitchFamily="34" charset="-122"/>
                <a:sym typeface="+mn-ea"/>
              </a:rPr>
              <a:t>不写close方法，效率会越来越低</a:t>
            </a:r>
            <a:endParaRPr lang="en-US" altLang="zh-CN" sz="2000" dirty="0">
              <a:cs typeface="微软雅黑 Light" panose="020B0502040204020203" pitchFamily="34" charset="-122"/>
              <a:sym typeface="+mn-ea"/>
            </a:endParaRPr>
          </a:p>
          <a:p>
            <a:pPr lvl="1" eaLnBrk="1" hangingPunct="1">
              <a:lnSpc>
                <a:spcPct val="80000"/>
              </a:lnSpc>
            </a:pPr>
            <a:r>
              <a:rPr sz="2000" dirty="0"/>
              <a:t> 在finally中对流进行关闭</a:t>
            </a:r>
            <a:endParaRPr sz="2000"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掌握字节的输入输出流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FileOutputStream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将</a:t>
            </a:r>
            <a:r>
              <a:rPr lang="en-US" altLang="zh-CN" dirty="0">
                <a:cs typeface="微软雅黑 Light" panose="020B0502040204020203" pitchFamily="34" charset="-122"/>
                <a:sym typeface="Arial" panose="020B0604020202020204" pitchFamily="34" charset="0"/>
              </a:rPr>
              <a:t>”</a:t>
            </a:r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abc</a:t>
            </a:r>
            <a:r>
              <a:rPr lang="en-US" altLang="zh-CN" dirty="0">
                <a:cs typeface="微软雅黑 Light" panose="020B0502040204020203" pitchFamily="34" charset="-122"/>
                <a:sym typeface="Arial" panose="020B0604020202020204" pitchFamily="34" charset="0"/>
              </a:rPr>
              <a:t>”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字符串写入硬盘文件中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2620" y="1737995"/>
            <a:ext cx="6389370" cy="48494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掌握字节的输入输出流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899160"/>
            <a:ext cx="11902440" cy="5448935"/>
          </a:xfrm>
        </p:spPr>
        <p:txBody>
          <a:bodyPr/>
          <a:lstStyle/>
          <a:p>
            <a:r>
              <a:rPr lang="zh-CN" altLang="en-US" sz="2400" dirty="0">
                <a:sym typeface="+mn-ea"/>
              </a:rPr>
              <a:t>用</a:t>
            </a:r>
            <a:r>
              <a:rPr lang="en-US" altLang="zh-CN" sz="2400" dirty="0">
                <a:sym typeface="+mn-ea"/>
              </a:rPr>
              <a:t>BufferedOutputStream</a:t>
            </a:r>
            <a:r>
              <a:rPr lang="zh-CN" altLang="en-US" sz="2400" dirty="0">
                <a:sym typeface="+mn-ea"/>
              </a:rPr>
              <a:t>向文件中写数据</a:t>
            </a:r>
            <a:endParaRPr lang="zh-CN" altLang="en-US" sz="24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endParaRPr lang="zh-CN" altLang="en-US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r>
              <a:rPr lang="zh-CN" altLang="en-US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注意：处理流不能单独使用要套在</a:t>
            </a:r>
            <a:endParaRPr lang="zh-CN" altLang="en-US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           节点流的外面才可以使用</a:t>
            </a:r>
            <a:endParaRPr lang="zh-CN" altLang="en-US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5195" y="556260"/>
            <a:ext cx="6086475" cy="61341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掌握字节的输入输出流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905" y="949212"/>
            <a:ext cx="11792070" cy="5448937"/>
          </a:xfrm>
        </p:spPr>
        <p:txBody>
          <a:bodyPr/>
          <a:lstStyle/>
          <a:p>
            <a:r>
              <a:rPr lang="en-US" altLang="zh-CN" sz="2000" dirty="0" err="1"/>
              <a:t>InputStream</a:t>
            </a:r>
            <a:r>
              <a:rPr lang="en-US" altLang="zh-CN" sz="2000" dirty="0"/>
              <a:t>它不仅可以</a:t>
            </a:r>
            <a:r>
              <a:rPr lang="zh-CN" altLang="en-US" sz="2000" dirty="0"/>
              <a:t>读取</a:t>
            </a:r>
            <a:r>
              <a:rPr lang="en-US" altLang="zh-CN" sz="2000" dirty="0"/>
              <a:t>字</a:t>
            </a:r>
            <a:r>
              <a:rPr lang="zh-CN" altLang="en-US" sz="2000" dirty="0"/>
              <a:t>节，字符</a:t>
            </a:r>
            <a:r>
              <a:rPr lang="en-US" altLang="zh-CN" sz="2000" dirty="0"/>
              <a:t>，还可以</a:t>
            </a:r>
            <a:r>
              <a:rPr lang="zh-CN" altLang="en-US" sz="2000" dirty="0"/>
              <a:t>读取图片等</a:t>
            </a:r>
            <a:r>
              <a:rPr lang="en-US" altLang="zh-CN" sz="2000" dirty="0"/>
              <a:t>媒体文件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sz="2000" dirty="0"/>
              <a:t>由于</a:t>
            </a:r>
            <a:r>
              <a:rPr lang="en-US" altLang="zh-CN" sz="2000" dirty="0"/>
              <a:t>In</a:t>
            </a:r>
            <a:r>
              <a:rPr lang="en-US" altLang="zh-CN" sz="2000" dirty="0" err="1">
                <a:sym typeface="+mn-ea"/>
              </a:rPr>
              <a:t>tputStream</a:t>
            </a:r>
            <a:r>
              <a:rPr lang="zh-CN" altLang="en-US" sz="2000" dirty="0" err="1">
                <a:sym typeface="+mn-ea"/>
              </a:rPr>
              <a:t>是抽象类不能创建对象，所以用它子类来完成写入字节的操作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24090" y="1583872"/>
          <a:ext cx="11649710" cy="34302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25775"/>
                <a:gridCol w="8623935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方法签名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 close()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关闭此输出流并释放与此流有关的所有系统资源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int read()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throws IOException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从该输入流读取一个字节的数据，如果达到文件的末尾，</a:t>
                      </a:r>
                      <a:r>
                        <a:rPr lang="zh-CN" altLang="en-US" sz="1800" kern="1200" dirty="0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 -1</a:t>
                      </a:r>
                      <a:endParaRPr lang="zh-CN" altLang="en-US" sz="1800" kern="1200" dirty="0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scaled="0"/>
                        </a:gra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int read(byte[] b)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throws IOException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从该输入流读取最多b.length字节的数据到字节数组</a:t>
                      </a: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dirty="0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返回读入的字节数</a:t>
                      </a: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文件的结尾已经到达，</a:t>
                      </a:r>
                      <a:r>
                        <a:rPr lang="zh-CN" altLang="en-US" sz="1800" dirty="0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返回</a:t>
                      </a:r>
                      <a:r>
                        <a:rPr dirty="0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-1</a:t>
                      </a:r>
                      <a:endParaRPr dirty="0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scaled="0"/>
                        </a:gra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int read(byte[] b,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int off,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int len)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throws IOException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从该输入流读取最多len字节的数据为字节数组</a:t>
                      </a:r>
                      <a:r>
                        <a:rPr lang="zh-CN" altLang="en-US" dirty="0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（返回读出来的元素个数）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- 读取数据的缓冲区。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 - 目标数组 b的起始偏移量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 - 读取的最大字节数。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1570186" y="6007476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FileInputStream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184509" y="6007443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BufferedInputStream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10789285" y="287655"/>
            <a:ext cx="1075690" cy="61150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例</a:t>
            </a:r>
            <a:r>
              <a:rPr lang="en-US" altLang="zh-CN"/>
              <a:t>18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掌握字节的输入输出流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" y="899160"/>
            <a:ext cx="11791950" cy="595820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java.io.</a:t>
            </a:r>
            <a:r>
              <a:rPr lang="en-US" altLang="zh-CN" sz="2400" dirty="0">
                <a:sym typeface="+mn-ea"/>
              </a:rPr>
              <a:t>FileInputStream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用来写入字符文件的便捷类。</a:t>
            </a:r>
            <a:endParaRPr lang="en-US" altLang="zh-CN" sz="2400" dirty="0">
              <a:cs typeface="微软雅黑 Light" panose="020B0502040204020203" pitchFamily="34" charset="-122"/>
            </a:endParaRPr>
          </a:p>
          <a:p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需求：将</a:t>
            </a:r>
            <a:r>
              <a:rPr lang="en-US" altLang="zh-CN" sz="2400" dirty="0">
                <a:cs typeface="微软雅黑 Light" panose="020B0502040204020203" pitchFamily="34" charset="-122"/>
                <a:sym typeface="Arial" panose="020B0604020202020204" pitchFamily="34" charset="0"/>
              </a:rPr>
              <a:t>”</a:t>
            </a:r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abc</a:t>
            </a:r>
            <a:r>
              <a:rPr lang="en-US" altLang="zh-CN" sz="2400" dirty="0">
                <a:cs typeface="微软雅黑 Light" panose="020B0502040204020203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字符串从文件中读取出来。</a:t>
            </a:r>
            <a:endParaRPr lang="en-US" altLang="zh-CN" sz="2400" dirty="0">
              <a:cs typeface="微软雅黑 Light" panose="020B0502040204020203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  创建一个字符输出流对象。</a:t>
            </a:r>
            <a:endParaRPr lang="zh-CN" altLang="en-US" sz="2400" dirty="0"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File</a:t>
            </a:r>
            <a:r>
              <a:rPr lang="en-US" altLang="zh-CN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InputStream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 f</a:t>
            </a:r>
            <a:r>
              <a:rPr lang="en-US" altLang="zh-CN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is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 = new 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File</a:t>
            </a:r>
            <a:r>
              <a:rPr lang="en-US" altLang="zh-CN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InputStream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Arial" panose="020B0604020202020204" pitchFamily="34" charset="0"/>
              </a:rPr>
              <a:t>“</a:t>
            </a:r>
            <a:r>
              <a:rPr lang="en-US" altLang="zh-CN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D:\\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Test.txt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);</a:t>
            </a:r>
            <a:endParaRPr lang="zh-CN" altLang="en-US" sz="2400" dirty="0">
              <a:solidFill>
                <a:srgbClr val="0000FF"/>
              </a:solidFill>
              <a:cs typeface="微软雅黑 Light" panose="020B0502040204020203" pitchFamily="34" charset="-122"/>
              <a:sym typeface="+mn-ea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400" dirty="0">
              <a:solidFill>
                <a:srgbClr val="0000FF"/>
              </a:solidFill>
              <a:cs typeface="微软雅黑 Light" panose="020B0502040204020203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   调用流对象的写入方法，将数据写入流</a:t>
            </a:r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,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其实写到临时存储缓冲区中</a:t>
            </a:r>
            <a:endParaRPr lang="zh-CN" altLang="en-US" sz="2400" dirty="0">
              <a:solidFill>
                <a:srgbClr val="0000FF"/>
              </a:solidFill>
              <a:cs typeface="微软雅黑 Light" panose="020B0502040204020203" pitchFamily="34" charset="-122"/>
              <a:sym typeface="+mn-ea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f</a:t>
            </a:r>
            <a:r>
              <a:rPr lang="en-US" altLang="zh-CN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is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.</a:t>
            </a:r>
            <a:r>
              <a:rPr lang="en-US" altLang="zh-CN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read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(); </a:t>
            </a:r>
            <a:endParaRPr lang="zh-CN" altLang="en-US" sz="2400" dirty="0">
              <a:solidFill>
                <a:srgbClr val="0000FF"/>
              </a:solidFill>
              <a:cs typeface="微软雅黑 Light" panose="020B0502040204020203" pitchFamily="34" charset="-122"/>
              <a:sym typeface="+mn-ea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fis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.</a:t>
            </a:r>
            <a:r>
              <a:rPr lang="en-US" altLang="zh-CN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read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(</a:t>
            </a:r>
            <a:r>
              <a:rPr lang="en-US" altLang="zh-CN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byte</a:t>
            </a:r>
            <a:r>
              <a:rPr lang="zh-CN" altLang="en-US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的数组);</a:t>
            </a:r>
            <a:endParaRPr lang="en-US" altLang="zh-CN" sz="2400" dirty="0">
              <a:solidFill>
                <a:srgbClr val="0000FF"/>
              </a:solidFill>
              <a:cs typeface="微软雅黑 Light" panose="020B0502040204020203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   关闭流资源</a:t>
            </a:r>
            <a:r>
              <a:rPr lang="zh-CN" altLang="en-US" sz="2400" dirty="0">
                <a:solidFill>
                  <a:srgbClr val="0000FF"/>
                </a:solidFill>
                <a:cs typeface="微软雅黑 Light" panose="020B0502040204020203" pitchFamily="34" charset="-122"/>
                <a:sym typeface="+mn-ea"/>
              </a:rPr>
              <a:t>fw.close();</a:t>
            </a:r>
            <a:endParaRPr lang="zh-CN" altLang="en-US" sz="2400" dirty="0">
              <a:solidFill>
                <a:srgbClr val="0000FF"/>
              </a:solidFill>
              <a:cs typeface="微软雅黑 Light" panose="020B0502040204020203" pitchFamily="34" charset="-122"/>
              <a:sym typeface="+mn-ea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endParaRPr lang="zh-CN" altLang="en-US" sz="2400" dirty="0">
              <a:solidFill>
                <a:srgbClr val="0000FF"/>
              </a:solidFill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不写close方法，效率会越来越低</a:t>
            </a:r>
            <a:endParaRPr lang="en-US" altLang="zh-CN" dirty="0">
              <a:cs typeface="微软雅黑 Light" panose="020B0502040204020203" pitchFamily="34" charset="-122"/>
              <a:sym typeface="+mn-ea"/>
            </a:endParaRPr>
          </a:p>
          <a:p>
            <a:pPr lvl="1" eaLnBrk="1" hangingPunct="1">
              <a:lnSpc>
                <a:spcPct val="80000"/>
              </a:lnSpc>
            </a:pPr>
            <a:r>
              <a:rPr dirty="0"/>
              <a:t> 在finally中对流进行关闭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：掌握字符的输入输出流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704215"/>
            <a:ext cx="7067550" cy="95694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ym typeface="+mn-ea"/>
              </a:rPr>
              <a:t>BufferedWriter  </a:t>
            </a:r>
            <a:r>
              <a:rPr lang="en-US" altLang="zh-CN" sz="2400" dirty="0">
                <a:sym typeface="+mn-ea"/>
              </a:rPr>
              <a:t>BufferedReader</a:t>
            </a:r>
            <a:r>
              <a:rPr lang="zh-CN" altLang="en-US" sz="2400" dirty="0">
                <a:sym typeface="+mn-ea"/>
              </a:rPr>
              <a:t>实现文件的复制</a:t>
            </a:r>
            <a:endParaRPr lang="zh-CN" altLang="en-US" sz="2400" dirty="0">
              <a:sym typeface="+mn-ea"/>
            </a:endParaRPr>
          </a:p>
          <a:p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490085" y="3046095"/>
            <a:ext cx="2260600" cy="5651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云形标注 10"/>
          <p:cNvSpPr/>
          <p:nvPr/>
        </p:nvSpPr>
        <p:spPr>
          <a:xfrm>
            <a:off x="10789285" y="287655"/>
            <a:ext cx="1075690" cy="61150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例</a:t>
            </a:r>
            <a:r>
              <a:rPr lang="en-US" altLang="zh-CN"/>
              <a:t>19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010785" y="2730500"/>
            <a:ext cx="968375" cy="58547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  <a:sym typeface="+mn-ea"/>
              </a:rPr>
              <a:t>复制</a:t>
            </a:r>
            <a:endParaRPr lang="zh-CN" altLang="en-US" sz="1800" b="1" dirty="0">
              <a:solidFill>
                <a:schemeClr val="tx1"/>
              </a:solidFill>
              <a:sym typeface="+mn-ea"/>
            </a:endParaRPr>
          </a:p>
          <a:p>
            <a:endParaRPr lang="zh-CN" altLang="en-US" sz="1800" b="1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1977390"/>
            <a:ext cx="3943985" cy="2714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2765" y="1977390"/>
            <a:ext cx="3952875" cy="27571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355" y="635"/>
            <a:ext cx="11573510" cy="798195"/>
          </a:xfrm>
        </p:spPr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掌握字符的输入输出流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" y="731520"/>
            <a:ext cx="11791950" cy="6126480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Buffered</a:t>
            </a:r>
            <a:r>
              <a:rPr lang="zh-CN" altLang="en-US" sz="2400" dirty="0"/>
              <a:t>OutputStream类里有一个方法要注意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dirty="0"/>
          </a:p>
          <a:p>
            <a:r>
              <a:rPr lang="en-US" altLang="zh-CN" sz="2400" dirty="0">
                <a:sym typeface="+mn-ea"/>
              </a:rPr>
              <a:t>BufferedInputStream</a:t>
            </a:r>
            <a:r>
              <a:rPr lang="zh-CN" altLang="en-US" sz="2400" dirty="0">
                <a:sym typeface="+mn-ea"/>
              </a:rPr>
              <a:t>类里有一个方法要注意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说明：处理流和节点流的区别</a:t>
            </a:r>
            <a:endParaRPr lang="zh-CN" altLang="en-US" sz="24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7580" y="1425757"/>
          <a:ext cx="11517630" cy="20955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48150"/>
                <a:gridCol w="7269480"/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void write(byte[] b)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throws IOException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 b.length字节从指定的字节数组写入此文件输出流。 </a:t>
                      </a:r>
                      <a:endParaRPr lang="zh-CN" altLang="en-US" sz="1800" kern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void write(byte[] b,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int off,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int len)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throws IOException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- 数据。 off - 数据中的起始偏移量。 len - 要写入的字节数。 </a:t>
                      </a:r>
                      <a:endParaRPr lang="zh-CN" altLang="en-US" sz="1800" kern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04735" y="3946072"/>
          <a:ext cx="11517630" cy="1821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48150"/>
                <a:gridCol w="7269480"/>
              </a:tblGrid>
              <a:tr h="541020">
                <a:tc>
                  <a:txBody>
                    <a:bodyPr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int read(byte[] b)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throws IOException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zh-CN" altLang="en-US" sz="18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读入缓冲区的总字节数，如果没有更多的数据，因为文件的结尾已经到达，</a:t>
                      </a:r>
                      <a:r>
                        <a:rPr lang="zh-CN" altLang="en-US" sz="1800" kern="1200" dirty="0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-1 。</a:t>
                      </a:r>
                      <a:endParaRPr lang="zh-CN" altLang="en-US" sz="1800" kern="1200" dirty="0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scaled="0"/>
                        </a:gra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int read(byte[] b,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int off,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int len)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throws IOException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读取到缓冲区的总字节数，如果没有更多的数据，因为文件的结尾已经到达，</a:t>
                      </a:r>
                      <a:r>
                        <a:rPr lang="zh-CN" altLang="en-US" sz="1800" kern="1200" dirty="0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-1 。 </a:t>
                      </a:r>
                      <a:endParaRPr lang="zh-CN" altLang="en-US" sz="1800" kern="1200" dirty="0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scaled="0"/>
                        </a:gra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>
                <a:sym typeface="+mn-ea"/>
              </a:rPr>
              <a:t> IO</a:t>
            </a:r>
            <a:r>
              <a:rPr lang="zh-CN" altLang="en-US" dirty="0">
                <a:sym typeface="+mn-ea"/>
              </a:rPr>
              <a:t>流的概念与作用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235" y="849517"/>
            <a:ext cx="11792070" cy="5448937"/>
          </a:xfrm>
        </p:spPr>
        <p:txBody>
          <a:bodyPr/>
          <a:lstStyle/>
          <a:p>
            <a:r>
              <a:rPr lang="en-US" altLang="zh-CN" sz="2400" dirty="0"/>
              <a:t>IO</a:t>
            </a:r>
            <a:r>
              <a:rPr lang="zh-CN" altLang="en-US" sz="2400" dirty="0"/>
              <a:t>流是什么</a:t>
            </a:r>
            <a:r>
              <a:rPr lang="en-US" altLang="zh-CN" sz="2400" dirty="0"/>
              <a:t>:</a:t>
            </a:r>
            <a:endParaRPr lang="zh-CN" altLang="en-US" sz="2400" dirty="0"/>
          </a:p>
          <a:p>
            <a:pPr lvl="1"/>
            <a:r>
              <a:rPr lang="en-US" altLang="zh-CN" sz="1800" dirty="0">
                <a:sym typeface="+mn-ea"/>
              </a:rPr>
              <a:t>I</a:t>
            </a:r>
            <a:r>
              <a:rPr lang="zh-CN" altLang="en-US" sz="1800" dirty="0">
                <a:sym typeface="+mn-ea"/>
              </a:rPr>
              <a:t>（</a:t>
            </a:r>
            <a:r>
              <a:rPr lang="en-US" altLang="zh-CN" sz="1800" dirty="0">
                <a:sym typeface="+mn-ea"/>
              </a:rPr>
              <a:t>Input</a:t>
            </a:r>
            <a:r>
              <a:rPr lang="zh-CN" altLang="en-US" sz="1800" dirty="0">
                <a:sym typeface="+mn-ea"/>
              </a:rPr>
              <a:t>）输入，</a:t>
            </a:r>
            <a:r>
              <a:rPr lang="en-US" altLang="zh-CN" sz="1800" dirty="0">
                <a:sym typeface="+mn-ea"/>
              </a:rPr>
              <a:t>O</a:t>
            </a:r>
            <a:r>
              <a:rPr lang="zh-CN" altLang="en-US" sz="1800" dirty="0">
                <a:sym typeface="+mn-ea"/>
              </a:rPr>
              <a:t>（</a:t>
            </a:r>
            <a:r>
              <a:rPr lang="en-US" altLang="zh-CN" sz="1800" dirty="0">
                <a:sym typeface="+mn-ea"/>
              </a:rPr>
              <a:t>Out</a:t>
            </a:r>
            <a:r>
              <a:rPr lang="zh-CN" altLang="en-US" sz="1800" dirty="0">
                <a:sym typeface="+mn-ea"/>
              </a:rPr>
              <a:t>）输出</a:t>
            </a:r>
            <a:endParaRPr lang="zh-CN" altLang="en-US" sz="1800" dirty="0">
              <a:sym typeface="+mn-ea"/>
            </a:endParaRPr>
          </a:p>
          <a:p>
            <a:r>
              <a:rPr lang="en-US" altLang="zh-CN" sz="2400" dirty="0"/>
              <a:t>IO</a:t>
            </a:r>
            <a:r>
              <a:rPr lang="zh-CN" altLang="en-US" sz="2400" dirty="0"/>
              <a:t>流的作用：</a:t>
            </a:r>
            <a:endParaRPr lang="zh-CN" altLang="en-US" sz="1800" dirty="0"/>
          </a:p>
          <a:p>
            <a:pPr lvl="1"/>
            <a:r>
              <a:rPr lang="zh-CN" altLang="en-US" sz="1800" dirty="0">
                <a:cs typeface="微软雅黑 Light" panose="020B0502040204020203" pitchFamily="34" charset="-122"/>
                <a:sym typeface="+mn-ea"/>
              </a:rPr>
              <a:t>数据在各个设备之间的传输</a:t>
            </a:r>
            <a:r>
              <a:rPr lang="zh-CN" altLang="en-US" sz="1800" dirty="0">
                <a:sym typeface="+mn-ea"/>
              </a:rPr>
              <a:t>，是通过流的方式完成的</a:t>
            </a:r>
            <a:endParaRPr lang="zh-CN" altLang="en-US" sz="18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根据流动方向的不同，流分为输入流和输出流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3778885"/>
            <a:ext cx="11369040" cy="30791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：掌握字符的输入输出流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704215"/>
            <a:ext cx="7067550" cy="95694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ym typeface="+mn-ea"/>
              </a:rPr>
              <a:t>BufferedWriter  </a:t>
            </a:r>
            <a:r>
              <a:rPr lang="en-US" altLang="zh-CN" sz="2400" dirty="0">
                <a:sym typeface="+mn-ea"/>
              </a:rPr>
              <a:t>BufferedReader</a:t>
            </a:r>
            <a:r>
              <a:rPr lang="zh-CN" altLang="en-US" sz="2400" dirty="0">
                <a:sym typeface="+mn-ea"/>
              </a:rPr>
              <a:t>实现文件的复制</a:t>
            </a:r>
            <a:endParaRPr lang="zh-CN" altLang="en-US" sz="2400" dirty="0">
              <a:sym typeface="+mn-ea"/>
            </a:endParaRPr>
          </a:p>
          <a:p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186555" y="2781300"/>
            <a:ext cx="2260600" cy="5651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云形标注 10"/>
          <p:cNvSpPr/>
          <p:nvPr/>
        </p:nvSpPr>
        <p:spPr>
          <a:xfrm>
            <a:off x="10789285" y="287655"/>
            <a:ext cx="1075690" cy="61150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例</a:t>
            </a:r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759960" y="2517140"/>
            <a:ext cx="968375" cy="58547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  <a:sym typeface="+mn-ea"/>
              </a:rPr>
              <a:t>复制</a:t>
            </a:r>
            <a:endParaRPr lang="zh-CN" altLang="en-US" sz="1800" b="1" dirty="0">
              <a:solidFill>
                <a:schemeClr val="tx1"/>
              </a:solidFill>
              <a:sym typeface="+mn-ea"/>
            </a:endParaRPr>
          </a:p>
          <a:p>
            <a:endParaRPr lang="zh-CN" altLang="en-US" sz="1800" b="1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0" y="1726565"/>
            <a:ext cx="3176905" cy="2300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4155" y="1726565"/>
            <a:ext cx="3176905" cy="23006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35" y="4161790"/>
            <a:ext cx="3020060" cy="249555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4321175" y="5381625"/>
            <a:ext cx="2179955" cy="10731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>
            <a:spLocks noGrp="1"/>
          </p:cNvSpPr>
          <p:nvPr/>
        </p:nvSpPr>
        <p:spPr>
          <a:xfrm>
            <a:off x="4832350" y="5224145"/>
            <a:ext cx="968375" cy="58547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  <a:sym typeface="+mn-ea"/>
              </a:rPr>
              <a:t>复制</a:t>
            </a:r>
            <a:endParaRPr lang="zh-CN" altLang="en-US" sz="1800" b="1" dirty="0">
              <a:solidFill>
                <a:schemeClr val="tx1"/>
              </a:solidFill>
              <a:sym typeface="+mn-ea"/>
            </a:endParaRPr>
          </a:p>
          <a:p>
            <a:endParaRPr lang="zh-CN" altLang="en-US" sz="1800" b="1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50" y="3883025"/>
            <a:ext cx="1042035" cy="14211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80" y="4161790"/>
            <a:ext cx="3038475" cy="25349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：System的标准输入输出流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程序对应的基本输入为键盘输入，基本输出为显示器输出。</a:t>
            </a:r>
            <a:r>
              <a:rPr lang="en-US" altLang="zh-CN" dirty="0"/>
              <a:t>Java</a:t>
            </a:r>
            <a:r>
              <a:rPr lang="zh-CN" altLang="en-US" dirty="0"/>
              <a:t>中，</a:t>
            </a:r>
            <a:r>
              <a:rPr lang="en-US" altLang="zh-CN" dirty="0"/>
              <a:t>System</a:t>
            </a:r>
            <a:r>
              <a:rPr lang="zh-CN" altLang="en-US" dirty="0"/>
              <a:t>类的</a:t>
            </a:r>
            <a:r>
              <a:rPr lang="en-US" altLang="zh-CN" dirty="0"/>
              <a:t>in</a:t>
            </a:r>
            <a:r>
              <a:rPr lang="zh-CN" altLang="en-US" dirty="0"/>
              <a:t>和</a:t>
            </a:r>
            <a:r>
              <a:rPr lang="en-US" altLang="zh-CN" dirty="0"/>
              <a:t>out</a:t>
            </a:r>
            <a:r>
              <a:rPr lang="zh-CN" altLang="en-US" dirty="0"/>
              <a:t>两个成员代表了基本输入输出的抽象</a:t>
            </a:r>
            <a:endParaRPr lang="en-US" altLang="zh-CN" dirty="0"/>
          </a:p>
          <a:p>
            <a:r>
              <a:rPr lang="en-US" altLang="zh-CN" dirty="0"/>
              <a:t>System.in:</a:t>
            </a:r>
            <a:endParaRPr lang="en-US" altLang="zh-CN" dirty="0"/>
          </a:p>
          <a:p>
            <a:pPr lvl="1"/>
            <a:r>
              <a:rPr lang="en-US" altLang="zh-CN" dirty="0" err="1"/>
              <a:t> System.in是InputStream, 标准输入流, 默认可以从键盘输入读取字节数据</a:t>
            </a:r>
            <a:endParaRPr lang="en-US" altLang="zh-CN" dirty="0" err="1"/>
          </a:p>
          <a:p>
            <a:r>
              <a:rPr lang="en-US" altLang="zh-CN" dirty="0" err="1"/>
              <a:t>System.out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t>System.out是PrintStream, 标准输出流, 默认可以向Console中输出字符和字节数据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注意：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System.in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流是没需关闭的</a:t>
            </a:r>
            <a:endParaRPr lang="zh-CN" altLang="en-US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知识</a:t>
            </a:r>
            <a:r>
              <a:rPr lang="zh-CN" altLang="en-US" dirty="0">
                <a:sym typeface="+mn-ea"/>
              </a:rPr>
              <a:t>点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：System的标准输入输出流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704850"/>
            <a:ext cx="11791950" cy="6028055"/>
          </a:xfrm>
        </p:spPr>
        <p:txBody>
          <a:bodyPr/>
          <a:lstStyle/>
          <a:p>
            <a:r>
              <a:rPr sz="2400" dirty="0">
                <a:sym typeface="+mn-ea"/>
              </a:rPr>
              <a:t>InputStream类</a:t>
            </a:r>
            <a:r>
              <a:rPr lang="zh-CN" sz="2400" dirty="0">
                <a:sym typeface="+mn-ea"/>
              </a:rPr>
              <a:t>里的方法</a:t>
            </a:r>
            <a:endParaRPr sz="2000" dirty="0">
              <a:sym typeface="+mn-ea"/>
            </a:endParaRPr>
          </a:p>
          <a:p>
            <a:endParaRPr sz="2000" dirty="0"/>
          </a:p>
          <a:p>
            <a:endParaRPr sz="2000" dirty="0"/>
          </a:p>
          <a:p>
            <a:endParaRPr sz="2000" dirty="0"/>
          </a:p>
          <a:p>
            <a:r>
              <a:rPr sz="2000">
                <a:sym typeface="+mn-ea"/>
              </a:rPr>
              <a:t>PrintStream</a:t>
            </a:r>
            <a:r>
              <a:rPr lang="zh-CN" sz="2000">
                <a:sym typeface="+mn-ea"/>
              </a:rPr>
              <a:t>类有一些方法，这个类继承了OutputStream，</a:t>
            </a:r>
            <a:r>
              <a:rPr lang="zh-CN" sz="2000">
                <a:sym typeface="+mn-ea"/>
              </a:rPr>
              <a:t>OutputStream下面也有一些方法</a:t>
            </a:r>
            <a:endParaRPr lang="zh-CN" sz="200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8495" y="1383075"/>
          <a:ext cx="11499850" cy="1785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37685"/>
                <a:gridCol w="7162165"/>
              </a:tblGrid>
              <a:tr h="3962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 造 方 法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    明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44513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abstract int read()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throws IOException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从输入流读取数据的下一个字节</a:t>
                      </a:r>
                      <a:r>
                        <a:rPr kumimoji="0" 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，如果达到流的末尾， -1 。 </a:t>
                      </a:r>
                      <a:r>
                        <a:rPr kumimoji="0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6946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int read(byte[] b)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throws IOException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从输入流读取一些字节数，并将它们存储到缓冲区b  </a:t>
                      </a:r>
                      <a:r>
                        <a:rPr kumimoji="0" 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，返回读取到缓冲区的总字节数，已经到达流的末尾，则是 -1 。 </a:t>
                      </a:r>
                      <a:endParaRPr kumimoji="0" lang="zh-CN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4" name="Group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11990" y="3965620"/>
          <a:ext cx="11499850" cy="22307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08220"/>
                <a:gridCol w="6691630"/>
              </a:tblGrid>
              <a:tr h="3962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 造 方 法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    明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44513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void print(char c) 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scaled="0"/>
                          </a:gra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多类型参数</a:t>
                      </a:r>
                      <a:endParaRPr kumimoji="0" lang="zh-CN" altLang="en-US" sz="1800" u="none" strike="noStrike" cap="none" normalizeH="0" baseline="0">
                        <a:ln>
                          <a:noFill/>
                        </a:ln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scaled="0"/>
                        </a:gra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打印字符</a:t>
                      </a:r>
                      <a:endParaRPr kumimoji="0" lang="zh-CN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6946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void write(byte[] b)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throws IOException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将b.length字节从指定的字节数组写入此输出流</a:t>
                      </a:r>
                      <a:endParaRPr kumimoji="0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6946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void write(byte[] b,int off, int len)</a:t>
                      </a:r>
                      <a:endParaRPr kumimoji="0" lang="en-US" alt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throws IOException</a:t>
                      </a:r>
                      <a:endParaRPr kumimoji="0" lang="en-US" alt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从指定的字节数组写入len字节，从偏移off开始输出到此输出流</a:t>
                      </a:r>
                      <a:endParaRPr kumimoji="0" lang="zh-CN" altLang="en-US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：掌握System的标准输入输出流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905" y="704102"/>
            <a:ext cx="11792070" cy="5448937"/>
          </a:xfrm>
        </p:spPr>
        <p:txBody>
          <a:bodyPr/>
          <a:lstStyle/>
          <a:p>
            <a:r>
              <a:rPr lang="zh-CN" altLang="en-US" sz="2400" dirty="0">
                <a:sym typeface="+mn-ea"/>
              </a:rPr>
              <a:t>读取键盘输入的数据并打印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640" y="1353185"/>
            <a:ext cx="8353425" cy="50253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：掌握System的标准输入输出流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905" y="704102"/>
            <a:ext cx="11792070" cy="5448937"/>
          </a:xfrm>
        </p:spPr>
        <p:txBody>
          <a:bodyPr/>
          <a:lstStyle/>
          <a:p>
            <a:r>
              <a:rPr lang="zh-CN" altLang="en-US" sz="2400" dirty="0">
                <a:sym typeface="+mn-ea"/>
              </a:rPr>
              <a:t>读取键盘输入的数据并打印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7080" y="704215"/>
            <a:ext cx="7614920" cy="5982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掌握字节字符转换流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704850"/>
            <a:ext cx="11791950" cy="6028055"/>
          </a:xfrm>
        </p:spPr>
        <p:txBody>
          <a:bodyPr/>
          <a:lstStyle/>
          <a:p>
            <a:r>
              <a:rPr sz="2400" dirty="0">
                <a:sym typeface="+mn-ea"/>
              </a:rPr>
              <a:t>转换流</a:t>
            </a:r>
            <a:r>
              <a:rPr lang="zh-CN" sz="2400" dirty="0">
                <a:sym typeface="+mn-ea"/>
              </a:rPr>
              <a:t>：</a:t>
            </a:r>
            <a:r>
              <a:rPr sz="2400" dirty="0">
                <a:sym typeface="+mn-ea"/>
              </a:rPr>
              <a:t>以将一个字节流转换为字符流，也可以将一个字符流转换为字节流</a:t>
            </a:r>
            <a:endParaRPr sz="2400" dirty="0"/>
          </a:p>
          <a:p>
            <a:r>
              <a:rPr lang="zh-CN" altLang="en-US" sz="2400" dirty="0">
                <a:sym typeface="+mn-ea"/>
              </a:rPr>
              <a:t>字节字符转换流位于</a:t>
            </a:r>
            <a:r>
              <a:rPr lang="en-US" altLang="zh-CN" sz="2400" dirty="0"/>
              <a:t>java.io</a:t>
            </a:r>
            <a:r>
              <a:rPr lang="zh-CN" altLang="en-US" sz="2400" dirty="0"/>
              <a:t>包</a:t>
            </a:r>
            <a:endParaRPr lang="zh-CN" altLang="en-US" sz="2400" dirty="0"/>
          </a:p>
          <a:p>
            <a:r>
              <a:rPr sz="2000" dirty="0">
                <a:sym typeface="+mn-ea"/>
              </a:rPr>
              <a:t>OutputStreamWriter：可以将输出的字符流转换为字节流的输出形式。</a:t>
            </a:r>
            <a:endParaRPr sz="2000" dirty="0">
              <a:sym typeface="+mn-ea"/>
            </a:endParaRPr>
          </a:p>
          <a:p>
            <a:endParaRPr sz="2000" dirty="0">
              <a:sym typeface="+mn-ea"/>
            </a:endParaRPr>
          </a:p>
          <a:p>
            <a:endParaRPr sz="2000" dirty="0">
              <a:sym typeface="+mn-ea"/>
            </a:endParaRPr>
          </a:p>
          <a:p>
            <a:endParaRPr sz="2000" dirty="0"/>
          </a:p>
          <a:p>
            <a:r>
              <a:rPr sz="2000" dirty="0">
                <a:sym typeface="+mn-ea"/>
              </a:rPr>
              <a:t>InputStreamReader：将输入的字节流转换为字符流输入形式。</a:t>
            </a:r>
            <a:endParaRPr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75160" y="2743880"/>
          <a:ext cx="11499850" cy="15360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91480"/>
                <a:gridCol w="6008370"/>
              </a:tblGrid>
              <a:tr h="3962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 造 方 法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    明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44513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OutputStreamWriter(OutputStream out)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创建使用默认字符编码的 OutputStreamWriter。 </a:t>
                      </a:r>
                      <a:endParaRPr kumimoji="0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6946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OutputStreamWriter(OutputStream out,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Charset cs)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创建使用给定字符集的 OutputStreamWriter。 </a:t>
                      </a:r>
                      <a:endParaRPr kumimoji="0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4" name="Group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89460" y="5113065"/>
          <a:ext cx="11499850" cy="15360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08220"/>
                <a:gridCol w="6691630"/>
              </a:tblGrid>
              <a:tr h="3962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 造 方 法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    明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44513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InputStreamReader(InputStream in)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创建一个使用默认字符集的 InputStreamReader</a:t>
                      </a:r>
                      <a:endParaRPr kumimoji="0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6946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InputStreamReader(InputStream in,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CharsetDecoder dec)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创建使用给定字符集解码器的 InputStreamReader</a:t>
                      </a:r>
                      <a:endParaRPr kumimoji="0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掌握字节字符转换流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905" y="704102"/>
            <a:ext cx="11792070" cy="5448937"/>
          </a:xfrm>
        </p:spPr>
        <p:txBody>
          <a:bodyPr/>
          <a:lstStyle/>
          <a:p>
            <a:r>
              <a:rPr lang="zh-CN" sz="2400" dirty="0"/>
              <a:t>字节流转换成字符</a:t>
            </a:r>
            <a:r>
              <a:rPr sz="2400" dirty="0"/>
              <a:t>流</a:t>
            </a:r>
            <a:r>
              <a:rPr lang="zh-CN" sz="2400" dirty="0"/>
              <a:t>图解</a:t>
            </a:r>
            <a:endParaRPr 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085850" y="4898390"/>
            <a:ext cx="3718560" cy="6464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字符流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913765" y="3756660"/>
            <a:ext cx="3898265" cy="69913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InputStreamReader</a:t>
            </a:r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转换流</a:t>
            </a:r>
            <a:endParaRPr lang="zh-CN" altLang="en-US" sz="2000" b="1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6135" y="2727960"/>
            <a:ext cx="3985895" cy="6407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字节流</a:t>
            </a:r>
            <a:endParaRPr lang="zh-CN" altLang="en-US" sz="200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921635" y="3411855"/>
            <a:ext cx="14605" cy="3448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907030" y="4553585"/>
            <a:ext cx="14605" cy="3448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箭头 13"/>
          <p:cNvSpPr/>
          <p:nvPr/>
        </p:nvSpPr>
        <p:spPr>
          <a:xfrm>
            <a:off x="4932680" y="2904490"/>
            <a:ext cx="702945" cy="200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821680" y="3733800"/>
            <a:ext cx="5450205" cy="7219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InputStreamReader </a:t>
            </a:r>
            <a:r>
              <a:rPr lang="en-US" altLang="zh-CN" sz="20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isr = </a:t>
            </a:r>
            <a:r>
              <a:rPr lang="zh-CN" altLang="en-US" sz="20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 InputStreamReader( </a:t>
            </a:r>
            <a:r>
              <a:rPr lang="en-US" altLang="zh-CN" sz="20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in,   ”utf-8”  )</a:t>
            </a:r>
            <a:endParaRPr lang="en-US" altLang="zh-CN" sz="20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21680" y="2548890"/>
            <a:ext cx="5450205" cy="81978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InputStream in = </a:t>
            </a:r>
            <a:r>
              <a:rPr lang="zh-CN" alt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System.i</a:t>
            </a:r>
            <a:r>
              <a:rPr lang="en-US" altLang="zh-CN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    </a:t>
            </a:r>
            <a:r>
              <a:rPr lang="zh-CN" alt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0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FileInputStream in = new FileInputStream(“”)</a:t>
            </a:r>
            <a:endParaRPr lang="en-US" altLang="zh-CN" sz="20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5011420" y="4006215"/>
            <a:ext cx="702945" cy="200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左箭头 17"/>
          <p:cNvSpPr/>
          <p:nvPr/>
        </p:nvSpPr>
        <p:spPr>
          <a:xfrm>
            <a:off x="5011420" y="5200650"/>
            <a:ext cx="702945" cy="200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21680" y="4986020"/>
            <a:ext cx="5583555" cy="62928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BufferedReader </a:t>
            </a:r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br = </a:t>
            </a:r>
            <a:r>
              <a:rPr lang="zh-CN" altLang="en-US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 BufferedReader</a:t>
            </a:r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isr</a:t>
            </a:r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)</a:t>
            </a:r>
            <a:endParaRPr lang="en-US" altLang="zh-CN" sz="20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0775" y="5987415"/>
            <a:ext cx="3718560" cy="56896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 str = br.readLine()</a:t>
            </a:r>
            <a:r>
              <a:rPr lang="zh-CN" altLang="en-US" sz="2000"/>
              <a:t>流</a:t>
            </a:r>
            <a:endParaRPr lang="zh-CN" altLang="en-US" sz="20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892425" y="5642610"/>
            <a:ext cx="14605" cy="3448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13130" y="1602740"/>
            <a:ext cx="4019550" cy="73025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从键盘上读或文件读</a:t>
            </a:r>
            <a:r>
              <a:rPr lang="zh-CN" altLang="en-US" sz="2000"/>
              <a:t>流</a:t>
            </a:r>
            <a:endParaRPr lang="zh-CN" altLang="en-US" sz="200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2973070" y="2383155"/>
            <a:ext cx="14605" cy="3448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掌握字节字符转换流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905" y="704102"/>
            <a:ext cx="11792070" cy="5448937"/>
          </a:xfrm>
        </p:spPr>
        <p:txBody>
          <a:bodyPr/>
          <a:lstStyle/>
          <a:p>
            <a:r>
              <a:rPr lang="zh-CN" sz="2400" dirty="0"/>
              <a:t>字符流转换成字节流图解</a:t>
            </a:r>
            <a:endParaRPr 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892810" y="2465070"/>
            <a:ext cx="3718560" cy="666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字符流</a:t>
            </a: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967740" y="3568700"/>
            <a:ext cx="3643630" cy="78232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OutputStreamWriter</a:t>
            </a:r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转换流</a:t>
            </a:r>
            <a:endParaRPr lang="zh-CN" altLang="en-US" sz="2000" b="1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3935" y="4866005"/>
            <a:ext cx="3570605" cy="672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字节流</a:t>
            </a:r>
            <a:endParaRPr lang="zh-CN" altLang="en-US" sz="20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642235" y="3228975"/>
            <a:ext cx="14605" cy="3448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627630" y="4521200"/>
            <a:ext cx="14605" cy="3448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箭头 13"/>
          <p:cNvSpPr/>
          <p:nvPr/>
        </p:nvSpPr>
        <p:spPr>
          <a:xfrm>
            <a:off x="4791710" y="2698115"/>
            <a:ext cx="702945" cy="200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92775" y="3673475"/>
            <a:ext cx="6054090" cy="5715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Output</a:t>
            </a:r>
            <a:r>
              <a:rPr lang="zh-CN" altLang="en-US" sz="20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Stream</a:t>
            </a:r>
            <a:r>
              <a:rPr lang="en-US" altLang="zh-CN" sz="20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Writer osw = </a:t>
            </a:r>
            <a:r>
              <a:rPr lang="zh-CN" altLang="en-US" sz="20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 </a:t>
            </a:r>
            <a:r>
              <a:rPr lang="en-US" altLang="zh-CN" sz="20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Output</a:t>
            </a:r>
            <a:r>
              <a:rPr lang="zh-CN" altLang="en-US" sz="20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Stream</a:t>
            </a:r>
            <a:r>
              <a:rPr lang="en-US" altLang="zh-CN" sz="20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Writer</a:t>
            </a:r>
            <a:r>
              <a:rPr lang="zh-CN" altLang="en-US" sz="20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  </a:t>
            </a:r>
            <a:r>
              <a:rPr lang="en-US" altLang="zh-CN" sz="20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fos</a:t>
            </a:r>
            <a:r>
              <a:rPr lang="en-US" altLang="zh-CN" sz="20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 ”utf-8” </a:t>
            </a:r>
            <a:r>
              <a:rPr lang="en-US" altLang="zh-CN" sz="20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en-US" altLang="zh-CN" sz="20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92775" y="2388235"/>
            <a:ext cx="6125845" cy="65024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BufferedWriter  br</a:t>
            </a:r>
            <a:r>
              <a:rPr lang="en-US" altLang="zh-CN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en-US" altLang="zh-CN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new BufferedWriter</a:t>
            </a:r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(</a:t>
            </a:r>
            <a:r>
              <a:rPr lang="en-US" altLang="zh-CN"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osw</a:t>
            </a:r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)</a:t>
            </a:r>
            <a:endParaRPr lang="en-US" altLang="zh-CN" sz="20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4879975" y="3860165"/>
            <a:ext cx="702945" cy="200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左箭头 17"/>
          <p:cNvSpPr/>
          <p:nvPr/>
        </p:nvSpPr>
        <p:spPr>
          <a:xfrm>
            <a:off x="4879975" y="5233035"/>
            <a:ext cx="702945" cy="200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80100" y="4977765"/>
            <a:ext cx="6111875" cy="62928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FileOutputStream fos = </a:t>
            </a:r>
            <a:r>
              <a:rPr lang="zh-CN" altLang="en-US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 </a:t>
            </a:r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FileOutputStream(</a:t>
            </a:r>
            <a:r>
              <a:rPr lang="en-US" altLang="zh-CN"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   ”</a:t>
            </a:r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)</a:t>
            </a:r>
            <a:endParaRPr lang="en-US" altLang="zh-CN" sz="20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67740" y="1480185"/>
            <a:ext cx="3718560" cy="59499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br.write(“abc”)</a:t>
            </a:r>
            <a:r>
              <a:rPr lang="zh-CN" altLang="en-US" sz="2000"/>
              <a:t>流</a:t>
            </a:r>
            <a:endParaRPr lang="zh-CN" altLang="en-US" sz="20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671445" y="5607050"/>
            <a:ext cx="14605" cy="3448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656840" y="2126615"/>
            <a:ext cx="14605" cy="3448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67740" y="5951855"/>
            <a:ext cx="3718560" cy="73025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以字节形式写入文件中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掌握字节字符转换流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905" y="704102"/>
            <a:ext cx="11792070" cy="5448937"/>
          </a:xfrm>
        </p:spPr>
        <p:txBody>
          <a:bodyPr/>
          <a:lstStyle/>
          <a:p>
            <a:r>
              <a:rPr lang="zh-CN" altLang="en-US" sz="2400" dirty="0">
                <a:sym typeface="+mn-ea"/>
              </a:rPr>
              <a:t>把字节流转换成字符流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935" y="1445895"/>
            <a:ext cx="8724265" cy="48818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掌握字节字符转换流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905" y="704102"/>
            <a:ext cx="11792070" cy="5448937"/>
          </a:xfrm>
        </p:spPr>
        <p:txBody>
          <a:bodyPr/>
          <a:lstStyle/>
          <a:p>
            <a:r>
              <a:rPr lang="zh-CN" altLang="en-US" sz="2400" dirty="0">
                <a:sym typeface="+mn-ea"/>
              </a:rPr>
              <a:t>把字节流转换成字符流简单写法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355" y="1676400"/>
            <a:ext cx="11082655" cy="42532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>
                <a:sym typeface="+mn-ea"/>
              </a:rPr>
              <a:t> IO</a:t>
            </a:r>
            <a:r>
              <a:rPr lang="zh-CN" altLang="en-US" dirty="0">
                <a:sym typeface="+mn-ea"/>
              </a:rPr>
              <a:t>流的概念与作用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235" y="849517"/>
            <a:ext cx="11792070" cy="5448937"/>
          </a:xfrm>
        </p:spPr>
        <p:txBody>
          <a:bodyPr/>
          <a:lstStyle/>
          <a:p>
            <a:r>
              <a:rPr lang="zh-CN" altLang="en-US" sz="2400" dirty="0">
                <a:sym typeface="+mn-ea"/>
              </a:rPr>
              <a:t>根据流的格式不同，流分为字节流和字符流</a:t>
            </a:r>
            <a:endParaRPr lang="zh-CN" altLang="en-US" sz="2400" b="1" dirty="0">
              <a:sym typeface="+mn-ea"/>
            </a:endParaRPr>
          </a:p>
          <a:p>
            <a:r>
              <a:rPr lang="zh-CN" altLang="en-US" sz="2000" dirty="0">
                <a:cs typeface="微软雅黑 Light" panose="020B0502040204020203" pitchFamily="34" charset="-122"/>
                <a:sym typeface="+mn-ea"/>
              </a:rPr>
              <a:t>程序中的输入和输出都是以流的形式保存的，流中保存的实际上全是字节文件。</a:t>
            </a:r>
            <a:endParaRPr lang="zh-CN" altLang="en-US" sz="2000" dirty="0">
              <a:cs typeface="微软雅黑 Light" panose="020B0502040204020203" pitchFamily="34" charset="-122"/>
              <a:sym typeface="+mn-ea"/>
            </a:endParaRPr>
          </a:p>
          <a:p>
            <a:pPr marL="0" lvl="1"/>
            <a:r>
              <a:rPr lang="zh-CN" altLang="en-US" sz="2000" dirty="0">
                <a:cs typeface="微软雅黑 Light" panose="020B0502040204020203" pitchFamily="34" charset="-122"/>
                <a:sym typeface="黑体" panose="02010609060101010101" pitchFamily="2" charset="-122"/>
              </a:rPr>
              <a:t>所有</a:t>
            </a:r>
            <a:r>
              <a:rPr lang="zh-CN" alt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cs typeface="微软雅黑 Light" panose="020B0502040204020203" pitchFamily="34" charset="-122"/>
                <a:sym typeface="黑体" panose="02010609060101010101" pitchFamily="2" charset="-122"/>
              </a:rPr>
              <a:t>文件的存储都是字节（</a:t>
            </a:r>
            <a:r>
              <a:rPr lang="en-US" altLang="zh-CN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cs typeface="微软雅黑 Light" panose="020B0502040204020203" pitchFamily="34" charset="-122"/>
                <a:sym typeface="黑体" panose="02010609060101010101" pitchFamily="2" charset="-122"/>
              </a:rPr>
              <a:t>byte</a:t>
            </a:r>
            <a:r>
              <a:rPr lang="zh-CN" alt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cs typeface="微软雅黑 Light" panose="020B0502040204020203" pitchFamily="34" charset="-122"/>
                <a:sym typeface="黑体" panose="02010609060101010101" pitchFamily="2" charset="-122"/>
              </a:rPr>
              <a:t>）来存储</a:t>
            </a:r>
            <a:r>
              <a:rPr lang="zh-CN" altLang="en-US" sz="2000" dirty="0">
                <a:cs typeface="微软雅黑 Light" panose="020B0502040204020203" pitchFamily="34" charset="-122"/>
                <a:sym typeface="黑体" panose="02010609060101010101" pitchFamily="2" charset="-122"/>
              </a:rPr>
              <a:t>，在磁盘上保留的并不是文件的字符，而是先把字符编码成</a:t>
            </a:r>
            <a:endParaRPr lang="zh-CN" altLang="en-US" sz="2000" dirty="0">
              <a:cs typeface="微软雅黑 Light" panose="020B0502040204020203" pitchFamily="34" charset="-122"/>
              <a:sym typeface="黑体" panose="02010609060101010101" pitchFamily="2" charset="-122"/>
            </a:endParaRPr>
          </a:p>
          <a:p>
            <a:pPr marL="0" lvl="1" indent="0">
              <a:buNone/>
            </a:pPr>
            <a:r>
              <a:rPr lang="zh-CN" altLang="en-US" sz="2000" dirty="0">
                <a:cs typeface="微软雅黑 Light" panose="020B0502040204020203" pitchFamily="34" charset="-122"/>
                <a:sym typeface="黑体" panose="02010609060101010101" pitchFamily="2" charset="-122"/>
              </a:rPr>
              <a:t>   字节，再存储这些字节到硬盘上，在读取时也是一个一个的读取以形成序列</a:t>
            </a:r>
            <a:endParaRPr lang="zh-CN" altLang="en-US" sz="2000" dirty="0">
              <a:cs typeface="微软雅黑 Light" panose="020B0502040204020203" pitchFamily="34" charset="-122"/>
              <a:sym typeface="黑体" panose="02010609060101010101" pitchFamily="2" charset="-122"/>
            </a:endParaRPr>
          </a:p>
          <a:p>
            <a:endParaRPr lang="zh-CN" altLang="en-US" sz="2000" b="1" dirty="0">
              <a:cs typeface="微软雅黑 Light" panose="020B0502040204020203" pitchFamily="34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81330" y="3420745"/>
          <a:ext cx="11176635" cy="301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167745" imgH="3014345" progId="Paint.Picture">
                  <p:embed/>
                </p:oleObj>
              </mc:Choice>
              <mc:Fallback>
                <p:oleObj name="" r:id="rId1" imgW="11167745" imgH="301434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330" y="3420745"/>
                        <a:ext cx="11176635" cy="301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掌握</a:t>
            </a:r>
            <a:r>
              <a:rPr lang="zh-CN" altLang="en-US" dirty="0">
                <a:sym typeface="+mn-ea"/>
              </a:rPr>
              <a:t>随机访问文件流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0535" y="4161835"/>
          <a:ext cx="11499850" cy="2443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91480"/>
                <a:gridCol w="6008370"/>
              </a:tblGrid>
              <a:tr h="3962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 造 方 法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    明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44513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RandomAccessFile(File file,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</a:t>
                      </a: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String mode</a:t>
                      </a: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throws FileNotFoundException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File</a:t>
                      </a:r>
                      <a:r>
                        <a:rPr lang="zh-CN" altLang="en-US" sz="18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只能是文件（文本文件或者媒体文件）</a:t>
                      </a:r>
                      <a:endParaRPr kumimoji="0" lang="zh-CN" altLang="en-US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sz="18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mode 的值可选 "r"：可读，"w" ：可写，"rw"：可读性</a:t>
                      </a:r>
                      <a:endParaRPr kumimoji="0" sz="180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6946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RandomAccessFile(String name,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</a:t>
                      </a: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String mode</a:t>
                      </a: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throws FileNotFoundException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String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只能是文件（文本文件或者媒体文件）</a:t>
                      </a:r>
                      <a:endParaRPr kumimoji="0" lang="zh-CN" altLang="en-US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 的值可选 "r"：可读，"w" ：可写，"rw"：可读性</a:t>
                      </a:r>
                      <a:endParaRPr kumimoji="0" sz="180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/>
        </p:nvSpPr>
        <p:spPr>
          <a:xfrm>
            <a:off x="282575" y="982345"/>
            <a:ext cx="11791950" cy="59582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dirty="0">
                <a:sym typeface="+mn-ea"/>
              </a:rPr>
              <a:t>随机流（RandomAccessFile）</a:t>
            </a:r>
            <a:r>
              <a:rPr lang="zh-CN" sz="2400" dirty="0">
                <a:sym typeface="+mn-ea"/>
              </a:rPr>
              <a:t>：</a:t>
            </a:r>
            <a:r>
              <a:rPr sz="2400" dirty="0">
                <a:sym typeface="+mn-ea"/>
              </a:rPr>
              <a:t>此类的实例支持对随机访问文件的读取和写入</a:t>
            </a:r>
            <a:endParaRPr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位于</a:t>
            </a:r>
            <a:r>
              <a:rPr lang="en-US" altLang="zh-CN" sz="2400" dirty="0">
                <a:sym typeface="+mn-ea"/>
              </a:rPr>
              <a:t>java.io</a:t>
            </a:r>
            <a:r>
              <a:rPr lang="zh-CN" altLang="en-US" sz="2400" dirty="0">
                <a:sym typeface="+mn-ea"/>
              </a:rPr>
              <a:t>包</a:t>
            </a:r>
            <a:endParaRPr lang="zh-CN" altLang="en-US" sz="2400" dirty="0"/>
          </a:p>
          <a:p>
            <a:r>
              <a:rPr lang="zh-CN" altLang="en-US" sz="2400" dirty="0">
                <a:cs typeface="微软雅黑 Light" panose="020B0502040204020203" pitchFamily="34" charset="-122"/>
              </a:rPr>
              <a:t>特点</a:t>
            </a:r>
            <a:endParaRPr lang="zh-CN" altLang="en-US" sz="2400" dirty="0"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  <a:sym typeface="+mn-ea"/>
              </a:rPr>
              <a:t>该对象即能读也能写，一个对象就搞定</a:t>
            </a:r>
            <a:endParaRPr lang="zh-CN" altLang="en-US" sz="2000" dirty="0">
              <a:solidFill>
                <a:schemeClr val="tx1"/>
              </a:solidFill>
              <a:cs typeface="微软雅黑 Light" panose="020B0502040204020203" pitchFamily="34" charset="-122"/>
              <a:sym typeface="+mn-ea"/>
            </a:endParaRPr>
          </a:p>
          <a:p>
            <a:pPr lvl="1" eaLnBrk="1" hangingPunct="1">
              <a:lnSpc>
                <a:spcPct val="80000"/>
              </a:lnSpc>
            </a:pPr>
            <a:r>
              <a:rPr sz="2000" dirty="0">
                <a:solidFill>
                  <a:schemeClr val="tx1"/>
                </a:solidFill>
                <a:cs typeface="微软雅黑 Light" panose="020B0502040204020203" pitchFamily="34" charset="-122"/>
              </a:rPr>
              <a:t>该对象</a:t>
            </a:r>
            <a:r>
              <a:rPr lang="zh-CN" sz="2000" dirty="0">
                <a:solidFill>
                  <a:schemeClr val="tx1"/>
                </a:solidFill>
                <a:cs typeface="微软雅黑 Light" panose="020B0502040204020203" pitchFamily="34" charset="-122"/>
              </a:rPr>
              <a:t>内部维护了</a:t>
            </a:r>
            <a:r>
              <a:rPr sz="2000" dirty="0">
                <a:solidFill>
                  <a:schemeClr val="tx1"/>
                </a:solidFill>
                <a:cs typeface="微软雅黑 Light" panose="020B0502040204020203" pitchFamily="34" charset="-122"/>
              </a:rPr>
              <a:t>一个大型 byte 数组，光标或索引在该数组任意位置读取或写入任意数据</a:t>
            </a:r>
            <a:endParaRPr sz="2000" dirty="0">
              <a:solidFill>
                <a:schemeClr val="tx1"/>
              </a:solidFill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sz="2000" dirty="0">
                <a:solidFill>
                  <a:schemeClr val="tx1"/>
                </a:solidFill>
                <a:cs typeface="微软雅黑 Light" panose="020B0502040204020203" pitchFamily="34" charset="-122"/>
              </a:rPr>
              <a:t>可以通过</a:t>
            </a:r>
            <a:r>
              <a:rPr lang="en-US" altLang="zh-CN" sz="2000" dirty="0">
                <a:solidFill>
                  <a:schemeClr val="tx1"/>
                </a:solidFill>
                <a:cs typeface="微软雅黑 Light" panose="020B0502040204020203" pitchFamily="34" charset="-122"/>
              </a:rPr>
              <a:t>getFilePointer</a:t>
            </a:r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</a:rPr>
              <a:t>方法获得光标的位置和通过</a:t>
            </a:r>
            <a:r>
              <a:rPr lang="en-US" altLang="zh-CN" sz="2000" dirty="0">
                <a:solidFill>
                  <a:schemeClr val="tx1"/>
                </a:solidFill>
                <a:cs typeface="微软雅黑 Light" panose="020B0502040204020203" pitchFamily="34" charset="-122"/>
              </a:rPr>
              <a:t>seek</a:t>
            </a:r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</a:rPr>
              <a:t>方法设置光标位置</a:t>
            </a:r>
            <a:endParaRPr lang="zh-CN" altLang="en-US" sz="2000" dirty="0">
              <a:solidFill>
                <a:schemeClr val="tx1"/>
              </a:solidFill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</a:rPr>
              <a:t>该对象将字节输入流和输出流进行了封装</a:t>
            </a:r>
            <a:endParaRPr lang="zh-CN" altLang="en-US" sz="2000" dirty="0">
              <a:solidFill>
                <a:schemeClr val="tx1"/>
              </a:solidFill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  <a:cs typeface="微软雅黑 Light" panose="020B0502040204020203" pitchFamily="34" charset="-122"/>
              </a:rPr>
              <a:t>该对象源或目的，只能文件，通过下面的构造方法就可以看出</a:t>
            </a:r>
            <a:endParaRPr sz="2000" dirty="0">
              <a:solidFill>
                <a:schemeClr val="tx1"/>
              </a:solidFill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endParaRPr dirty="0">
              <a:solidFill>
                <a:srgbClr val="0000FF"/>
              </a:solidFill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endParaRPr dirty="0">
              <a:solidFill>
                <a:srgbClr val="0000FF"/>
              </a:solidFill>
              <a:cs typeface="微软雅黑 Light" panose="020B0502040204020203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  </a:t>
            </a:r>
            <a:endParaRPr sz="2000" dirty="0"/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掌握</a:t>
            </a:r>
            <a:r>
              <a:rPr lang="zh-CN" altLang="en-US" dirty="0">
                <a:sym typeface="+mn-ea"/>
              </a:rPr>
              <a:t>随机访问文件流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8955" y="1602785"/>
          <a:ext cx="11499850" cy="48933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91480"/>
                <a:gridCol w="6008370"/>
              </a:tblGrid>
              <a:tr h="3962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 法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    明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44513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void write(byte[] b)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throws IOException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sz="18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将 len 个字节从指定 byte 数组写入到此文件，并从偏移量 off 处开始。</a:t>
                      </a:r>
                      <a:endParaRPr sz="180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horzOverflow="overflow"/>
                </a:tc>
              </a:tr>
              <a:tr h="6946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final void writeInt(int v)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throws IOException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四个字节将 int 写入该文件，先写高字节。写入从文件指针的当前位置开始</a:t>
                      </a:r>
                      <a:endParaRPr kumimoji="0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6819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180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public int read(byte[] b)</a:t>
                      </a:r>
                      <a:endParaRPr kumimoji="0" lang="en-US" alt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180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     throws IOException</a:t>
                      </a:r>
                      <a:endParaRPr kumimoji="0" lang="en-US" alt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将最多 b.length 个数据字节从此文件读入 byte 数组</a:t>
                      </a:r>
                      <a:endParaRPr kumimoji="0" lang="zh-CN" alt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6946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int read()</a:t>
                      </a:r>
                      <a:endParaRPr kumimoji="0" lang="en-US" alt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throws IOException</a:t>
                      </a:r>
                      <a:endParaRPr kumimoji="0" lang="en-US" alt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从此文件中读取一个数据字节。以整数形式返回此字节，范围在 0 到 255 (0x00-0x0ff)。</a:t>
                      </a:r>
                      <a:endParaRPr kumimoji="0" lang="zh-CN" alt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6946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long getFilePointer()</a:t>
                      </a:r>
                      <a:endParaRPr kumimoji="0" lang="en-US" alt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throws IOException</a:t>
                      </a:r>
                      <a:endParaRPr kumimoji="0" lang="en-US" alt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返回此文件中的当前偏移量</a:t>
                      </a:r>
                      <a:endParaRPr kumimoji="0" lang="zh-CN" alt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6946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void seek(long pos)</a:t>
                      </a:r>
                      <a:endParaRPr kumimoji="0" lang="en-US" alt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throws IOException</a:t>
                      </a:r>
                      <a:endParaRPr kumimoji="0" lang="en-US" alt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置到此文件开头测量到的文件指针偏移量，在该位置发生下一个读取或写入操作</a:t>
                      </a:r>
                      <a:endParaRPr kumimoji="0" lang="zh-CN" alt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/>
        </p:nvSpPr>
        <p:spPr>
          <a:xfrm>
            <a:off x="282575" y="982345"/>
            <a:ext cx="11791950" cy="59582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dirty="0">
                <a:sym typeface="+mn-ea"/>
              </a:rPr>
              <a:t>随机流</a:t>
            </a:r>
            <a:r>
              <a:rPr lang="zh-CN" sz="2400" dirty="0">
                <a:sym typeface="+mn-ea"/>
              </a:rPr>
              <a:t>的方法有很多</a:t>
            </a:r>
            <a:endParaRPr dirty="0">
              <a:solidFill>
                <a:srgbClr val="0000FF"/>
              </a:solidFill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endParaRPr dirty="0">
              <a:solidFill>
                <a:srgbClr val="0000FF"/>
              </a:solidFill>
              <a:cs typeface="微软雅黑 Light" panose="020B0502040204020203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  </a:t>
            </a:r>
            <a:endParaRPr sz="2000" dirty="0"/>
          </a:p>
        </p:txBody>
      </p:sp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：掌握</a:t>
            </a:r>
            <a:r>
              <a:rPr lang="zh-CN" altLang="en-US" dirty="0">
                <a:sym typeface="+mn-ea"/>
              </a:rPr>
              <a:t>随机访问文件流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562610"/>
            <a:ext cx="11791950" cy="5590540"/>
          </a:xfrm>
        </p:spPr>
        <p:txBody>
          <a:bodyPr/>
          <a:lstStyle/>
          <a:p>
            <a:r>
              <a:rPr lang="zh-CN" altLang="en-US" sz="2400" dirty="0">
                <a:sym typeface="+mn-ea"/>
              </a:rPr>
              <a:t>RandomAccessFile向文件中写入数据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540" y="3620135"/>
            <a:ext cx="8370570" cy="3054985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085" y="3620135"/>
            <a:ext cx="6696710" cy="29686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37540" y="1245870"/>
            <a:ext cx="8409940" cy="2374265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" y="1300480"/>
            <a:ext cx="8244840" cy="2159635"/>
          </a:xfrm>
          <a:prstGeom prst="rect">
            <a:avLst/>
          </a:prstGeom>
        </p:spPr>
      </p:pic>
      <p:sp>
        <p:nvSpPr>
          <p:cNvPr id="18" name="折角形 17"/>
          <p:cNvSpPr/>
          <p:nvPr/>
        </p:nvSpPr>
        <p:spPr>
          <a:xfrm>
            <a:off x="6823710" y="1743075"/>
            <a:ext cx="5262880" cy="163068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       </a:t>
            </a:r>
            <a:r>
              <a:rPr lang="zh-CN" altLang="en-US">
                <a:solidFill>
                  <a:schemeClr val="tx1"/>
                </a:solidFill>
              </a:rPr>
              <a:t>小强                    a        张三                      c    a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——————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———a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—————— ———c ——a</a:t>
            </a:r>
            <a:endParaRPr lang="en-US" altLang="zh-CN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algn="l"/>
            <a:r>
              <a:rPr lang="en-US" altLang="zh-CN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     6                      4                  6                4           2    1       </a:t>
            </a:r>
            <a:endParaRPr lang="en-US" altLang="zh-CN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20" name="左箭头 19"/>
          <p:cNvSpPr/>
          <p:nvPr/>
        </p:nvSpPr>
        <p:spPr>
          <a:xfrm>
            <a:off x="6746240" y="4820285"/>
            <a:ext cx="1733550" cy="2641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>
            <a:off x="5172075" y="5579110"/>
            <a:ext cx="1733550" cy="2641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左箭头 21"/>
          <p:cNvSpPr/>
          <p:nvPr/>
        </p:nvSpPr>
        <p:spPr>
          <a:xfrm>
            <a:off x="3869690" y="6324600"/>
            <a:ext cx="1733550" cy="2641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845" y="3975100"/>
            <a:ext cx="1915160" cy="19551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掌握</a:t>
            </a:r>
            <a:r>
              <a:rPr lang="zh-CN" altLang="en-US" dirty="0">
                <a:sym typeface="+mn-ea"/>
              </a:rPr>
              <a:t>字节数组流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282575" y="982345"/>
            <a:ext cx="11791950" cy="59582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ym typeface="+mn-ea"/>
              </a:rPr>
              <a:t>字节数组流</a:t>
            </a:r>
            <a:r>
              <a:rPr lang="zh-CN" sz="2400" dirty="0">
                <a:sym typeface="+mn-ea"/>
              </a:rPr>
              <a:t>：</a:t>
            </a:r>
            <a:r>
              <a:rPr sz="2400" dirty="0">
                <a:sym typeface="+mn-ea"/>
              </a:rPr>
              <a:t>提供了针对于字符数组 byte [] 的标准的IO操作方式</a:t>
            </a:r>
            <a:endParaRPr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位于</a:t>
            </a:r>
            <a:r>
              <a:rPr lang="en-US" altLang="zh-CN" sz="2400" dirty="0">
                <a:sym typeface="+mn-ea"/>
              </a:rPr>
              <a:t>java.io</a:t>
            </a:r>
            <a:r>
              <a:rPr lang="zh-CN" altLang="en-US" sz="2400" dirty="0">
                <a:sym typeface="+mn-ea"/>
              </a:rPr>
              <a:t>包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ByteArrayInputStream 和 ByteArrayOutputStream</a:t>
            </a:r>
            <a:endParaRPr lang="zh-CN" altLang="en-US" sz="2400" dirty="0"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chemeClr val="tx1"/>
                </a:solidFill>
                <a:cs typeface="微软雅黑 Light" panose="020B0502040204020203" pitchFamily="34" charset="-122"/>
                <a:sym typeface="+mn-ea"/>
              </a:rPr>
              <a:t>ByteArrayInputStream将会给一个byte buf[]   提供标准的IO操作方式</a:t>
            </a:r>
            <a:endParaRPr sz="2400" dirty="0">
              <a:solidFill>
                <a:schemeClr val="tx1"/>
              </a:solidFill>
              <a:cs typeface="微软雅黑 Light" panose="020B0502040204020203" pitchFamily="34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sz="2400" dirty="0">
                <a:solidFill>
                  <a:schemeClr val="tx1"/>
                </a:solidFill>
                <a:cs typeface="微软雅黑 Light" panose="020B0502040204020203" pitchFamily="34" charset="-122"/>
              </a:rPr>
              <a:t>ByteArrayOutputStream则是将数据写入到内部的字节数组中</a:t>
            </a:r>
            <a:endParaRPr sz="2400" dirty="0">
              <a:solidFill>
                <a:schemeClr val="tx1"/>
              </a:solidFill>
              <a:cs typeface="微软雅黑 Light" panose="020B0502040204020203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  </a:t>
            </a:r>
            <a:endParaRPr sz="2000" dirty="0"/>
          </a:p>
        </p:txBody>
      </p:sp>
      <p:sp>
        <p:nvSpPr>
          <p:cNvPr id="3" name="流程图: 磁盘 2"/>
          <p:cNvSpPr/>
          <p:nvPr/>
        </p:nvSpPr>
        <p:spPr>
          <a:xfrm>
            <a:off x="1914525" y="4273550"/>
            <a:ext cx="1875155" cy="933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byte</a:t>
            </a:r>
            <a:r>
              <a:rPr lang="zh-CN" altLang="en-US" sz="2400" b="1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数组</a:t>
            </a:r>
            <a:endParaRPr lang="zh-CN" altLang="en-US" sz="2400" b="1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44815" y="4272915"/>
            <a:ext cx="149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应用程序</a:t>
            </a:r>
            <a:endParaRPr lang="zh-CN" altLang="en-US" sz="2400"/>
          </a:p>
        </p:txBody>
      </p:sp>
      <p:sp>
        <p:nvSpPr>
          <p:cNvPr id="6" name="右箭头 5"/>
          <p:cNvSpPr/>
          <p:nvPr/>
        </p:nvSpPr>
        <p:spPr>
          <a:xfrm>
            <a:off x="4208780" y="4575810"/>
            <a:ext cx="3261360" cy="32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4077970" y="3897630"/>
            <a:ext cx="3763645" cy="611505"/>
          </a:xfrm>
          <a:prstGeom prst="wedgeRectCallo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ByteArrayInputStream读取</a:t>
            </a:r>
            <a:endParaRPr lang="zh-CN" altLang="en-US" sz="20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21205" y="5553710"/>
            <a:ext cx="149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应用程序</a:t>
            </a:r>
            <a:endParaRPr lang="zh-CN" altLang="en-US" sz="2400"/>
          </a:p>
        </p:txBody>
      </p:sp>
      <p:sp>
        <p:nvSpPr>
          <p:cNvPr id="11" name="流程图: 磁盘 10"/>
          <p:cNvSpPr/>
          <p:nvPr/>
        </p:nvSpPr>
        <p:spPr>
          <a:xfrm>
            <a:off x="8044815" y="5598795"/>
            <a:ext cx="1875155" cy="9334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byte</a:t>
            </a:r>
            <a:r>
              <a:rPr lang="zh-CN" altLang="en-US" sz="2400" b="1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数组</a:t>
            </a:r>
            <a:endParaRPr lang="zh-CN" altLang="en-US" sz="2400" b="1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149090" y="5781675"/>
            <a:ext cx="3564255" cy="32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标注 12"/>
          <p:cNvSpPr/>
          <p:nvPr/>
        </p:nvSpPr>
        <p:spPr>
          <a:xfrm>
            <a:off x="4077970" y="5068570"/>
            <a:ext cx="3763645" cy="611505"/>
          </a:xfrm>
          <a:prstGeom prst="wedgeRectCallo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ByteArrayOutputStream</a:t>
            </a:r>
            <a:r>
              <a:rPr lang="zh-CN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写入</a:t>
            </a:r>
            <a:endParaRPr lang="zh-CN" sz="20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掌握</a:t>
            </a:r>
            <a:r>
              <a:rPr lang="zh-CN" altLang="en-US" dirty="0">
                <a:sym typeface="+mn-ea"/>
              </a:rPr>
              <a:t>字节数组流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35790" y="2569890"/>
          <a:ext cx="11499850" cy="17310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91480"/>
                <a:gridCol w="6008370"/>
              </a:tblGrid>
              <a:tr h="3962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 造 方 法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    明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44513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ByteArrayInputStream(byte[] buf)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sz="18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创建一个 ByteArrayInputStream，使用 buf 作为其缓冲区数组</a:t>
                      </a:r>
                      <a:endParaRPr sz="180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horzOverflow="overflow"/>
                </a:tc>
              </a:tr>
              <a:tr h="6946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ByteArrayOutputStream()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创建一个新的 byte 数组输出流</a:t>
                      </a:r>
                      <a:endParaRPr kumimoji="0" sz="18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/>
        </p:nvSpPr>
        <p:spPr>
          <a:xfrm>
            <a:off x="282575" y="982345"/>
            <a:ext cx="11791950" cy="59582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ym typeface="+mn-ea"/>
              </a:rPr>
              <a:t>ByteArrayInputStream 和 ByteArrayOutputStream</a:t>
            </a:r>
            <a:endParaRPr lang="zh-CN" altLang="en-US" sz="2400" dirty="0">
              <a:sym typeface="+mn-ea"/>
            </a:endParaRPr>
          </a:p>
          <a:p>
            <a:r>
              <a:rPr lang="zh-CN" altLang="en-US" sz="2000" dirty="0">
                <a:cs typeface="微软雅黑 Light" panose="020B0502040204020203" pitchFamily="34" charset="-122"/>
              </a:rPr>
              <a:t>ByteArrayOutputStream 写入的是自己内部的字节数组，</a:t>
            </a:r>
            <a:r>
              <a:rPr lang="zh-CN" altLang="en-US" sz="2000" dirty="0">
                <a:solidFill>
                  <a:srgbClr val="FF0000"/>
                </a:solidFill>
                <a:cs typeface="微软雅黑 Light" panose="020B0502040204020203" pitchFamily="34" charset="-122"/>
              </a:rPr>
              <a:t>属于内存数据,不涉及任何资源,所以不需要</a:t>
            </a:r>
            <a:r>
              <a:rPr lang="zh-CN" altLang="en-US" sz="2000" dirty="0">
                <a:solidFill>
                  <a:srgbClr val="FF0000"/>
                </a:solidFill>
                <a:cs typeface="微软雅黑 Light" panose="020B0502040204020203" pitchFamily="34" charset="-122"/>
                <a:sym typeface="+mn-ea"/>
              </a:rPr>
              <a:t>close</a:t>
            </a:r>
            <a:endParaRPr lang="zh-CN" altLang="en-US" sz="2000" dirty="0">
              <a:solidFill>
                <a:srgbClr val="FF0000"/>
              </a:solidFill>
              <a:cs typeface="微软雅黑 Light" panose="020B0502040204020203" pitchFamily="34" charset="-122"/>
              <a:sym typeface="+mn-ea"/>
            </a:endParaRPr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65660" y="4488860"/>
          <a:ext cx="11499850" cy="17310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91480"/>
                <a:gridCol w="6008370"/>
              </a:tblGrid>
              <a:tr h="3962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ByteArrayOutputStream类 方 法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    明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</a:tr>
              <a:tr h="44513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byte[] toByteArray()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sz="18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创建一个新分配的 byte 数组。其大小是此输出流的当前大小，并且缓冲区的有效内容已复制到该数组中</a:t>
                      </a:r>
                      <a:endParaRPr sz="180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：掌握</a:t>
            </a:r>
            <a:r>
              <a:rPr lang="zh-CN" altLang="en-US" dirty="0">
                <a:sym typeface="+mn-ea"/>
              </a:rPr>
              <a:t>字节数组流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562610"/>
            <a:ext cx="11791950" cy="5590540"/>
          </a:xfrm>
        </p:spPr>
        <p:txBody>
          <a:bodyPr/>
          <a:lstStyle/>
          <a:p>
            <a:r>
              <a:rPr lang="zh-CN" altLang="en-US" sz="2400" dirty="0">
                <a:sym typeface="+mn-ea"/>
              </a:rPr>
              <a:t>从文件中写出字节，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存到一个文件中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205" y="2898775"/>
            <a:ext cx="10548620" cy="3776345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15" y="3153410"/>
            <a:ext cx="10058400" cy="32670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41140" y="849630"/>
            <a:ext cx="8096885" cy="3314700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510" y="923290"/>
            <a:ext cx="7376160" cy="31838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>
                <a:sym typeface="+mn-ea"/>
              </a:rPr>
              <a:t> IO</a:t>
            </a:r>
            <a:r>
              <a:rPr lang="zh-CN" altLang="en-US" dirty="0">
                <a:sym typeface="+mn-ea"/>
              </a:rPr>
              <a:t>流的概念与作用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235" y="849517"/>
            <a:ext cx="11792070" cy="5448937"/>
          </a:xfrm>
        </p:spPr>
        <p:txBody>
          <a:bodyPr/>
          <a:lstStyle/>
          <a:p>
            <a:r>
              <a:rPr lang="zh-CN" altLang="en-US" sz="2400" dirty="0">
                <a:sym typeface="+mn-ea"/>
              </a:rPr>
              <a:t>根据流的功能不同，又分为节点流和处理流</a:t>
            </a:r>
            <a:endParaRPr lang="zh-CN" altLang="en-US" sz="2400" dirty="0">
              <a:sym typeface="+mn-ea"/>
            </a:endParaRPr>
          </a:p>
          <a:p>
            <a:r>
              <a:rPr lang="zh-CN" altLang="en-US" sz="2000" dirty="0">
                <a:cs typeface="微软雅黑 Light" panose="020B0502040204020203" pitchFamily="34" charset="-122"/>
                <a:sym typeface="+mn-ea"/>
              </a:rPr>
              <a:t>节点流：可以从某节点读数据或向某节点写数据的流</a:t>
            </a:r>
            <a:endParaRPr lang="zh-CN" altLang="en-US" sz="2000" dirty="0">
              <a:cs typeface="微软雅黑 Light" panose="020B0502040204020203" pitchFamily="34" charset="-122"/>
              <a:sym typeface="+mn-ea"/>
            </a:endParaRPr>
          </a:p>
          <a:p>
            <a:r>
              <a:rPr lang="zh-CN" altLang="en-US" sz="2000" dirty="0">
                <a:cs typeface="微软雅黑 Light" panose="020B0502040204020203" pitchFamily="34" charset="-122"/>
                <a:sym typeface="+mn-ea"/>
              </a:rPr>
              <a:t>处理流：对</a:t>
            </a:r>
            <a:r>
              <a:rPr lang="zh-CN" altLang="en-US" sz="2000" dirty="0">
                <a:solidFill>
                  <a:schemeClr val="accent2"/>
                </a:solidFill>
                <a:cs typeface="微软雅黑 Light" panose="020B0502040204020203" pitchFamily="34" charset="-122"/>
                <a:sym typeface="+mn-ea"/>
              </a:rPr>
              <a:t>已存在的流的连接和封装</a:t>
            </a:r>
            <a:r>
              <a:rPr lang="zh-CN" altLang="en-US" sz="2000" dirty="0">
                <a:cs typeface="微软雅黑 Light" panose="020B0502040204020203" pitchFamily="34" charset="-122"/>
                <a:sym typeface="+mn-ea"/>
              </a:rPr>
              <a:t>，实现更为丰富的流数据处理，提高流读写效率</a:t>
            </a:r>
            <a:endParaRPr lang="zh-CN" altLang="en-US" sz="2000" dirty="0">
              <a:cs typeface="微软雅黑 Light" panose="020B0502040204020203" pitchFamily="34" charset="-122"/>
              <a:sym typeface="+mn-ea"/>
            </a:endParaRPr>
          </a:p>
          <a:p>
            <a:endParaRPr lang="zh-CN" altLang="en-US" sz="2000" b="1" dirty="0">
              <a:cs typeface="微软雅黑 Light" panose="020B0502040204020203" pitchFamily="34" charset="-122"/>
            </a:endParaRPr>
          </a:p>
        </p:txBody>
      </p:sp>
      <p:pic>
        <p:nvPicPr>
          <p:cNvPr id="4" name="图片 3" descr="JT3A1S~WU4NM@ESPYW}0ME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" y="3204845"/>
            <a:ext cx="10058400" cy="34213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流的体系结构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905" y="1027317"/>
            <a:ext cx="11792070" cy="5448937"/>
          </a:xfrm>
        </p:spPr>
        <p:txBody>
          <a:bodyPr/>
          <a:lstStyle/>
          <a:p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字节流的抽象父类</a:t>
            </a:r>
            <a:endParaRPr lang="zh-CN" altLang="en-US" sz="2400" dirty="0">
              <a:cs typeface="微软雅黑 Light" panose="020B0502040204020203" pitchFamily="34" charset="-122"/>
            </a:endParaRPr>
          </a:p>
          <a:p>
            <a:pPr marL="0" lvl="1"/>
            <a:r>
              <a:rPr lang="zh-CN" altLang="en-US" sz="2000" dirty="0">
                <a:cs typeface="微软雅黑 Light" panose="020B0502040204020203" pitchFamily="34" charset="-122"/>
                <a:sym typeface="+mn-ea"/>
              </a:rPr>
              <a:t>InputStream</a:t>
            </a:r>
            <a:r>
              <a:rPr lang="zh-CN" altLang="en-US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字节输入流</a:t>
            </a:r>
            <a:r>
              <a:rPr lang="zh-CN" altLang="en-US" sz="2000" dirty="0">
                <a:cs typeface="微软雅黑 Light" panose="020B0502040204020203" pitchFamily="34" charset="-122"/>
                <a:sym typeface="+mn-ea"/>
              </a:rPr>
              <a:t>， OutputStream</a:t>
            </a:r>
            <a:r>
              <a:rPr lang="zh-CN" altLang="en-US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字节输出流</a:t>
            </a:r>
            <a:endParaRPr lang="en-US" altLang="zh-CN" sz="2000" dirty="0">
              <a:solidFill>
                <a:srgbClr val="0070C0"/>
              </a:solidFill>
              <a:cs typeface="微软雅黑 Light" panose="020B0502040204020203" pitchFamily="34" charset="-122"/>
            </a:endParaRPr>
          </a:p>
          <a:p>
            <a:r>
              <a:rPr lang="zh-CN" altLang="en-US" sz="2000" dirty="0">
                <a:cs typeface="微软雅黑 Light" panose="020B0502040204020203" pitchFamily="34" charset="-122"/>
                <a:sym typeface="+mn-ea"/>
              </a:rPr>
              <a:t>字符流的抽象父类</a:t>
            </a:r>
            <a:r>
              <a:rPr lang="zh-CN" altLang="en-US" sz="2000" dirty="0">
                <a:cs typeface="微软雅黑 Light" panose="020B0502040204020203" pitchFamily="34" charset="-122"/>
              </a:rPr>
              <a:t>：</a:t>
            </a:r>
            <a:endParaRPr lang="zh-CN" altLang="en-US" sz="2000" dirty="0">
              <a:cs typeface="微软雅黑 Light" panose="020B0502040204020203" pitchFamily="34" charset="-122"/>
            </a:endParaRPr>
          </a:p>
          <a:p>
            <a:pPr lvl="1"/>
            <a:r>
              <a:rPr lang="zh-CN" altLang="en-US" sz="2000" dirty="0">
                <a:cs typeface="微软雅黑 Light" panose="020B0502040204020203" pitchFamily="34" charset="-122"/>
                <a:sym typeface="+mn-ea"/>
              </a:rPr>
              <a:t>Reader </a:t>
            </a:r>
            <a:r>
              <a:rPr lang="zh-CN" altLang="en-US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字符输入流</a:t>
            </a:r>
            <a:r>
              <a:rPr lang="zh-CN" altLang="en-US" sz="2000" dirty="0">
                <a:cs typeface="微软雅黑 Light" panose="020B0502040204020203" pitchFamily="34" charset="-122"/>
                <a:sym typeface="+mn-ea"/>
              </a:rPr>
              <a:t>， Writer</a:t>
            </a:r>
            <a:r>
              <a:rPr lang="zh-CN" altLang="en-US" sz="2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字符输出流</a:t>
            </a:r>
            <a:endParaRPr lang="zh-CN" altLang="en-US" sz="20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cs typeface="微软雅黑 Light" panose="020B0502040204020203" pitchFamily="34" charset="-122"/>
              <a:sym typeface="+mn-ea"/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  <a:cs typeface="微软雅黑 Light" panose="020B0502040204020203" pitchFamily="34" charset="-122"/>
                <a:sym typeface="+mn-ea"/>
              </a:rPr>
              <a:t>注：由这四个类派生出来的子类名称都是以其父类名作为子类名的后缀。</a:t>
            </a:r>
            <a:endParaRPr lang="zh-CN" altLang="en-US" sz="2000" dirty="0">
              <a:cs typeface="微软雅黑 Light" panose="020B0502040204020203" pitchFamily="34" charset="-122"/>
              <a:sym typeface="+mn-ea"/>
            </a:endParaRPr>
          </a:p>
          <a:p>
            <a:pPr lvl="1" eaLnBrk="1" hangingPunct="1"/>
            <a:r>
              <a:rPr lang="zh-CN" altLang="en-US" sz="2000" dirty="0">
                <a:cs typeface="微软雅黑 Light" panose="020B0502040204020203" pitchFamily="34" charset="-122"/>
                <a:sym typeface="+mn-ea"/>
              </a:rPr>
              <a:t>如：InputStream的子类FileInputStream。</a:t>
            </a:r>
            <a:endParaRPr lang="zh-CN" altLang="en-US" sz="2000" dirty="0">
              <a:cs typeface="微软雅黑 Light" panose="020B0502040204020203" pitchFamily="34" charset="-122"/>
            </a:endParaRPr>
          </a:p>
          <a:p>
            <a:pPr lvl="1" eaLnBrk="1" hangingPunct="1"/>
            <a:r>
              <a:rPr lang="zh-CN" altLang="en-US" sz="2000" dirty="0">
                <a:cs typeface="微软雅黑 Light" panose="020B0502040204020203" pitchFamily="34" charset="-122"/>
                <a:sym typeface="+mn-ea"/>
              </a:rPr>
              <a:t>如：Reader的子类FileReader。</a:t>
            </a:r>
            <a:endParaRPr lang="zh-CN" altLang="en-US" sz="2000" dirty="0"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/>
              <a:t> 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流的体系结构</a:t>
            </a:r>
            <a:br>
              <a:rPr lang="zh-CN" altLang="en-US" dirty="0">
                <a:sym typeface="+mn-ea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IO</a:t>
            </a:r>
            <a:r>
              <a:rPr lang="zh-CN" altLang="en-US" dirty="0"/>
              <a:t>流的体系结构：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52117" y="941256"/>
            <a:ext cx="1755285" cy="568365"/>
          </a:xfrm>
          <a:prstGeom prst="roundRect">
            <a:avLst/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41574" y="2358532"/>
            <a:ext cx="1755285" cy="568365"/>
          </a:xfrm>
          <a:prstGeom prst="roundRect">
            <a:avLst/>
          </a:prstGeom>
          <a:solidFill>
            <a:srgbClr val="E54958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流式部分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29759" y="2358532"/>
            <a:ext cx="1755285" cy="568365"/>
          </a:xfrm>
          <a:prstGeom prst="roundRect">
            <a:avLst/>
          </a:prstGeom>
          <a:solidFill>
            <a:srgbClr val="E54958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非流式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580748" y="2358532"/>
            <a:ext cx="1755285" cy="568365"/>
          </a:xfrm>
          <a:prstGeom prst="roundRect">
            <a:avLst/>
          </a:prstGeom>
          <a:solidFill>
            <a:srgbClr val="E54958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54355" y="4069075"/>
            <a:ext cx="1755285" cy="568365"/>
          </a:xfrm>
          <a:prstGeom prst="roundRect">
            <a:avLst/>
          </a:prstGeom>
          <a:solidFill>
            <a:srgbClr val="FD3AD1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696859" y="4069075"/>
            <a:ext cx="1755285" cy="568365"/>
          </a:xfrm>
          <a:prstGeom prst="roundRect">
            <a:avLst/>
          </a:prstGeom>
          <a:solidFill>
            <a:srgbClr val="FD3AD1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41374" y="5828659"/>
            <a:ext cx="1755285" cy="568365"/>
          </a:xfrm>
          <a:prstGeom prst="roundRect">
            <a:avLst/>
          </a:prstGeom>
          <a:solidFill>
            <a:srgbClr val="0070C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366117" y="5828659"/>
            <a:ext cx="2009940" cy="568365"/>
          </a:xfrm>
          <a:prstGeom prst="roundRect">
            <a:avLst/>
          </a:prstGeom>
          <a:solidFill>
            <a:srgbClr val="0070C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687275" y="5841157"/>
            <a:ext cx="1224633" cy="568365"/>
          </a:xfrm>
          <a:prstGeom prst="roundRect">
            <a:avLst/>
          </a:prstGeom>
          <a:solidFill>
            <a:srgbClr val="0070C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156244" y="5824883"/>
            <a:ext cx="1224633" cy="568365"/>
          </a:xfrm>
          <a:prstGeom prst="roundRect">
            <a:avLst/>
          </a:prstGeom>
          <a:solidFill>
            <a:srgbClr val="0070C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45691" y="4069075"/>
            <a:ext cx="1224633" cy="568365"/>
          </a:xfrm>
          <a:prstGeom prst="roundRect">
            <a:avLst/>
          </a:prstGeom>
          <a:solidFill>
            <a:srgbClr val="0070C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526319" y="4053520"/>
            <a:ext cx="2971965" cy="568365"/>
          </a:xfrm>
          <a:prstGeom prst="roundRect">
            <a:avLst/>
          </a:prstGeom>
          <a:solidFill>
            <a:srgbClr val="0070C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RandomAccessFile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09640" y="1558662"/>
            <a:ext cx="2742222" cy="79987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451862" y="1551830"/>
            <a:ext cx="955540" cy="745164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451861" y="1516453"/>
            <a:ext cx="4051367" cy="78054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1891719" y="2926898"/>
            <a:ext cx="817921" cy="1093138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2709638" y="2975936"/>
            <a:ext cx="1942478" cy="1044099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6506305" y="2948885"/>
            <a:ext cx="2605038" cy="1043098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H="1">
            <a:off x="6407402" y="2952967"/>
            <a:ext cx="78246" cy="1067067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H="1">
            <a:off x="1159328" y="4642327"/>
            <a:ext cx="573336" cy="1137292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1767157" y="4642327"/>
            <a:ext cx="1618484" cy="1182556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>
            <a:off x="4580454" y="4631311"/>
            <a:ext cx="662499" cy="1193572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>
            <a:off x="4619729" y="4653714"/>
            <a:ext cx="2159075" cy="110963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709" y="3274"/>
            <a:ext cx="11555412" cy="844340"/>
          </a:xfrm>
        </p:spPr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流的体系结构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195943" y="914401"/>
            <a:ext cx="11773324" cy="5418230"/>
          </a:xfrm>
        </p:spPr>
        <p:txBody>
          <a:bodyPr/>
          <a:lstStyle/>
          <a:p>
            <a:r>
              <a:rPr lang="en-US" altLang="zh-CN" dirty="0" err="1"/>
              <a:t>InputStream</a:t>
            </a:r>
            <a:r>
              <a:rPr lang="zh-CN" altLang="en-US" dirty="0"/>
              <a:t>基础体系：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72456" y="3698333"/>
            <a:ext cx="2405334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388316" y="1241801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FileInputStream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388316" y="2060644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PipedInputStream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388316" y="2879489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FilterInputStream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388316" y="3698333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ByteArrayInputStream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388316" y="4517178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SequenceInputStream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388316" y="5336022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STringBufferInputStream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388316" y="6154867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OBjectInputStream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646529" y="2343178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LineNumberInputStream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646529" y="3210428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DataInputStream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646529" y="4077678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BufferedInputStream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646529" y="4944927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PushBackInputStream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16" idx="3"/>
            <a:endCxn id="21" idx="1"/>
          </p:cNvCxnSpPr>
          <p:nvPr/>
        </p:nvCxnSpPr>
        <p:spPr>
          <a:xfrm flipV="1">
            <a:off x="3177790" y="1520303"/>
            <a:ext cx="1210527" cy="2456533"/>
          </a:xfrm>
          <a:prstGeom prst="bentConnector3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6" idx="3"/>
            <a:endCxn id="22" idx="1"/>
          </p:cNvCxnSpPr>
          <p:nvPr/>
        </p:nvCxnSpPr>
        <p:spPr>
          <a:xfrm flipV="1">
            <a:off x="3177790" y="2339148"/>
            <a:ext cx="1210527" cy="1637689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6" idx="3"/>
            <a:endCxn id="23" idx="1"/>
          </p:cNvCxnSpPr>
          <p:nvPr/>
        </p:nvCxnSpPr>
        <p:spPr>
          <a:xfrm flipV="1">
            <a:off x="3177790" y="3157992"/>
            <a:ext cx="1210527" cy="818844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6" idx="3"/>
            <a:endCxn id="24" idx="1"/>
          </p:cNvCxnSpPr>
          <p:nvPr/>
        </p:nvCxnSpPr>
        <p:spPr>
          <a:xfrm>
            <a:off x="3177790" y="3976836"/>
            <a:ext cx="1210527" cy="12628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6" idx="3"/>
            <a:endCxn id="25" idx="1"/>
          </p:cNvCxnSpPr>
          <p:nvPr/>
        </p:nvCxnSpPr>
        <p:spPr>
          <a:xfrm>
            <a:off x="3177790" y="3976836"/>
            <a:ext cx="1210527" cy="818844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6" idx="3"/>
            <a:endCxn id="26" idx="1"/>
          </p:cNvCxnSpPr>
          <p:nvPr/>
        </p:nvCxnSpPr>
        <p:spPr>
          <a:xfrm>
            <a:off x="3177790" y="3976836"/>
            <a:ext cx="1210527" cy="1637689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16" idx="3"/>
            <a:endCxn id="27" idx="1"/>
          </p:cNvCxnSpPr>
          <p:nvPr/>
        </p:nvCxnSpPr>
        <p:spPr>
          <a:xfrm>
            <a:off x="3177789" y="3976836"/>
            <a:ext cx="1210526" cy="2456532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3" idx="3"/>
            <a:endCxn id="30" idx="1"/>
          </p:cNvCxnSpPr>
          <p:nvPr/>
        </p:nvCxnSpPr>
        <p:spPr>
          <a:xfrm flipV="1">
            <a:off x="7794905" y="2621679"/>
            <a:ext cx="851623" cy="536312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3" idx="3"/>
            <a:endCxn id="31" idx="1"/>
          </p:cNvCxnSpPr>
          <p:nvPr/>
        </p:nvCxnSpPr>
        <p:spPr>
          <a:xfrm>
            <a:off x="7794905" y="3157991"/>
            <a:ext cx="851623" cy="330938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23" idx="3"/>
            <a:endCxn id="32" idx="1"/>
          </p:cNvCxnSpPr>
          <p:nvPr/>
        </p:nvCxnSpPr>
        <p:spPr>
          <a:xfrm>
            <a:off x="7794905" y="3157991"/>
            <a:ext cx="851623" cy="1198188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3" idx="3"/>
            <a:endCxn id="33" idx="1"/>
          </p:cNvCxnSpPr>
          <p:nvPr/>
        </p:nvCxnSpPr>
        <p:spPr>
          <a:xfrm>
            <a:off x="7794904" y="3157991"/>
            <a:ext cx="851623" cy="2065437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流的体系结构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OutputStrean</a:t>
            </a:r>
            <a:r>
              <a:rPr lang="zh-CN" altLang="en-US" dirty="0"/>
              <a:t>基础体系：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39055" y="3590170"/>
            <a:ext cx="2405334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84576" y="1875855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FileOutputStream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肘形连接符 8"/>
          <p:cNvCxnSpPr>
            <a:stCxn id="7" idx="3"/>
            <a:endCxn id="8" idx="1"/>
          </p:cNvCxnSpPr>
          <p:nvPr/>
        </p:nvCxnSpPr>
        <p:spPr>
          <a:xfrm flipV="1">
            <a:off x="2944389" y="2154357"/>
            <a:ext cx="940187" cy="1714315"/>
          </a:xfrm>
          <a:prstGeom prst="bentConnector3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884576" y="2733013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PipedOutputStream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884576" y="3590171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FilterOutputStream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884576" y="4447329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ByteArrayOutputStream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884576" y="5304485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ObjectOutputStream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>
            <a:stCxn id="7" idx="3"/>
            <a:endCxn id="11" idx="1"/>
          </p:cNvCxnSpPr>
          <p:nvPr/>
        </p:nvCxnSpPr>
        <p:spPr>
          <a:xfrm flipV="1">
            <a:off x="2944389" y="3011515"/>
            <a:ext cx="940187" cy="857157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  <a:endCxn id="12" idx="1"/>
          </p:cNvCxnSpPr>
          <p:nvPr/>
        </p:nvCxnSpPr>
        <p:spPr>
          <a:xfrm>
            <a:off x="2944389" y="3868672"/>
            <a:ext cx="940187" cy="1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7" idx="3"/>
            <a:endCxn id="13" idx="1"/>
          </p:cNvCxnSpPr>
          <p:nvPr/>
        </p:nvCxnSpPr>
        <p:spPr>
          <a:xfrm>
            <a:off x="2944389" y="3868672"/>
            <a:ext cx="940187" cy="857159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7" idx="3"/>
            <a:endCxn id="14" idx="1"/>
          </p:cNvCxnSpPr>
          <p:nvPr/>
        </p:nvCxnSpPr>
        <p:spPr>
          <a:xfrm>
            <a:off x="2944389" y="3868672"/>
            <a:ext cx="940187" cy="1714315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8247596" y="2687424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DataOutputStream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247596" y="3594891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BufferedOutputStream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247596" y="4502358"/>
            <a:ext cx="3406589" cy="55700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01600">
            <a:solidFill>
              <a:srgbClr val="339933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PrintOutputStream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肘形连接符 34"/>
          <p:cNvCxnSpPr>
            <a:stCxn id="12" idx="3"/>
            <a:endCxn id="32" idx="1"/>
          </p:cNvCxnSpPr>
          <p:nvPr/>
        </p:nvCxnSpPr>
        <p:spPr>
          <a:xfrm flipV="1">
            <a:off x="7291165" y="2965926"/>
            <a:ext cx="956431" cy="902747"/>
          </a:xfrm>
          <a:prstGeom prst="bentConnector3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2" idx="3"/>
            <a:endCxn id="33" idx="1"/>
          </p:cNvCxnSpPr>
          <p:nvPr/>
        </p:nvCxnSpPr>
        <p:spPr>
          <a:xfrm>
            <a:off x="7291165" y="3868673"/>
            <a:ext cx="956431" cy="4720"/>
          </a:xfrm>
          <a:prstGeom prst="bentConnector3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2" idx="3"/>
            <a:endCxn id="34" idx="1"/>
          </p:cNvCxnSpPr>
          <p:nvPr/>
        </p:nvCxnSpPr>
        <p:spPr>
          <a:xfrm>
            <a:off x="7291165" y="3868673"/>
            <a:ext cx="956431" cy="912187"/>
          </a:xfrm>
          <a:prstGeom prst="bentConnector3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TABLE_BEAUTIFY" val="smartTable{531af9b7-f3c8-429e-81b7-2d44afd47c1d}"/>
  <p:tag name="TABLE_ENDDRAG_ORIGIN_RECT" val="906*202"/>
  <p:tag name="TABLE_ENDDRAG_RECT" val="25*151*906*202"/>
</p:tagLst>
</file>

<file path=ppt/tags/tag10.xml><?xml version="1.0" encoding="utf-8"?>
<p:tagLst xmlns:p="http://schemas.openxmlformats.org/presentationml/2006/main">
  <p:tag name="KSO_WM_UNIT_TABLE_BEAUTIFY" val="smartTable{531af9b7-f3c8-429e-81b7-2d44afd47c1d}"/>
  <p:tag name="TABLE_ENDDRAG_ORIGIN_RECT" val="906*202"/>
  <p:tag name="TABLE_ENDDRAG_RECT" val="25*151*906*202"/>
</p:tagLst>
</file>

<file path=ppt/tags/tag11.xml><?xml version="1.0" encoding="utf-8"?>
<p:tagLst xmlns:p="http://schemas.openxmlformats.org/presentationml/2006/main">
  <p:tag name="KSO_WM_UNIT_TABLE_BEAUTIFY" val="smartTable{531af9b7-f3c8-429e-81b7-2d44afd47c1d}"/>
  <p:tag name="TABLE_ENDDRAG_ORIGIN_RECT" val="906*202"/>
  <p:tag name="TABLE_ENDDRAG_RECT" val="25*151*906*202"/>
</p:tagLst>
</file>

<file path=ppt/tags/tag12.xml><?xml version="1.0" encoding="utf-8"?>
<p:tagLst xmlns:p="http://schemas.openxmlformats.org/presentationml/2006/main">
  <p:tag name="KSO_WM_UNIT_TABLE_BEAUTIFY" val="smartTable{06e3bdfc-5618-4dc2-a8ca-b7beee1f7107}"/>
  <p:tag name="TABLE_ENDDRAG_ORIGIN_RECT" val="905*116"/>
  <p:tag name="TABLE_ENDDRAG_RECT" val="29*216*905*116"/>
</p:tagLst>
</file>

<file path=ppt/tags/tag13.xml><?xml version="1.0" encoding="utf-8"?>
<p:tagLst xmlns:p="http://schemas.openxmlformats.org/presentationml/2006/main">
  <p:tag name="KSO_WM_UNIT_TABLE_BEAUTIFY" val="smartTable{06e3bdfc-5618-4dc2-a8ca-b7beee1f7107}"/>
  <p:tag name="TABLE_ENDDRAG_ORIGIN_RECT" val="905*116"/>
  <p:tag name="TABLE_ENDDRAG_RECT" val="29*216*905*116"/>
</p:tagLst>
</file>

<file path=ppt/tags/tag14.xml><?xml version="1.0" encoding="utf-8"?>
<p:tagLst xmlns:p="http://schemas.openxmlformats.org/presentationml/2006/main">
  <p:tag name="KSO_WM_UNIT_TABLE_BEAUTIFY" val="smartTable{06e3bdfc-5618-4dc2-a8ca-b7beee1f7107}"/>
  <p:tag name="TABLE_ENDDRAG_ORIGIN_RECT" val="905*116"/>
  <p:tag name="TABLE_ENDDRAG_RECT" val="29*216*905*116"/>
</p:tagLst>
</file>

<file path=ppt/tags/tag15.xml><?xml version="1.0" encoding="utf-8"?>
<p:tagLst xmlns:p="http://schemas.openxmlformats.org/presentationml/2006/main">
  <p:tag name="KSO_WM_UNIT_TABLE_BEAUTIFY" val="smartTable{06e3bdfc-5618-4dc2-a8ca-b7beee1f7107}"/>
  <p:tag name="TABLE_ENDDRAG_ORIGIN_RECT" val="905*116"/>
  <p:tag name="TABLE_ENDDRAG_RECT" val="29*216*905*116"/>
</p:tagLst>
</file>

<file path=ppt/tags/tag16.xml><?xml version="1.0" encoding="utf-8"?>
<p:tagLst xmlns:p="http://schemas.openxmlformats.org/presentationml/2006/main">
  <p:tag name="KSO_WM_UNIT_TABLE_BEAUTIFY" val="smartTable{06e3bdfc-5618-4dc2-a8ca-b7beee1f7107}"/>
  <p:tag name="TABLE_ENDDRAG_ORIGIN_RECT" val="905*116"/>
  <p:tag name="TABLE_ENDDRAG_RECT" val="29*216*905*116"/>
</p:tagLst>
</file>

<file path=ppt/tags/tag17.xml><?xml version="1.0" encoding="utf-8"?>
<p:tagLst xmlns:p="http://schemas.openxmlformats.org/presentationml/2006/main">
  <p:tag name="KSO_WM_UNIT_TABLE_BEAUTIFY" val="smartTable{06e3bdfc-5618-4dc2-a8ca-b7beee1f7107}"/>
  <p:tag name="TABLE_ENDDRAG_ORIGIN_RECT" val="905*116"/>
  <p:tag name="TABLE_ENDDRAG_RECT" val="29*216*905*116"/>
</p:tagLst>
</file>

<file path=ppt/tags/tag18.xml><?xml version="1.0" encoding="utf-8"?>
<p:tagLst xmlns:p="http://schemas.openxmlformats.org/presentationml/2006/main">
  <p:tag name="KSO_WM_UNIT_TABLE_BEAUTIFY" val="smartTable{06e3bdfc-5618-4dc2-a8ca-b7beee1f7107}"/>
  <p:tag name="TABLE_ENDDRAG_ORIGIN_RECT" val="905*116"/>
  <p:tag name="TABLE_ENDDRAG_RECT" val="29*216*905*116"/>
</p:tagLst>
</file>

<file path=ppt/tags/tag19.xml><?xml version="1.0" encoding="utf-8"?>
<p:tagLst xmlns:p="http://schemas.openxmlformats.org/presentationml/2006/main">
  <p:tag name="KSO_WM_UNIT_TABLE_BEAUTIFY" val="smartTable{06e3bdfc-5618-4dc2-a8ca-b7beee1f7107}"/>
  <p:tag name="TABLE_ENDDRAG_ORIGIN_RECT" val="905*116"/>
  <p:tag name="TABLE_ENDDRAG_RECT" val="29*216*905*116"/>
</p:tagLst>
</file>

<file path=ppt/tags/tag2.xml><?xml version="1.0" encoding="utf-8"?>
<p:tagLst xmlns:p="http://schemas.openxmlformats.org/presentationml/2006/main">
  <p:tag name="KSO_WM_UNIT_TABLE_BEAUTIFY" val="smartTable{7f7ccf63-0eae-4b25-9348-3a03ff2ac955}"/>
  <p:tag name="TABLE_ENDDRAG_ORIGIN_RECT" val="892*256"/>
  <p:tag name="TABLE_ENDDRAG_RECT" val="32*200*892*256"/>
</p:tagLst>
</file>

<file path=ppt/tags/tag3.xml><?xml version="1.0" encoding="utf-8"?>
<p:tagLst xmlns:p="http://schemas.openxmlformats.org/presentationml/2006/main">
  <p:tag name="KSO_WM_UNIT_TABLE_BEAUTIFY" val="smartTable{9b1c182a-6231-4685-9981-0a7012a455c2}"/>
</p:tagLst>
</file>

<file path=ppt/tags/tag4.xml><?xml version="1.0" encoding="utf-8"?>
<p:tagLst xmlns:p="http://schemas.openxmlformats.org/presentationml/2006/main">
  <p:tag name="KSO_WM_UNIT_TABLE_BEAUTIFY" val="smartTable{9b1c182a-6231-4685-9981-0a7012a455c2}"/>
  <p:tag name="TABLE_ENDDRAG_ORIGIN_RECT" val="913*155"/>
  <p:tag name="TABLE_ENDDRAG_RECT" val="33*191*913*155"/>
</p:tagLst>
</file>

<file path=ppt/tags/tag5.xml><?xml version="1.0" encoding="utf-8"?>
<p:tagLst xmlns:p="http://schemas.openxmlformats.org/presentationml/2006/main">
  <p:tag name="KSO_WM_UNIT_TABLE_BEAUTIFY" val="smartTable{531af9b7-f3c8-429e-81b7-2d44afd47c1d}"/>
  <p:tag name="TABLE_ENDDRAG_ORIGIN_RECT" val="906*202"/>
  <p:tag name="TABLE_ENDDRAG_RECT" val="25*151*906*202"/>
</p:tagLst>
</file>

<file path=ppt/tags/tag6.xml><?xml version="1.0" encoding="utf-8"?>
<p:tagLst xmlns:p="http://schemas.openxmlformats.org/presentationml/2006/main">
  <p:tag name="KSO_WM_UNIT_TABLE_BEAUTIFY" val="smartTable{531af9b7-f3c8-429e-81b7-2d44afd47c1d}"/>
  <p:tag name="TABLE_ENDDRAG_ORIGIN_RECT" val="906*202"/>
  <p:tag name="TABLE_ENDDRAG_RECT" val="25*151*906*202"/>
</p:tagLst>
</file>

<file path=ppt/tags/tag7.xml><?xml version="1.0" encoding="utf-8"?>
<p:tagLst xmlns:p="http://schemas.openxmlformats.org/presentationml/2006/main">
  <p:tag name="KSO_WM_UNIT_TABLE_BEAUTIFY" val="smartTable{bddc4fac-3063-4d07-8a06-a6e8ed070584}"/>
  <p:tag name="TABLE_ENDDRAG_ORIGIN_RECT" val="888*163"/>
  <p:tag name="TABLE_ENDDRAG_RECT" val="31*180*888*163"/>
</p:tagLst>
</file>

<file path=ppt/tags/tag8.xml><?xml version="1.0" encoding="utf-8"?>
<p:tagLst xmlns:p="http://schemas.openxmlformats.org/presentationml/2006/main">
  <p:tag name="KSO_WM_UNIT_TABLE_BEAUTIFY" val="smartTable{06e3bdfc-5618-4dc2-a8ca-b7beee1f7107}"/>
</p:tagLst>
</file>

<file path=ppt/tags/tag9.xml><?xml version="1.0" encoding="utf-8"?>
<p:tagLst xmlns:p="http://schemas.openxmlformats.org/presentationml/2006/main">
  <p:tag name="KSO_WM_UNIT_TABLE_BEAUTIFY" val="smartTable{bddc4fac-3063-4d07-8a06-a6e8ed070584}"/>
  <p:tag name="TABLE_ENDDRAG_ORIGIN_RECT" val="917*205"/>
  <p:tag name="TABLE_ENDDRAG_RECT" val="33*157*917*20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10865</Words>
  <Application>WPS 演示</Application>
  <PresentationFormat>宽屏</PresentationFormat>
  <Paragraphs>1018</Paragraphs>
  <Slides>45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微软雅黑 Light</vt:lpstr>
      <vt:lpstr>黑体</vt:lpstr>
      <vt:lpstr>Arial Unicode MS</vt:lpstr>
      <vt:lpstr>Calibri</vt:lpstr>
      <vt:lpstr>楷体_GB2312</vt:lpstr>
      <vt:lpstr>新宋体</vt:lpstr>
      <vt:lpstr>等线</vt:lpstr>
      <vt:lpstr>Office 主题</vt:lpstr>
      <vt:lpstr>Paint.Picture</vt:lpstr>
      <vt:lpstr>IO流</vt:lpstr>
      <vt:lpstr>第2节【输入输出流】</vt:lpstr>
      <vt:lpstr> 知识点1： IO流的概念与作用</vt:lpstr>
      <vt:lpstr> 知识点1： IO流的概念与作用</vt:lpstr>
      <vt:lpstr> 知识点1： IO流的概念与作用</vt:lpstr>
      <vt:lpstr> 知识点2： IO流的体系结构</vt:lpstr>
      <vt:lpstr> 知识点2： IO流的体系结构 </vt:lpstr>
      <vt:lpstr>知识点2：IO流的体系结构</vt:lpstr>
      <vt:lpstr>知识点2：IO流的体系结构</vt:lpstr>
      <vt:lpstr>知识点2： IO流的体系结构</vt:lpstr>
      <vt:lpstr>知识点2： IO流的体系结构</vt:lpstr>
      <vt:lpstr>知识点3：掌握字符的输入输出流</vt:lpstr>
      <vt:lpstr>知识点3：掌握字符的输入输出流</vt:lpstr>
      <vt:lpstr>知识点3：掌握字符的输入输出流</vt:lpstr>
      <vt:lpstr>知识点3：掌握字符的输入输出流</vt:lpstr>
      <vt:lpstr>知识点3：掌握字符的输入输出流</vt:lpstr>
      <vt:lpstr>知识点3：掌握字符的输入输出流</vt:lpstr>
      <vt:lpstr>知识点3：掌握字符的输入输出流</vt:lpstr>
      <vt:lpstr>知识点3：掌握字符的输入输出流</vt:lpstr>
      <vt:lpstr>知识点3：掌握字符的输入输出流</vt:lpstr>
      <vt:lpstr> 知识点3：掌握字节的输入输出流</vt:lpstr>
      <vt:lpstr>知识点3：掌握字节的输入输出流</vt:lpstr>
      <vt:lpstr>知识点4：掌握字节的输入输出流</vt:lpstr>
      <vt:lpstr>知识点4：掌握字节的输入输出流</vt:lpstr>
      <vt:lpstr>知识点4：掌握字节的输入输出流</vt:lpstr>
      <vt:lpstr>知识点4：掌握字节的输入输出流</vt:lpstr>
      <vt:lpstr>知识点4：掌握字节的输入输出流</vt:lpstr>
      <vt:lpstr>知识点3：掌握字符的输入输出流</vt:lpstr>
      <vt:lpstr>知识点3：掌握字符的输入输出流</vt:lpstr>
      <vt:lpstr>知识点3：掌握字符的输入输出流</vt:lpstr>
      <vt:lpstr>知识点5：System的标准输入输出流</vt:lpstr>
      <vt:lpstr>知识点5：System的标准输入输出流</vt:lpstr>
      <vt:lpstr>知识点5：掌握System的标准输入输出流</vt:lpstr>
      <vt:lpstr>知识点5：掌握System的标准输入输出流</vt:lpstr>
      <vt:lpstr>知识点6：掌握字节字符转换流</vt:lpstr>
      <vt:lpstr>知识点6：掌握字节字符转换流</vt:lpstr>
      <vt:lpstr>知识点6：掌握字节字符转换流</vt:lpstr>
      <vt:lpstr>知识点6：掌握字节字符转换流</vt:lpstr>
      <vt:lpstr>知识点6：掌握字节字符转换流</vt:lpstr>
      <vt:lpstr>知识点7：掌握随机访问文件流</vt:lpstr>
      <vt:lpstr>知识点7：掌握随机访问文件流</vt:lpstr>
      <vt:lpstr>知识点7：掌握随机访问文件流</vt:lpstr>
      <vt:lpstr>知识点8：掌握字节数组流</vt:lpstr>
      <vt:lpstr>知识点8：掌握字节数组流</vt:lpstr>
      <vt:lpstr>知识点8：掌握字节数组流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GuXue</cp:lastModifiedBy>
  <cp:revision>2646</cp:revision>
  <dcterms:created xsi:type="dcterms:W3CDTF">2014-03-19T14:07:00Z</dcterms:created>
  <dcterms:modified xsi:type="dcterms:W3CDTF">2021-01-25T05:31:10Z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