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478" r:id="rId3"/>
    <p:sldId id="615" r:id="rId5"/>
    <p:sldId id="641" r:id="rId6"/>
    <p:sldId id="506" r:id="rId7"/>
    <p:sldId id="643" r:id="rId8"/>
    <p:sldId id="642" r:id="rId9"/>
    <p:sldId id="588" r:id="rId10"/>
    <p:sldId id="668" r:id="rId11"/>
    <p:sldId id="589" r:id="rId12"/>
    <p:sldId id="691" r:id="rId13"/>
    <p:sldId id="507" r:id="rId14"/>
    <p:sldId id="590" r:id="rId15"/>
    <p:sldId id="593" r:id="rId16"/>
    <p:sldId id="508" r:id="rId17"/>
    <p:sldId id="494" r:id="rId18"/>
    <p:sldId id="603" r:id="rId19"/>
    <p:sldId id="711" r:id="rId20"/>
    <p:sldId id="594" r:id="rId21"/>
    <p:sldId id="712" r:id="rId22"/>
    <p:sldId id="595" r:id="rId23"/>
    <p:sldId id="604" r:id="rId24"/>
    <p:sldId id="596" r:id="rId25"/>
    <p:sldId id="713" r:id="rId26"/>
    <p:sldId id="616" r:id="rId27"/>
    <p:sldId id="495" r:id="rId28"/>
    <p:sldId id="597" r:id="rId29"/>
    <p:sldId id="598" r:id="rId30"/>
    <p:sldId id="599" r:id="rId31"/>
    <p:sldId id="600" r:id="rId32"/>
    <p:sldId id="601" r:id="rId33"/>
    <p:sldId id="63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990000"/>
    <a:srgbClr val="AE0B0B"/>
    <a:srgbClr val="CC6600"/>
    <a:srgbClr val="3B9D3B"/>
    <a:srgbClr val="3D3D3D"/>
    <a:srgbClr val="000066"/>
    <a:srgbClr val="CC33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4" autoAdjust="0"/>
    <p:restoredTop sz="79441" autoAdjust="0"/>
  </p:normalViewPr>
  <p:slideViewPr>
    <p:cSldViewPr snapToGrid="0">
      <p:cViewPr varScale="1">
        <p:scale>
          <a:sx n="54" d="100"/>
          <a:sy n="54" d="100"/>
        </p:scale>
        <p:origin x="884" y="40"/>
      </p:cViewPr>
      <p:guideLst>
        <p:guide orient="horz" pos="2162"/>
        <p:guide pos="37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在JDK1.5之前,switch循环只支持byte short char int四种数据类型.</a:t>
            </a:r>
            <a:endParaRPr lang="zh-CN" altLang="en-US" dirty="0"/>
          </a:p>
          <a:p>
            <a:r>
              <a:rPr lang="zh-CN" altLang="en-US" dirty="0"/>
              <a:t>JDK1.5 在switch循环中增加了枚举类与byte short char int的包装类,对四个包装类的支持是因为java编译器在底层手动进行拆箱,而对枚举类的支持是因为枚举类有一个ordinal方法,该方法实际上是一个int类型的数值.</a:t>
            </a:r>
            <a:endParaRPr lang="zh-CN" altLang="en-US" dirty="0"/>
          </a:p>
          <a:p>
            <a:r>
              <a:rPr lang="zh-CN" altLang="en-US" dirty="0"/>
              <a:t>jdk1.7开始支持String类型,但实际上String类型有一个hashCode算法,结果也是int类型.而byte short char类型可以在不损失精度的情况下向上转型成int类型.所以总的来说,可以认为switch中只支持int</a:t>
            </a:r>
            <a:endParaRPr lang="zh-CN" altLang="en-US" dirty="0"/>
          </a:p>
          <a:p>
            <a:r>
              <a:rPr lang="zh-CN" altLang="en-US" dirty="0"/>
              <a:t>switch支持的类型有？</a:t>
            </a:r>
            <a:endParaRPr lang="zh-CN" altLang="en-US" dirty="0"/>
          </a:p>
          <a:p>
            <a:r>
              <a:rPr lang="zh-CN" altLang="en-US" dirty="0"/>
              <a:t>Java 7 中加入了对String类型的支持。所以支持的有：char、byte、short、int 和 Character、Byte、Short、Integer 和 String</a:t>
            </a:r>
            <a:endParaRPr lang="zh-CN" altLang="en-US" dirty="0"/>
          </a:p>
          <a:p>
            <a:r>
              <a:rPr lang="zh-CN" altLang="en-US" dirty="0"/>
              <a:t>备注：switch中可以有null吗？</a:t>
            </a:r>
            <a:endParaRPr lang="zh-CN" altLang="en-US" dirty="0"/>
          </a:p>
          <a:p>
            <a:r>
              <a:rPr lang="zh-CN" altLang="en-US" dirty="0"/>
              <a:t>在switch语句中，表达式的值不能是null，否则会在运行时抛出NullPointerException。在case子句中也不能使用null，否则会出现编译错误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为什么使用循环？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张浩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考试成绩未达到自己的目标。为了表明自己勤奋学习的决心，他决定写一百遍“好好学习，天天向上！”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while(true)</a:t>
            </a:r>
            <a:r>
              <a:rPr lang="en-US" altLang="zh-CN" dirty="0"/>
              <a:t>{ }</a:t>
            </a:r>
            <a:r>
              <a:rPr lang="zh-CN" altLang="en-US" dirty="0"/>
              <a:t>死循环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  <a:r>
              <a:rPr lang="en-US" altLang="zh-CN" dirty="0"/>
              <a:t>100</a:t>
            </a:r>
            <a:r>
              <a:rPr lang="zh-CN" altLang="en-US" dirty="0"/>
              <a:t>以内偶数之和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</a:t>
            </a:r>
            <a:r>
              <a:rPr lang="en-US" dirty="0"/>
              <a:t>hile</a:t>
            </a:r>
            <a:r>
              <a:rPr lang="zh-CN" altLang="en-US" dirty="0"/>
              <a:t>循环可以能循环</a:t>
            </a:r>
            <a:r>
              <a:rPr lang="en-US" altLang="zh-CN" dirty="0"/>
              <a:t>0</a:t>
            </a:r>
            <a:r>
              <a:rPr lang="zh-CN" altLang="en-US" dirty="0"/>
              <a:t>次，而</a:t>
            </a:r>
            <a:r>
              <a:rPr lang="en-US" altLang="zh-CN" dirty="0"/>
              <a:t>do while</a:t>
            </a:r>
            <a:r>
              <a:rPr lang="zh-CN" altLang="en-US" dirty="0"/>
              <a:t>循环最少执行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</a:t>
            </a:r>
            <a:r>
              <a:rPr lang="en-US" dirty="0"/>
              <a:t>hile</a:t>
            </a:r>
            <a:r>
              <a:rPr lang="zh-CN" altLang="en-US" dirty="0"/>
              <a:t>循环可以能循环</a:t>
            </a:r>
            <a:r>
              <a:rPr lang="en-US" altLang="zh-CN" dirty="0"/>
              <a:t>0</a:t>
            </a:r>
            <a:r>
              <a:rPr lang="zh-CN" altLang="en-US" dirty="0"/>
              <a:t>次，而</a:t>
            </a:r>
            <a:r>
              <a:rPr lang="en-US" altLang="zh-CN" dirty="0"/>
              <a:t>do while</a:t>
            </a:r>
            <a:r>
              <a:rPr lang="zh-CN" altLang="en-US" dirty="0"/>
              <a:t>循环最少执行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为什么需要if选择结构</a:t>
            </a:r>
            <a:endParaRPr kumimoji="0" lang="zh-CN" altLang="en-US" b="1" i="0" u="none" strike="noStrike" kern="1200" spc="0" normalizeH="0" baseline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ea typeface="华文楷体" panose="02010600040101010101" pitchFamily="2" charset="-122"/>
                <a:sym typeface="+mn-ea"/>
              </a:rPr>
              <a:t>案例：如果张浩的</a:t>
            </a:r>
            <a:r>
              <a:rPr lang="en-US" altLang="zh-CN" dirty="0">
                <a:ea typeface="华文楷体" panose="02010600040101010101" pitchFamily="2" charset="-122"/>
                <a:sym typeface="+mn-ea"/>
              </a:rPr>
              <a:t>Java</a:t>
            </a:r>
            <a:r>
              <a:rPr lang="zh-CN" altLang="en-US" dirty="0">
                <a:ea typeface="华文楷体" panose="02010600040101010101" pitchFamily="2" charset="-122"/>
                <a:sym typeface="+mn-ea"/>
              </a:rPr>
              <a:t>考试成绩大于</a:t>
            </a:r>
            <a:r>
              <a:rPr lang="en-US" altLang="zh-CN" dirty="0">
                <a:ea typeface="华文楷体" panose="02010600040101010101" pitchFamily="2" charset="-122"/>
                <a:sym typeface="+mn-ea"/>
              </a:rPr>
              <a:t>98</a:t>
            </a:r>
            <a:r>
              <a:rPr lang="zh-CN" altLang="en-US" dirty="0">
                <a:ea typeface="华文楷体" panose="02010600040101010101" pitchFamily="2" charset="-122"/>
                <a:sym typeface="+mn-ea"/>
              </a:rPr>
              <a:t>分，张浩就能获得一个</a:t>
            </a:r>
            <a:r>
              <a:rPr lang="en-US" altLang="zh-CN" dirty="0">
                <a:ea typeface="华文楷体" panose="02010600040101010101" pitchFamily="2" charset="-122"/>
                <a:sym typeface="+mn-ea"/>
              </a:rPr>
              <a:t>MP4</a:t>
            </a:r>
            <a:r>
              <a:rPr lang="zh-CN" altLang="en-US" dirty="0">
                <a:ea typeface="华文楷体" panose="02010600040101010101" pitchFamily="2" charset="-122"/>
                <a:sym typeface="+mn-ea"/>
              </a:rPr>
              <a:t>作为奖励</a:t>
            </a:r>
            <a:endParaRPr lang="zh-CN" altLang="en-US" dirty="0"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zh-CN" altLang="en-US" dirty="0"/>
          </a:p>
          <a:p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案例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: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如果张浩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考试成绩大于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98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分，老师就奖励他一个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MP4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，否则老师就罚他进行编码</a:t>
            </a:r>
            <a:endParaRPr lang="zh-CN" altLang="en-US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输出两个数字中最大的值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  <a:r>
              <a:rPr lang="zh-CN" altLang="en-US" dirty="0"/>
              <a:t>韩嫣参加计算机编程大赛</a:t>
            </a:r>
            <a:endParaRPr lang="zh-CN" altLang="en-US" dirty="0"/>
          </a:p>
          <a:p>
            <a:r>
              <a:rPr lang="zh-CN" altLang="en-US" dirty="0"/>
              <a:t>        如果获得第一名，将参加麻省理工大学组织的1个月夏令营</a:t>
            </a:r>
            <a:endParaRPr lang="zh-CN" altLang="en-US" dirty="0"/>
          </a:p>
          <a:p>
            <a:r>
              <a:rPr lang="zh-CN" altLang="en-US" dirty="0"/>
              <a:t>        如果获得第二名，将奖励惠普笔记本电脑一部</a:t>
            </a:r>
            <a:endParaRPr lang="zh-CN" altLang="en-US" dirty="0"/>
          </a:p>
          <a:p>
            <a:r>
              <a:rPr lang="zh-CN" altLang="en-US" dirty="0"/>
              <a:t>        如果获得第三名，将奖励移动硬盘一个</a:t>
            </a:r>
            <a:endParaRPr lang="zh-CN" altLang="en-US" dirty="0"/>
          </a:p>
          <a:p>
            <a:r>
              <a:rPr lang="zh-CN" altLang="en-US" dirty="0"/>
              <a:t>        否则，不给任何奖励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流程控制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条件分支</a:t>
            </a:r>
            <a:r>
              <a:rPr lang="en-US" altLang="zh-CN" dirty="0">
                <a:sym typeface="+mn-ea"/>
              </a:rPr>
              <a:t>-IF</a:t>
            </a:r>
            <a:r>
              <a:rPr lang="zh-CN" altLang="en-US" dirty="0">
                <a:sym typeface="+mn-ea"/>
              </a:rPr>
              <a:t>嵌套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嵌套</a:t>
            </a:r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选择结构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21573" name="AutoShape 5"/>
          <p:cNvSpPr/>
          <p:nvPr/>
        </p:nvSpPr>
        <p:spPr>
          <a:xfrm>
            <a:off x="590550" y="1711325"/>
            <a:ext cx="5335588" cy="3823667"/>
          </a:xfrm>
          <a:prstGeom prst="roundRect">
            <a:avLst>
              <a:gd name="adj" fmla="val 5856"/>
            </a:avLst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if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（条件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1) {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if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（条件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2) {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 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代码块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} else {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    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代码块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}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 else {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代码块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3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685" y="12503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53810" y="899160"/>
            <a:ext cx="47383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需求说明：</a:t>
            </a:r>
            <a:endParaRPr lang="zh-CN" altLang="en-US"/>
          </a:p>
          <a:p>
            <a:r>
              <a:rPr lang="zh-CN" altLang="en-US"/>
              <a:t>普通顾客购物满100元打9折；会员购物打8折；会员购物满200元打7.5折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实现思路：</a:t>
            </a:r>
            <a:endParaRPr lang="zh-CN" altLang="en-US"/>
          </a:p>
          <a:p>
            <a:r>
              <a:rPr lang="zh-CN" altLang="en-US"/>
              <a:t>1、外层判断是否是会员</a:t>
            </a:r>
            <a:endParaRPr lang="zh-CN" altLang="en-US"/>
          </a:p>
          <a:p>
            <a:r>
              <a:rPr lang="zh-CN" altLang="en-US"/>
              <a:t>2、内层判断是否达到相应打折要求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难点指导：</a:t>
            </a:r>
            <a:endParaRPr lang="zh-CN" altLang="en-US"/>
          </a:p>
          <a:p>
            <a:r>
              <a:rPr lang="zh-CN" altLang="en-US"/>
              <a:t>嵌套if选择结构中{ }的使用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3760470"/>
            <a:ext cx="3983355" cy="2219960"/>
          </a:xfrm>
          <a:prstGeom prst="rect">
            <a:avLst/>
          </a:prstGeom>
        </p:spPr>
      </p:pic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1007745"/>
            <a:ext cx="572770" cy="41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647" y="6424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有时候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分支是根据常量值进行判断的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，这时候虽然可以使用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来实现，但是用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更为清晰；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条件分支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switch/case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194" y="1813922"/>
            <a:ext cx="10138862" cy="4154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switch(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{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case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常量表达式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语句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case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常量表达式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语句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......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case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常量表达式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语句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default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语句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n+1;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51910" y="3119120"/>
            <a:ext cx="5750560" cy="971550"/>
          </a:xfrm>
          <a:prstGeom prst="wedgeRoundRectCallout">
            <a:avLst>
              <a:gd name="adj1" fmla="val -54416"/>
              <a:gd name="adj2" fmla="val -4601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当表达式的值等于常量表达式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的值时，从语句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开始运行，依次运行语句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2…3…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直到结束。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120" y="6055995"/>
            <a:ext cx="1155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可以在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case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语句块中</a:t>
            </a:r>
            <a:r>
              <a:rPr lang="zh-CN" altLang="en-US" sz="1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用</a:t>
            </a:r>
            <a:r>
              <a:rPr lang="en-US" altLang="zh-CN" sz="1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break</a:t>
            </a:r>
            <a:r>
              <a:rPr lang="zh-CN" altLang="en-US" sz="1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语句控制跳出</a:t>
            </a:r>
            <a:r>
              <a:rPr lang="en-US" altLang="zh-CN" sz="1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switch</a:t>
            </a:r>
            <a:r>
              <a:rPr lang="zh-CN" altLang="en-US" sz="1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语句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也就是说，</a:t>
            </a:r>
            <a:r>
              <a:rPr lang="zh-CN" altLang="en-US" sz="1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只要执行到break语句，就中断整个switch流程</a:t>
            </a:r>
            <a:endParaRPr lang="zh-CN" altLang="en-US" sz="1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algn="l"/>
            <a:endParaRPr lang="zh-CN" altLang="en-US" sz="1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7986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2-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条件分支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switch/case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764" y="1573292"/>
            <a:ext cx="10405242" cy="4892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static void main(String[]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args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{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x=2;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switch(x){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case 0: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你将退出系统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case 1: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请输入用户名及密码：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case 2: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Pls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input your name and password");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default: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请按照提示选择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1/2/3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进行操作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604510" y="1827530"/>
            <a:ext cx="4444365" cy="971550"/>
          </a:xfrm>
          <a:prstGeom prst="wedgeRoundRectCallout">
            <a:avLst>
              <a:gd name="adj1" fmla="val -55300"/>
              <a:gd name="adj2" fmla="val -3052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找到入口“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”，执行语句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，但是依然会往下顺序执行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2-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条件分支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switch/case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785" y="1486604"/>
            <a:ext cx="10405242" cy="5262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x=2;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switch(x){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case 0: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你将退出系统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break;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case 1: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请输入用户名及密码：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break;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case 2: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Pls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input your name and password");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break;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default: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System.out.println("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请按照提示选择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1/2/3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进行操作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}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825740" y="2905125"/>
            <a:ext cx="4172585" cy="644525"/>
          </a:xfrm>
          <a:prstGeom prst="wedgeRoundRectCallout">
            <a:avLst>
              <a:gd name="adj1" fmla="val -58248"/>
              <a:gd name="adj2" fmla="val -1206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找到入口“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”，执行语句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，执行到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break,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则跳出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语句块；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1109070"/>
            <a:ext cx="11015870" cy="52286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条件语句 — switch（说明）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表达式是具体的值，不能是范围。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表达式的值只可以接受int、byte、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short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以及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byte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short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对应的包装器类型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枚举，String，不接受其他类型的值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不允许有重复的case取值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switch一旦碰到第一次case匹配，程序就会跳转到这个标签位置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开始顺序执行以后所有的程序代码，不管后面的case条件是否匹配，直到碰到break语句为止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default块放在末尾，也可以省略。如果没有找到匹配的值就会执行此语句块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相当于if语句中的else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2-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条件分支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switch/case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循环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or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初始化语句；判断条件语句；控制语句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){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循环体语句块；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具体代码如下所示：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   a=0;      a&lt;5;    a++   ){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</a:t>
            </a:r>
            <a:r>
              <a:rPr lang="en-US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("a="+a);</a:t>
            </a:r>
            <a:endParaRPr lang="en-US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5184" y="4445875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9441" y="4456386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03341" y="443303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96" y="4960882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(Accent Bar) 23"/>
          <p:cNvSpPr/>
          <p:nvPr/>
        </p:nvSpPr>
        <p:spPr>
          <a:xfrm>
            <a:off x="4445875" y="28850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212793"/>
              <a:gd name="adj4" fmla="val -18448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初始化语句，给循环变量</a:t>
            </a:r>
            <a:r>
              <a:rPr lang="en-US" altLang="zh-CN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赋初值</a:t>
            </a:r>
            <a:endParaRPr lang="en-US" sz="16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27126"/>
              <a:gd name="adj4" fmla="val -218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判断条件语句，返回</a:t>
            </a:r>
            <a:r>
              <a:rPr lang="en-US" altLang="zh-CN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4507"/>
              <a:gd name="adj4" fmla="val -17871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控制语句，修改循环变量。执行一次循环体后执行。</a:t>
            </a:r>
            <a:endParaRPr lang="en-US" sz="16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75549"/>
              <a:gd name="adj4" fmla="val -14602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循环体，每次判断语句返回</a:t>
            </a:r>
            <a:r>
              <a:rPr lang="en-US" altLang="zh-CN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rPr>
              <a:t>，执行一次。可以是多条语句。</a:t>
            </a:r>
            <a:endParaRPr lang="en-US" sz="16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3986" y="2853559"/>
            <a:ext cx="1671145" cy="80404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4076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执行步骤：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、初始化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的返回值为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，所以执行一次循环体；打印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a=0;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、运行控制语句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的返回值为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a=1;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、运行控制语句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4-5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步骤，直到打印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a=4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，则循环结束，跳出循环体。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601210" y="19881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注意：执行顺序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for(;;){} </a:t>
            </a:r>
            <a:r>
              <a:rPr lang="zh-CN" altLang="en-US" dirty="0"/>
              <a:t>这样的语句会编译通过吗？如果通过，是个什么样的循环？</a:t>
            </a:r>
            <a:endParaRPr lang="zh-CN" altLang="en-US" dirty="0"/>
          </a:p>
          <a:p>
            <a:r>
              <a:rPr lang="en-US" dirty="0">
                <a:sym typeface="+mn-ea"/>
              </a:rPr>
              <a:t>for(;true;){} </a:t>
            </a:r>
            <a:r>
              <a:rPr lang="zh-CN" altLang="en-US" dirty="0">
                <a:sym typeface="+mn-ea"/>
              </a:rPr>
              <a:t>这样的语句会编译通过吗？如果通过，是个什么样的循环？</a:t>
            </a:r>
            <a:endParaRPr lang="en-US" dirty="0"/>
          </a:p>
          <a:p>
            <a:r>
              <a:rPr lang="en-US" dirty="0">
                <a:sym typeface="+mn-ea"/>
              </a:rPr>
              <a:t>for(;false;){} </a:t>
            </a:r>
            <a:r>
              <a:rPr lang="zh-CN" altLang="en-US" dirty="0">
                <a:sym typeface="+mn-ea"/>
              </a:rPr>
              <a:t>这样的语句会编译通过吗？如果通过，是个什么样的循环？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3-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循环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for-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练习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循环输入某同学S1结业考试的5门课成绩，并计算平均分。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0640" y="2004695"/>
            <a:ext cx="3450590" cy="3904615"/>
          </a:xfrm>
          <a:prstGeom prst="rect">
            <a:avLst/>
          </a:prstGeom>
        </p:spPr>
      </p:pic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012825"/>
            <a:ext cx="1029970" cy="744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83030" y="2464435"/>
            <a:ext cx="407035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使用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for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循环结构的步骤</a:t>
            </a:r>
            <a:endParaRPr lang="zh-CN" altLang="en-US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、分析循环条件和循环操作</a:t>
            </a:r>
            <a:endParaRPr lang="zh-CN" altLang="en-US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、套用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for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语法写出代码</a:t>
            </a:r>
            <a:endParaRPr lang="zh-CN" altLang="en-US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、检查循环是否能够退出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17625" y="2258695"/>
            <a:ext cx="3938270" cy="17767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96652" name="Picture 12" descr="分析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" y="2372360"/>
            <a:ext cx="1029970" cy="773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825" y="92947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699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while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30" y="2459355"/>
            <a:ext cx="5504180" cy="3469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判断条件语句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){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循环体语句块；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控制语句；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具体代码如下所示：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b=0;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while(  b&lt;5  ){</a:t>
            </a: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System.</a:t>
            </a:r>
            <a:r>
              <a:rPr lang="en-US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("b="+b);</a:t>
            </a:r>
            <a:endParaRPr lang="en-US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b++;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0634" y="2459552"/>
            <a:ext cx="440424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执行步骤：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b=0;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、运行控制语句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的返回值为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b=1;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、运行控制语句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步骤，直到打印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b=4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，则循环结束，跳出循环体。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36804" y="4827972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7173" name="AutoShape 5"/>
          <p:cNvSpPr/>
          <p:nvPr/>
        </p:nvSpPr>
        <p:spPr>
          <a:xfrm>
            <a:off x="3121343" y="2517775"/>
            <a:ext cx="2735262" cy="647347"/>
          </a:xfrm>
          <a:prstGeom prst="wedgeRoundRectCallout">
            <a:avLst>
              <a:gd name="adj1" fmla="val -63430"/>
              <a:gd name="adj2" fmla="val -27731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符合条件，循环继续执行；否则，循环退出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47174" name="AutoShape 6"/>
          <p:cNvSpPr/>
          <p:nvPr/>
        </p:nvSpPr>
        <p:spPr>
          <a:xfrm>
            <a:off x="2301875" y="3289935"/>
            <a:ext cx="2604135" cy="376263"/>
          </a:xfrm>
          <a:prstGeom prst="wedgeRoundRectCallout">
            <a:avLst>
              <a:gd name="adj1" fmla="val -50233"/>
              <a:gd name="adj2" fmla="val -92096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t" anchorCtr="1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循环中被重复执行的操作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930" y="6176010"/>
            <a:ext cx="27292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特点：先判断，再执行</a:t>
            </a:r>
            <a:endParaRPr lang="zh-CN" altLang="en-US" sz="2000" b="1" dirty="0">
              <a:solidFill>
                <a:srgbClr val="FF0000"/>
              </a:solidFill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 bldLvl="0" animBg="1"/>
      <p:bldP spid="64717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3-</a:t>
            </a:r>
            <a:r>
              <a:rPr lang="zh-CN" altLang="en-US" dirty="0">
                <a:sym typeface="+mn-ea"/>
              </a:rPr>
              <a:t>循环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while-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练习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输出100以内的偶数之和。</a:t>
            </a:r>
            <a:endParaRPr lang="zh-CN" altLang="en-US"/>
          </a:p>
          <a:p>
            <a:r>
              <a:rPr lang="zh-CN" altLang="en-US"/>
              <a:t>完成以下训练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920" y="2947670"/>
            <a:ext cx="4545965" cy="356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2361565"/>
            <a:ext cx="4395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需求说明：</a:t>
            </a:r>
            <a:endParaRPr lang="zh-CN" altLang="en-US"/>
          </a:p>
          <a:p>
            <a:pPr algn="l"/>
            <a:r>
              <a:rPr lang="zh-CN" altLang="en-US"/>
              <a:t>循环输入商品编号，显示对应的商品价格</a:t>
            </a:r>
            <a:endParaRPr lang="zh-CN" altLang="en-US"/>
          </a:p>
          <a:p>
            <a:pPr algn="l"/>
            <a:r>
              <a:rPr lang="zh-CN" altLang="en-US"/>
              <a:t> 输入“n”结束循环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难点指导：</a:t>
            </a:r>
            <a:endParaRPr lang="zh-CN" altLang="en-US"/>
          </a:p>
          <a:p>
            <a:pPr algn="l"/>
            <a:r>
              <a:rPr lang="zh-CN" altLang="en-US"/>
              <a:t>循环体内使用switch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90" y="297180"/>
            <a:ext cx="2457450" cy="183832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84175" y="2338705"/>
            <a:ext cx="4371975" cy="185229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、熟悉Java代码语句的执行顺序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熟练掌握条件分支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、熟练掌握循环之三种循环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熟练掌握循环之嵌套、break、continue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185" y="77453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do-while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745" y="2126681"/>
            <a:ext cx="4950782" cy="4123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do{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循环体语句块；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控制语句；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 while(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判断条件语句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   ;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具体代码如下所示：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c=0;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do{</a:t>
            </a:r>
            <a:endParaRPr 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System.</a:t>
            </a:r>
            <a:r>
              <a:rPr lang="en-US" sz="20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sz="20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("c="+c);</a:t>
            </a:r>
            <a:endParaRPr lang="en-US" sz="2000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c++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}while(c&lt;5);</a:t>
            </a:r>
            <a:endParaRPr lang="en-US" altLang="zh-CN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125" y="3319780"/>
            <a:ext cx="811530" cy="393065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42294" y="212681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执行步骤：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、无条件执行一次循环体；打印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c=0;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、运行控制语句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c=1;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、运行控制语句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的返回值为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，再执行一次循环体；打印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c=2;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4-5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步骤，直到打印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c=4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，则循环结束，跳出循环体。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29894" y="484557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14470" y="3244215"/>
            <a:ext cx="2775585" cy="468630"/>
          </a:xfrm>
          <a:prstGeom prst="wedgeRoundRectCallout">
            <a:avLst>
              <a:gd name="adj1" fmla="val -57380"/>
              <a:gd name="adj2" fmla="val 4620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此处有分号，分号！！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/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760" y="6386830"/>
            <a:ext cx="2481580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特点：先执行，再判断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674822" name="AutoShape 6"/>
          <p:cNvSpPr/>
          <p:nvPr/>
        </p:nvSpPr>
        <p:spPr>
          <a:xfrm>
            <a:off x="2638425" y="2673350"/>
            <a:ext cx="4345305" cy="464820"/>
          </a:xfrm>
          <a:prstGeom prst="wedgeRoundRectCallout">
            <a:avLst>
              <a:gd name="adj1" fmla="val -52294"/>
              <a:gd name="adj2" fmla="val 9289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342900" lvl="0" indent="-342900" algn="l">
              <a:buClrTx/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符合条件，循环继续执行；否则，循环退出</a:t>
            </a:r>
            <a:endParaRPr lang="en-US" altLang="zh-CN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74821" name="AutoShape 5"/>
          <p:cNvSpPr/>
          <p:nvPr/>
        </p:nvSpPr>
        <p:spPr>
          <a:xfrm>
            <a:off x="1893253" y="2001252"/>
            <a:ext cx="2808287" cy="373663"/>
          </a:xfrm>
          <a:prstGeom prst="wedgeRoundRectCallout">
            <a:avLst>
              <a:gd name="adj1" fmla="val -44065"/>
              <a:gd name="adj2" fmla="val 1230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342900" lvl="0" indent="-342900" algn="l">
              <a:buClrTx/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先执行一遍循环</a:t>
            </a:r>
            <a:r>
              <a: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体</a:t>
            </a: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2" grpId="0" bldLvl="0" animBg="1"/>
      <p:bldP spid="6748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</a:t>
            </a:r>
            <a:r>
              <a:rPr lang="en-US" dirty="0"/>
              <a:t>hile</a:t>
            </a:r>
            <a:r>
              <a:rPr lang="zh-CN" altLang="en-US" dirty="0"/>
              <a:t>循环和</a:t>
            </a:r>
            <a:r>
              <a:rPr lang="en-US" altLang="zh-CN" dirty="0"/>
              <a:t>do while</a:t>
            </a:r>
            <a:r>
              <a:rPr lang="zh-CN" altLang="en-US" dirty="0"/>
              <a:t>循环有什么区别？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4820" name="AutoShape 4"/>
          <p:cNvSpPr/>
          <p:nvPr/>
        </p:nvSpPr>
        <p:spPr>
          <a:xfrm>
            <a:off x="568008" y="2341563"/>
            <a:ext cx="3173412" cy="163611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>
            <a:spAutoFit/>
          </a:bodyPr>
          <a:p>
            <a:pPr marL="224155" lvl="0" indent="-224155" algn="l">
              <a:buClrTx/>
              <a:buSzTx/>
              <a:buFontTx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while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循环条件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) {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224155" lvl="0" indent="-224155" algn="l">
              <a:buClrTx/>
              <a:buSzTx/>
              <a:buFontTx/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224155" lvl="0" indent="-224155" algn="l">
              <a:buClrTx/>
              <a:buSzTx/>
              <a:buFontTx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循环操作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224155" lvl="0" indent="-224155" algn="l">
              <a:buClrTx/>
              <a:buSzTx/>
              <a:buFontTx/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224155" lvl="0" indent="-224155" algn="l">
              <a:buClrTx/>
              <a:buSzTx/>
              <a:buFontTx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}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34819" name="AutoShape 3"/>
          <p:cNvSpPr/>
          <p:nvPr/>
        </p:nvSpPr>
        <p:spPr>
          <a:xfrm>
            <a:off x="4573905" y="2342833"/>
            <a:ext cx="3173413" cy="163523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>
            <a:spAutoFit/>
          </a:bodyPr>
          <a:p>
            <a:pPr marL="224155" indent="-224155" algn="l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do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{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224155" indent="-224155" algn="l"/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224155" indent="-224155" algn="l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		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循环操作</a:t>
            </a:r>
            <a:endParaRPr lang="zh-CN" altLang="en-US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224155" indent="-224155" algn="l"/>
            <a:endParaRPr lang="zh-CN" altLang="en-US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 marL="224155" indent="-224155" algn="l"/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}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while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(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</a:rPr>
              <a:t>循环条件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) 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charset="-122"/>
              </a:rPr>
              <a:t>;</a:t>
            </a:r>
            <a:endParaRPr lang="en-US" altLang="zh-CN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79942" name="AutoShape 6"/>
          <p:cNvSpPr/>
          <p:nvPr/>
        </p:nvSpPr>
        <p:spPr>
          <a:xfrm>
            <a:off x="5342890" y="2544445"/>
            <a:ext cx="2551113" cy="4079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先执行，再判断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070" y="1777365"/>
            <a:ext cx="94462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语法不同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执行次序不同 </a:t>
            </a:r>
            <a:endParaRPr lang="zh-CN" altLang="en-US"/>
          </a:p>
          <a:p>
            <a:r>
              <a:rPr lang="zh-CN" altLang="en-US"/>
              <a:t>     初始情况不满足循环条件时</a:t>
            </a:r>
            <a:endParaRPr lang="zh-CN" altLang="en-US"/>
          </a:p>
          <a:p>
            <a:r>
              <a:rPr lang="zh-CN" altLang="en-US"/>
              <a:t>     while循环一次都不会执行</a:t>
            </a:r>
            <a:endParaRPr lang="zh-CN" altLang="en-US"/>
          </a:p>
          <a:p>
            <a:r>
              <a:rPr lang="zh-CN" altLang="en-US"/>
              <a:t>     do-while循环不管任何情况都至少执行一次</a:t>
            </a:r>
            <a:endParaRPr lang="zh-CN" altLang="en-US"/>
          </a:p>
        </p:txBody>
      </p:sp>
      <p:sp>
        <p:nvSpPr>
          <p:cNvPr id="5" name="AutoShape 5"/>
          <p:cNvSpPr/>
          <p:nvPr/>
        </p:nvSpPr>
        <p:spPr>
          <a:xfrm>
            <a:off x="1322705" y="3419158"/>
            <a:ext cx="2190750" cy="40814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先判断，再执行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2" grpId="0" bldLvl="0" animBg="1"/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循环可以嵌套使用，即循环体是另一个循环；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嵌套循环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977" y="2459421"/>
            <a:ext cx="6937238" cy="3846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altLang="zh-CN" sz="2000" b="1" dirty="0" err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b="1" dirty="0" err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=0;i&lt;3;i++)</a:t>
            </a:r>
            <a:endParaRPr lang="en-US" altLang="zh-CN" sz="20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endParaRPr lang="en-US" altLang="zh-CN" sz="20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000" b="1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for(</a:t>
            </a:r>
            <a:r>
              <a:rPr lang="en-US" altLang="zh-CN" sz="2000" b="1" dirty="0" err="1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000" b="1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j=5;j&gt;0;j--)</a:t>
            </a:r>
            <a:endParaRPr lang="en-US" altLang="zh-CN" sz="2000" b="1" dirty="0">
              <a:solidFill>
                <a:srgbClr val="FF33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{</a:t>
            </a:r>
            <a:endParaRPr lang="en-US" altLang="zh-CN" sz="2000" b="1" dirty="0">
              <a:solidFill>
                <a:srgbClr val="FF33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内层循环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  j="+j);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en-US" altLang="zh-CN" b="1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}</a:t>
            </a:r>
            <a:endParaRPr lang="en-US" altLang="zh-CN" b="1" dirty="0">
              <a:solidFill>
                <a:srgbClr val="FF33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外层循环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sz="20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所有循环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结束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6179" y="1813035"/>
            <a:ext cx="3641835" cy="501675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 j=5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 j=4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 j=3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 j=2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 j=1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 j=5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 j=4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 j=3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 j=2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 j=1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 j=5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 j=4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 j=3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 j=2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 j=1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结束所有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39048" y="1623848"/>
            <a:ext cx="20179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两层循环案例结果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329305" y="5793740"/>
            <a:ext cx="3527425" cy="644525"/>
          </a:xfrm>
          <a:prstGeom prst="wedgeRoundRectCallout">
            <a:avLst>
              <a:gd name="adj1" fmla="val -55940"/>
              <a:gd name="adj2" fmla="val -4911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外层循环一次，里层循环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次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3-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循环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-</a:t>
            </a:r>
            <a:r>
              <a:rPr lang="zh-CN" altLang="en-US" dirty="0">
                <a:sym typeface="+mn-ea"/>
              </a:rPr>
              <a:t>嵌套循环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练习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</a:t>
            </a:r>
            <a:r>
              <a:rPr lang="zh-CN" altLang="en-US"/>
              <a:t>打印加法表</a:t>
            </a:r>
            <a:endParaRPr lang="zh-CN" altLang="en-US"/>
          </a:p>
        </p:txBody>
      </p:sp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070610"/>
            <a:ext cx="1143635" cy="827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297430"/>
            <a:ext cx="4391660" cy="3242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25" y="2468245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循环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849630"/>
            <a:ext cx="8855710" cy="51657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语句，表示不再继续循环体后面的代码，继续下一次循环；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中的所有奇数；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continue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" y="2870835"/>
            <a:ext cx="4975860" cy="316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sz="2000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2000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=0;i&lt;5;i++)</a:t>
            </a:r>
            <a:endParaRPr 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endParaRPr 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//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是偶数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if(i%2==0)</a:t>
            </a:r>
            <a:endParaRPr lang="en-US" sz="20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{</a:t>
            </a:r>
            <a:endParaRPr lang="en-US" sz="20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//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是偶数，则继续下一次循环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continue;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}</a:t>
            </a:r>
            <a:endParaRPr lang="en-US" sz="20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System.</a:t>
            </a:r>
            <a:r>
              <a:rPr lang="en-US" sz="20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sz="20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sz="20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20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sz="20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20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sz="2000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sz="2000" b="1" dirty="0">
              <a:solidFill>
                <a:srgbClr val="FF33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751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执行步骤：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0%2==0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continue;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不继续运行循环体；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，判断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运行循环体；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0%2==0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，不运行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continue,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打印输出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步骤，直到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跳出循环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3724" y="5528443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9095" y="4114800"/>
            <a:ext cx="2045335" cy="1260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600" dirty="0" err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i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i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7075" y="3875405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默认是继续当前的循环；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-6739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continue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30" y="1939290"/>
            <a:ext cx="5829935" cy="4246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for(</a:t>
            </a:r>
            <a:r>
              <a:rPr lang="en-US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=0;i&lt;5;i++)</a:t>
            </a: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{</a:t>
            </a: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</a:endParaRPr>
          </a:p>
          <a:p>
            <a:pPr lvl="1"/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for(</a:t>
            </a:r>
            <a:r>
              <a:rPr lang="en-US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 j=0;j&lt;6;j++)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</a:endParaRPr>
          </a:p>
          <a:p>
            <a:pPr lvl="1"/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{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</a:endParaRPr>
          </a:p>
          <a:p>
            <a:pPr lvl="2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==j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时，继续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if(</a:t>
            </a:r>
            <a:r>
              <a:rPr lang="en-US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==j)</a:t>
            </a:r>
            <a:endParaRPr lang="en-US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</a:endParaRPr>
          </a:p>
          <a:p>
            <a:pPr lvl="2"/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{</a:t>
            </a:r>
            <a:endParaRPr lang="en-US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</a:endParaRPr>
          </a:p>
          <a:p>
            <a:pPr lvl="2"/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continue;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 j="+j);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}</a:t>
            </a:r>
            <a:endParaRPr lang="en-US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结束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循环的第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"+i+”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次循环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</a:rPr>
              <a:t>}</a:t>
            </a:r>
            <a:endParaRPr lang="en-US" dirty="0">
              <a:solidFill>
                <a:srgbClr val="FF33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循环结束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solidFill>
                <a:srgbClr val="FF33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7290" y="116840"/>
            <a:ext cx="2867660" cy="677037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j=1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j=2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j=3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j=4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 j=5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j=0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j=2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j=3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j=4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j=5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j=0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j=1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j=3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j=4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j=5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j=0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j=1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j=2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j=4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j=5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j=0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j=1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j=2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j=3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j=5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结束循环</a:t>
            </a:r>
            <a:endParaRPr 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638290" y="3993515"/>
            <a:ext cx="2079625" cy="17780"/>
          </a:xfrm>
          <a:prstGeom prst="straightConnector1">
            <a:avLst/>
          </a:prstGeom>
          <a:ln w="28575" cmpd="sng">
            <a:solidFill>
              <a:srgbClr val="39393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03415" y="379603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9648825" y="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846" y="75153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语句继续指定的循环；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continue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805" y="2080895"/>
            <a:ext cx="5315585" cy="4246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loop1: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=0;i&lt;5;i++)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{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loop2: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j=0;j&lt;6;j++)</a:t>
            </a:r>
            <a:endParaRPr lang="en-US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{</a:t>
            </a:r>
            <a:endParaRPr lang="en-US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==j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时，继续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/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==j)</a:t>
            </a:r>
            <a:endParaRPr lang="en-US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/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{</a:t>
            </a:r>
            <a:endParaRPr lang="en-US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/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continue </a:t>
            </a:r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loop1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/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}</a:t>
            </a:r>
            <a:endParaRPr lang="en-US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 j="+j);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}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外层循环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}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结束循环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590" y="2210435"/>
            <a:ext cx="3764915" cy="313817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j=1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j=1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j=2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j=1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j=2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j=3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093970" y="5782310"/>
            <a:ext cx="4639310" cy="925830"/>
          </a:xfrm>
          <a:prstGeom prst="wedgeRoundRectCallout">
            <a:avLst>
              <a:gd name="adj1" fmla="val -58513"/>
              <a:gd name="adj2" fmla="val -3216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外层循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continue loop1;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语句继续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loop1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标记的循环，即外层循环；</a:t>
            </a:r>
            <a:endParaRPr lang="en-US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2640" y="1969135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语句，表示终止当前循环，跳出循环体；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中的第一个偶数；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3138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b="1" dirty="0" err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=0;i&lt;5;i++)</a:t>
            </a: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是偶数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if(i%2!=0)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{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不是偶数，则终止循环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break;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}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System.</a:t>
            </a:r>
            <a:r>
              <a:rPr lang="en-US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41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执行步骤：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0%2!=0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不运行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继续运行循环体；打印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，判断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运行循环体；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、判断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0%2!=0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，运行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循环终止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64516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1510" y="386969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默认是终止当前的循环；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30" y="1939290"/>
            <a:ext cx="50082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=0;i&lt;5;i++)</a:t>
            </a:r>
            <a:endParaRPr lang="en-US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endParaRPr lang="en-US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j=0;j&lt;6;j++)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endParaRPr 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==j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时，终止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==j)</a:t>
            </a:r>
            <a:endParaRPr lang="en-US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endParaRPr lang="en-US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break;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 j="+j);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"+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2815" y="1472565"/>
            <a:ext cx="3143885" cy="45231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 j=1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j=1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 j=2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j=0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j=1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j=2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 j=3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72320" y="95758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  <p:sp>
        <p:nvSpPr>
          <p:cNvPr id="2" name="圆角矩形标注 1"/>
          <p:cNvSpPr/>
          <p:nvPr/>
        </p:nvSpPr>
        <p:spPr>
          <a:xfrm>
            <a:off x="4598035" y="5650230"/>
            <a:ext cx="3867150" cy="925830"/>
          </a:xfrm>
          <a:prstGeom prst="wedgeRoundRectCallout">
            <a:avLst>
              <a:gd name="adj1" fmla="val -58513"/>
              <a:gd name="adj2" fmla="val -3216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语句在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层循环中，所以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是终止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层循环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752465" y="4006215"/>
            <a:ext cx="2670810" cy="5080"/>
          </a:xfrm>
          <a:prstGeom prst="straightConnector1">
            <a:avLst/>
          </a:prstGeom>
          <a:ln w="28575" cmpd="sng">
            <a:solidFill>
              <a:srgbClr val="39393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56020" y="380238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知识点</a:t>
            </a:r>
            <a:r>
              <a:rPr lang="en-US" altLang="zh-CN"/>
              <a:t>1-</a:t>
            </a:r>
            <a:r>
              <a:rPr lang="zh-CN" altLang="en-US" dirty="0">
                <a:sym typeface="+mn-ea"/>
              </a:rPr>
              <a:t>Java代码语句的执行顺序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顺序语句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我们从代码与打印的结果来分析,发现代码是从上向下依次执行的,那么这也是Java代码默认的执行顺序,这种执行顺序称为顺序语句。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r>
              <a:rPr lang="zh-CN" altLang="en-US"/>
              <a:t>分支语句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 分支语句就是选择语句。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r>
              <a:rPr lang="zh-CN" altLang="en-US"/>
              <a:t>循环语句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循环语的作用就是反复执一段代码，直到满足终止循环的条件为止。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语句终止指定的循环；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8620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805" y="2522220"/>
            <a:ext cx="5617210" cy="4030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loop1:  </a:t>
            </a:r>
            <a:r>
              <a:rPr lang="en-US" sz="20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for(</a:t>
            </a:r>
            <a:r>
              <a:rPr lang="en-US" sz="2000" b="1" dirty="0" err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=0;i&lt;5;i++)</a:t>
            </a:r>
            <a:endParaRPr lang="en-US" sz="2000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{   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loop2:  </a:t>
            </a:r>
            <a:r>
              <a:rPr lang="en-US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for(</a:t>
            </a:r>
            <a:r>
              <a:rPr lang="en-US" b="1" dirty="0" err="1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j=0;j&lt;6;j++)</a:t>
            </a:r>
            <a:endParaRPr lang="en-US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{</a:t>
            </a:r>
            <a:endParaRPr lang="en-US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==j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时，终止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if(</a:t>
            </a:r>
            <a:r>
              <a:rPr lang="en-US" b="1" dirty="0" err="1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==j){</a:t>
            </a:r>
            <a:endParaRPr lang="en-US" b="1" dirty="0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2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b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reak  </a:t>
            </a:r>
            <a:r>
              <a:rPr 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loop1;</a:t>
            </a:r>
            <a:endParaRPr lang="en-US" b="1" dirty="0">
              <a:solidFill>
                <a:srgbClr val="CC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 }</a:t>
            </a:r>
            <a:endParaRPr lang="en-US" b="1" dirty="0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 j="+j);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  }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循环的第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"+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次循环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}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out.println</a:t>
            </a:r>
            <a:r>
              <a: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5395" y="3136012"/>
            <a:ext cx="2617076" cy="28613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805" y="2522855"/>
            <a:ext cx="785495" cy="362585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" y="3339465"/>
            <a:ext cx="736600" cy="44196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51315" y="288544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  <p:sp>
        <p:nvSpPr>
          <p:cNvPr id="6" name="圆角矩形标注 5"/>
          <p:cNvSpPr/>
          <p:nvPr/>
        </p:nvSpPr>
        <p:spPr>
          <a:xfrm>
            <a:off x="6362700" y="5775960"/>
            <a:ext cx="3867150" cy="925830"/>
          </a:xfrm>
          <a:prstGeom prst="wedgeRoundRectCallout">
            <a:avLst>
              <a:gd name="adj1" fmla="val -58513"/>
              <a:gd name="adj2" fmla="val -3216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break loop1;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语句终止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loop1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标记的循环，即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层循环；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575425" y="4018915"/>
            <a:ext cx="2003425" cy="6350"/>
          </a:xfrm>
          <a:prstGeom prst="straightConnector1">
            <a:avLst/>
          </a:prstGeom>
          <a:ln w="28575" cmpd="sng">
            <a:solidFill>
              <a:srgbClr val="39393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65620" y="3812540"/>
            <a:ext cx="1350010" cy="412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运行结果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break(跳出) 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立即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跳出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当前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，执行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循环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之后的第一条语句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continue(继续)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应用于循环结构，停止当前循环，如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果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循环条件满足，开始下一轮的循环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（</a:t>
            </a:r>
            <a:r>
              <a:rPr 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换句话说：该循环的这次循环需要停止，但整个循环不停止。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）</a:t>
            </a:r>
            <a:endParaRPr 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8620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循环之嵌套、break、continue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861" y="84948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语句指的是如果满足某种条件，就进行某种处理；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判断语句 — if （说明）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1600" smtClean="0">
                <a:sym typeface="+mn-ea"/>
              </a:rPr>
              <a:t>条件表达式可以是任何一种</a:t>
            </a:r>
            <a:r>
              <a:rPr lang="zh-CN" altLang="en-US" sz="1600" smtClean="0">
                <a:solidFill>
                  <a:srgbClr val="FF0000"/>
                </a:solidFill>
                <a:sym typeface="+mn-ea"/>
              </a:rPr>
              <a:t>逻辑表达式</a:t>
            </a:r>
            <a:endParaRPr lang="zh-CN" altLang="en-US" sz="1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smtClean="0">
                <a:sym typeface="+mn-ea"/>
              </a:rPr>
              <a:t> 如果表达式值为</a:t>
            </a:r>
            <a:r>
              <a:rPr lang="en-US" altLang="zh-CN" sz="1600" smtClean="0">
                <a:sym typeface="+mn-ea"/>
              </a:rPr>
              <a:t>true</a:t>
            </a:r>
            <a:r>
              <a:rPr lang="zh-CN" altLang="en-US" sz="1600" smtClean="0">
                <a:sym typeface="+mn-ea"/>
              </a:rPr>
              <a:t>，则执行花括号的内容后，再执行后面的语句</a:t>
            </a:r>
            <a:endParaRPr lang="zh-CN" altLang="en-US" sz="1600" smtClean="0"/>
          </a:p>
          <a:p>
            <a:pPr lvl="1"/>
            <a:r>
              <a:rPr lang="zh-CN" altLang="en-US" sz="1600" smtClean="0">
                <a:sym typeface="+mn-ea"/>
              </a:rPr>
              <a:t>如果表达的值为</a:t>
            </a:r>
            <a:r>
              <a:rPr lang="en-US" altLang="zh-CN" sz="1600" smtClean="0">
                <a:sym typeface="+mn-ea"/>
              </a:rPr>
              <a:t>false</a:t>
            </a:r>
            <a:r>
              <a:rPr lang="zh-CN" altLang="en-US" sz="1600" smtClean="0">
                <a:sym typeface="+mn-ea"/>
              </a:rPr>
              <a:t>，则直接执行后面的语句</a:t>
            </a:r>
            <a:endParaRPr lang="zh-CN" altLang="en-US" sz="1600" smtClean="0"/>
          </a:p>
          <a:p>
            <a:pPr lvl="1"/>
            <a:r>
              <a:rPr lang="zh-CN" altLang="en-US" sz="1600" smtClean="0">
                <a:sym typeface="+mn-ea"/>
              </a:rPr>
              <a:t>如果，大括号只有一条语句，则可以省略大括号（推荐不省略）</a:t>
            </a:r>
            <a:endParaRPr lang="zh-CN" altLang="en-US" sz="1600"/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条件分支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if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905" y="1561465"/>
            <a:ext cx="4985385" cy="147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if(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判断语句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{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34817" name="Picture 2"/>
          <p:cNvGraphicFramePr>
            <a:graphicFrameLocks noChangeAspect="1"/>
          </p:cNvGraphicFramePr>
          <p:nvPr/>
        </p:nvGraphicFramePr>
        <p:xfrm>
          <a:off x="7891780" y="1113155"/>
          <a:ext cx="3300730" cy="306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" imgW="1678305" imgH="1959610" progId="Visio.Drawing.11">
                  <p:embed/>
                </p:oleObj>
              </mc:Choice>
              <mc:Fallback>
                <p:oleObj name="" r:id="rId1" imgW="1678305" imgH="195961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780" y="1113155"/>
                        <a:ext cx="3300730" cy="3069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圆角矩形标注 1"/>
          <p:cNvSpPr/>
          <p:nvPr/>
        </p:nvSpPr>
        <p:spPr>
          <a:xfrm>
            <a:off x="2985770" y="2404745"/>
            <a:ext cx="3975735" cy="633095"/>
          </a:xfrm>
          <a:prstGeom prst="wedgeRoundRectCallout">
            <a:avLst>
              <a:gd name="adj1" fmla="val -59439"/>
              <a:gd name="adj2" fmla="val -5200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判断语句的返回值必须是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boolean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型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2-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条件分支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if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练习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3505" y="991235"/>
            <a:ext cx="9712325" cy="5448935"/>
          </a:xfrm>
        </p:spPr>
        <p:txBody>
          <a:bodyPr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张浩Java成绩大于98分，而且音乐成绩大于80分，老师奖励他；或者Java成绩等于100分，音乐成绩大于70分，老师也可以奖励他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  <p:graphicFrame>
        <p:nvGraphicFramePr>
          <p:cNvPr id="21509" name="表格 21508"/>
          <p:cNvGraphicFramePr/>
          <p:nvPr>
            <p:custDataLst>
              <p:tags r:id="rId1"/>
            </p:custDataLst>
          </p:nvPr>
        </p:nvGraphicFramePr>
        <p:xfrm>
          <a:off x="1229678" y="2446020"/>
          <a:ext cx="7632700" cy="2966720"/>
        </p:xfrm>
        <a:graphic>
          <a:graphicData uri="http://schemas.openxmlformats.org/drawingml/2006/table">
            <a:tbl>
              <a:tblPr/>
              <a:tblGrid>
                <a:gridCol w="1151255"/>
                <a:gridCol w="2016125"/>
                <a:gridCol w="4465320"/>
              </a:tblGrid>
              <a:tr h="504825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运算符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表达式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说   明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821055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  <a:ea typeface="黑体" panose="02010609060101010101" charset="-122"/>
                        </a:rPr>
                        <a:t>&amp;&amp;</a:t>
                      </a:r>
                      <a:endParaRPr lang="en-US" altLang="zh-CN" sz="2000" b="1" dirty="0"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lang="en-US" altLang="zh-CN" sz="2000" b="1" dirty="0">
                          <a:latin typeface="楷体_GB2312" pitchFamily="49" charset="-122"/>
                          <a:ea typeface="楷体_GB2312" pitchFamily="49" charset="-122"/>
                        </a:rPr>
                        <a:t>1 &amp;&amp; </a:t>
                      </a: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lang="en-US" altLang="zh-CN" sz="2000" b="1" dirty="0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lang="en-US" altLang="zh-CN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仅仅两个条件同时为真，结果为真</a:t>
                      </a:r>
                      <a:endParaRPr lang="zh-CN" altLang="en-US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785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  <a:ea typeface="黑体" panose="02010609060101010101" charset="-122"/>
                        </a:rPr>
                        <a:t>||</a:t>
                      </a:r>
                      <a:endParaRPr lang="en-US" altLang="zh-CN" sz="2000" b="1" dirty="0"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lang="en-US" altLang="zh-CN" sz="2000" b="1" dirty="0">
                          <a:latin typeface="楷体_GB2312" pitchFamily="49" charset="-122"/>
                          <a:ea typeface="楷体_GB2312" pitchFamily="49" charset="-122"/>
                        </a:rPr>
                        <a:t>1 || </a:t>
                      </a: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lang="en-US" altLang="zh-CN" sz="2000" b="1" dirty="0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lang="en-US" altLang="zh-CN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只要两个条件有一个为真，结果为真</a:t>
                      </a:r>
                      <a:endParaRPr lang="zh-CN" altLang="en-US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055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  <a:ea typeface="黑体" panose="02010609060101010101" charset="-122"/>
                        </a:rPr>
                        <a:t>!</a:t>
                      </a:r>
                      <a:endParaRPr lang="en-US" altLang="zh-CN" sz="2000" b="1" dirty="0"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楷体_GB2312" pitchFamily="49" charset="-122"/>
                          <a:ea typeface="楷体_GB2312" pitchFamily="49" charset="-122"/>
                        </a:rPr>
                        <a:t>! </a:t>
                      </a: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endParaRPr lang="zh-CN" altLang="en-US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条件为真时，结果为假</a:t>
                      </a:r>
                      <a:endParaRPr lang="zh-CN" altLang="en-US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lvl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条件为假时，结果为真</a:t>
                      </a:r>
                      <a:endParaRPr lang="zh-CN" altLang="en-US" sz="20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" y="1163638"/>
            <a:ext cx="1047750" cy="757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条件分支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if-else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94795" y="820627"/>
            <a:ext cx="11015870" cy="110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if/else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语句指的是如果满足某种条件，就执行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代码块；如果不满足，则执行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905" y="1924050"/>
            <a:ext cx="5162550" cy="2399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if(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判断语句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){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}else{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执行语句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2;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5876290" y="1432560"/>
          <a:ext cx="4345305" cy="305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3762375" imgH="2728595" progId="Paint.Picture">
                  <p:embed/>
                </p:oleObj>
              </mc:Choice>
              <mc:Fallback>
                <p:oleObj name="" r:id="rId1" imgW="3762375" imgH="2728595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76290" y="1432560"/>
                        <a:ext cx="4345305" cy="305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5048568"/>
            <a:ext cx="1047750" cy="757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07820" y="5048885"/>
            <a:ext cx="9366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1、输入一个数，判断它是奇数还是偶数。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2、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用户输入两个数a、b。如果a能被b整除或a加b大于1000，则输出a；否则输出b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79487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if/else if/else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 if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语句可以多个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条件分支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if-else if-else...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9" y="1549412"/>
            <a:ext cx="4804864" cy="5323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if(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){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 if(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2){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执行语句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2;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 ……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else if(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n){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执行语句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n;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else{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6324" name="Picture 6"/>
          <p:cNvGraphicFramePr>
            <a:graphicFrameLocks noChangeAspect="1"/>
          </p:cNvGraphicFramePr>
          <p:nvPr/>
        </p:nvGraphicFramePr>
        <p:xfrm>
          <a:off x="5673090" y="258445"/>
          <a:ext cx="6245225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" imgW="4131945" imgH="4208145" progId="Visio.Drawing.11">
                  <p:embed/>
                </p:oleObj>
              </mc:Choice>
              <mc:Fallback>
                <p:oleObj name="" r:id="rId1" imgW="4131945" imgH="420814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090" y="258445"/>
                        <a:ext cx="6245225" cy="626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3230245" y="5795645"/>
            <a:ext cx="2925445" cy="633095"/>
          </a:xfrm>
          <a:prstGeom prst="wedgeRoundRectCallout">
            <a:avLst>
              <a:gd name="adj1" fmla="val -59008"/>
              <a:gd name="adj2" fmla="val -6925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注意：只有一个出口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条件分支 </a:t>
            </a:r>
            <a:r>
              <a:rPr lang="en-US" altLang="zh-CN" dirty="0">
                <a:sym typeface="+mn-ea"/>
              </a:rPr>
              <a:t>if-else if-else...</a:t>
            </a:r>
            <a:endParaRPr lang="zh-CN" altLang="en-US"/>
          </a:p>
        </p:txBody>
      </p:sp>
      <p:pic>
        <p:nvPicPr>
          <p:cNvPr id="29700" name="Picture 4" descr="现场编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95" y="1092200"/>
            <a:ext cx="889000" cy="642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11910" y="1181735"/>
            <a:ext cx="88004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岳小鹏参加Java考试，他和父亲岳不群达成承诺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成绩为100分时，奖励一台华为Mete40 pro；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成绩为(80，99]时，奖励一台iPad；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当成绩为[60,80]时，奖励一个 switch；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其它时，什么奖励也没有。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请从键盘输入岳小鹏的期末成绩，并加以判断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3404870"/>
            <a:ext cx="3796665" cy="24149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三元运算符</a:t>
            </a:r>
            <a:r>
              <a:rPr lang="zh-CN" altLang="en-US" sz="2400" dirty="0"/>
              <a:t>，它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和</a:t>
            </a:r>
            <a:r>
              <a:rPr 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if-else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语句类似</a:t>
            </a:r>
            <a:r>
              <a:rPr lang="zh-CN" altLang="en-US" sz="2400" dirty="0"/>
              <a:t>，语法如下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条件分支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三元运算符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945" y="1659770"/>
            <a:ext cx="10102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判断条件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?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: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1" name="内容占位符 2"/>
          <p:cNvSpPr txBox="1"/>
          <p:nvPr/>
        </p:nvSpPr>
        <p:spPr>
          <a:xfrm>
            <a:off x="490330" y="2002448"/>
            <a:ext cx="11015870" cy="1465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当判断条件值为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时，返回表达式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的值，否则返回表达式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往往用来为变量赋值，如下所示；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925" y="3576320"/>
            <a:ext cx="3528060" cy="304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 = 0;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 = 1;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max;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(a &gt; b) {</a:t>
            </a:r>
            <a:endParaRPr lang="en-US" altLang="zh-CN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max = a;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 else {</a:t>
            </a:r>
            <a:endParaRPr lang="en-US" altLang="zh-CN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max = b;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3427" y="3748400"/>
            <a:ext cx="3012847" cy="2399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max=a&gt;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b?a:b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384040" y="4982210"/>
            <a:ext cx="1908175" cy="12065"/>
          </a:xfrm>
          <a:prstGeom prst="straightConnector1">
            <a:avLst/>
          </a:prstGeom>
          <a:ln w="28575" cmpd="sng">
            <a:solidFill>
              <a:srgbClr val="39393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5380" y="3303905"/>
            <a:ext cx="784860" cy="3206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我</a:t>
            </a:r>
            <a:endParaRPr lang="zh-CN" altLang="en-US" sz="2000"/>
          </a:p>
          <a:p>
            <a:pPr algn="ctr"/>
            <a:r>
              <a:rPr lang="zh-CN" altLang="en-US" sz="2000"/>
              <a:t>们</a:t>
            </a:r>
            <a:endParaRPr lang="zh-CN" altLang="en-US" sz="2000"/>
          </a:p>
          <a:p>
            <a:pPr algn="ctr"/>
            <a:r>
              <a:rPr lang="zh-CN" altLang="en-US" sz="2000"/>
              <a:t>的</a:t>
            </a:r>
            <a:endParaRPr lang="zh-CN" altLang="en-US" sz="2000"/>
          </a:p>
          <a:p>
            <a:pPr algn="ctr"/>
            <a:r>
              <a:rPr lang="zh-CN" altLang="en-US" sz="2000"/>
              <a:t>作</a:t>
            </a:r>
            <a:endParaRPr lang="zh-CN" altLang="en-US" sz="2000"/>
          </a:p>
          <a:p>
            <a:pPr algn="ctr"/>
            <a:r>
              <a:rPr lang="zh-CN" altLang="en-US" sz="2000"/>
              <a:t>用</a:t>
            </a:r>
            <a:endParaRPr lang="zh-CN" altLang="en-US" sz="2000"/>
          </a:p>
          <a:p>
            <a:pPr algn="ctr"/>
            <a:r>
              <a:rPr lang="zh-CN" altLang="en-US" sz="2000"/>
              <a:t>是</a:t>
            </a:r>
            <a:endParaRPr lang="zh-CN" altLang="en-US" sz="2000"/>
          </a:p>
          <a:p>
            <a:pPr algn="ctr"/>
            <a:r>
              <a:rPr lang="zh-CN" altLang="en-US" sz="2000"/>
              <a:t>一</a:t>
            </a:r>
            <a:endParaRPr lang="zh-CN" altLang="en-US" sz="2000"/>
          </a:p>
          <a:p>
            <a:pPr algn="ctr"/>
            <a:r>
              <a:rPr lang="zh-CN" altLang="en-US" sz="2000"/>
              <a:t>样</a:t>
            </a:r>
            <a:endParaRPr lang="zh-CN" altLang="en-US" sz="2000"/>
          </a:p>
          <a:p>
            <a:pPr algn="ctr"/>
            <a:r>
              <a:rPr lang="zh-CN" altLang="en-US" sz="2000"/>
              <a:t>的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1770ae3b-b13e-4b15-88d9-c20ad0eec1d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7392</Words>
  <Application>WPS 演示</Application>
  <PresentationFormat>宽屏</PresentationFormat>
  <Paragraphs>712</Paragraphs>
  <Slides>31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微软雅黑 Light</vt:lpstr>
      <vt:lpstr>黑体</vt:lpstr>
      <vt:lpstr>华文楷体</vt:lpstr>
      <vt:lpstr>楷体_GB2312</vt:lpstr>
      <vt:lpstr>新宋体</vt:lpstr>
      <vt:lpstr>Arial Unicode MS</vt:lpstr>
      <vt:lpstr>Calibri</vt:lpstr>
      <vt:lpstr>等线</vt:lpstr>
      <vt:lpstr>Office 主题</vt:lpstr>
      <vt:lpstr>Visio.Drawing.11</vt:lpstr>
      <vt:lpstr>Paint.Picture</vt:lpstr>
      <vt:lpstr>Visio.Drawing.11</vt:lpstr>
      <vt:lpstr>流程控制</vt:lpstr>
      <vt:lpstr>本章目标</vt:lpstr>
      <vt:lpstr>知识点1-Java代码语句的执行顺序</vt:lpstr>
      <vt:lpstr>PowerPoint 演示文稿</vt:lpstr>
      <vt:lpstr>知识点2-条件分支if-练习</vt:lpstr>
      <vt:lpstr>PowerPoint 演示文稿</vt:lpstr>
      <vt:lpstr>PowerPoint 演示文稿</vt:lpstr>
      <vt:lpstr>知识点2-条件分支 if-else if-else...</vt:lpstr>
      <vt:lpstr>PowerPoint 演示文稿</vt:lpstr>
      <vt:lpstr>知识点2-条件分支-IF嵌套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知识点3-循环for-练习</vt:lpstr>
      <vt:lpstr>PowerPoint 演示文稿</vt:lpstr>
      <vt:lpstr>知识点3-循环while-练习</vt:lpstr>
      <vt:lpstr>PowerPoint 演示文稿</vt:lpstr>
      <vt:lpstr>思考</vt:lpstr>
      <vt:lpstr>PowerPoint 演示文稿</vt:lpstr>
      <vt:lpstr>知识点3-循环-嵌套循环-练习</vt:lpstr>
      <vt:lpstr>知识点3-循环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1373</cp:revision>
  <dcterms:created xsi:type="dcterms:W3CDTF">2014-03-19T14:07:00Z</dcterms:created>
  <dcterms:modified xsi:type="dcterms:W3CDTF">2021-01-21T14:12:34Z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