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478" r:id="rId3"/>
    <p:sldId id="493" r:id="rId5"/>
    <p:sldId id="542" r:id="rId6"/>
    <p:sldId id="1339" r:id="rId7"/>
    <p:sldId id="540" r:id="rId8"/>
    <p:sldId id="1376" r:id="rId9"/>
    <p:sldId id="551" r:id="rId10"/>
    <p:sldId id="1377" r:id="rId11"/>
    <p:sldId id="1378" r:id="rId12"/>
    <p:sldId id="1330" r:id="rId13"/>
    <p:sldId id="1329" r:id="rId14"/>
    <p:sldId id="1331" r:id="rId15"/>
    <p:sldId id="1332" r:id="rId16"/>
    <p:sldId id="1334" r:id="rId17"/>
    <p:sldId id="572" r:id="rId18"/>
    <p:sldId id="1360" r:id="rId19"/>
    <p:sldId id="1361" r:id="rId20"/>
    <p:sldId id="1362" r:id="rId21"/>
    <p:sldId id="1323" r:id="rId22"/>
    <p:sldId id="1379" r:id="rId23"/>
    <p:sldId id="1340" r:id="rId24"/>
    <p:sldId id="1342" r:id="rId25"/>
    <p:sldId id="1343" r:id="rId26"/>
    <p:sldId id="139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3300"/>
    <a:srgbClr val="990000"/>
    <a:srgbClr val="AE0B0B"/>
    <a:srgbClr val="CC6600"/>
    <a:srgbClr val="3B9D3B"/>
    <a:srgbClr val="3D3D3D"/>
    <a:srgbClr val="000066"/>
    <a:srgbClr val="CC3300"/>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4" autoAdjust="0"/>
    <p:restoredTop sz="79441" autoAdjust="0"/>
  </p:normalViewPr>
  <p:slideViewPr>
    <p:cSldViewPr snapToGrid="0">
      <p:cViewPr varScale="1">
        <p:scale>
          <a:sx n="51" d="100"/>
          <a:sy n="51" d="100"/>
        </p:scale>
        <p:origin x="992" y="48"/>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从前有座山，山里有座庙，庙里有个老和尚给小和尚讲故事。讲的什么呢？他说：</a:t>
            </a:r>
            <a:r>
              <a:rPr lang="zh-CN" altLang="en-US">
                <a:sym typeface="+mn-ea"/>
              </a:rPr>
              <a:t>从前有座山，山里有座庙，庙里有个</a:t>
            </a:r>
            <a:r>
              <a:rPr lang="en-US" altLang="zh-CN">
                <a:sym typeface="+mn-ea"/>
              </a:rPr>
              <a:t>......</a:t>
            </a:r>
            <a:r>
              <a:rPr lang="zh-CN" altLang="en-US">
                <a:sym typeface="+mn-ea"/>
              </a:rPr>
              <a:t>如同老和尚给小和尚讲故事一样，故事本身包含了故事自己 </a:t>
            </a:r>
            <a:r>
              <a:rPr lang="en-US" altLang="zh-CN">
                <a:sym typeface="+mn-ea"/>
              </a:rPr>
              <a:t>-- </a:t>
            </a:r>
            <a:r>
              <a:rPr lang="zh-CN" altLang="en-US">
                <a:sym typeface="+mn-ea"/>
              </a:rPr>
              <a:t>自己调用自己</a:t>
            </a:r>
            <a:endParaRPr lang="zh-CN" altLang="en-US">
              <a:sym typeface="+mn-ea"/>
            </a:endParaRP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 示例：假设有一个游戏程序，程序在运行过程中，要不断地发射炮弹</a:t>
            </a:r>
            <a:r>
              <a:rPr lang="en-US" altLang="zh-CN" dirty="0">
                <a:sym typeface="+mn-ea"/>
              </a:rPr>
              <a:t>(</a:t>
            </a:r>
            <a:r>
              <a:rPr lang="zh-CN" altLang="en-US" dirty="0">
                <a:sym typeface="+mn-ea"/>
              </a:rPr>
              <a:t>植物大战僵尸</a:t>
            </a:r>
            <a:r>
              <a:rPr lang="en-US" altLang="zh-CN" dirty="0">
                <a:sym typeface="+mn-ea"/>
              </a:rPr>
              <a:t>)</a:t>
            </a:r>
            <a:r>
              <a:rPr lang="zh-CN" altLang="en-US" dirty="0">
                <a:sym typeface="+mn-ea"/>
              </a:rPr>
              <a:t>。发射炮弹的动作需要编写</a:t>
            </a:r>
            <a:r>
              <a:rPr lang="en-US" altLang="zh-CN" dirty="0">
                <a:sym typeface="+mn-ea"/>
              </a:rPr>
              <a:t>100</a:t>
            </a:r>
            <a:r>
              <a:rPr lang="zh-CN" altLang="en-US" dirty="0">
                <a:sym typeface="+mn-ea"/>
              </a:rPr>
              <a:t>行的代码，在每次实现发射炮弹的地方都需要重复地编写这</a:t>
            </a:r>
            <a:r>
              <a:rPr lang="en-US" altLang="zh-CN" dirty="0">
                <a:sym typeface="+mn-ea"/>
              </a:rPr>
              <a:t>100</a:t>
            </a:r>
            <a:r>
              <a:rPr lang="zh-CN" altLang="en-US" dirty="0">
                <a:sym typeface="+mn-ea"/>
              </a:rPr>
              <a:t>行代码，这样程序会变得很臃肿，可读性也非常差。为了解决代码重复编写的问题，可以将发射炮弹的代码提取出来放在一个</a:t>
            </a:r>
            <a:r>
              <a:rPr lang="en-US" altLang="zh-CN" dirty="0">
                <a:sym typeface="+mn-ea"/>
              </a:rPr>
              <a:t>{}</a:t>
            </a:r>
            <a:r>
              <a:rPr lang="zh-CN" altLang="en-US" dirty="0">
                <a:sym typeface="+mn-ea"/>
              </a:rPr>
              <a:t>中，并为这段代码起个名字，这样在每次发射炮弹的地方通过这个名字来调用发射炮弹的代码就可以了。上述过程中，所提取出来的代码可以被看作是程序中定义的一个方法，程序在需要发射炮弹时调用该方法即可。</a:t>
            </a:r>
            <a:endParaRPr lang="zh-CN" altLang="en-US" dirty="0">
              <a:sym typeface="+mn-ea"/>
            </a:endParaRPr>
          </a:p>
          <a:p>
            <a:r>
              <a:rPr lang="zh-CN" altLang="en-US"/>
              <a:t>案例：求三个整数之和</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如果老师问学生：</a:t>
            </a:r>
            <a:r>
              <a:rPr lang="en-US" altLang="zh-CN" dirty="0"/>
              <a:t>1+1=</a:t>
            </a:r>
            <a:r>
              <a:rPr lang="zh-CN" altLang="en-US" dirty="0"/>
              <a:t>？</a:t>
            </a:r>
            <a:endParaRPr lang="en-US" altLang="zh-CN" dirty="0"/>
          </a:p>
          <a:p>
            <a:r>
              <a:rPr lang="zh-CN" altLang="en-US" dirty="0"/>
              <a:t>学生只是一直说：答案已经在心里计算的很清楚了，但是我就是不说</a:t>
            </a:r>
            <a:r>
              <a:rPr lang="en-US" altLang="zh-CN" dirty="0"/>
              <a:t>………….</a:t>
            </a:r>
            <a:endParaRPr lang="en-US" altLang="zh-CN" dirty="0"/>
          </a:p>
          <a:p>
            <a:r>
              <a:rPr lang="zh-CN" altLang="en-US" dirty="0"/>
              <a:t>这种情况下，老师就是方法的调用者，学生计算的过程就是方法，在方法计算出答案后应该能够告知方法的调用者。</a:t>
            </a:r>
            <a:endParaRPr lang="en-US" altLang="zh-CN" dirty="0"/>
          </a:p>
          <a:p>
            <a:r>
              <a:rPr lang="zh-CN" altLang="en-US" dirty="0"/>
              <a:t>当然有些方法的确不需要想方法的调用者返回明确的结果，如小时候的经典案例：</a:t>
            </a:r>
            <a:endParaRPr lang="en-US" altLang="zh-CN" dirty="0"/>
          </a:p>
          <a:p>
            <a:r>
              <a:rPr lang="zh-CN" altLang="en-US" dirty="0"/>
              <a:t>小明，你去看看厨房的等关了没有。</a:t>
            </a:r>
            <a:endParaRPr lang="en-US" altLang="zh-CN" dirty="0"/>
          </a:p>
          <a:p>
            <a:r>
              <a:rPr lang="zh-CN" altLang="en-US" dirty="0"/>
              <a:t>很显然，如果看到厨房的等没有关闭，就应该直接执行关闭的动作，该方法的调用者在调用方法时就知道不管当前的状态如何，方法执行结束后厨房的等都应该处于关闭状态，因此不用再关心执行结果。</a:t>
            </a:r>
            <a:endParaRPr lang="en-US" altLang="zh-CN" dirty="0"/>
          </a:p>
          <a:p>
            <a:endParaRPr lang="en-US" altLang="zh-CN" dirty="0"/>
          </a:p>
          <a:p>
            <a:r>
              <a:rPr lang="en-US" altLang="zh-CN" dirty="0"/>
              <a:t>2.</a:t>
            </a:r>
            <a:r>
              <a:rPr lang="zh-CN" altLang="en-US" dirty="0"/>
              <a:t>正如之前所说，变量是有作用域的，如果在方法体中定义变量，那么方法外是无法向这些变量提供值的，那么大家构建一个</a:t>
            </a:r>
            <a:r>
              <a:rPr lang="en-US" altLang="zh-CN" dirty="0"/>
              <a:t>add</a:t>
            </a:r>
            <a:r>
              <a:rPr lang="zh-CN" altLang="en-US" dirty="0"/>
              <a:t>方法肯定不是为了每次都得到</a:t>
            </a:r>
            <a:r>
              <a:rPr lang="en-US" altLang="zh-CN" dirty="0"/>
              <a:t>1+1</a:t>
            </a:r>
            <a:r>
              <a:rPr lang="zh-CN" altLang="en-US" dirty="0"/>
              <a:t>的结果，而是希望每次调用时都能从方法调用者那里获取</a:t>
            </a:r>
            <a:r>
              <a:rPr lang="en-US" altLang="zh-CN" dirty="0"/>
              <a:t>2</a:t>
            </a:r>
            <a:r>
              <a:rPr lang="zh-CN" altLang="en-US" dirty="0"/>
              <a:t>个加数。在方法名后面定义的参数就跳出了方法体的作用域，方便调用时提供实际的参数值。由于每次需要执行的参数值都不同，因此方法的参数定义时不需要提供初始值，而是总是在调用方法时由方法调用者提供</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a:t>
            </a:r>
            <a:r>
              <a:rPr lang="zh-CN" altLang="en-US" b="1" dirty="0">
                <a:latin typeface="Arial" panose="020B0604020202020204" pitchFamily="34" charset="0"/>
                <a:ea typeface="黑体" panose="02010609060101010101" charset="-122"/>
                <a:sym typeface="+mn-ea"/>
              </a:rPr>
              <a:t>方法的返回类型为</a:t>
            </a:r>
            <a:r>
              <a:rPr lang="en-US" altLang="zh-CN" b="1" dirty="0">
                <a:latin typeface="Arial" panose="020B0604020202020204" pitchFamily="34" charset="0"/>
                <a:ea typeface="黑体" panose="02010609060101010101" charset="-122"/>
                <a:sym typeface="+mn-ea"/>
              </a:rPr>
              <a:t>void</a:t>
            </a:r>
            <a:r>
              <a:rPr lang="zh-CN" altLang="en-US" b="1" dirty="0">
                <a:latin typeface="Arial" panose="020B0604020202020204" pitchFamily="34" charset="0"/>
                <a:ea typeface="黑体" panose="02010609060101010101" charset="-122"/>
                <a:sym typeface="+mn-ea"/>
              </a:rPr>
              <a:t>，方法中不能有</a:t>
            </a:r>
            <a:r>
              <a:rPr lang="en-US" altLang="zh-CN" b="1" dirty="0">
                <a:latin typeface="Arial" panose="020B0604020202020204" pitchFamily="34" charset="0"/>
                <a:ea typeface="黑体" panose="02010609060101010101" charset="-122"/>
                <a:sym typeface="+mn-ea"/>
              </a:rPr>
              <a:t>return</a:t>
            </a:r>
            <a:r>
              <a:rPr lang="zh-CN" altLang="en-US" b="1" dirty="0">
                <a:latin typeface="Arial" panose="020B0604020202020204" pitchFamily="34" charset="0"/>
                <a:ea typeface="黑体" panose="02010609060101010101" charset="-122"/>
                <a:sym typeface="+mn-ea"/>
              </a:rPr>
              <a:t>返回值！</a:t>
            </a:r>
            <a:endParaRPr lang="en-US" altLang="zh-CN"/>
          </a:p>
          <a:p>
            <a:r>
              <a:rPr lang="en-US" altLang="zh-CN"/>
              <a:t>2</a:t>
            </a:r>
            <a:r>
              <a:rPr lang="zh-CN" altLang="en-US"/>
              <a:t>、</a:t>
            </a:r>
            <a:r>
              <a:rPr lang="en-US" altLang="zh-CN" b="1" dirty="0">
                <a:latin typeface="Arial" panose="020B0604020202020204" pitchFamily="34" charset="0"/>
                <a:ea typeface="黑体" panose="02010609060101010101" charset="-122"/>
                <a:sym typeface="+mn-ea"/>
              </a:rPr>
              <a:t>方法不能返回多个值</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a:t>
            </a:r>
            <a:r>
              <a:rPr lang="zh-CN" altLang="zh-CN" b="1" dirty="0">
                <a:latin typeface="Arial" panose="020B0604020202020204" pitchFamily="34" charset="0"/>
                <a:ea typeface="黑体" panose="02010609060101010101" charset="-122"/>
                <a:sym typeface="+mn-ea"/>
              </a:rPr>
              <a:t>多个方法不能相互嵌套定义</a:t>
            </a:r>
            <a:r>
              <a:rPr lang="zh-CN" altLang="en-US" b="1" dirty="0">
                <a:latin typeface="Arial" panose="020B0604020202020204" pitchFamily="34" charset="0"/>
                <a:ea typeface="黑体" panose="02010609060101010101" charset="-122"/>
                <a:sym typeface="+mn-ea"/>
              </a:rPr>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如果老师问学生：</a:t>
            </a:r>
            <a:r>
              <a:rPr lang="en-US" altLang="zh-CN" dirty="0"/>
              <a:t>1+1=</a:t>
            </a:r>
            <a:r>
              <a:rPr lang="zh-CN" altLang="en-US" dirty="0"/>
              <a:t>？</a:t>
            </a:r>
            <a:endParaRPr lang="en-US" altLang="zh-CN" dirty="0"/>
          </a:p>
          <a:p>
            <a:r>
              <a:rPr lang="zh-CN" altLang="en-US" dirty="0"/>
              <a:t>学生只是一直说：答案已经在心里计算的很清楚了，但是我就是不说</a:t>
            </a:r>
            <a:r>
              <a:rPr lang="en-US" altLang="zh-CN" dirty="0"/>
              <a:t>………….</a:t>
            </a:r>
            <a:endParaRPr lang="en-US" altLang="zh-CN" dirty="0"/>
          </a:p>
          <a:p>
            <a:r>
              <a:rPr lang="zh-CN" altLang="en-US" dirty="0"/>
              <a:t>这种情况下，老师就是方法的调用者，学生计算的过程就是方法，在方法计算出答案后应该能够告知方法的调用者。</a:t>
            </a:r>
            <a:endParaRPr lang="en-US" altLang="zh-CN" dirty="0"/>
          </a:p>
          <a:p>
            <a:r>
              <a:rPr lang="zh-CN" altLang="en-US" dirty="0"/>
              <a:t>当然有些方法的确不需要想方法的调用者返回明确的结果，如小时候的经典案例：</a:t>
            </a:r>
            <a:endParaRPr lang="en-US" altLang="zh-CN" dirty="0"/>
          </a:p>
          <a:p>
            <a:r>
              <a:rPr lang="zh-CN" altLang="en-US" dirty="0"/>
              <a:t>小明，你去看看厨房的等关了没有。</a:t>
            </a:r>
            <a:endParaRPr lang="en-US" altLang="zh-CN" dirty="0"/>
          </a:p>
          <a:p>
            <a:r>
              <a:rPr lang="zh-CN" altLang="en-US" dirty="0"/>
              <a:t>很显然，如果看到厨房的等没有关闭，就应该直接执行关闭的动作，该方法的调用者在调用方法时就知道不管当前的状态如何，方法执行结束后厨房的等都应该处于关闭状态，因此不用再关心执行结果。</a:t>
            </a:r>
            <a:endParaRPr lang="en-US" altLang="zh-CN" dirty="0"/>
          </a:p>
          <a:p>
            <a:endParaRPr lang="en-US" altLang="zh-CN" dirty="0"/>
          </a:p>
          <a:p>
            <a:r>
              <a:rPr lang="en-US" altLang="zh-CN" dirty="0"/>
              <a:t>2.</a:t>
            </a:r>
            <a:r>
              <a:rPr lang="zh-CN" altLang="en-US" dirty="0"/>
              <a:t>正如之前所说，变量是有作用域的，如果在方法体中定义变量，那么方法外是无法向这些变量提供值的，那么大家构建一个</a:t>
            </a:r>
            <a:r>
              <a:rPr lang="en-US" altLang="zh-CN" dirty="0"/>
              <a:t>add</a:t>
            </a:r>
            <a:r>
              <a:rPr lang="zh-CN" altLang="en-US" dirty="0"/>
              <a:t>方法肯定不是为了每次都得到</a:t>
            </a:r>
            <a:r>
              <a:rPr lang="en-US" altLang="zh-CN" dirty="0"/>
              <a:t>1+1</a:t>
            </a:r>
            <a:r>
              <a:rPr lang="zh-CN" altLang="en-US" dirty="0"/>
              <a:t>的结果，而是希望每次调用时都能从方法调用者那里获取</a:t>
            </a:r>
            <a:r>
              <a:rPr lang="en-US" altLang="zh-CN" dirty="0"/>
              <a:t>2</a:t>
            </a:r>
            <a:r>
              <a:rPr lang="zh-CN" altLang="en-US" dirty="0"/>
              <a:t>个加数。在方法名后面定义的参数就跳出了方法体的作用域，方便调用时提供实际的参数值。由于每次需要执行的参数值都不同，因此方法的参数定义时不需要提供初始值，而是总是在调用方法时由方法调用者提供</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类的方法</a:t>
            </a:r>
            <a:endParaRPr lang="zh-CN" altLang="en-US" sz="6000" dirty="0">
              <a:solidFill>
                <a:schemeClr val="tx1">
                  <a:lumMod val="65000"/>
                  <a:lumOff val="35000"/>
                </a:scheme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知识点</a:t>
            </a:r>
            <a:r>
              <a:rPr lang="en-US" altLang="zh-CN" dirty="0">
                <a:sym typeface="+mn-ea"/>
              </a:rPr>
              <a:t>2</a:t>
            </a:r>
            <a:r>
              <a:rPr lang="en-US" altLang="zh-CN" dirty="0">
                <a:sym typeface="+mn-ea"/>
              </a:rPr>
              <a:t>-</a:t>
            </a:r>
            <a:r>
              <a:rPr lang="zh-CN" altLang="en-US" dirty="0">
                <a:sym typeface="+mn-ea"/>
              </a:rPr>
              <a:t>方法的调用以及参数传递</a:t>
            </a:r>
            <a:endParaRPr lang="zh-CN" altLang="en-US" dirty="0"/>
          </a:p>
        </p:txBody>
      </p:sp>
      <p:sp>
        <p:nvSpPr>
          <p:cNvPr id="3" name="内容占位符 2"/>
          <p:cNvSpPr>
            <a:spLocks noGrp="1"/>
          </p:cNvSpPr>
          <p:nvPr>
            <p:ph idx="1"/>
          </p:nvPr>
        </p:nvSpPr>
        <p:spPr>
          <a:xfrm>
            <a:off x="199905" y="704737"/>
            <a:ext cx="11792070" cy="5448937"/>
          </a:xfrm>
        </p:spPr>
        <p:txBody>
          <a:bodyPr/>
          <a:lstStyle/>
          <a:p>
            <a:r>
              <a:rPr lang="zh-CN" altLang="en-US" dirty="0"/>
              <a:t>方法创建后如何调用？  </a:t>
            </a:r>
            <a:endParaRPr lang="zh-CN" altLang="en-US" dirty="0"/>
          </a:p>
          <a:p>
            <a:pPr marL="0" indent="0">
              <a:buNone/>
            </a:pPr>
            <a:r>
              <a:rPr lang="zh-CN" altLang="en-US" dirty="0"/>
              <a:t>  </a:t>
            </a:r>
            <a:endParaRPr lang="zh-CN" altLang="en-US" dirty="0"/>
          </a:p>
          <a:p>
            <a:r>
              <a:rPr lang="zh-CN" altLang="en-US" dirty="0"/>
              <a:t>调用无返回值的方法</a:t>
            </a:r>
            <a:endParaRPr lang="zh-CN" altLang="en-US" dirty="0"/>
          </a:p>
          <a:p>
            <a:endParaRPr lang="zh-CN" altLang="en-US" dirty="0"/>
          </a:p>
          <a:p>
            <a:endParaRPr lang="zh-CN" altLang="en-US" dirty="0"/>
          </a:p>
          <a:p>
            <a:r>
              <a:rPr lang="zh-CN" altLang="en-US" dirty="0"/>
              <a:t>调用用返回值的方法</a:t>
            </a:r>
            <a:endParaRPr lang="zh-CN" altLang="en-US" dirty="0"/>
          </a:p>
        </p:txBody>
      </p:sp>
      <p:sp>
        <p:nvSpPr>
          <p:cNvPr id="4" name="文本框 3"/>
          <p:cNvSpPr txBox="1"/>
          <p:nvPr/>
        </p:nvSpPr>
        <p:spPr>
          <a:xfrm>
            <a:off x="516255" y="1435100"/>
            <a:ext cx="8545830" cy="1014730"/>
          </a:xfrm>
          <a:prstGeom prst="rect">
            <a:avLst/>
          </a:prstGeom>
          <a:noFill/>
        </p:spPr>
        <p:txBody>
          <a:bodyPr wrap="none" rtlCol="0">
            <a:spAutoFit/>
          </a:bodyPr>
          <a:p>
            <a:pPr algn="l"/>
            <a:r>
              <a:rPr lang="zh-CN" altLang="en-US" sz="2000" dirty="0">
                <a:sym typeface="+mn-ea"/>
              </a:rPr>
              <a:t>语法：对象名.方法名(实际参数列表)</a:t>
            </a:r>
            <a:endParaRPr lang="zh-CN" altLang="en-US" sz="2000" dirty="0">
              <a:sym typeface="+mn-ea"/>
            </a:endParaRPr>
          </a:p>
          <a:p>
            <a:pPr algn="l"/>
            <a:r>
              <a:rPr lang="zh-CN" altLang="en-US" sz="2000"/>
              <a:t>注意：</a:t>
            </a:r>
            <a:r>
              <a:rPr lang="en-US" altLang="zh-CN" sz="2000"/>
              <a:t>1.</a:t>
            </a:r>
            <a:r>
              <a:rPr lang="zh-CN" altLang="en-US" sz="2000"/>
              <a:t>实际参数就是传递实际的值。</a:t>
            </a:r>
            <a:endParaRPr lang="zh-CN" altLang="en-US" sz="2000"/>
          </a:p>
          <a:p>
            <a:pPr algn="l"/>
            <a:r>
              <a:rPr lang="zh-CN" altLang="en-US" sz="2000"/>
              <a:t>              </a:t>
            </a:r>
            <a:r>
              <a:rPr lang="en-US" altLang="zh-CN" sz="2000"/>
              <a:t>2.</a:t>
            </a:r>
            <a:r>
              <a:rPr lang="zh-CN" altLang="en-US" sz="2000"/>
              <a:t>实际参数可以是</a:t>
            </a:r>
            <a:r>
              <a:rPr lang="en-US" altLang="zh-CN" sz="2000"/>
              <a:t>0</a:t>
            </a:r>
            <a:r>
              <a:rPr lang="zh-CN" altLang="en-US" sz="2000"/>
              <a:t>个、</a:t>
            </a:r>
            <a:r>
              <a:rPr lang="en-US" altLang="zh-CN" sz="2000"/>
              <a:t>1</a:t>
            </a:r>
            <a:r>
              <a:rPr lang="zh-CN" altLang="en-US" sz="2000"/>
              <a:t>个或者多个，多个实际参数使用逗号分隔。</a:t>
            </a:r>
            <a:endParaRPr lang="zh-CN" altLang="en-US" sz="2000"/>
          </a:p>
        </p:txBody>
      </p:sp>
      <p:pic>
        <p:nvPicPr>
          <p:cNvPr id="5" name="图片 4"/>
          <p:cNvPicPr>
            <a:picLocks noChangeAspect="1"/>
          </p:cNvPicPr>
          <p:nvPr/>
        </p:nvPicPr>
        <p:blipFill>
          <a:blip r:embed="rId1"/>
          <a:stretch>
            <a:fillRect/>
          </a:stretch>
        </p:blipFill>
        <p:spPr>
          <a:xfrm>
            <a:off x="5262245" y="4004945"/>
            <a:ext cx="4867275" cy="2713990"/>
          </a:xfrm>
          <a:prstGeom prst="rect">
            <a:avLst/>
          </a:prstGeom>
        </p:spPr>
      </p:pic>
      <p:pic>
        <p:nvPicPr>
          <p:cNvPr id="9" name="图片 8"/>
          <p:cNvPicPr>
            <a:picLocks noChangeAspect="1"/>
          </p:cNvPicPr>
          <p:nvPr/>
        </p:nvPicPr>
        <p:blipFill>
          <a:blip r:embed="rId2"/>
          <a:stretch>
            <a:fillRect/>
          </a:stretch>
        </p:blipFill>
        <p:spPr>
          <a:xfrm>
            <a:off x="477520" y="3070225"/>
            <a:ext cx="4784725" cy="1494155"/>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br>
            <a:r>
              <a:rPr lang="zh-CN" altLang="en-US" dirty="0"/>
              <a:t>知识点</a:t>
            </a:r>
            <a:r>
              <a:rPr lang="en-US" altLang="zh-CN" dirty="0"/>
              <a:t>3</a:t>
            </a:r>
            <a:r>
              <a:rPr lang="en-US" altLang="zh-CN" dirty="0"/>
              <a:t>-</a:t>
            </a:r>
            <a:r>
              <a:rPr dirty="0">
                <a:sym typeface="+mn-ea"/>
              </a:rPr>
              <a:t>可变参数</a:t>
            </a:r>
            <a:br>
              <a:rPr dirty="0"/>
            </a:br>
            <a:endParaRPr lang="zh-CN" altLang="en-US" dirty="0"/>
          </a:p>
        </p:txBody>
      </p:sp>
      <p:sp>
        <p:nvSpPr>
          <p:cNvPr id="3" name="内容占位符 2"/>
          <p:cNvSpPr>
            <a:spLocks noGrp="1"/>
          </p:cNvSpPr>
          <p:nvPr>
            <p:ph idx="1"/>
          </p:nvPr>
        </p:nvSpPr>
        <p:spPr>
          <a:xfrm>
            <a:off x="186690" y="730250"/>
            <a:ext cx="10704830" cy="6012815"/>
          </a:xfrm>
        </p:spPr>
        <p:txBody>
          <a:bodyPr>
            <a:normAutofit/>
          </a:bodyPr>
          <a:lstStyle/>
          <a:p>
            <a:r>
              <a:rPr lang="zh-CN" altLang="en-US" sz="2220" dirty="0"/>
              <a:t>J2SE 1.5中提供了一种</a:t>
            </a:r>
            <a:r>
              <a:rPr lang="zh-CN" altLang="en-US" sz="2220" dirty="0">
                <a:gradFill>
                  <a:gsLst>
                    <a:gs pos="0">
                      <a:srgbClr val="FE4444"/>
                    </a:gs>
                    <a:gs pos="100000">
                      <a:srgbClr val="832B2B"/>
                    </a:gs>
                  </a:gsLst>
                  <a:lin scaled="0"/>
                </a:gradFill>
              </a:rPr>
              <a:t>允许直接定义能</a:t>
            </a:r>
            <a:r>
              <a:rPr lang="zh-CN" altLang="en-US" sz="2220" dirty="0"/>
              <a:t>和</a:t>
            </a:r>
            <a:r>
              <a:rPr lang="zh-CN" altLang="en-US" sz="2220" dirty="0">
                <a:gradFill>
                  <a:gsLst>
                    <a:gs pos="0">
                      <a:srgbClr val="FE4444"/>
                    </a:gs>
                    <a:gs pos="100000">
                      <a:srgbClr val="832B2B"/>
                    </a:gs>
                  </a:gsLst>
                  <a:lin scaled="0"/>
                </a:gradFill>
              </a:rPr>
              <a:t>多个实参相匹配的形参</a:t>
            </a:r>
            <a:r>
              <a:rPr lang="zh-CN" altLang="en-US" sz="2220" dirty="0"/>
              <a:t>。从而，可以用一种更简单的方式，来</a:t>
            </a:r>
            <a:r>
              <a:rPr lang="zh-CN" altLang="en-US" sz="2220" dirty="0">
                <a:gradFill>
                  <a:gsLst>
                    <a:gs pos="0">
                      <a:srgbClr val="FE4444"/>
                    </a:gs>
                    <a:gs pos="100000">
                      <a:srgbClr val="832B2B"/>
                    </a:gs>
                  </a:gsLst>
                  <a:lin scaled="0"/>
                </a:gradFill>
              </a:rPr>
              <a:t>传递个数可变的实参</a:t>
            </a:r>
            <a:r>
              <a:rPr lang="zh-CN" altLang="en-US" sz="2220" dirty="0"/>
              <a:t>。</a:t>
            </a:r>
            <a:endParaRPr lang="zh-CN" altLang="en-US" sz="2220" dirty="0"/>
          </a:p>
          <a:p>
            <a:r>
              <a:rPr lang="zh-CN" altLang="en-US" sz="2220" b="1" dirty="0"/>
              <a:t>参数定义形式：</a:t>
            </a:r>
            <a:endParaRPr lang="en-US" altLang="zh-CN" b="1" dirty="0"/>
          </a:p>
          <a:p>
            <a:pPr marL="0" indent="0">
              <a:buNone/>
            </a:pPr>
            <a:r>
              <a:rPr lang="en-US" altLang="zh-CN" sz="2400" b="1" dirty="0">
                <a:solidFill>
                  <a:schemeClr val="bg1"/>
                </a:solidFill>
              </a:rPr>
              <a:t>【</a:t>
            </a:r>
            <a:r>
              <a:rPr lang="zh-CN" altLang="en-US" sz="2400" b="1" dirty="0">
                <a:solidFill>
                  <a:schemeClr val="bg1"/>
                </a:solidFill>
              </a:rPr>
              <a:t>访问控制</a:t>
            </a:r>
            <a:r>
              <a:rPr lang="en-US" altLang="zh-CN" sz="2400" b="1" dirty="0">
                <a:solidFill>
                  <a:schemeClr val="bg1"/>
                </a:solidFill>
              </a:rPr>
              <a:t>】【</a:t>
            </a:r>
            <a:r>
              <a:rPr lang="zh-CN" altLang="en-US" sz="2400" b="1" dirty="0">
                <a:solidFill>
                  <a:schemeClr val="bg1"/>
                </a:solidFill>
              </a:rPr>
              <a:t>方法修饰</a:t>
            </a:r>
            <a:r>
              <a:rPr lang="en-US" altLang="zh-CN" sz="2400" b="1" dirty="0">
                <a:solidFill>
                  <a:schemeClr val="bg1"/>
                </a:solidFill>
              </a:rPr>
              <a:t>】 </a:t>
            </a:r>
            <a:r>
              <a:rPr lang="zh-CN" altLang="en-US" sz="2400" b="1" dirty="0">
                <a:solidFill>
                  <a:schemeClr val="bg1"/>
                </a:solidFill>
              </a:rPr>
              <a:t>返回类型  方法名称</a:t>
            </a:r>
            <a:r>
              <a:rPr lang="en-US" altLang="zh-CN" sz="2400" b="1" dirty="0">
                <a:solidFill>
                  <a:schemeClr val="bg1"/>
                </a:solidFill>
              </a:rPr>
              <a:t>(</a:t>
            </a:r>
            <a:r>
              <a:rPr lang="zh-CN" altLang="en-US" sz="2400" b="1" dirty="0">
                <a:solidFill>
                  <a:schemeClr val="bg1"/>
                </a:solidFill>
              </a:rPr>
              <a:t>参数</a:t>
            </a:r>
            <a:r>
              <a:rPr lang="en-US" altLang="zh-CN" sz="2400" b="1" dirty="0">
                <a:solidFill>
                  <a:schemeClr val="bg1"/>
                </a:solidFill>
              </a:rPr>
              <a:t>1,</a:t>
            </a:r>
            <a:r>
              <a:rPr lang="zh-CN" altLang="en-US" sz="2400" b="1" dirty="0">
                <a:solidFill>
                  <a:schemeClr val="bg1"/>
                </a:solidFill>
              </a:rPr>
              <a:t>参数</a:t>
            </a:r>
            <a:r>
              <a:rPr lang="en-US" altLang="zh-CN" sz="2400" b="1" dirty="0">
                <a:solidFill>
                  <a:schemeClr val="bg1"/>
                </a:solidFill>
              </a:rPr>
              <a:t>2,…) {</a:t>
            </a:r>
            <a:endParaRPr lang="en-US" altLang="zh-CN" sz="2400" b="1" dirty="0">
              <a:solidFill>
                <a:schemeClr val="bg1"/>
              </a:solidFill>
            </a:endParaRPr>
          </a:p>
          <a:p>
            <a:pPr>
              <a:lnSpc>
                <a:spcPct val="170000"/>
              </a:lnSpc>
              <a:buNone/>
            </a:pPr>
            <a:r>
              <a:rPr lang="en-US" altLang="zh-CN" sz="2400" b="1" dirty="0">
                <a:solidFill>
                  <a:schemeClr val="bg1"/>
                </a:solidFill>
              </a:rPr>
              <a:t>       …(statements;)    //</a:t>
            </a:r>
            <a:r>
              <a:rPr lang="zh-CN" altLang="en-US" sz="2400" b="1" dirty="0">
                <a:solidFill>
                  <a:schemeClr val="bg1"/>
                </a:solidFill>
              </a:rPr>
              <a:t>方法体：方法的内容</a:t>
            </a:r>
            <a:endParaRPr lang="zh-CN" altLang="en-US" sz="2000" dirty="0"/>
          </a:p>
          <a:p>
            <a:r>
              <a:rPr lang="zh-CN" sz="2000" dirty="0">
                <a:solidFill>
                  <a:schemeClr val="tx1"/>
                </a:solidFill>
              </a:rPr>
              <a:t>如果有多个参</a:t>
            </a:r>
            <a:r>
              <a:rPr sz="2000" dirty="0">
                <a:solidFill>
                  <a:schemeClr val="tx1"/>
                </a:solidFill>
              </a:rPr>
              <a:t>数</a:t>
            </a:r>
            <a:r>
              <a:rPr lang="zh-CN" sz="2000" dirty="0">
                <a:gradFill>
                  <a:gsLst>
                    <a:gs pos="0">
                      <a:srgbClr val="FE4444"/>
                    </a:gs>
                    <a:gs pos="100000">
                      <a:srgbClr val="832B2B"/>
                    </a:gs>
                  </a:gsLst>
                  <a:lin scaled="0"/>
                </a:gradFill>
              </a:rPr>
              <a:t>，可变参数一定放在最后，</a:t>
            </a:r>
            <a:r>
              <a:rPr lang="zh-CN" sz="2000" dirty="0">
                <a:solidFill>
                  <a:schemeClr val="tx1"/>
                </a:solidFill>
              </a:rPr>
              <a:t>并且一个方法</a:t>
            </a:r>
            <a:r>
              <a:rPr lang="zh-CN" sz="2000" dirty="0">
                <a:gradFill>
                  <a:gsLst>
                    <a:gs pos="0">
                      <a:srgbClr val="FE4444"/>
                    </a:gs>
                    <a:gs pos="100000">
                      <a:srgbClr val="832B2B"/>
                    </a:gs>
                  </a:gsLst>
                  <a:lin scaled="0"/>
                </a:gradFill>
              </a:rPr>
              <a:t>只能有一个可变参数。</a:t>
            </a:r>
            <a:endParaRPr lang="zh-CN" sz="2000" dirty="0">
              <a:gradFill>
                <a:gsLst>
                  <a:gs pos="0">
                    <a:srgbClr val="FE4444"/>
                  </a:gs>
                  <a:gs pos="100000">
                    <a:srgbClr val="832B2B"/>
                  </a:gs>
                </a:gsLst>
                <a:lin scaled="0"/>
              </a:gradFill>
            </a:endParaRPr>
          </a:p>
        </p:txBody>
      </p:sp>
      <p:sp>
        <p:nvSpPr>
          <p:cNvPr id="31" name="圆角矩形标注 30"/>
          <p:cNvSpPr/>
          <p:nvPr/>
        </p:nvSpPr>
        <p:spPr>
          <a:xfrm>
            <a:off x="1802765" y="2500630"/>
            <a:ext cx="6161405" cy="126365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lang="en-US" altLang="zh-CN" sz="2000" b="1" dirty="0">
                <a:solidFill>
                  <a:schemeClr val="bg1"/>
                </a:solidFill>
                <a:latin typeface="黑体" panose="02010609060101010101" charset="-122"/>
                <a:ea typeface="黑体" panose="02010609060101010101" charset="-122"/>
                <a:sym typeface="+mn-ea"/>
              </a:rPr>
              <a:t> </a:t>
            </a:r>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修饰符 返回值类型 方法名（数据类型...变量名）{</a:t>
            </a:r>
            <a:endPar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执行语句；</a:t>
            </a:r>
            <a:endPar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return  返回值;</a:t>
            </a:r>
            <a:endPar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
        <p:nvSpPr>
          <p:cNvPr id="4" name="圆角矩形标注 3"/>
          <p:cNvSpPr/>
          <p:nvPr/>
        </p:nvSpPr>
        <p:spPr>
          <a:xfrm>
            <a:off x="1446530" y="4650105"/>
            <a:ext cx="8033385" cy="1859915"/>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lang="en-US" altLang="zh-CN" sz="2000" b="1" dirty="0">
                <a:solidFill>
                  <a:schemeClr val="bg1"/>
                </a:solidFill>
                <a:latin typeface="黑体" panose="02010609060101010101" charset="-122"/>
                <a:ea typeface="黑体" panose="02010609060101010101" charset="-122"/>
                <a:sym typeface="+mn-ea"/>
              </a:rPr>
              <a:t> </a:t>
            </a:r>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修饰符 返回值类型 方法名（</a:t>
            </a:r>
            <a:r>
              <a:rPr 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数据类型 参数名，</a:t>
            </a:r>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数据类型...变量名）{</a:t>
            </a:r>
            <a:endPar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执行语句；</a:t>
            </a:r>
            <a:endPar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return  返回值;</a:t>
            </a:r>
            <a:endPar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sym typeface="+mn-ea"/>
              </a:rPr>
            </a:br>
            <a:r>
              <a:rPr lang="zh-CN" altLang="en-US" dirty="0">
                <a:sym typeface="+mn-ea"/>
              </a:rPr>
              <a:t>知识点</a:t>
            </a:r>
            <a:r>
              <a:rPr lang="en-US" altLang="zh-CN" dirty="0">
                <a:sym typeface="+mn-ea"/>
              </a:rPr>
              <a:t>3</a:t>
            </a:r>
            <a:r>
              <a:rPr lang="en-US" altLang="zh-CN" dirty="0">
                <a:sym typeface="+mn-ea"/>
              </a:rPr>
              <a:t>-</a:t>
            </a:r>
            <a:r>
              <a:rPr dirty="0">
                <a:sym typeface="+mn-ea"/>
              </a:rPr>
              <a:t>可变参数</a:t>
            </a:r>
            <a:br>
              <a:rPr dirty="0">
                <a:sym typeface="+mn-ea"/>
              </a:rPr>
            </a:br>
            <a:endParaRPr lang="zh-CN" altLang="en-US" dirty="0"/>
          </a:p>
        </p:txBody>
      </p:sp>
      <p:sp>
        <p:nvSpPr>
          <p:cNvPr id="3" name="内容占位符 2"/>
          <p:cNvSpPr>
            <a:spLocks noGrp="1"/>
          </p:cNvSpPr>
          <p:nvPr>
            <p:ph idx="1"/>
          </p:nvPr>
        </p:nvSpPr>
        <p:spPr/>
        <p:txBody>
          <a:bodyPr/>
          <a:lstStyle/>
          <a:p>
            <a:r>
              <a:rPr dirty="0">
                <a:sym typeface="+mn-ea"/>
              </a:rPr>
              <a:t>可变参数</a:t>
            </a:r>
            <a:r>
              <a:rPr lang="zh-CN" dirty="0">
                <a:sym typeface="+mn-ea"/>
              </a:rPr>
              <a:t>使用</a:t>
            </a:r>
            <a:br>
              <a:rPr dirty="0">
                <a:sym typeface="+mn-ea"/>
              </a:rPr>
            </a:br>
            <a:endParaRPr lang="zh-CN" altLang="en-US" dirty="0"/>
          </a:p>
        </p:txBody>
      </p:sp>
      <p:sp>
        <p:nvSpPr>
          <p:cNvPr id="11" name="圆角矩形标注 10"/>
          <p:cNvSpPr/>
          <p:nvPr/>
        </p:nvSpPr>
        <p:spPr>
          <a:xfrm>
            <a:off x="400685" y="3760470"/>
            <a:ext cx="4304030" cy="1628140"/>
          </a:xfrm>
          <a:prstGeom prst="wedgeRoundRectCallout">
            <a:avLst>
              <a:gd name="adj1" fmla="val 60399"/>
              <a:gd name="adj2" fmla="val 1950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sz="2000" dirty="0" smtClean="0">
                <a:solidFill>
                  <a:schemeClr val="bg1"/>
                </a:solidFill>
                <a:sym typeface="+mn-ea"/>
              </a:rPr>
              <a:t>调用使用了可变参数的方法时：</a:t>
            </a:r>
            <a:endParaRPr sz="2000" dirty="0" smtClean="0">
              <a:solidFill>
                <a:schemeClr val="bg1"/>
              </a:solidFill>
              <a:sym typeface="+mn-ea"/>
            </a:endParaRPr>
          </a:p>
          <a:p>
            <a:pPr marL="342900" indent="-342900"/>
            <a:r>
              <a:rPr sz="2000" dirty="0" smtClean="0">
                <a:solidFill>
                  <a:schemeClr val="bg1"/>
                </a:solidFill>
                <a:sym typeface="+mn-ea"/>
              </a:rPr>
              <a:t>a. 可以不写参数，即传入空参；</a:t>
            </a:r>
            <a:endParaRPr sz="2000" dirty="0" smtClean="0">
              <a:solidFill>
                <a:schemeClr val="bg1"/>
              </a:solidFill>
              <a:sym typeface="+mn-ea"/>
            </a:endParaRPr>
          </a:p>
          <a:p>
            <a:pPr marL="342900" indent="-342900"/>
            <a:r>
              <a:rPr sz="2000" dirty="0" smtClean="0">
                <a:solidFill>
                  <a:schemeClr val="bg1"/>
                </a:solidFill>
                <a:sym typeface="+mn-ea"/>
              </a:rPr>
              <a:t>b. 可以直接在里边写入参数，参数间用逗号隔开；</a:t>
            </a:r>
            <a:endParaRPr sz="2000" dirty="0" smtClean="0">
              <a:solidFill>
                <a:schemeClr val="bg1"/>
              </a:solidFill>
              <a:sym typeface="+mn-ea"/>
            </a:endParaRPr>
          </a:p>
          <a:p>
            <a:pPr marL="342900" indent="-342900"/>
            <a:r>
              <a:rPr sz="2000" dirty="0" smtClean="0">
                <a:solidFill>
                  <a:schemeClr val="bg1"/>
                </a:solidFill>
                <a:sym typeface="+mn-ea"/>
              </a:rPr>
              <a:t>c. 可以传入一个数组；</a:t>
            </a:r>
            <a:endParaRPr sz="2000" dirty="0" smtClean="0">
              <a:solidFill>
                <a:schemeClr val="bg1"/>
              </a:solidFill>
              <a:sym typeface="+mn-ea"/>
            </a:endParaRPr>
          </a:p>
        </p:txBody>
      </p:sp>
      <p:sp>
        <p:nvSpPr>
          <p:cNvPr id="4" name="圆角矩形标注 3"/>
          <p:cNvSpPr/>
          <p:nvPr/>
        </p:nvSpPr>
        <p:spPr>
          <a:xfrm>
            <a:off x="273050" y="1991360"/>
            <a:ext cx="4304030" cy="803910"/>
          </a:xfrm>
          <a:prstGeom prst="wedgeRoundRectCallout">
            <a:avLst>
              <a:gd name="adj1" fmla="val 61301"/>
              <a:gd name="adj2" fmla="val 2187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sz="2000" dirty="0" smtClean="0">
                <a:solidFill>
                  <a:schemeClr val="bg1"/>
                </a:solidFill>
                <a:sym typeface="+mn-ea"/>
              </a:rPr>
              <a:t>在方法中定义可变参数后，我们可以像操作数组一样操作该参数</a:t>
            </a:r>
            <a:endParaRPr sz="2000" dirty="0" smtClean="0">
              <a:solidFill>
                <a:schemeClr val="bg1"/>
              </a:solidFill>
              <a:sym typeface="+mn-ea"/>
            </a:endParaRPr>
          </a:p>
        </p:txBody>
      </p:sp>
      <p:pic>
        <p:nvPicPr>
          <p:cNvPr id="5" name="图片 4"/>
          <p:cNvPicPr>
            <a:picLocks noChangeAspect="1"/>
          </p:cNvPicPr>
          <p:nvPr/>
        </p:nvPicPr>
        <p:blipFill>
          <a:blip r:embed="rId1"/>
          <a:stretch>
            <a:fillRect/>
          </a:stretch>
        </p:blipFill>
        <p:spPr>
          <a:xfrm>
            <a:off x="5199380" y="1581150"/>
            <a:ext cx="6449695" cy="408495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sym typeface="+mn-ea"/>
              </a:rPr>
            </a:br>
            <a:r>
              <a:rPr lang="zh-CN" altLang="en-US" dirty="0">
                <a:sym typeface="+mn-ea"/>
              </a:rPr>
              <a:t>知识点</a:t>
            </a:r>
            <a:r>
              <a:rPr lang="en-US" altLang="zh-CN" dirty="0">
                <a:sym typeface="+mn-ea"/>
              </a:rPr>
              <a:t>3</a:t>
            </a:r>
            <a:r>
              <a:rPr lang="en-US" altLang="zh-CN" dirty="0">
                <a:sym typeface="+mn-ea"/>
              </a:rPr>
              <a:t>-</a:t>
            </a:r>
            <a:r>
              <a:rPr dirty="0">
                <a:sym typeface="+mn-ea"/>
              </a:rPr>
              <a:t>可变参数</a:t>
            </a:r>
            <a:br>
              <a:rPr dirty="0">
                <a:sym typeface="+mn-ea"/>
              </a:rPr>
            </a:br>
            <a:endParaRPr lang="zh-CN" altLang="en-US" dirty="0"/>
          </a:p>
        </p:txBody>
      </p:sp>
      <p:sp>
        <p:nvSpPr>
          <p:cNvPr id="3" name="内容占位符 2"/>
          <p:cNvSpPr>
            <a:spLocks noGrp="1"/>
          </p:cNvSpPr>
          <p:nvPr>
            <p:ph idx="1"/>
          </p:nvPr>
        </p:nvSpPr>
        <p:spPr/>
        <p:txBody>
          <a:bodyPr/>
          <a:lstStyle/>
          <a:p>
            <a:r>
              <a:rPr dirty="0">
                <a:sym typeface="+mn-ea"/>
              </a:rPr>
              <a:t>可变参数</a:t>
            </a:r>
            <a:r>
              <a:rPr lang="zh-CN" dirty="0">
                <a:sym typeface="+mn-ea"/>
              </a:rPr>
              <a:t>注意</a:t>
            </a:r>
            <a:br>
              <a:rPr dirty="0">
                <a:sym typeface="+mn-ea"/>
              </a:rPr>
            </a:br>
            <a:endParaRPr lang="zh-CN" altLang="en-US" dirty="0"/>
          </a:p>
        </p:txBody>
      </p:sp>
      <p:pic>
        <p:nvPicPr>
          <p:cNvPr id="6" name="图片 5"/>
          <p:cNvPicPr>
            <a:picLocks noChangeAspect="1"/>
          </p:cNvPicPr>
          <p:nvPr/>
        </p:nvPicPr>
        <p:blipFill>
          <a:blip r:embed="rId1"/>
          <a:stretch>
            <a:fillRect/>
          </a:stretch>
        </p:blipFill>
        <p:spPr>
          <a:xfrm>
            <a:off x="448945" y="1662430"/>
            <a:ext cx="5832475" cy="2467610"/>
          </a:xfrm>
          <a:prstGeom prst="rect">
            <a:avLst/>
          </a:prstGeom>
        </p:spPr>
      </p:pic>
      <p:sp>
        <p:nvSpPr>
          <p:cNvPr id="8" name="圆角矩形 7"/>
          <p:cNvSpPr/>
          <p:nvPr/>
        </p:nvSpPr>
        <p:spPr>
          <a:xfrm>
            <a:off x="6281420" y="2049780"/>
            <a:ext cx="5238115" cy="130048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l"/>
            <a:r>
              <a:rPr lang="en-US" dirty="0" smtClean="0">
                <a:solidFill>
                  <a:schemeClr val="bg1"/>
                </a:solidFill>
                <a:sym typeface="+mn-ea"/>
              </a:rPr>
              <a:t> </a:t>
            </a:r>
            <a:r>
              <a:rPr lang="zh-CN" altLang="en-US" dirty="0" smtClean="0">
                <a:solidFill>
                  <a:schemeClr val="bg1"/>
                </a:solidFill>
                <a:sym typeface="+mn-ea"/>
              </a:rPr>
              <a:t>注意：</a:t>
            </a:r>
            <a:endParaRPr lang="zh-CN" altLang="en-US" dirty="0" smtClean="0">
              <a:solidFill>
                <a:schemeClr val="bg1"/>
              </a:solidFill>
              <a:sym typeface="+mn-ea"/>
            </a:endParaRPr>
          </a:p>
          <a:p>
            <a:pPr marL="342900" indent="-342900" algn="l"/>
            <a:r>
              <a:rPr dirty="0" smtClean="0">
                <a:solidFill>
                  <a:schemeClr val="bg1"/>
                </a:solidFill>
                <a:sym typeface="+mn-ea"/>
              </a:rPr>
              <a:t>      拥有可变参数的方法可以被重载，在被调用时，如果能匹配到参数定长的方法则</a:t>
            </a:r>
            <a:r>
              <a:rPr b="1" dirty="0" smtClean="0">
                <a:gradFill>
                  <a:gsLst>
                    <a:gs pos="0">
                      <a:srgbClr val="007BD3"/>
                    </a:gs>
                    <a:gs pos="100000">
                      <a:srgbClr val="034373"/>
                    </a:gs>
                  </a:gsLst>
                  <a:lin scaled="0"/>
                </a:gradFill>
                <a:sym typeface="+mn-ea"/>
              </a:rPr>
              <a:t>优先调用参数定长的方法。</a:t>
            </a:r>
            <a:endParaRPr lang="zh-CN" altLang="en-US"/>
          </a:p>
        </p:txBody>
      </p:sp>
      <p:pic>
        <p:nvPicPr>
          <p:cNvPr id="9" name="图片 8"/>
          <p:cNvPicPr>
            <a:picLocks noChangeAspect="1"/>
          </p:cNvPicPr>
          <p:nvPr/>
        </p:nvPicPr>
        <p:blipFill>
          <a:blip r:embed="rId2"/>
          <a:stretch>
            <a:fillRect/>
          </a:stretch>
        </p:blipFill>
        <p:spPr>
          <a:xfrm>
            <a:off x="301625" y="4409440"/>
            <a:ext cx="6998335" cy="1635760"/>
          </a:xfrm>
          <a:prstGeom prst="rect">
            <a:avLst/>
          </a:prstGeom>
        </p:spPr>
      </p:pic>
      <p:sp>
        <p:nvSpPr>
          <p:cNvPr id="10" name="圆角矩形标注 9"/>
          <p:cNvSpPr/>
          <p:nvPr/>
        </p:nvSpPr>
        <p:spPr>
          <a:xfrm>
            <a:off x="7522845" y="4409440"/>
            <a:ext cx="4304030" cy="1475105"/>
          </a:xfrm>
          <a:prstGeom prst="wedgeRoundRectCallout">
            <a:avLst>
              <a:gd name="adj1" fmla="val -61773"/>
              <a:gd name="adj2" fmla="val -2912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sz="2000" dirty="0" smtClean="0">
                <a:solidFill>
                  <a:schemeClr val="bg1"/>
                </a:solidFill>
                <a:sym typeface="+mn-ea"/>
              </a:rPr>
              <a:t>可变参数</a:t>
            </a:r>
            <a:r>
              <a:rPr lang="zh-CN" sz="2000" dirty="0" smtClean="0">
                <a:solidFill>
                  <a:schemeClr val="bg1"/>
                </a:solidFill>
                <a:sym typeface="+mn-ea"/>
              </a:rPr>
              <a:t>和</a:t>
            </a:r>
            <a:r>
              <a:rPr sz="2000" dirty="0" smtClean="0">
                <a:solidFill>
                  <a:schemeClr val="bg1"/>
                </a:solidFill>
                <a:sym typeface="+mn-ea"/>
              </a:rPr>
              <a:t>数组作为参数去实现重载时，会报错，说明可变参数与数组冲突以像操作数组一样操作该参数</a:t>
            </a:r>
            <a:endParaRPr sz="2000" dirty="0" smtClean="0">
              <a:solidFill>
                <a:schemeClr val="bg1"/>
              </a:solidFill>
              <a:sym typeface="+mn-ea"/>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sym typeface="+mn-ea"/>
              </a:rPr>
            </a:br>
            <a:r>
              <a:rPr lang="zh-CN" altLang="en-US" dirty="0">
                <a:sym typeface="+mn-ea"/>
              </a:rPr>
              <a:t>知识点</a:t>
            </a:r>
            <a:r>
              <a:rPr lang="en-US" altLang="zh-CN" dirty="0">
                <a:sym typeface="+mn-ea"/>
              </a:rPr>
              <a:t>3</a:t>
            </a:r>
            <a:r>
              <a:rPr lang="en-US" altLang="zh-CN" dirty="0">
                <a:sym typeface="+mn-ea"/>
              </a:rPr>
              <a:t>-</a:t>
            </a:r>
            <a:r>
              <a:rPr dirty="0">
                <a:sym typeface="+mn-ea"/>
              </a:rPr>
              <a:t>可变参数</a:t>
            </a:r>
            <a:br>
              <a:rPr dirty="0">
                <a:sym typeface="+mn-ea"/>
              </a:rPr>
            </a:br>
            <a:endParaRPr lang="zh-CN" altLang="en-US" dirty="0"/>
          </a:p>
        </p:txBody>
      </p:sp>
      <p:sp>
        <p:nvSpPr>
          <p:cNvPr id="3" name="内容占位符 2"/>
          <p:cNvSpPr>
            <a:spLocks noGrp="1"/>
          </p:cNvSpPr>
          <p:nvPr>
            <p:ph idx="1"/>
          </p:nvPr>
        </p:nvSpPr>
        <p:spPr>
          <a:xfrm>
            <a:off x="200025" y="781685"/>
            <a:ext cx="11791950" cy="5958205"/>
          </a:xfrm>
        </p:spPr>
        <p:txBody>
          <a:bodyPr/>
          <a:lstStyle/>
          <a:p>
            <a:r>
              <a:rPr dirty="0">
                <a:sym typeface="+mn-ea"/>
              </a:rPr>
              <a:t>可变参数</a:t>
            </a:r>
            <a:r>
              <a:rPr lang="zh-CN" dirty="0">
                <a:sym typeface="+mn-ea"/>
              </a:rPr>
              <a:t>注意</a:t>
            </a:r>
            <a:br>
              <a:rPr dirty="0">
                <a:sym typeface="+mn-ea"/>
              </a:rPr>
            </a:br>
            <a:endParaRPr lang="zh-CN" altLang="en-US" dirty="0"/>
          </a:p>
        </p:txBody>
      </p:sp>
      <p:sp>
        <p:nvSpPr>
          <p:cNvPr id="5" name="圆角矩形标注 4"/>
          <p:cNvSpPr/>
          <p:nvPr/>
        </p:nvSpPr>
        <p:spPr>
          <a:xfrm>
            <a:off x="3060065" y="5341620"/>
            <a:ext cx="4304030" cy="798195"/>
          </a:xfrm>
          <a:prstGeom prst="wedgeRoundRectCallout">
            <a:avLst>
              <a:gd name="adj1" fmla="val -64930"/>
              <a:gd name="adj2" fmla="val 15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sz="2000" dirty="0" smtClean="0">
                <a:solidFill>
                  <a:schemeClr val="bg1"/>
                </a:solidFill>
                <a:sym typeface="+mn-ea"/>
              </a:rPr>
              <a:t>可变参数可以兼容数组参数，但数组参数无法兼容可变参数</a:t>
            </a:r>
            <a:endParaRPr sz="2000" dirty="0" smtClean="0">
              <a:solidFill>
                <a:schemeClr val="bg1"/>
              </a:solidFill>
              <a:sym typeface="+mn-ea"/>
            </a:endParaRPr>
          </a:p>
        </p:txBody>
      </p:sp>
      <p:pic>
        <p:nvPicPr>
          <p:cNvPr id="6" name="图片 5"/>
          <p:cNvPicPr>
            <a:picLocks noChangeAspect="1"/>
          </p:cNvPicPr>
          <p:nvPr/>
        </p:nvPicPr>
        <p:blipFill>
          <a:blip r:embed="rId1"/>
          <a:stretch>
            <a:fillRect/>
          </a:stretch>
        </p:blipFill>
        <p:spPr>
          <a:xfrm>
            <a:off x="459105" y="1598930"/>
            <a:ext cx="7717155" cy="352234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：可变参数与注意事项</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中可变参数的特点：</a:t>
            </a:r>
            <a:endParaRPr lang="en-US" altLang="zh-CN" dirty="0"/>
          </a:p>
          <a:p>
            <a:pPr lvl="1"/>
            <a:r>
              <a:rPr lang="en-US" altLang="zh-CN" dirty="0"/>
              <a:t>Java</a:t>
            </a:r>
            <a:r>
              <a:rPr lang="zh-CN" altLang="en-US" dirty="0"/>
              <a:t>把可变参数</a:t>
            </a:r>
            <a:r>
              <a:rPr lang="zh-CN" altLang="en-US" b="1" dirty="0">
                <a:solidFill>
                  <a:srgbClr val="C00000"/>
                </a:solidFill>
              </a:rPr>
              <a:t>当做数组处理</a:t>
            </a:r>
            <a:endParaRPr lang="en-US" altLang="zh-CN" b="1" dirty="0">
              <a:solidFill>
                <a:srgbClr val="C00000"/>
              </a:solidFill>
            </a:endParaRPr>
          </a:p>
          <a:p>
            <a:pPr lvl="1"/>
            <a:r>
              <a:rPr lang="zh-CN" altLang="en-US" dirty="0"/>
              <a:t>可变参数</a:t>
            </a:r>
            <a:r>
              <a:rPr lang="zh-CN" altLang="en-US" b="1" dirty="0">
                <a:solidFill>
                  <a:srgbClr val="C00000"/>
                </a:solidFill>
              </a:rPr>
              <a:t>必须位于最后一项</a:t>
            </a:r>
            <a:r>
              <a:rPr lang="zh-CN" altLang="en-US" dirty="0"/>
              <a:t>。当可变参数个数多余一个时，必将有一个不是最后一项，所以</a:t>
            </a:r>
            <a:r>
              <a:rPr lang="zh-CN" altLang="en-US" b="1" dirty="0">
                <a:solidFill>
                  <a:srgbClr val="C00000"/>
                </a:solidFill>
              </a:rPr>
              <a:t>只支持有一个可变参数</a:t>
            </a:r>
            <a:r>
              <a:rPr lang="zh-CN" altLang="en-US" dirty="0"/>
              <a:t>。因为参数个数不定，所以当其后边还有相同类型参数时，</a:t>
            </a:r>
            <a:r>
              <a:rPr lang="en-US" altLang="zh-CN" dirty="0"/>
              <a:t>java</a:t>
            </a:r>
            <a:r>
              <a:rPr lang="zh-CN" altLang="en-US" dirty="0"/>
              <a:t>无法区分传入的参数属于前一个可变参数还是后边的参数，所以只能让可变参数位于最后一项</a:t>
            </a:r>
            <a:endParaRPr lang="en-US" altLang="zh-CN" dirty="0"/>
          </a:p>
          <a:p>
            <a:pPr lvl="1"/>
            <a:r>
              <a:rPr lang="zh-CN" altLang="en-US" dirty="0">
                <a:sym typeface="+mn-ea"/>
              </a:rPr>
              <a:t>可变参数用</a:t>
            </a:r>
            <a:r>
              <a:rPr lang="en-US" altLang="zh-CN" b="1" dirty="0">
                <a:solidFill>
                  <a:srgbClr val="C00000"/>
                </a:solidFill>
                <a:sym typeface="+mn-ea"/>
              </a:rPr>
              <a:t>...</a:t>
            </a:r>
            <a:r>
              <a:rPr lang="zh-CN" altLang="en-US" dirty="0">
                <a:sym typeface="+mn-ea"/>
              </a:rPr>
              <a:t>代替标识，</a:t>
            </a:r>
            <a:r>
              <a:rPr lang="en-US" altLang="zh-CN" dirty="0">
                <a:gradFill>
                  <a:gsLst>
                    <a:gs pos="0">
                      <a:srgbClr val="FE4444"/>
                    </a:gs>
                    <a:gs pos="100000">
                      <a:srgbClr val="832B2B"/>
                    </a:gs>
                  </a:gsLst>
                  <a:lin scaled="0"/>
                </a:gradFill>
                <a:sym typeface="+mn-ea"/>
              </a:rPr>
              <a:t> ...</a:t>
            </a:r>
            <a:r>
              <a:rPr lang="zh-CN" altLang="en-US" dirty="0">
                <a:sym typeface="+mn-ea"/>
              </a:rPr>
              <a:t>位于变量类型和变量名之间，</a:t>
            </a:r>
            <a:r>
              <a:rPr lang="zh-CN" altLang="en-US" dirty="0">
                <a:gradFill>
                  <a:gsLst>
                    <a:gs pos="0">
                      <a:srgbClr val="FE4444"/>
                    </a:gs>
                    <a:gs pos="100000">
                      <a:srgbClr val="832B2B"/>
                    </a:gs>
                  </a:gsLst>
                  <a:lin scaled="0"/>
                </a:gradFill>
                <a:sym typeface="+mn-ea"/>
              </a:rPr>
              <a:t>前后有无空格都可以</a:t>
            </a:r>
            <a:endParaRPr lang="en-US" altLang="zh-CN" dirty="0"/>
          </a:p>
          <a:p>
            <a:pPr lvl="1"/>
            <a:r>
              <a:rPr lang="zh-CN" altLang="en-US" dirty="0">
                <a:sym typeface="+mn-ea"/>
              </a:rPr>
              <a:t>用可变参数的方法时，</a:t>
            </a:r>
            <a:r>
              <a:rPr lang="zh-CN" altLang="en-US" dirty="0">
                <a:gradFill>
                  <a:gsLst>
                    <a:gs pos="0">
                      <a:srgbClr val="FE4444"/>
                    </a:gs>
                    <a:gs pos="100000">
                      <a:srgbClr val="832B2B"/>
                    </a:gs>
                  </a:gsLst>
                  <a:lin scaled="0"/>
                </a:gradFill>
                <a:sym typeface="+mn-ea"/>
              </a:rPr>
              <a:t>编译器为</a:t>
            </a:r>
            <a:r>
              <a:rPr lang="zh-CN" altLang="en-US" dirty="0">
                <a:sym typeface="+mn-ea"/>
              </a:rPr>
              <a:t>该</a:t>
            </a:r>
            <a:r>
              <a:rPr lang="zh-CN" altLang="en-US" dirty="0">
                <a:gradFill>
                  <a:gsLst>
                    <a:gs pos="0">
                      <a:srgbClr val="FE4444"/>
                    </a:gs>
                    <a:gs pos="100000">
                      <a:srgbClr val="832B2B"/>
                    </a:gs>
                  </a:gsLst>
                  <a:lin scaled="0"/>
                </a:gradFill>
                <a:sym typeface="+mn-ea"/>
              </a:rPr>
              <a:t>可变参数隐含创建一个数组</a:t>
            </a:r>
            <a:r>
              <a:rPr lang="zh-CN" altLang="en-US" dirty="0">
                <a:sym typeface="+mn-ea"/>
              </a:rPr>
              <a:t>，在方法体中以数组的形式访问可变参数</a:t>
            </a:r>
            <a:endParaRPr lang="zh-CN" altLang="en-US" dirty="0"/>
          </a:p>
          <a:p>
            <a:pPr lvl="1"/>
            <a:endParaRPr lang="zh-CN" altLang="en-US"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zh-CN" altLang="en-US" dirty="0">
                <a:sym typeface="+mn-ea"/>
              </a:rPr>
              <a:t>匿名类型，基本数据类型，引用数据类型当参数</a:t>
            </a:r>
            <a:endParaRPr lang="zh-CN" altLang="en-US" dirty="0"/>
          </a:p>
        </p:txBody>
      </p:sp>
      <p:sp>
        <p:nvSpPr>
          <p:cNvPr id="3" name="内容占位符 2"/>
          <p:cNvSpPr>
            <a:spLocks noGrp="1"/>
          </p:cNvSpPr>
          <p:nvPr>
            <p:ph idx="1"/>
          </p:nvPr>
        </p:nvSpPr>
        <p:spPr>
          <a:xfrm>
            <a:off x="186690" y="899160"/>
            <a:ext cx="11791950" cy="5828665"/>
          </a:xfrm>
        </p:spPr>
        <p:txBody>
          <a:bodyPr/>
          <a:lstStyle/>
          <a:p>
            <a:r>
              <a:rPr lang="zh-CN" altLang="en-US" dirty="0">
                <a:sym typeface="+mn-ea"/>
              </a:rPr>
              <a:t>匿名类型</a:t>
            </a:r>
            <a:r>
              <a:rPr lang="zh-CN" altLang="en-US" dirty="0"/>
              <a:t>：</a:t>
            </a:r>
            <a:endParaRPr lang="en-US" altLang="zh-CN" dirty="0"/>
          </a:p>
          <a:p>
            <a:pPr lvl="1"/>
            <a:r>
              <a:rPr lang="zh-CN" altLang="en-US" dirty="0">
                <a:sym typeface="+mn-ea"/>
              </a:rPr>
              <a:t>匿名对象</a:t>
            </a:r>
            <a:r>
              <a:rPr lang="zh-CN" altLang="en-US" dirty="0"/>
              <a:t>不会当成垃圾</a:t>
            </a:r>
            <a:endParaRPr lang="zh-CN" altLang="en-US" dirty="0"/>
          </a:p>
          <a:p>
            <a:pPr lvl="1"/>
            <a:endParaRPr lang="zh-CN" altLang="en-US" dirty="0"/>
          </a:p>
        </p:txBody>
      </p:sp>
      <p:sp>
        <p:nvSpPr>
          <p:cNvPr id="31" name="圆角矩形标注 30"/>
          <p:cNvSpPr/>
          <p:nvPr/>
        </p:nvSpPr>
        <p:spPr>
          <a:xfrm>
            <a:off x="984885" y="2303780"/>
            <a:ext cx="8743315" cy="4022725"/>
          </a:xfrm>
          <a:prstGeom prst="wedgeRoundRectCallout">
            <a:avLst>
              <a:gd name="adj1" fmla="val -47477"/>
              <a:gd name="adj2" fmla="val 15051"/>
              <a:gd name="adj3" fmla="val 16667"/>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public class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rPr>
              <a:t>            </a:t>
            </a:r>
            <a:r>
              <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rPr>
              <a:t>int age=10;</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void print(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T</a:t>
            </a: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estDataType  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System.</a:t>
            </a:r>
            <a:r>
              <a:rPr lang="en-US" sz="2000" i="1"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out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.println</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(“age="+t.age);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static void main(String[]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args</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test=new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test.age=20;</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test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sz="2000" b="1" noProof="0" dirty="0" smtClean="0">
                <a:ln>
                  <a:noFill/>
                </a:ln>
                <a:gradFill>
                  <a:gsLst>
                    <a:gs pos="0">
                      <a:srgbClr val="14CD68"/>
                    </a:gs>
                    <a:gs pos="100000">
                      <a:srgbClr val="0B6E38"/>
                    </a:gs>
                  </a:gsLst>
                  <a:lin scaled="0"/>
                </a:gra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new </a:t>
            </a:r>
            <a:r>
              <a:rPr lang="en-US" sz="2000" b="1" noProof="0" dirty="0" smtClean="0">
                <a:ln>
                  <a:noFill/>
                </a:ln>
                <a:gradFill>
                  <a:gsLst>
                    <a:gs pos="0">
                      <a:srgbClr val="14CD68"/>
                    </a:gs>
                    <a:gs pos="100000">
                      <a:srgbClr val="0B6E38"/>
                    </a:gs>
                  </a:gsLst>
                  <a:lin scaled="0"/>
                </a:gra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PassValueTest</a:t>
            </a:r>
            <a:r>
              <a:rPr lang="en-US" sz="2000" b="1" noProof="0" dirty="0" smtClean="0">
                <a:ln>
                  <a:noFill/>
                </a:ln>
                <a:gradFill>
                  <a:gsLst>
                    <a:gs pos="0">
                      <a:srgbClr val="14CD68"/>
                    </a:gs>
                    <a:gs pos="100000">
                      <a:srgbClr val="0B6E38"/>
                    </a:gs>
                  </a:gsLst>
                  <a:lin scaled="0"/>
                </a:gra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b="1"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zh-CN" altLang="en-US" dirty="0">
                <a:sym typeface="+mn-ea"/>
              </a:rPr>
              <a:t>匿名类型，基本数据类型，引用数据类型当参数</a:t>
            </a:r>
            <a:endParaRPr lang="zh-CN" altLang="en-US" dirty="0"/>
          </a:p>
        </p:txBody>
      </p:sp>
      <p:sp>
        <p:nvSpPr>
          <p:cNvPr id="3" name="内容占位符 2"/>
          <p:cNvSpPr>
            <a:spLocks noGrp="1"/>
          </p:cNvSpPr>
          <p:nvPr>
            <p:ph idx="1"/>
          </p:nvPr>
        </p:nvSpPr>
        <p:spPr/>
        <p:txBody>
          <a:bodyPr/>
          <a:lstStyle/>
          <a:p>
            <a:r>
              <a:rPr lang="zh-CN" altLang="en-US" dirty="0">
                <a:sym typeface="+mn-ea"/>
              </a:rPr>
              <a:t>基本数据类型当参数</a:t>
            </a:r>
            <a:r>
              <a:rPr lang="zh-CN" altLang="en-US" dirty="0"/>
              <a:t>：</a:t>
            </a:r>
            <a:endParaRPr lang="en-US" altLang="zh-CN" dirty="0"/>
          </a:p>
          <a:p>
            <a:pPr lvl="1"/>
            <a:r>
              <a:rPr lang="zh-CN" altLang="en-US" dirty="0"/>
              <a:t>基本数据类型传递的是值，独立的空间，相互不影响的。</a:t>
            </a:r>
            <a:endParaRPr lang="zh-CN" altLang="en-US" dirty="0"/>
          </a:p>
        </p:txBody>
      </p:sp>
      <p:sp>
        <p:nvSpPr>
          <p:cNvPr id="31" name="圆角矩形标注 30"/>
          <p:cNvSpPr/>
          <p:nvPr/>
        </p:nvSpPr>
        <p:spPr>
          <a:xfrm>
            <a:off x="935990" y="2230120"/>
            <a:ext cx="8743315" cy="402717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public class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void add(</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x){</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x++;</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System.</a:t>
            </a:r>
            <a:r>
              <a:rPr lang="en-US" sz="2000" i="1"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out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.println</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("add()</a:t>
            </a:r>
            <a:r>
              <a:rPr lang="zh-CN" alt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方法：</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x="+x);</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static void main(String[]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args</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test=new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x=100;</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test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.add</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sz="2000" noProof="0" dirty="0" smtClean="0">
                <a:ln>
                  <a:noFill/>
                </a:ln>
                <a:gradFill>
                  <a:gsLst>
                    <a:gs pos="0">
                      <a:srgbClr val="14CD68"/>
                    </a:gs>
                    <a:gs pos="100000">
                      <a:srgbClr val="035C7D"/>
                    </a:gs>
                  </a:gsLst>
                  <a:lin scaled="0"/>
                </a:gra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x</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System.</a:t>
            </a:r>
            <a:r>
              <a:rPr lang="en-US" sz="2000" i="1"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out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.println</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("main()</a:t>
            </a:r>
            <a:r>
              <a:rPr lang="zh-CN" alt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方法：</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x="+x);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zh-CN" altLang="en-US" dirty="0">
                <a:sym typeface="+mn-ea"/>
              </a:rPr>
              <a:t>匿名类型，基本数据类型，引用数据类型当参数</a:t>
            </a:r>
            <a:endParaRPr lang="zh-CN" altLang="en-US" dirty="0"/>
          </a:p>
        </p:txBody>
      </p:sp>
      <p:sp>
        <p:nvSpPr>
          <p:cNvPr id="3" name="内容占位符 2"/>
          <p:cNvSpPr>
            <a:spLocks noGrp="1"/>
          </p:cNvSpPr>
          <p:nvPr>
            <p:ph idx="1"/>
          </p:nvPr>
        </p:nvSpPr>
        <p:spPr>
          <a:xfrm>
            <a:off x="199905" y="750457"/>
            <a:ext cx="11792070" cy="5448937"/>
          </a:xfrm>
        </p:spPr>
        <p:txBody>
          <a:bodyPr/>
          <a:lstStyle/>
          <a:p>
            <a:r>
              <a:rPr lang="zh-CN" altLang="en-US" dirty="0">
                <a:sym typeface="+mn-ea"/>
              </a:rPr>
              <a:t>引用数据类型当参数</a:t>
            </a:r>
            <a:endParaRPr lang="en-US" altLang="zh-CN" dirty="0"/>
          </a:p>
          <a:p>
            <a:pPr lvl="1"/>
            <a:r>
              <a:rPr lang="zh-CN" altLang="en-US" dirty="0"/>
              <a:t>引用数据类型传递的是地址。但是String类型和基本数据类型的值传递一致</a:t>
            </a:r>
            <a:endParaRPr lang="zh-CN" altLang="en-US" dirty="0"/>
          </a:p>
        </p:txBody>
      </p:sp>
      <p:sp>
        <p:nvSpPr>
          <p:cNvPr id="31" name="圆角矩形标注 30"/>
          <p:cNvSpPr/>
          <p:nvPr/>
        </p:nvSpPr>
        <p:spPr>
          <a:xfrm>
            <a:off x="1341120" y="2094230"/>
            <a:ext cx="8743315" cy="410591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public class PassValueTest{</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mn-ea"/>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public static void getValue(int [] arr){</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arr[0]=300;</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public static void main(String[] args) {</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int [] arr ={1,3,4,100,6,80};</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getValue(</a:t>
            </a:r>
            <a:r>
              <a:rPr lang="en-US" altLang="zh-CN" sz="2000" noProof="0" smtClean="0">
                <a:ln>
                  <a:noFill/>
                </a:ln>
                <a:gradFill>
                  <a:gsLst>
                    <a:gs pos="0">
                      <a:srgbClr val="14CD68"/>
                    </a:gs>
                    <a:gs pos="100000">
                      <a:srgbClr val="035C7D"/>
                    </a:gs>
                  </a:gsLst>
                  <a:lin scaled="0"/>
                </a:gradFill>
                <a:effectLst/>
                <a:uLnTx/>
                <a:uFillTx/>
                <a:latin typeface="微软雅黑 Light" panose="020B0502040204020203" pitchFamily="34" charset="-122"/>
                <a:ea typeface="微软雅黑 Light" panose="020B0502040204020203" pitchFamily="34" charset="-122"/>
                <a:sym typeface="+mn-ea"/>
              </a:rPr>
              <a:t>arr</a:t>
            </a: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for(int i=0;i&lt;arr.length;i++){</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System.out.println(arr[i]);</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lang="en-US" altLang="zh-CN" sz="2000" b="1"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：方法递归</a:t>
            </a:r>
            <a:endParaRPr lang="zh-CN" altLang="en-US" dirty="0"/>
          </a:p>
        </p:txBody>
      </p:sp>
      <p:sp>
        <p:nvSpPr>
          <p:cNvPr id="3" name="内容占位符 2"/>
          <p:cNvSpPr>
            <a:spLocks noGrp="1"/>
          </p:cNvSpPr>
          <p:nvPr>
            <p:ph idx="1"/>
          </p:nvPr>
        </p:nvSpPr>
        <p:spPr>
          <a:xfrm>
            <a:off x="186690" y="899160"/>
            <a:ext cx="11791950" cy="5742940"/>
          </a:xfrm>
        </p:spPr>
        <p:txBody>
          <a:bodyPr>
            <a:normAutofit fontScale="90000"/>
          </a:bodyPr>
          <a:lstStyle/>
          <a:p>
            <a:r>
              <a:rPr lang="zh-CN" altLang="en-US" dirty="0"/>
              <a:t>在程序设计中</a:t>
            </a:r>
            <a:r>
              <a:rPr lang="en-US" altLang="zh-CN" dirty="0"/>
              <a:t>,</a:t>
            </a:r>
            <a:r>
              <a:rPr lang="zh-CN" altLang="en-US" dirty="0"/>
              <a:t>方法</a:t>
            </a:r>
            <a:r>
              <a:rPr lang="zh-CN" altLang="en-US" dirty="0">
                <a:gradFill>
                  <a:gsLst>
                    <a:gs pos="0">
                      <a:srgbClr val="FE4444"/>
                    </a:gs>
                    <a:gs pos="100000">
                      <a:srgbClr val="832B2B"/>
                    </a:gs>
                  </a:gsLst>
                  <a:lin scaled="0"/>
                </a:gradFill>
              </a:rPr>
              <a:t>直接或者间接调用其自身</a:t>
            </a:r>
            <a:r>
              <a:rPr lang="zh-CN" altLang="en-US" dirty="0"/>
              <a:t>叫做递归调用，简称</a:t>
            </a:r>
            <a:r>
              <a:rPr lang="zh-CN" altLang="en-US" dirty="0">
                <a:gradFill>
                  <a:gsLst>
                    <a:gs pos="0">
                      <a:srgbClr val="FE4444"/>
                    </a:gs>
                    <a:gs pos="100000">
                      <a:srgbClr val="832B2B"/>
                    </a:gs>
                  </a:gsLst>
                  <a:lin scaled="0"/>
                </a:gradFill>
              </a:rPr>
              <a:t>递归</a:t>
            </a:r>
            <a:r>
              <a:rPr lang="zh-CN" altLang="en-US" dirty="0"/>
              <a:t>，其设计方法被应用到很多特殊问题的解决上</a:t>
            </a:r>
            <a:endParaRPr lang="en-US" altLang="zh-CN" dirty="0"/>
          </a:p>
          <a:p>
            <a:endParaRPr lang="en-US" altLang="zh-CN" dirty="0"/>
          </a:p>
          <a:p>
            <a:endParaRPr lang="en-US" altLang="zh-CN" dirty="0"/>
          </a:p>
          <a:p>
            <a:endParaRPr lang="en-US" altLang="zh-CN" dirty="0"/>
          </a:p>
          <a:p>
            <a:r>
              <a:rPr lang="zh-CN" altLang="en-US" dirty="0"/>
              <a:t>递归要点：</a:t>
            </a:r>
            <a:endParaRPr lang="zh-CN" altLang="en-US" dirty="0"/>
          </a:p>
          <a:p>
            <a:pPr lvl="1"/>
            <a:r>
              <a:rPr lang="zh-CN" altLang="en-US" dirty="0"/>
              <a:t>每次递归调用都要使问题简单化</a:t>
            </a:r>
            <a:endParaRPr lang="zh-CN" altLang="en-US" dirty="0"/>
          </a:p>
          <a:p>
            <a:pPr lvl="1"/>
            <a:r>
              <a:rPr lang="zh-CN" altLang="en-US">
                <a:sym typeface="+mn-ea"/>
              </a:rPr>
              <a:t>必然后一个边界条件</a:t>
            </a:r>
            <a:endParaRPr lang="zh-CN" altLang="en-US"/>
          </a:p>
          <a:p>
            <a:pPr lvl="1"/>
            <a:r>
              <a:rPr lang="zh-CN" altLang="en-US">
                <a:sym typeface="+mn-ea"/>
              </a:rPr>
              <a:t>使用递归代码往往更加简洁，可读性强。</a:t>
            </a:r>
            <a:endParaRPr lang="zh-CN" altLang="en-US" dirty="0"/>
          </a:p>
        </p:txBody>
      </p:sp>
      <p:sp>
        <p:nvSpPr>
          <p:cNvPr id="13" name="圆角矩形 12"/>
          <p:cNvSpPr/>
          <p:nvPr/>
        </p:nvSpPr>
        <p:spPr>
          <a:xfrm>
            <a:off x="1151472" y="2455342"/>
            <a:ext cx="2777066" cy="103293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15" name="肘形连接符 14"/>
          <p:cNvCxnSpPr>
            <a:stCxn id="13" idx="2"/>
            <a:endCxn id="13" idx="1"/>
          </p:cNvCxnSpPr>
          <p:nvPr/>
        </p:nvCxnSpPr>
        <p:spPr>
          <a:xfrm rot="5400000" flipH="1">
            <a:off x="1587506" y="2535776"/>
            <a:ext cx="516466" cy="1388533"/>
          </a:xfrm>
          <a:prstGeom prst="bentConnector4">
            <a:avLst>
              <a:gd name="adj1" fmla="val -126230"/>
              <a:gd name="adj2" fmla="val 153048"/>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694072" y="2455339"/>
            <a:ext cx="2777066" cy="103293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0" name="圆角矩形 19"/>
          <p:cNvSpPr/>
          <p:nvPr/>
        </p:nvSpPr>
        <p:spPr>
          <a:xfrm>
            <a:off x="8970255" y="2455340"/>
            <a:ext cx="2777066" cy="103293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a:off x="7471139" y="2885874"/>
            <a:ext cx="1499116"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2" name="Line 21"/>
          <p:cNvSpPr>
            <a:spLocks noChangeShapeType="1"/>
          </p:cNvSpPr>
          <p:nvPr/>
        </p:nvSpPr>
        <p:spPr bwMode="auto">
          <a:xfrm flipH="1">
            <a:off x="7471137" y="3056474"/>
            <a:ext cx="1499117"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3" name="矩形 22"/>
          <p:cNvSpPr/>
          <p:nvPr/>
        </p:nvSpPr>
        <p:spPr>
          <a:xfrm>
            <a:off x="1199408" y="3820076"/>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a:xfrm>
            <a:off x="7897529" y="2485941"/>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a:xfrm>
            <a:off x="7897528" y="3098015"/>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en-US" altLang="zh-CN" dirty="0"/>
              <a:t>1</a:t>
            </a:r>
            <a:r>
              <a:rPr lang="zh-CN" altLang="en-US" dirty="0"/>
              <a:t>、</a:t>
            </a:r>
            <a:r>
              <a:rPr dirty="0"/>
              <a:t>掌握</a:t>
            </a:r>
            <a:r>
              <a:rPr lang="zh-CN" altLang="en-US" dirty="0">
                <a:sym typeface="+mn-ea"/>
              </a:rPr>
              <a:t>方法的定义及声明形式</a:t>
            </a:r>
            <a:endParaRPr lang="zh-CN" altLang="en-US" dirty="0"/>
          </a:p>
          <a:p>
            <a:r>
              <a:rPr lang="en-US" altLang="zh-CN" dirty="0"/>
              <a:t>2</a:t>
            </a:r>
            <a:r>
              <a:rPr lang="zh-CN" altLang="en-US" dirty="0"/>
              <a:t>、</a:t>
            </a:r>
            <a:r>
              <a:rPr lang="zh-CN" altLang="en-US" dirty="0">
                <a:sym typeface="+mn-ea"/>
              </a:rPr>
              <a:t>熟悉</a:t>
            </a:r>
            <a:r>
              <a:rPr lang="zh-CN" altLang="en-US" dirty="0"/>
              <a:t>方法调用以及参数传递</a:t>
            </a:r>
            <a:endParaRPr lang="zh-CN" altLang="en-US" dirty="0"/>
          </a:p>
          <a:p>
            <a:r>
              <a:rPr lang="en-US" altLang="zh-CN" dirty="0"/>
              <a:t>3</a:t>
            </a:r>
            <a:r>
              <a:rPr lang="zh-CN" altLang="en-US" dirty="0"/>
              <a:t>、</a:t>
            </a:r>
            <a:r>
              <a:rPr dirty="0"/>
              <a:t>熟悉可变参数</a:t>
            </a:r>
            <a:endParaRPr dirty="0"/>
          </a:p>
          <a:p>
            <a:r>
              <a:rPr lang="en-US" altLang="zh-CN" dirty="0"/>
              <a:t>4</a:t>
            </a:r>
            <a:r>
              <a:rPr lang="zh-CN" altLang="en-US" dirty="0"/>
              <a:t>、匿名类型，基本数据类型，引用数据类型当参数</a:t>
            </a:r>
            <a:endParaRPr dirty="0"/>
          </a:p>
          <a:p>
            <a:r>
              <a:rPr lang="en-US" altLang="zh-CN" dirty="0"/>
              <a:t>5</a:t>
            </a:r>
            <a:r>
              <a:rPr lang="zh-CN" altLang="en-US" dirty="0"/>
              <a:t>、了解方法的递归调用</a:t>
            </a:r>
            <a:endParaRPr lang="zh-CN" altLang="en-US" dirty="0"/>
          </a:p>
          <a:p>
            <a:r>
              <a:rPr lang="en-US" altLang="zh-CN" dirty="0"/>
              <a:t>6</a:t>
            </a:r>
            <a:r>
              <a:rPr lang="zh-CN" altLang="en-US" dirty="0"/>
              <a:t>、掌握debug调试过程</a:t>
            </a:r>
            <a:endParaRPr lang="en-US" altLang="zh-CN"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：方法递归</a:t>
            </a:r>
            <a:endParaRPr lang="zh-CN" altLang="en-US" dirty="0"/>
          </a:p>
        </p:txBody>
      </p:sp>
      <p:sp>
        <p:nvSpPr>
          <p:cNvPr id="3" name="内容占位符 2"/>
          <p:cNvSpPr>
            <a:spLocks noGrp="1"/>
          </p:cNvSpPr>
          <p:nvPr>
            <p:ph idx="1"/>
          </p:nvPr>
        </p:nvSpPr>
        <p:spPr/>
        <p:txBody>
          <a:bodyPr/>
          <a:lstStyle/>
          <a:p>
            <a:r>
              <a:rPr lang="zh-CN" altLang="en-US">
                <a:sym typeface="+mn-ea"/>
              </a:rPr>
              <a:t>案例</a:t>
            </a:r>
            <a:r>
              <a:rPr lang="en-US" altLang="zh-CN">
                <a:sym typeface="+mn-ea"/>
              </a:rPr>
              <a:t>:</a:t>
            </a:r>
            <a:r>
              <a:rPr lang="zh-CN" altLang="en-US">
                <a:sym typeface="+mn-ea"/>
              </a:rPr>
              <a:t>使用Java代码求5的阶乘</a:t>
            </a:r>
            <a:endParaRPr lang="zh-CN" altLang="en-US" dirty="0"/>
          </a:p>
        </p:txBody>
      </p:sp>
      <p:sp>
        <p:nvSpPr>
          <p:cNvPr id="8" name="文本框 7"/>
          <p:cNvSpPr txBox="1"/>
          <p:nvPr/>
        </p:nvSpPr>
        <p:spPr>
          <a:xfrm>
            <a:off x="1428750" y="1736090"/>
            <a:ext cx="9145905" cy="1630045"/>
          </a:xfrm>
          <a:prstGeom prst="rect">
            <a:avLst/>
          </a:prstGeom>
          <a:noFill/>
        </p:spPr>
        <p:txBody>
          <a:bodyPr wrap="square" rtlCol="0" anchor="t">
            <a:spAutoFit/>
          </a:bodyPr>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(1)边界条件：阶乘，乘到最后一个数，即1的时候，返回1，程序执行到底；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(2)递归前进段：当前的参数不等于1的时候，继续调用自身；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(3)递归返回段：从最大的数开始乘，如果当前参数是5，那么就是5*4，</a:t>
            </a:r>
            <a:endParaRPr lang="en-US" altLang="zh-CN" sz="2000">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   即5*(5-1)，即n*f(n-1) 5*4*3*2*1</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96652" name="Picture 12" descr="分析1"/>
          <p:cNvPicPr>
            <a:picLocks noChangeAspect="1"/>
          </p:cNvPicPr>
          <p:nvPr/>
        </p:nvPicPr>
        <p:blipFill>
          <a:blip r:embed="rId1"/>
          <a:stretch>
            <a:fillRect/>
          </a:stretch>
        </p:blipFill>
        <p:spPr>
          <a:xfrm>
            <a:off x="403860" y="1656080"/>
            <a:ext cx="808355" cy="607060"/>
          </a:xfrm>
          <a:prstGeom prst="rect">
            <a:avLst/>
          </a:prstGeom>
          <a:noFill/>
          <a:ln w="9525">
            <a:noFill/>
          </a:ln>
        </p:spPr>
      </p:pic>
      <p:pic>
        <p:nvPicPr>
          <p:cNvPr id="9" name="图片 8"/>
          <p:cNvPicPr>
            <a:picLocks noChangeAspect="1"/>
          </p:cNvPicPr>
          <p:nvPr/>
        </p:nvPicPr>
        <p:blipFill>
          <a:blip r:embed="rId2"/>
          <a:stretch>
            <a:fillRect/>
          </a:stretch>
        </p:blipFill>
        <p:spPr>
          <a:xfrm>
            <a:off x="1513205" y="3027680"/>
            <a:ext cx="3968115" cy="1559560"/>
          </a:xfrm>
          <a:prstGeom prst="rect">
            <a:avLst/>
          </a:prstGeom>
        </p:spPr>
      </p:pic>
      <p:pic>
        <p:nvPicPr>
          <p:cNvPr id="10" name="图片 9"/>
          <p:cNvPicPr>
            <a:picLocks noChangeAspect="1"/>
          </p:cNvPicPr>
          <p:nvPr/>
        </p:nvPicPr>
        <p:blipFill>
          <a:blip r:embed="rId3"/>
          <a:stretch>
            <a:fillRect/>
          </a:stretch>
        </p:blipFill>
        <p:spPr>
          <a:xfrm>
            <a:off x="6553200" y="5176520"/>
            <a:ext cx="1134110" cy="1134110"/>
          </a:xfrm>
          <a:prstGeom prst="rect">
            <a:avLst/>
          </a:prstGeom>
        </p:spPr>
      </p:pic>
      <p:pic>
        <p:nvPicPr>
          <p:cNvPr id="11" name="图片 10"/>
          <p:cNvPicPr>
            <a:picLocks noChangeAspect="1"/>
          </p:cNvPicPr>
          <p:nvPr/>
        </p:nvPicPr>
        <p:blipFill>
          <a:blip r:embed="rId4"/>
          <a:stretch>
            <a:fillRect/>
          </a:stretch>
        </p:blipFill>
        <p:spPr>
          <a:xfrm>
            <a:off x="1428750" y="4831715"/>
            <a:ext cx="4410710" cy="18237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96652"/>
                                        </p:tgtEl>
                                        <p:attrNameLst>
                                          <p:attrName>style.visibility</p:attrName>
                                        </p:attrNameLst>
                                      </p:cBhvr>
                                      <p:to>
                                        <p:strVal val="visible"/>
                                      </p:to>
                                    </p:set>
                                    <p:anim calcmode="lin" valueType="num">
                                      <p:cBhvr additive="base">
                                        <p:cTn id="7" dur="500" fill="hold"/>
                                        <p:tgtEl>
                                          <p:spTgt spid="496652"/>
                                        </p:tgtEl>
                                        <p:attrNameLst>
                                          <p:attrName>ppt_x</p:attrName>
                                        </p:attrNameLst>
                                      </p:cBhvr>
                                      <p:tavLst>
                                        <p:tav tm="0">
                                          <p:val>
                                            <p:strVal val="1+#ppt_w/2"/>
                                          </p:val>
                                        </p:tav>
                                        <p:tav tm="100000">
                                          <p:val>
                                            <p:strVal val="#ppt_x"/>
                                          </p:val>
                                        </p:tav>
                                      </p:tavLst>
                                    </p:anim>
                                    <p:anim calcmode="lin" valueType="num">
                                      <p:cBhvr additive="base">
                                        <p:cTn id="8" dur="500" fill="hold"/>
                                        <p:tgtEl>
                                          <p:spTgt spid="496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zh-CN" altLang="en-US" dirty="0">
                <a:sym typeface="+mn-ea"/>
              </a:rPr>
              <a:t>掌握debug调试过程</a:t>
            </a:r>
            <a:endParaRPr lang="zh-CN" altLang="en-US" dirty="0"/>
          </a:p>
        </p:txBody>
      </p:sp>
      <p:sp>
        <p:nvSpPr>
          <p:cNvPr id="3" name="内容占位符 2"/>
          <p:cNvSpPr>
            <a:spLocks noGrp="1"/>
          </p:cNvSpPr>
          <p:nvPr>
            <p:ph idx="1"/>
          </p:nvPr>
        </p:nvSpPr>
        <p:spPr/>
        <p:txBody>
          <a:bodyPr/>
          <a:lstStyle/>
          <a:p>
            <a:r>
              <a:rPr sz="2000" dirty="0">
                <a:gradFill>
                  <a:gsLst>
                    <a:gs pos="0">
                      <a:srgbClr val="FE4444"/>
                    </a:gs>
                    <a:gs pos="100000">
                      <a:srgbClr val="832B2B"/>
                    </a:gs>
                  </a:gsLst>
                  <a:lin scaled="0"/>
                </a:gradFill>
              </a:rPr>
              <a:t>Debug</a:t>
            </a:r>
            <a:r>
              <a:rPr lang="zh-CN" sz="2000" dirty="0">
                <a:gradFill>
                  <a:gsLst>
                    <a:gs pos="0">
                      <a:srgbClr val="FE4444"/>
                    </a:gs>
                    <a:gs pos="100000">
                      <a:srgbClr val="832B2B"/>
                    </a:gs>
                  </a:gsLst>
                  <a:lin scaled="0"/>
                </a:gradFill>
              </a:rPr>
              <a:t>：</a:t>
            </a:r>
            <a:r>
              <a:rPr sz="2000" dirty="0">
                <a:gradFill>
                  <a:gsLst>
                    <a:gs pos="0">
                      <a:srgbClr val="FE4444"/>
                    </a:gs>
                    <a:gs pos="100000">
                      <a:srgbClr val="832B2B"/>
                    </a:gs>
                  </a:gsLst>
                  <a:lin scaled="0"/>
                </a:gradFill>
              </a:rPr>
              <a:t>是调试</a:t>
            </a:r>
            <a:r>
              <a:rPr sz="2000" dirty="0"/>
              <a:t>的意思，在实际编程中经常用到；</a:t>
            </a:r>
            <a:endParaRPr sz="2000" dirty="0"/>
          </a:p>
          <a:p>
            <a:r>
              <a:rPr sz="2000" dirty="0">
                <a:gradFill>
                  <a:gsLst>
                    <a:gs pos="0">
                      <a:srgbClr val="FE4444"/>
                    </a:gs>
                    <a:gs pos="100000">
                      <a:srgbClr val="832B2B"/>
                    </a:gs>
                  </a:gsLst>
                  <a:lin scaled="0"/>
                </a:gradFill>
                <a:sym typeface="+mn-ea"/>
              </a:rPr>
              <a:t>Debug调试</a:t>
            </a:r>
            <a:r>
              <a:rPr lang="zh-CN" sz="2000" dirty="0">
                <a:gradFill>
                  <a:gsLst>
                    <a:gs pos="0">
                      <a:srgbClr val="FE4444"/>
                    </a:gs>
                    <a:gs pos="100000">
                      <a:srgbClr val="832B2B"/>
                    </a:gs>
                  </a:gsLst>
                  <a:lin scaled="0"/>
                </a:gradFill>
                <a:sym typeface="+mn-ea"/>
              </a:rPr>
              <a:t>：</a:t>
            </a:r>
            <a:r>
              <a:rPr sz="2000" dirty="0"/>
              <a:t>作用是</a:t>
            </a:r>
            <a:r>
              <a:rPr sz="2000" dirty="0">
                <a:gradFill>
                  <a:gsLst>
                    <a:gs pos="0">
                      <a:srgbClr val="FE4444"/>
                    </a:gs>
                    <a:gs pos="100000">
                      <a:srgbClr val="832B2B"/>
                    </a:gs>
                  </a:gsLst>
                  <a:lin scaled="0"/>
                </a:gradFill>
              </a:rPr>
              <a:t>尽快找到程序中的错误</a:t>
            </a:r>
            <a:r>
              <a:rPr sz="2000" dirty="0"/>
              <a:t>，使得程序运行结果与预期相符；</a:t>
            </a:r>
            <a:endParaRPr lang="zh-CN" altLang="en-US" sz="2000" dirty="0"/>
          </a:p>
        </p:txBody>
      </p:sp>
      <p:pic>
        <p:nvPicPr>
          <p:cNvPr id="53" name="图片 18"/>
          <p:cNvPicPr>
            <a:picLocks noChangeAspect="1"/>
          </p:cNvPicPr>
          <p:nvPr/>
        </p:nvPicPr>
        <p:blipFill>
          <a:blip r:embed="rId1"/>
          <a:stretch>
            <a:fillRect/>
          </a:stretch>
        </p:blipFill>
        <p:spPr>
          <a:xfrm>
            <a:off x="960755" y="2303780"/>
            <a:ext cx="9341485" cy="4234180"/>
          </a:xfrm>
          <a:prstGeom prst="rect">
            <a:avLst/>
          </a:prstGeom>
          <a:noFill/>
          <a:ln>
            <a:noFill/>
          </a:ln>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zh-CN" altLang="en-US" dirty="0">
                <a:sym typeface="+mn-ea"/>
              </a:rPr>
              <a:t>掌握debug调试过程</a:t>
            </a:r>
            <a:endParaRPr lang="zh-CN" altLang="en-US" dirty="0"/>
          </a:p>
        </p:txBody>
      </p:sp>
      <p:sp>
        <p:nvSpPr>
          <p:cNvPr id="3" name="内容占位符 2"/>
          <p:cNvSpPr>
            <a:spLocks noGrp="1"/>
          </p:cNvSpPr>
          <p:nvPr>
            <p:ph idx="1"/>
          </p:nvPr>
        </p:nvSpPr>
        <p:spPr/>
        <p:txBody>
          <a:bodyPr/>
          <a:lstStyle/>
          <a:p>
            <a:r>
              <a:rPr sz="2000" dirty="0">
                <a:solidFill>
                  <a:schemeClr val="tx1"/>
                </a:solidFill>
              </a:rPr>
              <a:t>Debug</a:t>
            </a:r>
            <a:endParaRPr lang="zh-CN" altLang="en-US" sz="2000" dirty="0">
              <a:solidFill>
                <a:schemeClr val="tx1"/>
              </a:solidFill>
            </a:endParaRPr>
          </a:p>
        </p:txBody>
      </p:sp>
      <p:pic>
        <p:nvPicPr>
          <p:cNvPr id="54" name="图片 19"/>
          <p:cNvPicPr>
            <a:picLocks noChangeAspect="1"/>
          </p:cNvPicPr>
          <p:nvPr/>
        </p:nvPicPr>
        <p:blipFill>
          <a:blip r:embed="rId1"/>
          <a:stretch>
            <a:fillRect/>
          </a:stretch>
        </p:blipFill>
        <p:spPr>
          <a:xfrm>
            <a:off x="317500" y="1816100"/>
            <a:ext cx="11788775" cy="4892675"/>
          </a:xfrm>
          <a:prstGeom prst="rect">
            <a:avLst/>
          </a:prstGeom>
          <a:noFill/>
          <a:ln>
            <a:noFill/>
          </a:ln>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zh-CN" altLang="en-US" dirty="0">
                <a:sym typeface="+mn-ea"/>
              </a:rPr>
              <a:t>掌握debug调试过程</a:t>
            </a:r>
            <a:endParaRPr lang="zh-CN" altLang="en-US" dirty="0"/>
          </a:p>
        </p:txBody>
      </p:sp>
      <p:sp>
        <p:nvSpPr>
          <p:cNvPr id="3" name="内容占位符 2"/>
          <p:cNvSpPr>
            <a:spLocks noGrp="1"/>
          </p:cNvSpPr>
          <p:nvPr>
            <p:ph idx="1"/>
          </p:nvPr>
        </p:nvSpPr>
        <p:spPr/>
        <p:txBody>
          <a:bodyPr/>
          <a:lstStyle/>
          <a:p>
            <a:r>
              <a:rPr sz="2000" dirty="0">
                <a:solidFill>
                  <a:schemeClr val="tx1"/>
                </a:solidFill>
              </a:rPr>
              <a:t>Debug</a:t>
            </a:r>
            <a:endParaRPr lang="zh-CN" altLang="en-US" sz="2000" dirty="0">
              <a:solidFill>
                <a:schemeClr val="tx1"/>
              </a:solidFill>
            </a:endParaRPr>
          </a:p>
        </p:txBody>
      </p:sp>
      <p:pic>
        <p:nvPicPr>
          <p:cNvPr id="54" name="图片 19"/>
          <p:cNvPicPr>
            <a:picLocks noChangeAspect="1"/>
          </p:cNvPicPr>
          <p:nvPr/>
        </p:nvPicPr>
        <p:blipFill>
          <a:blip r:embed="rId1"/>
          <a:stretch>
            <a:fillRect/>
          </a:stretch>
        </p:blipFill>
        <p:spPr>
          <a:xfrm>
            <a:off x="172720" y="1651635"/>
            <a:ext cx="11979275" cy="5084445"/>
          </a:xfrm>
          <a:prstGeom prst="rect">
            <a:avLst/>
          </a:prstGeom>
          <a:noFill/>
          <a:ln>
            <a:noFill/>
          </a:ln>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综合案例</a:t>
            </a:r>
            <a:endParaRPr lang="zh-CN" altLang="en-US"/>
          </a:p>
        </p:txBody>
      </p:sp>
      <p:sp>
        <p:nvSpPr>
          <p:cNvPr id="3" name="内容占位符 2"/>
          <p:cNvSpPr>
            <a:spLocks noGrp="1"/>
          </p:cNvSpPr>
          <p:nvPr>
            <p:ph idx="1"/>
          </p:nvPr>
        </p:nvSpPr>
        <p:spPr>
          <a:xfrm>
            <a:off x="1221105" y="1123315"/>
            <a:ext cx="10818495" cy="4900930"/>
          </a:xfrm>
        </p:spPr>
        <p:txBody>
          <a:bodyPr>
            <a:normAutofit/>
          </a:bodyPr>
          <a:p>
            <a:pPr marL="0" indent="0">
              <a:buNone/>
            </a:pPr>
            <a:r>
              <a:rPr lang="zh-CN" altLang="en-US" sz="2220">
                <a:sym typeface="+mn-ea"/>
              </a:rPr>
              <a:t>定义一个理发店会员卡的类</a:t>
            </a:r>
            <a:endParaRPr lang="zh-CN" altLang="en-US" sz="2220"/>
          </a:p>
          <a:p>
            <a:pPr marL="0" indent="0">
              <a:buNone/>
            </a:pPr>
            <a:r>
              <a:rPr lang="zh-CN" altLang="en-US" sz="2220">
                <a:sym typeface="+mn-ea"/>
              </a:rPr>
              <a:t>  属性：姓名、卡号、手机号、积分、余额 </a:t>
            </a:r>
            <a:endParaRPr lang="zh-CN" altLang="en-US" sz="2220"/>
          </a:p>
          <a:p>
            <a:pPr marL="0" indent="0">
              <a:buNone/>
            </a:pPr>
            <a:r>
              <a:rPr lang="zh-CN" altLang="en-US" sz="2220">
                <a:sym typeface="+mn-ea"/>
              </a:rPr>
              <a:t>  方法：查看姓名、查看卡号、查看手机号、查看积分、查看余额、消费、充值</a:t>
            </a:r>
            <a:endParaRPr lang="zh-CN" altLang="en-US" sz="2220"/>
          </a:p>
          <a:p>
            <a:pPr marL="0" indent="0">
              <a:buNone/>
            </a:pPr>
            <a:r>
              <a:rPr lang="zh-CN" altLang="en-US" sz="2220">
                <a:sym typeface="+mn-ea"/>
              </a:rPr>
              <a:t>  （1）定义方法 属性 </a:t>
            </a:r>
            <a:endParaRPr lang="zh-CN" altLang="en-US" sz="2220"/>
          </a:p>
          <a:p>
            <a:pPr marL="0" indent="0">
              <a:buNone/>
            </a:pPr>
            <a:r>
              <a:rPr lang="zh-CN" altLang="en-US" sz="2220">
                <a:sym typeface="+mn-ea"/>
              </a:rPr>
              <a:t>  （2</a:t>
            </a:r>
            <a:r>
              <a:rPr lang="en-US" altLang="zh-CN" sz="2220">
                <a:sym typeface="+mn-ea"/>
              </a:rPr>
              <a:t>)</a:t>
            </a:r>
            <a:r>
              <a:rPr lang="zh-CN" altLang="en-US" sz="2220">
                <a:sym typeface="+mn-ea"/>
              </a:rPr>
              <a:t>消费的时候打折，如果超过1000元 打8折；超过2000打5折；1000以内不打折。</a:t>
            </a:r>
            <a:endParaRPr lang="zh-CN" altLang="en-US" sz="2220">
              <a:sym typeface="+mn-ea"/>
            </a:endParaRPr>
          </a:p>
          <a:p>
            <a:pPr marL="0" indent="0">
              <a:buNone/>
            </a:pPr>
            <a:r>
              <a:rPr lang="zh-CN" altLang="en-US" sz="2220"/>
              <a:t>    </a:t>
            </a:r>
            <a:r>
              <a:rPr lang="en-US" altLang="zh-CN" sz="2220"/>
              <a:t>(3)</a:t>
            </a:r>
            <a:r>
              <a:rPr lang="zh-CN" altLang="en-US" sz="2220">
                <a:sym typeface="+mn-ea"/>
              </a:rPr>
              <a:t>写测试类并且测试方法</a:t>
            </a:r>
            <a:endParaRPr lang="en-US" altLang="zh-CN" sz="2220"/>
          </a:p>
        </p:txBody>
      </p:sp>
      <p:pic>
        <p:nvPicPr>
          <p:cNvPr id="7" name="图片 6"/>
          <p:cNvPicPr>
            <a:picLocks noChangeAspect="1"/>
          </p:cNvPicPr>
          <p:nvPr/>
        </p:nvPicPr>
        <p:blipFill>
          <a:blip r:embed="rId1"/>
          <a:stretch>
            <a:fillRect/>
          </a:stretch>
        </p:blipFill>
        <p:spPr>
          <a:xfrm>
            <a:off x="8574405" y="548005"/>
            <a:ext cx="1332230" cy="1332230"/>
          </a:xfrm>
          <a:prstGeom prst="rect">
            <a:avLst/>
          </a:prstGeom>
        </p:spPr>
      </p:pic>
      <p:pic>
        <p:nvPicPr>
          <p:cNvPr id="29700" name="Picture 4" descr="现场编程"/>
          <p:cNvPicPr>
            <a:picLocks noChangeAspect="1"/>
          </p:cNvPicPr>
          <p:nvPr/>
        </p:nvPicPr>
        <p:blipFill>
          <a:blip r:embed="rId2"/>
          <a:stretch>
            <a:fillRect/>
          </a:stretch>
        </p:blipFill>
        <p:spPr>
          <a:xfrm>
            <a:off x="173355" y="1122998"/>
            <a:ext cx="1047750" cy="757237"/>
          </a:xfrm>
          <a:prstGeom prst="rect">
            <a:avLst/>
          </a:prstGeom>
          <a:noFill/>
          <a:ln w="9525">
            <a:noFill/>
          </a:ln>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方法的定义及声明形式</a:t>
            </a:r>
            <a:endParaRPr lang="zh-CN" altLang="en-US" dirty="0"/>
          </a:p>
        </p:txBody>
      </p:sp>
      <p:sp>
        <p:nvSpPr>
          <p:cNvPr id="3" name="内容占位符 2"/>
          <p:cNvSpPr>
            <a:spLocks noGrp="1"/>
          </p:cNvSpPr>
          <p:nvPr>
            <p:ph idx="1"/>
          </p:nvPr>
        </p:nvSpPr>
        <p:spPr>
          <a:xfrm>
            <a:off x="186690" y="730250"/>
            <a:ext cx="10704830" cy="6012815"/>
          </a:xfrm>
        </p:spPr>
        <p:txBody>
          <a:bodyPr>
            <a:normAutofit/>
          </a:bodyPr>
          <a:lstStyle/>
          <a:p>
            <a:pPr>
              <a:lnSpc>
                <a:spcPct val="130000"/>
              </a:lnSpc>
            </a:pPr>
            <a:r>
              <a:rPr lang="zh-CN" altLang="en-US" sz="2220" dirty="0"/>
              <a:t>方法的作用</a:t>
            </a:r>
            <a:endParaRPr lang="zh-CN" altLang="en-US" sz="2220" dirty="0"/>
          </a:p>
          <a:p>
            <a:pPr marL="0" indent="0">
              <a:lnSpc>
                <a:spcPct val="130000"/>
              </a:lnSpc>
              <a:buNone/>
            </a:pPr>
            <a:r>
              <a:rPr lang="zh-CN" altLang="en-US" sz="2220" dirty="0"/>
              <a:t>    </a:t>
            </a:r>
            <a:endParaRPr lang="zh-CN" altLang="en-US" sz="2220" dirty="0"/>
          </a:p>
          <a:p>
            <a:pPr>
              <a:lnSpc>
                <a:spcPct val="130000"/>
              </a:lnSpc>
            </a:pPr>
            <a:endParaRPr lang="zh-CN" altLang="en-US" sz="2220" dirty="0"/>
          </a:p>
          <a:p>
            <a:pPr>
              <a:lnSpc>
                <a:spcPct val="130000"/>
              </a:lnSpc>
            </a:pPr>
            <a:r>
              <a:rPr lang="zh-CN" altLang="en-US" sz="2220" dirty="0"/>
              <a:t>定义</a:t>
            </a:r>
            <a:r>
              <a:rPr lang="en-US" altLang="zh-CN" sz="2220" dirty="0"/>
              <a:t>: </a:t>
            </a:r>
            <a:r>
              <a:rPr lang="zh-CN" altLang="en-US" sz="2220" dirty="0"/>
              <a:t>成员方法是类中进行数据处理（对象的行为），实现相关功能的</a:t>
            </a:r>
            <a:r>
              <a:rPr lang="zh-CN" altLang="en-US" sz="2220" dirty="0">
                <a:gradFill>
                  <a:gsLst>
                    <a:gs pos="0">
                      <a:srgbClr val="FE4444"/>
                    </a:gs>
                    <a:gs pos="100000">
                      <a:srgbClr val="832B2B"/>
                    </a:gs>
                  </a:gsLst>
                  <a:lin scaled="0"/>
                </a:gradFill>
              </a:rPr>
              <a:t>函数。</a:t>
            </a:r>
            <a:endParaRPr lang="zh-CN" altLang="en-US" sz="2220" dirty="0"/>
          </a:p>
          <a:p>
            <a:pPr>
              <a:lnSpc>
                <a:spcPct val="130000"/>
              </a:lnSpc>
            </a:pPr>
            <a:r>
              <a:rPr lang="zh-CN" altLang="en-US" sz="2220" dirty="0"/>
              <a:t>方法决定了一个</a:t>
            </a:r>
            <a:r>
              <a:rPr lang="zh-CN" altLang="en-US" sz="2220" dirty="0">
                <a:gradFill>
                  <a:gsLst>
                    <a:gs pos="0">
                      <a:srgbClr val="FE4444"/>
                    </a:gs>
                    <a:gs pos="100000">
                      <a:srgbClr val="832B2B"/>
                    </a:gs>
                  </a:gsLst>
                  <a:lin scaled="0"/>
                </a:gradFill>
              </a:rPr>
              <a:t>对象能够接收什么样的消息</a:t>
            </a:r>
            <a:r>
              <a:rPr lang="zh-CN" altLang="en-US" sz="2220" dirty="0"/>
              <a:t>。方法的基本组成部分包括：</a:t>
            </a:r>
            <a:r>
              <a:rPr lang="zh-CN" altLang="en-US" sz="2220" dirty="0">
                <a:gradFill>
                  <a:gsLst>
                    <a:gs pos="0">
                      <a:srgbClr val="FE4444"/>
                    </a:gs>
                    <a:gs pos="100000">
                      <a:srgbClr val="832B2B"/>
                    </a:gs>
                  </a:gsLst>
                  <a:lin scaled="0"/>
                </a:gradFill>
              </a:rPr>
              <a:t>名称、参数、返回值</a:t>
            </a:r>
            <a:r>
              <a:rPr lang="zh-CN" altLang="en-US" sz="2220" dirty="0"/>
              <a:t>和</a:t>
            </a:r>
            <a:r>
              <a:rPr lang="zh-CN" altLang="en-US" sz="2220" dirty="0">
                <a:gradFill>
                  <a:gsLst>
                    <a:gs pos="0">
                      <a:srgbClr val="FE4444"/>
                    </a:gs>
                    <a:gs pos="100000">
                      <a:srgbClr val="832B2B"/>
                    </a:gs>
                  </a:gsLst>
                  <a:lin scaled="0"/>
                </a:gradFill>
              </a:rPr>
              <a:t>方法体</a:t>
            </a:r>
            <a:r>
              <a:rPr lang="zh-CN" altLang="en-US" sz="2220" dirty="0"/>
              <a:t>。</a:t>
            </a:r>
            <a:endParaRPr lang="zh-CN" altLang="en-US" sz="2220" dirty="0"/>
          </a:p>
          <a:p>
            <a:pPr>
              <a:lnSpc>
                <a:spcPct val="130000"/>
              </a:lnSpc>
            </a:pPr>
            <a:r>
              <a:rPr lang="zh-CN" altLang="en-US" sz="2220" b="1" dirty="0"/>
              <a:t>声明形式：</a:t>
            </a:r>
            <a:endParaRPr lang="en-US" altLang="zh-CN" b="1" dirty="0"/>
          </a:p>
          <a:p>
            <a:pPr marL="0" indent="0">
              <a:buNone/>
            </a:pPr>
            <a:r>
              <a:rPr lang="en-US" altLang="zh-CN" sz="2400" b="1" dirty="0">
                <a:solidFill>
                  <a:schemeClr val="bg1"/>
                </a:solidFill>
              </a:rPr>
              <a:t>【</a:t>
            </a:r>
            <a:r>
              <a:rPr lang="zh-CN" altLang="en-US" sz="2400" b="1" dirty="0">
                <a:solidFill>
                  <a:schemeClr val="bg1"/>
                </a:solidFill>
              </a:rPr>
              <a:t>访问控制</a:t>
            </a:r>
            <a:r>
              <a:rPr lang="en-US" altLang="zh-CN" sz="2400" b="1" dirty="0">
                <a:solidFill>
                  <a:schemeClr val="bg1"/>
                </a:solidFill>
              </a:rPr>
              <a:t>】【</a:t>
            </a:r>
            <a:r>
              <a:rPr lang="zh-CN" altLang="en-US" sz="2400" b="1" dirty="0">
                <a:solidFill>
                  <a:schemeClr val="bg1"/>
                </a:solidFill>
              </a:rPr>
              <a:t>方法修饰</a:t>
            </a:r>
            <a:r>
              <a:rPr lang="en-US" altLang="zh-CN" sz="2400" b="1" dirty="0">
                <a:solidFill>
                  <a:schemeClr val="bg1"/>
                </a:solidFill>
              </a:rPr>
              <a:t>】 </a:t>
            </a:r>
            <a:r>
              <a:rPr lang="zh-CN" altLang="en-US" sz="2400" b="1" dirty="0">
                <a:solidFill>
                  <a:schemeClr val="bg1"/>
                </a:solidFill>
              </a:rPr>
              <a:t>返回类型  方法名称</a:t>
            </a:r>
            <a:r>
              <a:rPr lang="en-US" altLang="zh-CN" sz="2400" b="1" dirty="0">
                <a:solidFill>
                  <a:schemeClr val="bg1"/>
                </a:solidFill>
              </a:rPr>
              <a:t>(</a:t>
            </a:r>
            <a:r>
              <a:rPr lang="zh-CN" altLang="en-US" sz="2400" b="1" dirty="0">
                <a:solidFill>
                  <a:schemeClr val="bg1"/>
                </a:solidFill>
              </a:rPr>
              <a:t>参数</a:t>
            </a:r>
            <a:r>
              <a:rPr lang="en-US" altLang="zh-CN" sz="2400" b="1" dirty="0">
                <a:solidFill>
                  <a:schemeClr val="bg1"/>
                </a:solidFill>
              </a:rPr>
              <a:t>1,</a:t>
            </a:r>
            <a:r>
              <a:rPr lang="zh-CN" altLang="en-US" sz="2400" b="1" dirty="0">
                <a:solidFill>
                  <a:schemeClr val="bg1"/>
                </a:solidFill>
              </a:rPr>
              <a:t>参数</a:t>
            </a:r>
            <a:r>
              <a:rPr lang="en-US" altLang="zh-CN" sz="2400" b="1" dirty="0">
                <a:solidFill>
                  <a:schemeClr val="bg1"/>
                </a:solidFill>
              </a:rPr>
              <a:t>2,…) {</a:t>
            </a:r>
            <a:endParaRPr lang="en-US" altLang="zh-CN" sz="2400" b="1" dirty="0">
              <a:solidFill>
                <a:schemeClr val="bg1"/>
              </a:solidFill>
            </a:endParaRPr>
          </a:p>
          <a:p>
            <a:pPr>
              <a:lnSpc>
                <a:spcPct val="170000"/>
              </a:lnSpc>
              <a:buNone/>
            </a:pPr>
            <a:r>
              <a:rPr lang="en-US" altLang="zh-CN" sz="2400" b="1" dirty="0">
                <a:solidFill>
                  <a:schemeClr val="bg1"/>
                </a:solidFill>
              </a:rPr>
              <a:t>       …(statements;)    //</a:t>
            </a:r>
            <a:r>
              <a:rPr lang="zh-CN" altLang="en-US" sz="2400" b="1" dirty="0">
                <a:solidFill>
                  <a:schemeClr val="bg1"/>
                </a:solidFill>
              </a:rPr>
              <a:t>方法体：方法的内容</a:t>
            </a:r>
            <a:endParaRPr lang="zh-CN" altLang="en-US" sz="2400" b="1" dirty="0">
              <a:solidFill>
                <a:schemeClr val="bg1"/>
              </a:solidFill>
            </a:endParaRPr>
          </a:p>
          <a:p>
            <a:pPr>
              <a:lnSpc>
                <a:spcPct val="170000"/>
              </a:lnSpc>
              <a:buNone/>
            </a:pPr>
            <a:endParaRPr lang="zh-CN" altLang="en-US" sz="2000" dirty="0"/>
          </a:p>
          <a:p>
            <a:endParaRPr lang="zh-CN" altLang="en-US" dirty="0"/>
          </a:p>
        </p:txBody>
      </p:sp>
      <p:sp>
        <p:nvSpPr>
          <p:cNvPr id="31" name="圆角矩形标注 30"/>
          <p:cNvSpPr/>
          <p:nvPr/>
        </p:nvSpPr>
        <p:spPr>
          <a:xfrm>
            <a:off x="461645" y="4554220"/>
            <a:ext cx="8743315" cy="1771015"/>
          </a:xfrm>
          <a:prstGeom prst="wedgeRoundRectCallout">
            <a:avLst>
              <a:gd name="adj1" fmla="val -47477"/>
              <a:gd name="adj2" fmla="val 15051"/>
              <a:gd name="adj3" fmla="val 16667"/>
            </a:avLst>
          </a:prstGeom>
          <a:gradFill>
            <a:gsLst>
              <a:gs pos="0">
                <a:schemeClr val="accent2"/>
              </a:gs>
              <a:gs pos="100000">
                <a:srgbClr val="FFFFFF"/>
              </a:gs>
            </a:gsLst>
            <a:lin ang="5400000" scaled="0"/>
          </a:gra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lang="en-US" altLang="zh-CN" sz="2000" b="1" dirty="0">
                <a:solidFill>
                  <a:schemeClr val="bg1"/>
                </a:solidFill>
                <a:latin typeface="黑体" panose="02010609060101010101" charset="-122"/>
                <a:ea typeface="黑体" panose="02010609060101010101" charset="-122"/>
                <a:sym typeface="+mn-ea"/>
              </a:rPr>
              <a:t> </a:t>
            </a:r>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【访问权限修饰符】【修饰符】返回值数据类型  方法名 ( 形式参数列表 )</a:t>
            </a:r>
            <a:endPar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执行语句；</a:t>
            </a:r>
            <a:endPar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return  返回值;</a:t>
            </a:r>
            <a:endPar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
        <p:nvSpPr>
          <p:cNvPr id="4" name="文本框 3"/>
          <p:cNvSpPr txBox="1"/>
          <p:nvPr/>
        </p:nvSpPr>
        <p:spPr>
          <a:xfrm>
            <a:off x="521335" y="1281430"/>
            <a:ext cx="11148695" cy="1364615"/>
          </a:xfrm>
          <a:prstGeom prst="rect">
            <a:avLst/>
          </a:prstGeom>
          <a:noFill/>
        </p:spPr>
        <p:txBody>
          <a:bodyPr wrap="none" rtlCol="0">
            <a:spAutoFit/>
          </a:bodyPr>
          <a:p>
            <a:pPr algn="l">
              <a:lnSpc>
                <a:spcPct val="120000"/>
              </a:lnSpc>
            </a:pPr>
            <a:r>
              <a:rPr lang="zh-CN" dirty="0">
                <a:sym typeface="+mn-ea"/>
              </a:rPr>
              <a:t> </a:t>
            </a:r>
            <a:r>
              <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Java语言中的“方法”（Method）在其他语言当中也可能被称为“函数”（Function）。对于一些复杂的代码逻辑</a:t>
            </a:r>
            <a:endPar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20000"/>
              </a:lnSpc>
            </a:pPr>
            <a:r>
              <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，如果希望重复使用这些代码，并且做到“随时任意使用”，那么就可以将这些代码放在一个大括号“{}”当中，</a:t>
            </a:r>
            <a:endPar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20000"/>
              </a:lnSpc>
            </a:pPr>
            <a:r>
              <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并且起一个名字。使用代码的时候，直接找到名字调用即可。</a:t>
            </a:r>
            <a:endParaRPr lang="zh-CN" dirty="0">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9420225" y="3717290"/>
            <a:ext cx="2159000" cy="1341755"/>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br>
            <a:r>
              <a:rPr lang="zh-CN" altLang="en-US" dirty="0">
                <a:sym typeface="+mn-ea"/>
              </a:rPr>
              <a:t>知识点</a:t>
            </a:r>
            <a:r>
              <a:rPr lang="en-US" altLang="zh-CN" dirty="0">
                <a:sym typeface="+mn-ea"/>
              </a:rPr>
              <a:t>1-</a:t>
            </a:r>
            <a:r>
              <a:rPr lang="zh-CN" altLang="en-US" dirty="0">
                <a:sym typeface="+mn-ea"/>
              </a:rPr>
              <a:t>方法的定义及声明形式</a:t>
            </a:r>
            <a:br>
              <a:rPr lang="zh-CN" altLang="en-US" dirty="0"/>
            </a:br>
            <a:endParaRPr lang="zh-CN" altLang="en-US" dirty="0"/>
          </a:p>
        </p:txBody>
      </p:sp>
      <p:sp>
        <p:nvSpPr>
          <p:cNvPr id="3" name="内容占位符 2"/>
          <p:cNvSpPr>
            <a:spLocks noGrp="1"/>
          </p:cNvSpPr>
          <p:nvPr>
            <p:ph idx="1"/>
          </p:nvPr>
        </p:nvSpPr>
        <p:spPr>
          <a:xfrm>
            <a:off x="199905" y="704737"/>
            <a:ext cx="11792070" cy="5448937"/>
          </a:xfrm>
        </p:spPr>
        <p:txBody>
          <a:bodyPr>
            <a:normAutofit/>
          </a:bodyPr>
          <a:lstStyle/>
          <a:p>
            <a:r>
              <a:rPr lang="zh-CN" altLang="en-US" sz="2400" dirty="0"/>
              <a:t>方法的各部分解析</a:t>
            </a:r>
            <a:endParaRPr lang="zh-CN" altLang="en-US" sz="2400" dirty="0"/>
          </a:p>
        </p:txBody>
      </p:sp>
      <p:sp>
        <p:nvSpPr>
          <p:cNvPr id="5" name="文本框 4"/>
          <p:cNvSpPr txBox="1"/>
          <p:nvPr/>
        </p:nvSpPr>
        <p:spPr>
          <a:xfrm>
            <a:off x="442595" y="1244600"/>
            <a:ext cx="11467465" cy="5077460"/>
          </a:xfrm>
          <a:prstGeom prst="rect">
            <a:avLst/>
          </a:prstGeom>
          <a:noFill/>
        </p:spPr>
        <p:txBody>
          <a:bodyPr wrap="square" rtlCol="0">
            <a:spAutoFit/>
          </a:bodyPr>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①方法的命名：</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方法名的第一个单词应以小写字母作为开头，后面的单词则使用</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驼峰命名法</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eg</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send</a:t>
            </a:r>
            <a:r>
              <a:rPr lang="en-US" altLang="zh-CN" dirty="0" err="1">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M</a:t>
            </a:r>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essge</a:t>
            </a:r>
            <a:endParaRPr lang="zh-CN" altLang="en-US"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②访问权限修饰符及修饰符：都在后续学习中详细学习</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③返回值类型 </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即方法运行后的返回结果的数据类型。</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返回类型</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可以</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是任意的</a:t>
            </a:r>
            <a:r>
              <a:rPr lang="en-US" altLang="zh-CN"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数据类型</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，当一个方法</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不需要返回值</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时，返回类型为</a:t>
            </a:r>
            <a:r>
              <a:rPr lang="en-US" altLang="zh-CN" b="1"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void</a:t>
            </a:r>
            <a:r>
              <a:rPr lang="zh-CN" altLang="en-US" b="1"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b="1"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     有返回值的情况：返回值类型和return后的返回值的数据类型必须一致</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a:t>
            </a:r>
            <a:b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b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     无返回值的情况：返回值类型用void，此时return可以省略不写或者return;</a:t>
            </a:r>
            <a:endParaRPr lang="zh-CN" altLang="en-US"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④形式参数列表</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就是变量列表，</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用于存储调用方法时传递给方法的实际参数</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语法：</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方法名(数据类型1 参数名1,数据类型2 参数名2,数据类型3 参数名3....)</a:t>
            </a:r>
            <a:endParaRPr lang="en-US" altLang="zh-CN"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注意：</a:t>
            </a:r>
            <a:r>
              <a:rPr lang="en-US" altLang="zh-CN"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参数的</a:t>
            </a:r>
            <a:r>
              <a:rPr lang="zh-CN" altLang="en-US"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个数</a:t>
            </a:r>
            <a:r>
              <a:rPr lang="en-US" altLang="zh-CN"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可以是0个、1个或者多个</a:t>
            </a:r>
            <a:endParaRPr lang="en-US" altLang="zh-CN"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⑤return</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：用于结束方法</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以及返回方法指定类型的值</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⑥返回值：该方法执行后的结果，该结果会返回给</a:t>
            </a:r>
            <a:r>
              <a:rPr lang="zh-CN" altLang="en-US"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调用者</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⑦方法体：</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方法体里面不能写方法</a:t>
            </a:r>
            <a:r>
              <a:rPr lang="zh-CN" altLang="en-US">
                <a:latin typeface="宋体" panose="02010600030101010101" pitchFamily="2" charset="-122"/>
                <a:ea typeface="宋体" panose="02010600030101010101" pitchFamily="2" charset="-122"/>
                <a:cs typeface="宋体" panose="02010600030101010101" pitchFamily="2" charset="-122"/>
              </a:rPr>
              <a:t>，可以写局部变量、运算符、流程控制、数组等一切符合java规范的代码</a:t>
            </a: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8" name="图片 7"/>
          <p:cNvPicPr>
            <a:picLocks noChangeAspect="1"/>
          </p:cNvPicPr>
          <p:nvPr/>
        </p:nvPicPr>
        <p:blipFill>
          <a:blip r:embed="rId1"/>
          <a:stretch>
            <a:fillRect/>
          </a:stretch>
        </p:blipFill>
        <p:spPr>
          <a:xfrm>
            <a:off x="9812020" y="3065145"/>
            <a:ext cx="1706880" cy="170688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1-</a:t>
            </a:r>
            <a:r>
              <a:rPr lang="zh-CN" altLang="en-US" dirty="0">
                <a:sym typeface="+mn-ea"/>
              </a:rPr>
              <a:t>方法的定义及声明形式</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a:t>如何写一个方法呢？思考以下三个方面：</a:t>
            </a:r>
            <a:endParaRPr lang="zh-CN" altLang="en-US" sz="2400" dirty="0"/>
          </a:p>
          <a:p>
            <a:pPr marL="0" indent="0">
              <a:buNone/>
            </a:pPr>
            <a:r>
              <a:rPr lang="zh-CN" altLang="en-US" sz="2000" dirty="0"/>
              <a:t>     </a:t>
            </a:r>
            <a:r>
              <a:rPr lang="zh-CN" altLang="en-US" sz="2000" dirty="0">
                <a:latin typeface="宋体" panose="02010600030101010101" pitchFamily="2" charset="-122"/>
                <a:ea typeface="宋体" panose="02010600030101010101" pitchFamily="2" charset="-122"/>
              </a:rPr>
              <a:t>①</a:t>
            </a:r>
            <a:r>
              <a:rPr lang="zh-CN" altLang="en-US" sz="2000" dirty="0"/>
              <a:t>明确方法</a:t>
            </a:r>
            <a:r>
              <a:rPr lang="zh-CN" altLang="en-US" sz="2000" dirty="0">
                <a:solidFill>
                  <a:srgbClr val="FF0000"/>
                </a:solidFill>
              </a:rPr>
              <a:t>是否有返回的结果</a:t>
            </a:r>
            <a:r>
              <a:rPr lang="zh-CN" altLang="en-US" sz="2000" dirty="0"/>
              <a:t>，如果有，返回</a:t>
            </a:r>
            <a:r>
              <a:rPr lang="zh-CN" altLang="en-US" sz="2000" dirty="0">
                <a:solidFill>
                  <a:srgbClr val="FF0000"/>
                </a:solidFill>
              </a:rPr>
              <a:t>什么类型的结果</a:t>
            </a:r>
            <a:r>
              <a:rPr lang="zh-CN" altLang="en-US" sz="2000" dirty="0"/>
              <a:t>？</a:t>
            </a:r>
            <a:endParaRPr lang="en-US" altLang="zh-CN" sz="2000" dirty="0"/>
          </a:p>
          <a:p>
            <a:pPr marL="0" indent="0">
              <a:buNone/>
            </a:pPr>
            <a:r>
              <a:rPr lang="en-US" altLang="zh-CN" sz="2000" dirty="0"/>
              <a:t>     </a:t>
            </a:r>
            <a:r>
              <a:rPr lang="en-US" altLang="zh-CN" sz="2000" dirty="0">
                <a:latin typeface="Calibri" panose="020F0502020204030204" charset="0"/>
              </a:rPr>
              <a:t>②</a:t>
            </a:r>
            <a:r>
              <a:rPr lang="en-US" altLang="zh-CN" sz="2000" dirty="0"/>
              <a:t>明确方法</a:t>
            </a:r>
            <a:r>
              <a:rPr lang="en-US" altLang="zh-CN" sz="2000" dirty="0">
                <a:solidFill>
                  <a:srgbClr val="FF0000"/>
                </a:solidFill>
              </a:rPr>
              <a:t>是否需要参数</a:t>
            </a:r>
            <a:r>
              <a:rPr lang="en-US" altLang="zh-CN" sz="2000" dirty="0"/>
              <a:t>，如果需要，需要</a:t>
            </a:r>
            <a:r>
              <a:rPr lang="en-US" altLang="zh-CN" sz="2000" dirty="0">
                <a:solidFill>
                  <a:srgbClr val="FF0000"/>
                </a:solidFill>
              </a:rPr>
              <a:t>几个</a:t>
            </a:r>
            <a:r>
              <a:rPr lang="en-US" altLang="zh-CN" sz="2000" dirty="0">
                <a:solidFill>
                  <a:schemeClr val="accent2"/>
                </a:solidFill>
              </a:rPr>
              <a:t>什么类型</a:t>
            </a:r>
            <a:r>
              <a:rPr lang="en-US" altLang="zh-CN" sz="2000" dirty="0">
                <a:solidFill>
                  <a:srgbClr val="FF0000"/>
                </a:solidFill>
              </a:rPr>
              <a:t>的参数</a:t>
            </a:r>
            <a:r>
              <a:rPr lang="en-US" altLang="zh-CN" sz="2000" dirty="0"/>
              <a:t>？</a:t>
            </a:r>
            <a:endParaRPr lang="en-US" altLang="zh-CN" sz="2000" dirty="0"/>
          </a:p>
          <a:p>
            <a:pPr marL="0" indent="0">
              <a:buNone/>
            </a:pPr>
            <a:r>
              <a:rPr lang="en-US" altLang="zh-CN" sz="2000" dirty="0"/>
              <a:t>     </a:t>
            </a:r>
            <a:r>
              <a:rPr lang="en-US" altLang="zh-CN" sz="2000" dirty="0">
                <a:latin typeface="宋体" panose="02010600030101010101" pitchFamily="2" charset="-122"/>
                <a:ea typeface="宋体" panose="02010600030101010101" pitchFamily="2" charset="-122"/>
              </a:rPr>
              <a:t>③</a:t>
            </a:r>
            <a:r>
              <a:rPr lang="zh-CN" altLang="en-US" sz="2000" dirty="0" smtClean="0">
                <a:latin typeface="+mn-ea"/>
                <a:sym typeface="+mn-ea"/>
              </a:rPr>
              <a:t>方法如何才能正确得到想要的结果？</a:t>
            </a:r>
            <a:r>
              <a:rPr lang="zh-CN" altLang="en-US" sz="2000" dirty="0"/>
              <a:t>  </a:t>
            </a:r>
            <a:endParaRPr lang="zh-CN" altLang="en-US" sz="2000" dirty="0"/>
          </a:p>
          <a:p>
            <a:r>
              <a:rPr lang="zh-CN" altLang="en-US" sz="2400" dirty="0"/>
              <a:t> </a:t>
            </a:r>
            <a:r>
              <a:rPr lang="zh-CN" altLang="en-US" sz="2400" dirty="0">
                <a:sym typeface="+mn-ea"/>
              </a:rPr>
              <a:t>按照格式和两个明确来完成如下功能</a:t>
            </a:r>
            <a:endParaRPr lang="zh-CN" altLang="en-US" sz="2400" dirty="0">
              <a:sym typeface="+mn-ea"/>
            </a:endParaRPr>
          </a:p>
          <a:p>
            <a:pPr marL="0" indent="0">
              <a:buNone/>
            </a:pPr>
            <a:r>
              <a:rPr lang="zh-CN" altLang="en-US" sz="2000" b="1" dirty="0"/>
              <a:t>    </a:t>
            </a:r>
            <a:r>
              <a:rPr lang="zh-CN" altLang="en-US" sz="2000" dirty="0" smtClean="0">
                <a:latin typeface="+mn-ea"/>
              </a:rPr>
              <a:t> </a:t>
            </a:r>
            <a:r>
              <a:rPr lang="zh-CN" altLang="en-US" sz="2000" dirty="0" smtClean="0">
                <a:latin typeface="+mn-ea"/>
                <a:sym typeface="+mn-ea"/>
              </a:rPr>
              <a:t>①</a:t>
            </a:r>
            <a:r>
              <a:rPr lang="zh-CN" altLang="en-US" sz="2000" dirty="0" smtClean="0">
                <a:latin typeface="+mn-ea"/>
              </a:rPr>
              <a:t>定义一个方法，求三个整数的和，并获取和。</a:t>
            </a:r>
            <a:endParaRPr lang="zh-CN" altLang="en-US" sz="2000" dirty="0" smtClean="0">
              <a:latin typeface="+mn-ea"/>
            </a:endParaRPr>
          </a:p>
          <a:p>
            <a:pPr marL="0" indent="0">
              <a:buNone/>
            </a:pPr>
            <a:r>
              <a:rPr lang="zh-CN" altLang="en-US" sz="2000" dirty="0" smtClean="0">
                <a:latin typeface="+mn-ea"/>
              </a:rPr>
              <a:t>   </a:t>
            </a:r>
            <a:r>
              <a:rPr lang="zh-CN" altLang="en-US" sz="2000" dirty="0" smtClean="0">
                <a:latin typeface="+mn-ea"/>
                <a:sym typeface="+mn-ea"/>
              </a:rPr>
              <a:t>②</a:t>
            </a:r>
            <a:r>
              <a:rPr lang="zh-CN" altLang="en-US" sz="2000" dirty="0" smtClean="0">
                <a:latin typeface="+mn-ea"/>
                <a:sym typeface="+mn-ea"/>
              </a:rPr>
              <a:t>定义一个方法，求三个数的平均数，并获取平均数。</a:t>
            </a:r>
            <a:endParaRPr lang="zh-CN" altLang="en-US" sz="2000" dirty="0" smtClean="0">
              <a:latin typeface="+mn-ea"/>
              <a:sym typeface="+mn-ea"/>
            </a:endParaRPr>
          </a:p>
          <a:p>
            <a:endParaRPr lang="zh-CN" altLang="en-US" sz="2000" b="1" dirty="0">
              <a:gradFill>
                <a:gsLst>
                  <a:gs pos="0">
                    <a:srgbClr val="FE4444"/>
                  </a:gs>
                  <a:gs pos="100000">
                    <a:srgbClr val="832B2B"/>
                  </a:gs>
                </a:gsLst>
                <a:lin scaled="0"/>
              </a:gradFill>
            </a:endParaRPr>
          </a:p>
        </p:txBody>
      </p:sp>
      <p:pic>
        <p:nvPicPr>
          <p:cNvPr id="4" name="图片 3"/>
          <p:cNvPicPr>
            <a:picLocks noChangeAspect="1"/>
          </p:cNvPicPr>
          <p:nvPr/>
        </p:nvPicPr>
        <p:blipFill>
          <a:blip r:embed="rId1"/>
          <a:stretch>
            <a:fillRect/>
          </a:stretch>
        </p:blipFill>
        <p:spPr>
          <a:xfrm>
            <a:off x="8065770" y="3182620"/>
            <a:ext cx="1819275" cy="181927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1-</a:t>
            </a:r>
            <a:r>
              <a:rPr lang="zh-CN" altLang="en-US" dirty="0">
                <a:sym typeface="+mn-ea"/>
              </a:rPr>
              <a:t>方法的定义及声明形式</a:t>
            </a:r>
            <a:endParaRPr lang="zh-CN" altLang="en-US" dirty="0"/>
          </a:p>
        </p:txBody>
      </p:sp>
      <p:sp>
        <p:nvSpPr>
          <p:cNvPr id="3" name="内容占位符 2"/>
          <p:cNvSpPr>
            <a:spLocks noGrp="1"/>
          </p:cNvSpPr>
          <p:nvPr>
            <p:ph idx="1"/>
          </p:nvPr>
        </p:nvSpPr>
        <p:spPr/>
        <p:txBody>
          <a:bodyPr>
            <a:normAutofit fontScale="90000"/>
          </a:bodyPr>
          <a:lstStyle/>
          <a:p>
            <a:r>
              <a:rPr lang="zh-CN" altLang="en-US" sz="2400" dirty="0">
                <a:sym typeface="+mn-ea"/>
              </a:rPr>
              <a:t>有明确返回值的方法调用</a:t>
            </a:r>
            <a:r>
              <a:rPr lang="zh-CN" altLang="en-US" sz="2400" dirty="0"/>
              <a:t>：</a:t>
            </a:r>
            <a:endParaRPr lang="zh-CN" altLang="en-US" sz="2400" dirty="0"/>
          </a:p>
          <a:p>
            <a:pPr lvl="1"/>
            <a:r>
              <a:rPr lang="zh-CN" altLang="en-US" sz="2000" dirty="0">
                <a:sym typeface="+mn-ea"/>
              </a:rPr>
              <a:t>单独调用，没有意义</a:t>
            </a:r>
            <a:endParaRPr lang="en-US" altLang="zh-CN" sz="2000" dirty="0"/>
          </a:p>
          <a:p>
            <a:pPr lvl="1"/>
            <a:r>
              <a:rPr lang="zh-CN" altLang="en-US" sz="2000" dirty="0">
                <a:sym typeface="+mn-ea"/>
              </a:rPr>
              <a:t>输出调用，有意义，但是不够好，因为我不一定非要把结果输出</a:t>
            </a:r>
            <a:endParaRPr lang="en-US" altLang="zh-CN" sz="2000" dirty="0"/>
          </a:p>
          <a:p>
            <a:pPr lvl="1"/>
            <a:r>
              <a:rPr lang="zh-CN" altLang="en-US" sz="2000" dirty="0">
                <a:sym typeface="+mn-ea"/>
              </a:rPr>
              <a:t>赋值调用，推荐方式</a:t>
            </a:r>
            <a:endParaRPr lang="zh-CN" altLang="en-US" sz="2000" dirty="0">
              <a:sym typeface="+mn-ea"/>
            </a:endParaRPr>
          </a:p>
          <a:p>
            <a:pPr lvl="1"/>
            <a:r>
              <a:rPr lang="zh-CN" altLang="en-US" sz="2000" dirty="0">
                <a:sym typeface="+mn-ea"/>
              </a:rPr>
              <a:t>练习</a:t>
            </a:r>
            <a:r>
              <a:rPr lang="en-US" altLang="zh-CN" sz="2000" dirty="0">
                <a:sym typeface="+mn-ea"/>
              </a:rPr>
              <a:t>1</a:t>
            </a:r>
            <a:r>
              <a:rPr lang="zh-CN" altLang="en-US" sz="2000" dirty="0">
                <a:sym typeface="+mn-ea"/>
              </a:rPr>
              <a:t>：键盘录入两个数据，返回两个数中的较大值</a:t>
            </a:r>
            <a:endParaRPr lang="zh-CN" altLang="en-US" sz="2000" dirty="0">
              <a:sym typeface="+mn-ea"/>
            </a:endParaRPr>
          </a:p>
          <a:p>
            <a:pPr lvl="1"/>
            <a:r>
              <a:rPr lang="zh-CN" altLang="en-US" sz="2000" dirty="0">
                <a:sym typeface="+mn-ea"/>
              </a:rPr>
              <a:t>练习</a:t>
            </a:r>
            <a:r>
              <a:rPr lang="en-US" altLang="zh-CN" sz="2000" dirty="0">
                <a:sym typeface="+mn-ea"/>
              </a:rPr>
              <a:t>2</a:t>
            </a:r>
            <a:r>
              <a:rPr lang="zh-CN" altLang="en-US" sz="2000" dirty="0">
                <a:sym typeface="+mn-ea"/>
              </a:rPr>
              <a:t>：键盘录入两个数据，比较两个数是否相等</a:t>
            </a:r>
            <a:endParaRPr lang="zh-CN" altLang="en-US" sz="2000" dirty="0"/>
          </a:p>
          <a:p>
            <a:r>
              <a:rPr lang="zh-CN" altLang="en-US" sz="2400" dirty="0"/>
              <a:t> </a:t>
            </a:r>
            <a:r>
              <a:rPr lang="zh-CN" altLang="en-US" sz="2400" dirty="0">
                <a:sym typeface="+mn-ea"/>
              </a:rPr>
              <a:t>没有明确返回值的方法调用</a:t>
            </a:r>
            <a:endParaRPr lang="zh-CN" altLang="en-US" sz="2400" dirty="0">
              <a:sym typeface="+mn-ea"/>
            </a:endParaRPr>
          </a:p>
          <a:p>
            <a:pPr lvl="1"/>
            <a:r>
              <a:rPr lang="zh-CN" altLang="en-US" sz="2000" dirty="0">
                <a:sym typeface="+mn-ea"/>
              </a:rPr>
              <a:t>其实就是</a:t>
            </a:r>
            <a:r>
              <a:rPr lang="en-US" altLang="zh-CN" sz="2000" dirty="0">
                <a:sym typeface="+mn-ea"/>
              </a:rPr>
              <a:t>void</a:t>
            </a:r>
            <a:r>
              <a:rPr lang="zh-CN" altLang="en-US" sz="2000" dirty="0">
                <a:sym typeface="+mn-ea"/>
              </a:rPr>
              <a:t>类型方法的调用</a:t>
            </a:r>
            <a:endParaRPr lang="en-US" altLang="zh-CN" sz="2000" dirty="0"/>
          </a:p>
          <a:p>
            <a:pPr lvl="1"/>
            <a:r>
              <a:rPr lang="zh-CN" altLang="en-US" sz="2000" dirty="0">
                <a:sym typeface="+mn-ea"/>
              </a:rPr>
              <a:t>只能单独调用</a:t>
            </a:r>
            <a:endParaRPr lang="zh-CN" altLang="en-US" sz="2000" dirty="0">
              <a:sym typeface="+mn-ea"/>
            </a:endParaRPr>
          </a:p>
          <a:p>
            <a:pPr lvl="1"/>
            <a:r>
              <a:rPr lang="zh-CN" altLang="en-US" sz="2000" dirty="0" smtClean="0">
                <a:latin typeface="+mn-ea"/>
              </a:rPr>
              <a:t>练习：键盘录入行数和列数，输出对应的星形</a:t>
            </a:r>
            <a:endParaRPr lang="zh-CN" altLang="en-US" sz="2000" dirty="0" smtClean="0">
              <a:latin typeface="+mn-ea"/>
              <a:sym typeface="+mn-ea"/>
            </a:endParaRPr>
          </a:p>
          <a:p>
            <a:endParaRPr lang="zh-CN" altLang="en-US" sz="2000" b="1" dirty="0">
              <a:gradFill>
                <a:gsLst>
                  <a:gs pos="0">
                    <a:srgbClr val="FE4444"/>
                  </a:gs>
                  <a:gs pos="100000">
                    <a:srgbClr val="832B2B"/>
                  </a:gs>
                </a:gsLst>
                <a:lin scaled="0"/>
              </a:gradFill>
            </a:endParaRPr>
          </a:p>
        </p:txBody>
      </p:sp>
      <p:pic>
        <p:nvPicPr>
          <p:cNvPr id="5" name="图片 4"/>
          <p:cNvPicPr>
            <a:picLocks noChangeAspect="1"/>
          </p:cNvPicPr>
          <p:nvPr/>
        </p:nvPicPr>
        <p:blipFill>
          <a:blip r:embed="rId1"/>
          <a:stretch>
            <a:fillRect/>
          </a:stretch>
        </p:blipFill>
        <p:spPr>
          <a:xfrm>
            <a:off x="6631940" y="4217035"/>
            <a:ext cx="1743075" cy="173355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en-US" altLang="zh-CN" dirty="0"/>
              <a:t>-</a:t>
            </a:r>
            <a:r>
              <a:rPr lang="zh-CN" altLang="en-US" dirty="0">
                <a:sym typeface="+mn-ea"/>
              </a:rPr>
              <a:t>方法的定义及声明形式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方法的特点：</a:t>
            </a:r>
            <a:endParaRPr lang="en-US" altLang="zh-CN" dirty="0"/>
          </a:p>
          <a:p>
            <a:pPr lvl="1"/>
            <a:r>
              <a:rPr lang="zh-CN" altLang="en-US" dirty="0"/>
              <a:t>定义方法可以</a:t>
            </a:r>
            <a:r>
              <a:rPr lang="zh-CN" altLang="en-US" dirty="0">
                <a:gradFill>
                  <a:gsLst>
                    <a:gs pos="0">
                      <a:srgbClr val="FE4444"/>
                    </a:gs>
                    <a:gs pos="100000">
                      <a:srgbClr val="832B2B"/>
                    </a:gs>
                  </a:gsLst>
                  <a:lin scaled="0"/>
                </a:gradFill>
              </a:rPr>
              <a:t>将功能代码进行封装</a:t>
            </a:r>
            <a:r>
              <a:rPr lang="zh-CN" altLang="en-US" dirty="0"/>
              <a:t>。</a:t>
            </a:r>
            <a:endParaRPr lang="zh-CN" altLang="en-US" dirty="0"/>
          </a:p>
          <a:p>
            <a:pPr lvl="1"/>
            <a:r>
              <a:rPr lang="zh-CN" altLang="en-US" dirty="0"/>
              <a:t>方法只有</a:t>
            </a:r>
            <a:r>
              <a:rPr lang="zh-CN" altLang="en-US" dirty="0">
                <a:gradFill>
                  <a:gsLst>
                    <a:gs pos="0">
                      <a:srgbClr val="FE4444"/>
                    </a:gs>
                    <a:gs pos="100000">
                      <a:srgbClr val="832B2B"/>
                    </a:gs>
                  </a:gsLst>
                  <a:lin scaled="0"/>
                </a:gradFill>
              </a:rPr>
              <a:t>被调用才会执行</a:t>
            </a:r>
            <a:r>
              <a:rPr lang="zh-CN" altLang="en-US" dirty="0"/>
              <a:t>。</a:t>
            </a:r>
            <a:endParaRPr lang="zh-CN" altLang="en-US" dirty="0"/>
          </a:p>
          <a:p>
            <a:pPr lvl="1"/>
            <a:r>
              <a:rPr lang="zh-CN" altLang="en-US" dirty="0"/>
              <a:t>方法的出现</a:t>
            </a:r>
            <a:r>
              <a:rPr lang="zh-CN" altLang="en-US" dirty="0">
                <a:gradFill>
                  <a:gsLst>
                    <a:gs pos="0">
                      <a:srgbClr val="FE4444"/>
                    </a:gs>
                    <a:gs pos="100000">
                      <a:srgbClr val="832B2B"/>
                    </a:gs>
                  </a:gsLst>
                  <a:lin scaled="0"/>
                </a:gradFill>
              </a:rPr>
              <a:t>提高代码的复用性</a:t>
            </a:r>
            <a:r>
              <a:rPr lang="zh-CN" altLang="en-US" dirty="0"/>
              <a:t>。</a:t>
            </a:r>
            <a:endParaRPr lang="zh-CN" altLang="en-US" dirty="0"/>
          </a:p>
          <a:p>
            <a:pPr lvl="1"/>
            <a:r>
              <a:rPr lang="zh-CN" altLang="en-US" dirty="0"/>
              <a:t>方法</a:t>
            </a:r>
            <a:r>
              <a:rPr lang="zh-CN" altLang="en-US" dirty="0">
                <a:gradFill>
                  <a:gsLst>
                    <a:gs pos="0">
                      <a:srgbClr val="FE4444"/>
                    </a:gs>
                    <a:gs pos="100000">
                      <a:srgbClr val="832B2B"/>
                    </a:gs>
                  </a:gsLst>
                  <a:lin scaled="0"/>
                </a:gradFill>
              </a:rPr>
              <a:t>若没有返回值</a:t>
            </a:r>
            <a:r>
              <a:rPr lang="zh-CN" altLang="en-US" dirty="0"/>
              <a:t>，则</a:t>
            </a:r>
            <a:r>
              <a:rPr lang="zh-CN" altLang="en-US" dirty="0">
                <a:gradFill>
                  <a:gsLst>
                    <a:gs pos="0">
                      <a:srgbClr val="FE4444"/>
                    </a:gs>
                    <a:gs pos="100000">
                      <a:srgbClr val="832B2B"/>
                    </a:gs>
                  </a:gsLst>
                  <a:lin scaled="0"/>
                </a:gradFill>
              </a:rPr>
              <a:t>用关键字</a:t>
            </a:r>
            <a:r>
              <a:rPr lang="en-US" altLang="zh-CN" dirty="0">
                <a:gradFill>
                  <a:gsLst>
                    <a:gs pos="0">
                      <a:srgbClr val="FE4444"/>
                    </a:gs>
                    <a:gs pos="100000">
                      <a:srgbClr val="832B2B"/>
                    </a:gs>
                  </a:gsLst>
                  <a:lin scaled="0"/>
                </a:gradFill>
              </a:rPr>
              <a:t>void</a:t>
            </a:r>
            <a:r>
              <a:rPr lang="zh-CN" altLang="en-US" dirty="0">
                <a:gradFill>
                  <a:gsLst>
                    <a:gs pos="0">
                      <a:srgbClr val="FE4444"/>
                    </a:gs>
                    <a:gs pos="100000">
                      <a:srgbClr val="832B2B"/>
                    </a:gs>
                  </a:gsLst>
                  <a:lin scaled="0"/>
                </a:gradFill>
              </a:rPr>
              <a:t>表示</a:t>
            </a:r>
            <a:r>
              <a:rPr lang="zh-CN" altLang="en-US" dirty="0"/>
              <a:t>，那么该方法中的</a:t>
            </a:r>
            <a:r>
              <a:rPr lang="en-US" altLang="zh-CN" dirty="0">
                <a:gradFill>
                  <a:gsLst>
                    <a:gs pos="0">
                      <a:srgbClr val="FE4444"/>
                    </a:gs>
                    <a:gs pos="100000">
                      <a:srgbClr val="832B2B"/>
                    </a:gs>
                  </a:gsLst>
                  <a:lin scaled="0"/>
                </a:gradFill>
              </a:rPr>
              <a:t>return</a:t>
            </a:r>
            <a:r>
              <a:rPr lang="zh-CN" altLang="en-US" dirty="0">
                <a:gradFill>
                  <a:gsLst>
                    <a:gs pos="0">
                      <a:srgbClr val="FE4444"/>
                    </a:gs>
                    <a:gs pos="100000">
                      <a:srgbClr val="832B2B"/>
                    </a:gs>
                  </a:gsLst>
                  <a:lin scaled="0"/>
                </a:gradFill>
              </a:rPr>
              <a:t>语句</a:t>
            </a:r>
            <a:r>
              <a:rPr lang="zh-CN" altLang="en-US" dirty="0"/>
              <a:t>如果</a:t>
            </a:r>
            <a:r>
              <a:rPr lang="zh-CN" altLang="en-US" dirty="0">
                <a:gradFill>
                  <a:gsLst>
                    <a:gs pos="0">
                      <a:srgbClr val="FE4444"/>
                    </a:gs>
                    <a:gs pos="100000">
                      <a:srgbClr val="832B2B"/>
                    </a:gs>
                  </a:gsLst>
                  <a:lin scaled="0"/>
                </a:gradFill>
              </a:rPr>
              <a:t>在最后一行可以省略不写</a:t>
            </a:r>
            <a:r>
              <a:rPr lang="zh-CN" altLang="en-US" dirty="0"/>
              <a:t>。</a:t>
            </a:r>
            <a:endParaRPr lang="zh-CN" altLang="en-US" dirty="0"/>
          </a:p>
          <a:p>
            <a:pPr lvl="1"/>
            <a:r>
              <a:rPr lang="zh-CN" altLang="en-US" dirty="0"/>
              <a:t>方法中可以调用方法，</a:t>
            </a:r>
            <a:r>
              <a:rPr lang="zh-CN" altLang="en-US" dirty="0">
                <a:gradFill>
                  <a:gsLst>
                    <a:gs pos="0">
                      <a:srgbClr val="FE4444"/>
                    </a:gs>
                    <a:gs pos="100000">
                      <a:srgbClr val="832B2B"/>
                    </a:gs>
                  </a:gsLst>
                  <a:lin scaled="0"/>
                </a:gradFill>
              </a:rPr>
              <a:t>不可以</a:t>
            </a:r>
            <a:r>
              <a:rPr lang="zh-CN" altLang="en-US" dirty="0">
                <a:solidFill>
                  <a:schemeClr val="tx1"/>
                </a:solidFill>
              </a:rPr>
              <a:t>在</a:t>
            </a:r>
            <a:r>
              <a:rPr lang="zh-CN" altLang="en-US" dirty="0">
                <a:gradFill>
                  <a:gsLst>
                    <a:gs pos="0">
                      <a:srgbClr val="FE4444"/>
                    </a:gs>
                    <a:gs pos="100000">
                      <a:srgbClr val="832B2B"/>
                    </a:gs>
                  </a:gsLst>
                  <a:lin scaled="0"/>
                </a:gradFill>
              </a:rPr>
              <a:t>方法内部定义方法</a:t>
            </a:r>
            <a:r>
              <a:rPr lang="zh-CN" altLang="en-US" dirty="0"/>
              <a:t>。</a:t>
            </a:r>
            <a:endParaRPr lang="zh-CN" altLang="en-US" dirty="0"/>
          </a:p>
          <a:p>
            <a:pPr lvl="1"/>
            <a:r>
              <a:rPr lang="zh-CN" altLang="en-US" dirty="0"/>
              <a:t>定义方法时，方法的</a:t>
            </a:r>
            <a:r>
              <a:rPr lang="zh-CN" altLang="en-US" dirty="0">
                <a:gradFill>
                  <a:gsLst>
                    <a:gs pos="0">
                      <a:srgbClr val="FE4444"/>
                    </a:gs>
                    <a:gs pos="100000">
                      <a:srgbClr val="832B2B"/>
                    </a:gs>
                  </a:gsLst>
                  <a:lin scaled="0"/>
                </a:gradFill>
              </a:rPr>
              <a:t>结果应返回给调用者</a:t>
            </a:r>
            <a:r>
              <a:rPr lang="zh-CN" altLang="en-US" dirty="0"/>
              <a:t>，交由调用者来处理</a:t>
            </a:r>
            <a:endParaRPr lang="zh-CN" altLang="en-US" dirty="0"/>
          </a:p>
          <a:p>
            <a:pPr lvl="1"/>
            <a:endParaRPr lang="zh-CN" altLang="en-US" dirty="0"/>
          </a:p>
        </p:txBody>
      </p:sp>
      <p:pic>
        <p:nvPicPr>
          <p:cNvPr id="4" name="图片 3"/>
          <p:cNvPicPr>
            <a:picLocks noChangeAspect="1"/>
          </p:cNvPicPr>
          <p:nvPr/>
        </p:nvPicPr>
        <p:blipFill>
          <a:blip r:embed="rId1"/>
          <a:stretch>
            <a:fillRect/>
          </a:stretch>
        </p:blipFill>
        <p:spPr>
          <a:xfrm>
            <a:off x="7555230" y="952500"/>
            <a:ext cx="2190750" cy="1857375"/>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知识点</a:t>
            </a:r>
            <a:r>
              <a:rPr lang="en-US" altLang="zh-CN" dirty="0">
                <a:sym typeface="+mn-ea"/>
              </a:rPr>
              <a:t>1-</a:t>
            </a:r>
            <a:r>
              <a:rPr lang="zh-CN" altLang="en-US" dirty="0">
                <a:sym typeface="+mn-ea"/>
              </a:rPr>
              <a:t>方法的定义及声明形式</a:t>
            </a:r>
            <a:r>
              <a:rPr lang="en-US" altLang="zh-CN" dirty="0">
                <a:sym typeface="+mn-ea"/>
              </a:rPr>
              <a:t>-</a:t>
            </a:r>
            <a:r>
              <a:rPr lang="zh-CN" altLang="en-US" dirty="0">
                <a:sym typeface="+mn-ea"/>
              </a:rPr>
              <a:t>练习</a:t>
            </a:r>
            <a:endParaRPr lang="zh-CN" altLang="en-US" dirty="0">
              <a:sym typeface="+mn-ea"/>
            </a:endParaRPr>
          </a:p>
        </p:txBody>
      </p:sp>
      <p:sp>
        <p:nvSpPr>
          <p:cNvPr id="3" name="内容占位符 2"/>
          <p:cNvSpPr>
            <a:spLocks noGrp="1"/>
          </p:cNvSpPr>
          <p:nvPr>
            <p:ph idx="1"/>
          </p:nvPr>
        </p:nvSpPr>
        <p:spPr/>
        <p:txBody>
          <a:bodyPr/>
          <a:p>
            <a:r>
              <a:rPr lang="zh-CN" altLang="en-US"/>
              <a:t>常见错误</a:t>
            </a:r>
            <a:endParaRPr lang="zh-CN" altLang="en-US"/>
          </a:p>
        </p:txBody>
      </p:sp>
      <p:pic>
        <p:nvPicPr>
          <p:cNvPr id="505863" name="Picture 7" descr="代码改错"/>
          <p:cNvPicPr>
            <a:picLocks noChangeAspect="1"/>
          </p:cNvPicPr>
          <p:nvPr/>
        </p:nvPicPr>
        <p:blipFill>
          <a:blip r:embed="rId1"/>
          <a:stretch>
            <a:fillRect/>
          </a:stretch>
        </p:blipFill>
        <p:spPr>
          <a:xfrm>
            <a:off x="400685" y="1817053"/>
            <a:ext cx="1042988" cy="752475"/>
          </a:xfrm>
          <a:prstGeom prst="rect">
            <a:avLst/>
          </a:prstGeom>
          <a:noFill/>
          <a:ln w="9525">
            <a:noFill/>
          </a:ln>
        </p:spPr>
      </p:pic>
      <p:sp>
        <p:nvSpPr>
          <p:cNvPr id="505858" name="AutoShape 2"/>
          <p:cNvSpPr/>
          <p:nvPr/>
        </p:nvSpPr>
        <p:spPr>
          <a:xfrm>
            <a:off x="1594168" y="1743710"/>
            <a:ext cx="7912100" cy="1799078"/>
          </a:xfrm>
          <a:prstGeom prst="roundRect">
            <a:avLst>
              <a:gd name="adj" fmla="val 9741"/>
            </a:avLst>
          </a:prstGeom>
          <a:gradFill rotWithShape="1">
            <a:gsLst>
              <a:gs pos="0">
                <a:schemeClr val="accent2"/>
              </a:gs>
              <a:gs pos="100000">
                <a:srgbClr val="FFFFFF"/>
              </a:gs>
            </a:gsLst>
            <a:lin ang="5400000" scaled="1"/>
            <a:tileRect/>
          </a:gradFill>
          <a:ln w="9525" cap="flat" cmpd="sng">
            <a:solidFill>
              <a:srgbClr val="FF3300"/>
            </a:solidFill>
            <a:prstDash val="solid"/>
            <a:headEnd type="none" w="med" len="med"/>
            <a:tailEnd type="none" w="med" len="med"/>
          </a:ln>
        </p:spPr>
        <p:txBody>
          <a:bodyPr>
            <a:spAutoFit/>
          </a:bodyPr>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public class Student{</a:t>
            </a:r>
            <a:endParaRPr lang="en-US" altLang="zh-CN" b="1" dirty="0">
              <a:latin typeface="Arial" panose="020B0604020202020204" pitchFamily="34" charset="0"/>
              <a:ea typeface="黑体" panose="02010609060101010101" charset="-122"/>
            </a:endParaRP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	public void showInfo(){</a:t>
            </a:r>
            <a:endParaRPr lang="en-US" altLang="zh-CN" b="1" dirty="0">
              <a:latin typeface="Arial" panose="020B0604020202020204" pitchFamily="34" charset="0"/>
              <a:ea typeface="黑体" panose="02010609060101010101" charset="-122"/>
            </a:endParaRP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       	return "</a:t>
            </a:r>
            <a:r>
              <a:rPr lang="zh-CN" altLang="en-US" b="1" dirty="0">
                <a:latin typeface="Arial" panose="020B0604020202020204" pitchFamily="34" charset="0"/>
                <a:ea typeface="黑体" panose="02010609060101010101" charset="-122"/>
              </a:rPr>
              <a:t>我是一名学生</a:t>
            </a:r>
            <a:r>
              <a:rPr lang="en-US" altLang="zh-CN" b="1" dirty="0">
                <a:latin typeface="Arial" panose="020B0604020202020204" pitchFamily="34" charset="0"/>
                <a:ea typeface="黑体" panose="02010609060101010101" charset="-122"/>
              </a:rPr>
              <a:t>";</a:t>
            </a:r>
            <a:endParaRPr lang="en-US" altLang="zh-CN" b="1" dirty="0">
              <a:latin typeface="Arial" panose="020B0604020202020204" pitchFamily="34" charset="0"/>
              <a:ea typeface="黑体" panose="02010609060101010101" charset="-122"/>
            </a:endParaRP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    	}</a:t>
            </a:r>
            <a:endParaRPr lang="en-US" altLang="zh-CN" b="1" dirty="0">
              <a:latin typeface="Arial" panose="020B0604020202020204" pitchFamily="34" charset="0"/>
              <a:ea typeface="黑体" panose="02010609060101010101" charset="-122"/>
            </a:endParaRP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a:t>
            </a:r>
            <a:endParaRPr lang="en-US" altLang="zh-CN" b="1" dirty="0">
              <a:latin typeface="Arial" panose="020B0604020202020204" pitchFamily="34" charset="0"/>
              <a:ea typeface="黑体" panose="02010609060101010101" charset="-122"/>
            </a:endParaRPr>
          </a:p>
        </p:txBody>
      </p:sp>
      <p:sp>
        <p:nvSpPr>
          <p:cNvPr id="507906" name="AutoShape 2"/>
          <p:cNvSpPr/>
          <p:nvPr/>
        </p:nvSpPr>
        <p:spPr>
          <a:xfrm>
            <a:off x="1594168" y="3755390"/>
            <a:ext cx="7951787" cy="2503798"/>
          </a:xfrm>
          <a:prstGeom prst="roundRect">
            <a:avLst>
              <a:gd name="adj" fmla="val 9741"/>
            </a:avLst>
          </a:prstGeom>
          <a:gradFill rotWithShape="1">
            <a:gsLst>
              <a:gs pos="0">
                <a:schemeClr val="accent2"/>
              </a:gs>
              <a:gs pos="100000">
                <a:srgbClr val="FFFFFF"/>
              </a:gs>
            </a:gsLst>
            <a:lin ang="5400000" scaled="1"/>
            <a:tileRect/>
          </a:gradFill>
          <a:ln w="9525" cap="flat" cmpd="sng">
            <a:solidFill>
              <a:srgbClr val="FF3300"/>
            </a:solidFill>
            <a:prstDash val="solid"/>
            <a:headEnd type="none" w="med" len="med"/>
            <a:tailEnd type="none" w="med" len="med"/>
          </a:ln>
        </p:spPr>
        <p:txBody>
          <a:bodyPr>
            <a:spAutoFit/>
          </a:bodyPr>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public class Student{</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public double getInfo(){</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weight = 95.5;</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height = 1.69;</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return weight, height;</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a:t>
            </a:r>
            <a:endParaRPr lang="en-US" altLang="zh-CN" b="1" dirty="0">
              <a:latin typeface="Arial" panose="020B0604020202020204" pitchFamily="34" charset="0"/>
              <a:ea typeface="黑体" panose="0201060906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5863"/>
                                        </p:tgtEl>
                                        <p:attrNameLst>
                                          <p:attrName>style.visibility</p:attrName>
                                        </p:attrNameLst>
                                      </p:cBhvr>
                                      <p:to>
                                        <p:strVal val="visible"/>
                                      </p:to>
                                    </p:set>
                                    <p:anim calcmode="lin" valueType="num">
                                      <p:cBhvr additive="base">
                                        <p:cTn id="7" dur="500" fill="hold"/>
                                        <p:tgtEl>
                                          <p:spTgt spid="505863"/>
                                        </p:tgtEl>
                                        <p:attrNameLst>
                                          <p:attrName>ppt_x</p:attrName>
                                        </p:attrNameLst>
                                      </p:cBhvr>
                                      <p:tavLst>
                                        <p:tav tm="0">
                                          <p:val>
                                            <p:strVal val="1+#ppt_w/2"/>
                                          </p:val>
                                        </p:tav>
                                        <p:tav tm="100000">
                                          <p:val>
                                            <p:strVal val="#ppt_x"/>
                                          </p:val>
                                        </p:tav>
                                      </p:tavLst>
                                    </p:anim>
                                    <p:anim calcmode="lin" valueType="num">
                                      <p:cBhvr additive="base">
                                        <p:cTn id="8" dur="500" fill="hold"/>
                                        <p:tgtEl>
                                          <p:spTgt spid="5058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05858"/>
                                        </p:tgtEl>
                                        <p:attrNameLst>
                                          <p:attrName>style.visibility</p:attrName>
                                        </p:attrNameLst>
                                      </p:cBhvr>
                                      <p:to>
                                        <p:strVal val="visible"/>
                                      </p:to>
                                    </p:set>
                                    <p:animEffect transition="in" filter="blinds(horizontal)">
                                      <p:cBhvr>
                                        <p:cTn id="12" dur="500"/>
                                        <p:tgtEl>
                                          <p:spTgt spid="505858"/>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507906"/>
                                        </p:tgtEl>
                                        <p:attrNameLst>
                                          <p:attrName>style.visibility</p:attrName>
                                        </p:attrNameLst>
                                      </p:cBhvr>
                                      <p:to>
                                        <p:strVal val="visible"/>
                                      </p:to>
                                    </p:set>
                                    <p:animEffect transition="in" filter="blinds(horizontal)">
                                      <p:cBhvr>
                                        <p:cTn id="16" dur="500"/>
                                        <p:tgtEl>
                                          <p:spTgt spid="507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bldLvl="0" animBg="1"/>
      <p:bldP spid="50790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知识点</a:t>
            </a:r>
            <a:r>
              <a:rPr lang="en-US" altLang="zh-CN" dirty="0">
                <a:sym typeface="+mn-ea"/>
              </a:rPr>
              <a:t>1-</a:t>
            </a:r>
            <a:r>
              <a:rPr lang="zh-CN" altLang="en-US" dirty="0">
                <a:sym typeface="+mn-ea"/>
              </a:rPr>
              <a:t>方法的定义及声明形式</a:t>
            </a:r>
            <a:r>
              <a:rPr lang="en-US" altLang="zh-CN" dirty="0">
                <a:sym typeface="+mn-ea"/>
              </a:rPr>
              <a:t>-</a:t>
            </a:r>
            <a:r>
              <a:rPr lang="zh-CN" altLang="en-US" dirty="0">
                <a:sym typeface="+mn-ea"/>
              </a:rPr>
              <a:t>练习</a:t>
            </a:r>
            <a:endParaRPr lang="zh-CN" altLang="en-US"/>
          </a:p>
        </p:txBody>
      </p:sp>
      <p:sp>
        <p:nvSpPr>
          <p:cNvPr id="508930" name="AutoShape 2"/>
          <p:cNvSpPr/>
          <p:nvPr/>
        </p:nvSpPr>
        <p:spPr>
          <a:xfrm>
            <a:off x="1700530" y="1099820"/>
            <a:ext cx="5915660" cy="2876097"/>
          </a:xfrm>
          <a:prstGeom prst="roundRect">
            <a:avLst>
              <a:gd name="adj" fmla="val 9741"/>
            </a:avLst>
          </a:prstGeom>
          <a:gradFill rotWithShape="1">
            <a:gsLst>
              <a:gs pos="0">
                <a:schemeClr val="accent2"/>
              </a:gs>
              <a:gs pos="100000">
                <a:srgbClr val="FFFFFF"/>
              </a:gs>
            </a:gsLst>
            <a:lin ang="5400000" scaled="1"/>
            <a:tileRect/>
          </a:gradFill>
          <a:ln w="9525" cap="flat" cmpd="sng">
            <a:solidFill>
              <a:srgbClr val="FF3300"/>
            </a:solidFill>
            <a:prstDash val="solid"/>
            <a:headEnd type="none" w="med" len="med"/>
            <a:tailEnd type="none" w="med" len="med"/>
          </a:ln>
        </p:spPr>
        <p:txBody>
          <a:bodyPr wrap="square">
            <a:spAutoFit/>
          </a:bodyPr>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public class Student{</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public String showInfo(){</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return "</a:t>
            </a:r>
            <a:r>
              <a:rPr lang="en-US" altLang="zh-CN" b="1" dirty="0">
                <a:latin typeface="Arial" panose="020B0604020202020204" pitchFamily="34" charset="0"/>
                <a:ea typeface="黑体" panose="02010609060101010101" charset="-122"/>
                <a:sym typeface="+mn-ea"/>
              </a:rPr>
              <a:t>我是一名学生</a:t>
            </a:r>
            <a:r>
              <a:rPr lang="en-US" altLang="zh-CN" b="1" dirty="0">
                <a:latin typeface="Arial" panose="020B0604020202020204" pitchFamily="34" charset="0"/>
                <a:ea typeface="黑体" panose="02010609060101010101" charset="-122"/>
                <a:sym typeface="+mn-ea"/>
              </a:rPr>
              <a:t>";</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public double getInfo(){</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weight = 95.5;</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height = 1.69;</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return weight;</a:t>
            </a:r>
            <a:endParaRPr lang="en-US" altLang="zh-CN" b="1" dirty="0">
              <a:latin typeface="Arial" panose="020B0604020202020204" pitchFamily="34" charset="0"/>
              <a:ea typeface="黑体" panose="02010609060101010101" charset="-122"/>
              <a:sym typeface="+mn-ea"/>
            </a:endParaRP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a:t>
            </a:r>
            <a:endParaRPr lang="en-US" altLang="zh-CN" b="1" dirty="0">
              <a:latin typeface="Arial" panose="020B0604020202020204" pitchFamily="34" charset="0"/>
              <a:ea typeface="黑体" panose="02010609060101010101" charset="-122"/>
              <a:sym typeface="+mn-ea"/>
            </a:endParaRPr>
          </a:p>
        </p:txBody>
      </p:sp>
      <p:pic>
        <p:nvPicPr>
          <p:cNvPr id="505863" name="Picture 7" descr="代码改错"/>
          <p:cNvPicPr>
            <a:picLocks noChangeAspect="1"/>
          </p:cNvPicPr>
          <p:nvPr/>
        </p:nvPicPr>
        <p:blipFill>
          <a:blip r:embed="rId1"/>
          <a:stretch>
            <a:fillRect/>
          </a:stretch>
        </p:blipFill>
        <p:spPr>
          <a:xfrm>
            <a:off x="302260" y="1099503"/>
            <a:ext cx="1042988" cy="752475"/>
          </a:xfrm>
          <a:prstGeom prst="rect">
            <a:avLst/>
          </a:prstGeom>
          <a:noFill/>
          <a:ln w="9525">
            <a:noFill/>
          </a:ln>
        </p:spPr>
      </p:pic>
      <p:pic>
        <p:nvPicPr>
          <p:cNvPr id="29700" name="Picture 4" descr="现场编程"/>
          <p:cNvPicPr>
            <a:picLocks noChangeAspect="1"/>
          </p:cNvPicPr>
          <p:nvPr/>
        </p:nvPicPr>
        <p:blipFill>
          <a:blip r:embed="rId2"/>
          <a:stretch>
            <a:fillRect/>
          </a:stretch>
        </p:blipFill>
        <p:spPr>
          <a:xfrm>
            <a:off x="302260" y="4414838"/>
            <a:ext cx="1047750" cy="757237"/>
          </a:xfrm>
          <a:prstGeom prst="rect">
            <a:avLst/>
          </a:prstGeom>
          <a:noFill/>
          <a:ln w="9525">
            <a:noFill/>
          </a:ln>
        </p:spPr>
      </p:pic>
      <p:sp>
        <p:nvSpPr>
          <p:cNvPr id="4" name="文本框 3"/>
          <p:cNvSpPr txBox="1"/>
          <p:nvPr/>
        </p:nvSpPr>
        <p:spPr>
          <a:xfrm>
            <a:off x="1465580" y="4526915"/>
            <a:ext cx="9155430" cy="2028825"/>
          </a:xfrm>
          <a:prstGeom prst="rect">
            <a:avLst/>
          </a:prstGeom>
          <a:noFill/>
        </p:spPr>
        <p:txBody>
          <a:bodyPr wrap="none" rtlCol="0">
            <a:spAutoFit/>
          </a:bodyPr>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noProof="0">
                <a:ln>
                  <a:noFill/>
                </a:ln>
                <a:solidFill>
                  <a:schemeClr val="tx2"/>
                </a:solidFill>
                <a:effectLst/>
                <a:uLnTx/>
                <a:uFillTx/>
                <a:sym typeface="+mn-ea"/>
              </a:rPr>
              <a:t>需求说明：</a:t>
            </a:r>
            <a:endParaRPr kumimoji="0" lang="zh-CN" altLang="en-US"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noProof="0">
                <a:ln>
                  <a:noFill/>
                </a:ln>
                <a:solidFill>
                  <a:schemeClr val="tx2"/>
                </a:solidFill>
                <a:effectLst/>
                <a:uLnTx/>
                <a:uFillTx/>
                <a:sym typeface="+mn-ea"/>
              </a:rPr>
              <a:t>从键盘接收三门课分数，计算三门课的平均分和总成绩，编写成绩计算类实现功能 </a:t>
            </a:r>
            <a:endParaRPr kumimoji="0" lang="zh-CN" altLang="en-US"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noProof="0">
                <a:ln>
                  <a:noFill/>
                </a:ln>
                <a:solidFill>
                  <a:schemeClr val="tx2"/>
                </a:solidFill>
                <a:effectLst/>
                <a:uLnTx/>
                <a:uFillTx/>
                <a:sym typeface="+mn-ea"/>
              </a:rPr>
              <a:t>实现思路：</a:t>
            </a:r>
            <a:endParaRPr kumimoji="0" lang="zh-CN" altLang="en-US"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lang="en-US" altLang="zh-CN" noProof="0">
                <a:ln>
                  <a:noFill/>
                </a:ln>
                <a:solidFill>
                  <a:schemeClr val="tx2"/>
                </a:solidFill>
                <a:effectLst/>
                <a:uLnTx/>
                <a:uFillTx/>
                <a:sym typeface="+mn-ea"/>
              </a:rPr>
              <a:t>1</a:t>
            </a:r>
            <a:r>
              <a:rPr lang="zh-CN" altLang="en-US" noProof="0">
                <a:ln>
                  <a:noFill/>
                </a:ln>
                <a:solidFill>
                  <a:schemeClr val="tx2"/>
                </a:solidFill>
                <a:effectLst/>
                <a:uLnTx/>
                <a:uFillTx/>
                <a:sym typeface="+mn-ea"/>
              </a:rPr>
              <a:t>、创建类 </a:t>
            </a:r>
            <a:r>
              <a:rPr lang="en-US" altLang="zh-CN" noProof="0">
                <a:ln>
                  <a:noFill/>
                </a:ln>
                <a:solidFill>
                  <a:schemeClr val="tx2"/>
                </a:solidFill>
                <a:effectLst/>
                <a:uLnTx/>
                <a:uFillTx/>
                <a:sym typeface="+mn-ea"/>
              </a:rPr>
              <a:t>ScoreCalc</a:t>
            </a:r>
            <a:endParaRPr kumimoji="0" lang="zh-CN" altLang="en-US"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lang="en-US" altLang="zh-CN" noProof="0">
                <a:ln>
                  <a:noFill/>
                </a:ln>
                <a:solidFill>
                  <a:schemeClr val="tx2"/>
                </a:solidFill>
                <a:effectLst/>
                <a:uLnTx/>
                <a:uFillTx/>
                <a:sym typeface="+mn-ea"/>
              </a:rPr>
              <a:t>2</a:t>
            </a:r>
            <a:r>
              <a:rPr lang="zh-CN" altLang="en-US" noProof="0">
                <a:ln>
                  <a:noFill/>
                </a:ln>
                <a:solidFill>
                  <a:schemeClr val="tx2"/>
                </a:solidFill>
                <a:effectLst/>
                <a:uLnTx/>
                <a:uFillTx/>
                <a:sym typeface="+mn-ea"/>
              </a:rPr>
              <a:t>、编写方法实现各功能</a:t>
            </a:r>
            <a:endParaRPr kumimoji="0" lang="zh-CN" altLang="en-US"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lang="en-US" altLang="zh-CN" noProof="0">
                <a:ln>
                  <a:noFill/>
                </a:ln>
                <a:solidFill>
                  <a:schemeClr val="tx2"/>
                </a:solidFill>
                <a:effectLst/>
                <a:uLnTx/>
                <a:uFillTx/>
                <a:sym typeface="+mn-ea"/>
              </a:rPr>
              <a:t>3</a:t>
            </a:r>
            <a:r>
              <a:rPr lang="zh-CN" altLang="en-US" noProof="0">
                <a:ln>
                  <a:noFill/>
                </a:ln>
                <a:solidFill>
                  <a:schemeClr val="tx2"/>
                </a:solidFill>
                <a:effectLst/>
                <a:uLnTx/>
                <a:uFillTx/>
                <a:sym typeface="+mn-ea"/>
              </a:rPr>
              <a:t>、编写测试类</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8930"/>
                                        </p:tgtEl>
                                        <p:attrNameLst>
                                          <p:attrName>style.visibility</p:attrName>
                                        </p:attrNameLst>
                                      </p:cBhvr>
                                      <p:to>
                                        <p:strVal val="visible"/>
                                      </p:to>
                                    </p:set>
                                    <p:animEffect transition="in" filter="blinds(horizontal)">
                                      <p:cBhvr>
                                        <p:cTn id="7" dur="500"/>
                                        <p:tgtEl>
                                          <p:spTgt spid="508930"/>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05863"/>
                                        </p:tgtEl>
                                        <p:attrNameLst>
                                          <p:attrName>style.visibility</p:attrName>
                                        </p:attrNameLst>
                                      </p:cBhvr>
                                      <p:to>
                                        <p:strVal val="visible"/>
                                      </p:to>
                                    </p:set>
                                    <p:anim calcmode="lin" valueType="num">
                                      <p:cBhvr additive="base">
                                        <p:cTn id="11" dur="500" fill="hold"/>
                                        <p:tgtEl>
                                          <p:spTgt spid="505863"/>
                                        </p:tgtEl>
                                        <p:attrNameLst>
                                          <p:attrName>ppt_x</p:attrName>
                                        </p:attrNameLst>
                                      </p:cBhvr>
                                      <p:tavLst>
                                        <p:tav tm="0">
                                          <p:val>
                                            <p:strVal val="1+#ppt_w/2"/>
                                          </p:val>
                                        </p:tav>
                                        <p:tav tm="100000">
                                          <p:val>
                                            <p:strVal val="#ppt_x"/>
                                          </p:val>
                                        </p:tav>
                                      </p:tavLst>
                                    </p:anim>
                                    <p:anim calcmode="lin" valueType="num">
                                      <p:cBhvr additive="base">
                                        <p:cTn id="12" dur="500" fill="hold"/>
                                        <p:tgtEl>
                                          <p:spTgt spid="505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bldLvl="0" animBg="1"/>
    </p:bldLst>
  </p:timing>
</p:sld>
</file>

<file path=ppt/tags/tag1.xml><?xml version="1.0" encoding="utf-8"?>
<p:tagLst xmlns:p="http://schemas.openxmlformats.org/presentationml/2006/main">
  <p:tag name="KSO_WM_UNIT_PLACING_PICTURE_USER_VIEWPORT" val="{&quot;height&quot;:2955,&quot;width&quot;:47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4609</Words>
  <Application>WPS 演示</Application>
  <PresentationFormat>宽屏</PresentationFormat>
  <Paragraphs>300</Paragraphs>
  <Slides>24</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微软雅黑 Light</vt:lpstr>
      <vt:lpstr>黑体</vt:lpstr>
      <vt:lpstr>Calibri</vt:lpstr>
      <vt:lpstr>Wingdings 2</vt:lpstr>
      <vt:lpstr>Arial Unicode MS</vt:lpstr>
      <vt:lpstr>等线</vt:lpstr>
      <vt:lpstr>Office 主题</vt:lpstr>
      <vt:lpstr>类的方法</vt:lpstr>
      <vt:lpstr>本章目标</vt:lpstr>
      <vt:lpstr>知识点1-方法的定义及声明形式</vt:lpstr>
      <vt:lpstr> 知识点1-方法的定义及声明形式 </vt:lpstr>
      <vt:lpstr>知识点1-方法的定义及声明形式</vt:lpstr>
      <vt:lpstr>知识点1-方法的定义及声明形式</vt:lpstr>
      <vt:lpstr>知识点1-方法的定义及声明形式</vt:lpstr>
      <vt:lpstr>知识点1-方法的定义及声明形式-练习</vt:lpstr>
      <vt:lpstr>知识点1-方法的定义及声明形式-练习</vt:lpstr>
      <vt:lpstr>知识点2-方法的调用以及参数传递</vt:lpstr>
      <vt:lpstr> 知识点5-可变参数 </vt:lpstr>
      <vt:lpstr> 知识点5-可变参数 </vt:lpstr>
      <vt:lpstr> 知识点5-可变参数 </vt:lpstr>
      <vt:lpstr> 知识点5-可变参数 </vt:lpstr>
      <vt:lpstr>知识点5：可变参数与注意事项</vt:lpstr>
      <vt:lpstr>知识点6：匿名类型，基本数据类型，引用数据类型当参数</vt:lpstr>
      <vt:lpstr>知识点6：匿名类型，基本数据类型，引用数据类型当参数</vt:lpstr>
      <vt:lpstr>知识点6：匿名类型，基本数据类型，引用数据类型当参数</vt:lpstr>
      <vt:lpstr>知识点7：方法递归</vt:lpstr>
      <vt:lpstr>知识点7：方法递归</vt:lpstr>
      <vt:lpstr>知识点8：掌握debug调试过程</vt:lpstr>
      <vt:lpstr>知识点8：掌握debug调试过程</vt:lpstr>
      <vt:lpstr>知识点8：掌握debug调试过程</vt:lpstr>
      <vt:lpstr>综合案例</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GuXue</cp:lastModifiedBy>
  <cp:revision>1496</cp:revision>
  <dcterms:created xsi:type="dcterms:W3CDTF">2014-03-19T14:07:00Z</dcterms:created>
  <dcterms:modified xsi:type="dcterms:W3CDTF">2021-01-22T04:09:50Z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