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478" r:id="rId3"/>
    <p:sldId id="493" r:id="rId5"/>
    <p:sldId id="685" r:id="rId6"/>
    <p:sldId id="718" r:id="rId7"/>
    <p:sldId id="686" r:id="rId8"/>
    <p:sldId id="688" r:id="rId9"/>
    <p:sldId id="721" r:id="rId10"/>
    <p:sldId id="724" r:id="rId11"/>
    <p:sldId id="754" r:id="rId12"/>
    <p:sldId id="778" r:id="rId13"/>
    <p:sldId id="720" r:id="rId14"/>
    <p:sldId id="783" r:id="rId15"/>
    <p:sldId id="722" r:id="rId16"/>
    <p:sldId id="787" r:id="rId17"/>
    <p:sldId id="781" r:id="rId18"/>
    <p:sldId id="7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990000"/>
    <a:srgbClr val="AE0B0B"/>
    <a:srgbClr val="CC6600"/>
    <a:srgbClr val="3B9D3B"/>
    <a:srgbClr val="3D3D3D"/>
    <a:srgbClr val="000066"/>
    <a:srgbClr val="CC33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0" autoAdjust="0"/>
    <p:restoredTop sz="79459" autoAdjust="0"/>
  </p:normalViewPr>
  <p:slideViewPr>
    <p:cSldViewPr snapToGrid="0">
      <p:cViewPr varScale="1">
        <p:scale>
          <a:sx n="57" d="100"/>
          <a:sy n="57" d="100"/>
        </p:scale>
        <p:origin x="978" y="72"/>
      </p:cViewPr>
      <p:guideLst>
        <p:guide orient="horz" pos="2092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三大特征（定义）</a:t>
            </a:r>
            <a:endParaRPr lang="zh-CN" altLang="en-US" dirty="0"/>
          </a:p>
          <a:p>
            <a:r>
              <a:rPr lang="zh-CN" altLang="en-US" dirty="0"/>
              <a:t>1、封装(Encapsulation)</a:t>
            </a:r>
            <a:endParaRPr lang="zh-CN" altLang="en-US" dirty="0"/>
          </a:p>
          <a:p>
            <a:r>
              <a:rPr lang="zh-CN" altLang="en-US" dirty="0"/>
              <a:t>    （1）理解：定义对象和操作，只提供抽象的接口，并隐藏它们的具体实现。</a:t>
            </a:r>
            <a:endParaRPr lang="zh-CN" altLang="en-US" dirty="0"/>
          </a:p>
          <a:p>
            <a:r>
              <a:rPr lang="zh-CN" altLang="en-US" dirty="0"/>
              <a:t>    （2）Java中体现：spring mvc设计模型中的model(模型层)，使用到javabean实体类将属性和方法封装起来，通过get/set方法调用。</a:t>
            </a:r>
            <a:endParaRPr lang="zh-CN" altLang="en-US" dirty="0"/>
          </a:p>
          <a:p>
            <a:r>
              <a:rPr lang="zh-CN" altLang="en-US" dirty="0"/>
              <a:t>    （3）个人比喻总结：笔记本电脑，我们能看到开机键、键盘、显示屏，却看不到他们的内部结构。这就是封装的体现，我们只需要会按开机键，敲键盘，看屏幕就行了，具体内部组装结构被隐藏起来了，因为也没有必要知道它内部结构是什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2、继承（Inheritance）</a:t>
            </a:r>
            <a:endParaRPr lang="zh-CN" altLang="en-US" dirty="0"/>
          </a:p>
          <a:p>
            <a:r>
              <a:rPr lang="zh-CN" altLang="en-US" dirty="0"/>
              <a:t>   （1）理解：通过现有数据类型的性质，创建新的数据类型，而不影响原有数据类型。</a:t>
            </a:r>
            <a:endParaRPr lang="zh-CN" altLang="en-US" dirty="0"/>
          </a:p>
          <a:p>
            <a:r>
              <a:rPr lang="zh-CN" altLang="en-US" dirty="0"/>
              <a:t>   （2）Java中体现：在原有类的基础上，新建一个类。原有类称为父类，新建的类叫子类。子类可以重写父类的方法，也可以拓展自己的方法。</a:t>
            </a:r>
            <a:endParaRPr lang="zh-CN" altLang="en-US" dirty="0"/>
          </a:p>
          <a:p>
            <a:r>
              <a:rPr lang="zh-CN" altLang="en-US" dirty="0"/>
              <a:t>   （3）个人比喻总结：人和学生，人是父类，学生是子类，学生拥有着人的特征，同时还多了要上课、做作业等行为。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3、多态（Polymorphism）</a:t>
            </a:r>
            <a:endParaRPr lang="zh-CN" altLang="en-US" dirty="0"/>
          </a:p>
          <a:p>
            <a:r>
              <a:rPr lang="zh-CN" altLang="en-US" dirty="0"/>
              <a:t>   （1）理解：多个不同对象对同一消息作出响应。  </a:t>
            </a:r>
            <a:endParaRPr lang="zh-CN" altLang="en-US" dirty="0"/>
          </a:p>
          <a:p>
            <a:r>
              <a:rPr lang="zh-CN" altLang="en-US" dirty="0"/>
              <a:t>   （2）Java中体现：</a:t>
            </a:r>
            <a:endParaRPr lang="zh-CN" altLang="en-US" dirty="0"/>
          </a:p>
          <a:p>
            <a:r>
              <a:rPr lang="zh-CN" altLang="en-US" dirty="0"/>
              <a:t>            A.接口实现（A implements B）（不同类的相同行为）；</a:t>
            </a:r>
            <a:endParaRPr lang="zh-CN" altLang="en-US" dirty="0"/>
          </a:p>
          <a:p>
            <a:r>
              <a:rPr lang="zh-CN" altLang="en-US" dirty="0"/>
              <a:t>            B.子类继承父类重写父类方法（B extends A）；</a:t>
            </a:r>
            <a:endParaRPr lang="zh-CN" altLang="en-US" dirty="0"/>
          </a:p>
          <a:p>
            <a:r>
              <a:rPr lang="zh-CN" altLang="en-US" dirty="0"/>
              <a:t>            C.同一个类中方法重载。</a:t>
            </a:r>
            <a:endParaRPr lang="zh-CN" altLang="en-US" dirty="0"/>
          </a:p>
          <a:p>
            <a:r>
              <a:rPr lang="zh-CN" altLang="en-US" dirty="0"/>
              <a:t>   （3）个人比喻总结：下课铃声响了，小明回家了，小李、小王......也回家了</a:t>
            </a:r>
            <a:endParaRPr lang="zh-CN" altLang="en-US" dirty="0"/>
          </a:p>
          <a:p>
            <a:r>
              <a:rPr lang="zh-CN" altLang="en-US" dirty="0"/>
              <a:t>三大特征（作用）</a:t>
            </a:r>
            <a:endParaRPr lang="zh-CN" altLang="en-US" dirty="0"/>
          </a:p>
          <a:p>
            <a:r>
              <a:rPr lang="zh-CN" altLang="en-US" dirty="0"/>
              <a:t>      1、封装：继承是一种联结类的层次模型，并且允许和鼓励类的重用，它提供了一种明确表述共性的方法。对象的一个新类可以从现有的类中派生，这个过程称为类继承。新类继 承了原始类的特性，新类称为原始类的派生类（子类），而原始类称为新类的基类（父类）。派生类可以从它的基类那里继承方法和实例变量，并且类可以修改或增 加新的方法使之更适合特殊的需要。</a:t>
            </a:r>
            <a:endParaRPr lang="zh-CN" altLang="en-US" dirty="0"/>
          </a:p>
          <a:p>
            <a:r>
              <a:rPr lang="zh-CN" altLang="en-US" dirty="0"/>
              <a:t>      2、继承：封装是把过程和数据包围起来，对数据的访问只能通过已定义的界面。面向对象计算始于这个基本概念，即现实世界可以被描绘成一系列完全自治、封装的对象，这些对象通过一个受保护的接口访问其他对象。</a:t>
            </a:r>
            <a:endParaRPr lang="zh-CN" altLang="en-US" dirty="0"/>
          </a:p>
          <a:p>
            <a:r>
              <a:rPr lang="zh-CN" altLang="en-US" dirty="0"/>
              <a:t>      3、多态： 多态性是指允许不同类的对象对同一消息作出响应。多态性包括参数化多态性和包含多态性。多态性语言具有灵活、抽象、行为共享、代码共享的优势，很好的解决了应用程序函数同名问题。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>
                <a:sym typeface="+mn-ea"/>
              </a:rPr>
              <a:t>张三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属性：姓名、性别、身高、民族</a:t>
            </a:r>
            <a:r>
              <a:rPr lang="en-US" altLang="zh-CN" dirty="0" smtClean="0">
                <a:sym typeface="+mn-ea"/>
              </a:rPr>
              <a:t>…..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行为：跑、跳、工作、唱歌</a:t>
            </a:r>
            <a:r>
              <a:rPr lang="en-US" altLang="zh-CN" dirty="0" smtClean="0">
                <a:sym typeface="+mn-ea"/>
              </a:rPr>
              <a:t>…..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我的招商银行一卡通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属性：账号、密码、余额</a:t>
            </a:r>
            <a:r>
              <a:rPr lang="en-US" altLang="zh-CN" dirty="0" smtClean="0">
                <a:sym typeface="+mn-ea"/>
              </a:rPr>
              <a:t>……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行为：存款、取款、转账</a:t>
            </a:r>
            <a:r>
              <a:rPr lang="en-US" altLang="zh-CN" dirty="0" smtClean="0">
                <a:sym typeface="+mn-ea"/>
              </a:rPr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4-Java</a:t>
            </a:r>
            <a:r>
              <a:rPr lang="zh-CN" altLang="en-US" dirty="0">
                <a:sym typeface="+mn-ea"/>
              </a:rPr>
              <a:t>类的基本结构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355" y="849630"/>
            <a:ext cx="10163810" cy="5448935"/>
          </a:xfrm>
        </p:spPr>
        <p:txBody>
          <a:bodyPr/>
          <a:p>
            <a:r>
              <a:rPr lang="zh-CN" altLang="en-US"/>
              <a:t>类的结构：属性、方法、构造方法、内部类、块。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34857" y="1928267"/>
            <a:ext cx="2448272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String name;//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姓名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int age; //年龄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箭头连接符 10"/>
          <p:cNvCxnSpPr>
            <a:stCxn id="6" idx="3"/>
            <a:endCxn id="12" idx="2"/>
          </p:cNvCxnSpPr>
          <p:nvPr/>
        </p:nvCxnSpPr>
        <p:spPr>
          <a:xfrm>
            <a:off x="3483764" y="2288307"/>
            <a:ext cx="14351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27145" y="2648729"/>
            <a:ext cx="1008112" cy="43204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属性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34857" y="2792363"/>
            <a:ext cx="2664296" cy="345638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吃的方法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public void eat(){</a:t>
            </a:r>
            <a:endParaRPr lang="en-US" altLang="zh-CN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System.</a:t>
            </a:r>
            <a:r>
              <a:rPr lang="en-US" altLang="zh-CN" i="1" dirty="0" err="1" smtClean="0">
                <a:latin typeface="黑体" panose="02010609060101010101" charset="-122"/>
                <a:ea typeface="黑体" panose="02010609060101010101" charset="-122"/>
              </a:rPr>
              <a:t>out.println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("</a:t>
            </a:r>
            <a:r>
              <a:rPr lang="zh-CN" altLang="en-US" i="1" dirty="0" smtClean="0">
                <a:latin typeface="黑体" panose="02010609060101010101" charset="-122"/>
                <a:ea typeface="黑体" panose="02010609060101010101" charset="-122"/>
              </a:rPr>
              <a:t>吃的真香！！！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");</a:t>
            </a:r>
            <a:endParaRPr lang="en-US" altLang="zh-CN" i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}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睡的方法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public void sleep(){</a:t>
            </a:r>
            <a:endParaRPr lang="en-US" altLang="zh-CN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System.out.println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("</a:t>
            </a:r>
            <a:r>
              <a:rPr lang="zh-CN" altLang="en-US" i="1" dirty="0" smtClean="0">
                <a:latin typeface="黑体" panose="02010609060101010101" charset="-122"/>
                <a:ea typeface="黑体" panose="02010609060101010101" charset="-122"/>
              </a:rPr>
              <a:t>睡的真香！！！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");</a:t>
            </a:r>
            <a:endParaRPr lang="en-US" altLang="zh-CN" i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55365" y="4808855"/>
            <a:ext cx="375285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806825" y="5160010"/>
            <a:ext cx="1008380" cy="51308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451850" y="1660525"/>
            <a:ext cx="1440180" cy="628015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构造方法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635257" y="1712243"/>
            <a:ext cx="3312368" cy="9144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public Student(){//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创建一个对象时需要的方法</a:t>
            </a:r>
            <a:endParaRPr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}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875617" y="1928267"/>
            <a:ext cx="57606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6" idx="2"/>
          </p:cNvCxnSpPr>
          <p:nvPr/>
        </p:nvCxnSpPr>
        <p:spPr>
          <a:xfrm>
            <a:off x="8163649" y="3676526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35257" y="2792363"/>
            <a:ext cx="3600400" cy="187220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我是实例块</a:t>
            </a:r>
            <a:r>
              <a:rPr lang="en-US" altLang="zh-CN" i="1" dirty="0" smtClean="0"/>
              <a:t>");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static{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(“</a:t>
            </a:r>
            <a:r>
              <a:rPr lang="zh-CN" altLang="en-US" i="1" dirty="0" smtClean="0"/>
              <a:t>我是静态块</a:t>
            </a:r>
            <a:r>
              <a:rPr lang="en-US" altLang="zh-CN" i="1" dirty="0" smtClean="0"/>
              <a:t>”</a:t>
            </a:r>
            <a:r>
              <a:rPr lang="en-US" altLang="zh-CN" i="1" dirty="0" smtClean="0"/>
              <a:t>);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667750" y="3481070"/>
            <a:ext cx="1008380" cy="4635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块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23289" y="4808587"/>
            <a:ext cx="2088232" cy="86409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dirty="0" smtClean="0"/>
              <a:t>class 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cxnSp>
        <p:nvCxnSpPr>
          <p:cNvPr id="41" name="直接箭头连接符 40"/>
          <p:cNvCxnSpPr>
            <a:stCxn id="38" idx="3"/>
            <a:endCxn id="42" idx="2"/>
          </p:cNvCxnSpPr>
          <p:nvPr/>
        </p:nvCxnSpPr>
        <p:spPr>
          <a:xfrm>
            <a:off x="7011521" y="5241270"/>
            <a:ext cx="56324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574915" y="5106670"/>
            <a:ext cx="1304290" cy="620395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内部类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076960"/>
            <a:ext cx="11015980" cy="6407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类的声明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类的作用：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类就是一个模板，定义多个对象共同的属性和方法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示例：</a:t>
            </a:r>
            <a:r>
              <a:rPr lang="en-US" altLang="zh-CN" sz="2400" dirty="0" smtClean="0">
                <a:sym typeface="+mn-ea"/>
              </a:rPr>
              <a:t>public class Student{ }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5-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类的声明形式以及作用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135" y="2003425"/>
            <a:ext cx="8378825" cy="2851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lvl="1" indent="0" algn="l" defTabSz="0">
              <a:lnSpc>
                <a:spcPct val="110000"/>
              </a:lnSpc>
              <a:buClr>
                <a:srgbClr val="92D050"/>
              </a:buClr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访问权限修饰符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】【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修饰符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】   class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类名 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{</a:t>
            </a:r>
            <a:endParaRPr lang="en-US" altLang="zh-CN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              类体</a:t>
            </a:r>
            <a:endParaRPr lang="en-US" altLang="zh-CN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   }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pPr algn="l" defTabSz="0">
              <a:lnSpc>
                <a:spcPct val="150000"/>
              </a:lnSpc>
              <a:buClrTx/>
              <a:buSzTx/>
            </a:pPr>
            <a:endParaRPr lang="zh-CN" altLang="en-US"/>
          </a:p>
          <a:p>
            <a:pPr algn="l" defTabSz="0">
              <a:lnSpc>
                <a:spcPct val="150000"/>
              </a:lnSpc>
              <a:buClrTx/>
              <a:buSzTx/>
            </a:pPr>
            <a:endParaRPr lang="zh-CN" altLang="en-US"/>
          </a:p>
          <a:p>
            <a:pPr algn="l" defTabSz="0">
              <a:lnSpc>
                <a:spcPct val="150000"/>
              </a:lnSpc>
              <a:buClrTx/>
              <a:buSzTx/>
            </a:pP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52120" y="4204335"/>
            <a:ext cx="2540000" cy="641985"/>
          </a:xfrm>
          <a:prstGeom prst="wedgeRoundRectCallout">
            <a:avLst>
              <a:gd name="adj1" fmla="val 51525"/>
              <a:gd name="adj2" fmla="val -328140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访问修饰符有两种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public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default</a:t>
            </a:r>
            <a:endParaRPr lang="en-US" altLang="zh-CN" sz="20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395595" y="4204335"/>
            <a:ext cx="2667000" cy="641985"/>
          </a:xfrm>
          <a:prstGeom prst="wedgeRoundRectCallout">
            <a:avLst>
              <a:gd name="adj1" fmla="val -79261"/>
              <a:gd name="adj2" fmla="val -336251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修饰符：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final, </a:t>
            </a:r>
            <a:r>
              <a:rPr lang="en-US" altLang="zh-CN" sz="2000" dirty="0" err="1" smtClean="0">
                <a:solidFill>
                  <a:schemeClr val="bg1"/>
                </a:solidFill>
                <a:sym typeface="+mn-ea"/>
              </a:rPr>
              <a:t>synchronized,abstract</a:t>
            </a:r>
            <a:endParaRPr lang="en-US" altLang="zh-CN" sz="2000" b="1" dirty="0" err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2135" y="1853565"/>
            <a:ext cx="8602980" cy="183261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6-</a:t>
            </a:r>
            <a:r>
              <a:rPr lang="zh-CN" altLang="en-US"/>
              <a:t>属性的声明形式及作用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属性的定义</a:t>
            </a:r>
            <a:endParaRPr lang="zh-CN" altLang="en-US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  </a:t>
            </a:r>
            <a:r>
              <a:rPr lang="zh-CN" altLang="en-US" sz="2000" kern="1200" dirty="0">
                <a:cs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cs typeface="微软雅黑 Light" panose="020B0502040204020203" pitchFamily="34" charset="-122"/>
                <a:sym typeface="Arial" panose="020B0604020202020204" pitchFamily="34" charset="0"/>
              </a:rPr>
              <a:t>属性即对象应有的数据</a:t>
            </a:r>
            <a:endParaRPr lang="en-US" altLang="zh-CN" sz="2000" kern="1200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kern="1200" dirty="0">
                <a:cs typeface="微软雅黑 Light" panose="020B0502040204020203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cs typeface="微软雅黑 Light" panose="020B0502040204020203" pitchFamily="34" charset="-122"/>
                <a:sym typeface="Arial" panose="020B0604020202020204" pitchFamily="34" charset="0"/>
              </a:rPr>
              <a:t>注：属性又称为成员变量，是声明在类中的变量，在方法体中声明的变量称为局部变量或临时变量</a:t>
            </a:r>
            <a:endParaRPr lang="zh-CN" altLang="en-US" sz="2000" kern="1200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属性的声明方式</a:t>
            </a:r>
            <a:endParaRPr lang="zh-CN" altLang="en-US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 marL="0" lvl="1" indent="0">
              <a:buNone/>
            </a:pPr>
            <a:endParaRPr lang="zh-CN" altLang="en-US" sz="2000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cs typeface="微软雅黑 Light" panose="020B0502040204020203" pitchFamily="34" charset="-122"/>
                <a:sym typeface="Arial" panose="020B0604020202020204" pitchFamily="34" charset="0"/>
              </a:rPr>
              <a:t>示例：</a:t>
            </a:r>
            <a:r>
              <a:rPr lang="zh-CN" altLang="en-US" sz="20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private String name;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      private double salary;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      private static int count=0;</a:t>
            </a:r>
            <a:endParaRPr lang="zh-CN" altLang="en-US" sz="2000" dirty="0">
              <a:cs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2600" y="3689985"/>
            <a:ext cx="8277860" cy="65532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8940" y="3757295"/>
            <a:ext cx="8826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【访问权限修饰符】【修饰符】数据类型 属性名【=初值】;</a:t>
            </a:r>
            <a:endParaRPr lang="zh-CN" altLang="en-US" sz="24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635" y="849630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、分析的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汽车类编码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分析的学生类编码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81763" y="5866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案例编程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648460"/>
            <a:ext cx="5629275" cy="2912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 dirty="0">
                <a:sym typeface="+mn-ea"/>
              </a:rPr>
              <a:t>成员变量和临时变量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成员变量: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堆内存，声明在类体内方法外；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可以在声明时赋值或者构造方法赋值，若不赋值，会有默认的初始值；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作用域：整个类都可以使用。</a:t>
            </a:r>
            <a:endParaRPr lang="zh-CN" altLang="en-US" sz="2000"/>
          </a:p>
          <a:p>
            <a:r>
              <a:rPr lang="zh-CN" altLang="en-US" sz="2000"/>
              <a:t>临时变量: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栈内存, 方法内，包括方法的参数；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声明和赋值之后才能使用，否则编译就会报错；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作用域：找括号(变量声明在哪对{}里，那么它就在哪对{}内生效)，出了括号就不认识了。 </a:t>
            </a:r>
            <a:endParaRPr lang="zh-CN" altLang="en-US" sz="2000"/>
          </a:p>
          <a:p>
            <a:r>
              <a:rPr lang="zh-CN" altLang="en-US" sz="2000"/>
              <a:t>成员变量和临时变量如果变量名相同，那么采用就近原则，以局部变量为准。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8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923177"/>
            <a:ext cx="11792070" cy="5448937"/>
          </a:xfrm>
        </p:spPr>
        <p:txBody>
          <a:bodyPr>
            <a:normAutofit fontScale="90000" lnSpcReduction="20000"/>
          </a:bodyPr>
          <a:p>
            <a:r>
              <a:rPr lang="zh-CN" altLang="en-US" dirty="0" smtClean="0">
                <a:sym typeface="+mn-ea"/>
              </a:rPr>
              <a:t>如何创建对象？使用</a:t>
            </a:r>
            <a:r>
              <a:rPr lang="en-US" altLang="zh-CN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调用构造方法创建类的一个对象：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调用无参数的构造方法</a:t>
            </a:r>
            <a:endParaRPr lang="en-US" altLang="zh-CN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 smtClean="0"/>
              <a:t>  </a:t>
            </a:r>
            <a:endParaRPr lang="en-US" altLang="zh-CN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调用有参数的构造方法</a:t>
            </a:r>
            <a:endParaRPr lang="zh-CN" altLang="en-US" sz="2800" dirty="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创建对象的作用：</a:t>
            </a:r>
            <a:r>
              <a:rPr lang="zh-CN" altLang="en-US">
                <a:solidFill>
                  <a:srgbClr val="FF0000"/>
                </a:solidFill>
              </a:rPr>
              <a:t>要想访问一个类中的非私有成员，必须要先创建该类对象，通过对象名来访问。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936148" y="2061225"/>
            <a:ext cx="5934075" cy="10147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3300"/>
            </a:solidFill>
            <a:round/>
          </a:ln>
        </p:spPr>
        <p:txBody>
          <a:bodyPr>
            <a:spAutoFit/>
          </a:bodyPr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anose="02010609060101010101" charset="-122"/>
              </a:rPr>
              <a:t>类名  对象名 </a:t>
            </a:r>
            <a:r>
              <a:rPr lang="en-US" altLang="zh-CN" b="1" dirty="0" smtClean="0">
                <a:ea typeface="黑体" panose="02010609060101010101" charset="-122"/>
              </a:rPr>
              <a:t>= 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charset="-122"/>
              </a:rPr>
              <a:t>new </a:t>
            </a:r>
            <a:r>
              <a:rPr lang="zh-CN" altLang="en-US" b="1" dirty="0" smtClean="0">
                <a:ea typeface="黑体" panose="02010609060101010101" charset="-122"/>
              </a:rPr>
              <a:t>该类的构造方法</a:t>
            </a:r>
            <a:r>
              <a:rPr lang="en-US" altLang="zh-CN" b="1" dirty="0" smtClean="0">
                <a:ea typeface="黑体" panose="02010609060101010101" charset="-122"/>
              </a:rPr>
              <a:t>()</a:t>
            </a:r>
            <a:r>
              <a:rPr lang="en-US" altLang="zh-CN" b="1" dirty="0">
                <a:ea typeface="黑体" panose="02010609060101010101" charset="-122"/>
              </a:rPr>
              <a:t>;</a:t>
            </a:r>
            <a:endParaRPr lang="en-US" altLang="zh-CN" b="1" dirty="0" smtClean="0">
              <a:ea typeface="黑体" panose="02010609060101010101" charset="-122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anose="02010609060101010101" charset="-122"/>
              </a:rPr>
              <a:t>例：</a:t>
            </a:r>
            <a:r>
              <a:rPr lang="en-US" altLang="zh-CN" b="1" dirty="0" smtClean="0">
                <a:ea typeface="黑体" panose="02010609060101010101" charset="-122"/>
              </a:rPr>
              <a:t>Student  </a:t>
            </a:r>
            <a:r>
              <a:rPr lang="en-US" altLang="zh-CN" b="1" dirty="0" err="1"/>
              <a:t>stu</a:t>
            </a:r>
            <a:r>
              <a:rPr lang="en-US" altLang="zh-CN" b="1" dirty="0">
                <a:ea typeface="黑体" panose="02010609060101010101" charset="-122"/>
              </a:rPr>
              <a:t>=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charset="-122"/>
              </a:rPr>
              <a:t>new</a:t>
            </a:r>
            <a:r>
              <a:rPr lang="en-US" altLang="zh-CN" b="1" dirty="0">
                <a:ea typeface="黑体" panose="02010609060101010101" charset="-122"/>
              </a:rPr>
              <a:t>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</a:t>
            </a:r>
            <a:r>
              <a:rPr lang="en-US" altLang="zh-CN" b="1" dirty="0">
                <a:ea typeface="黑体" panose="02010609060101010101" charset="-122"/>
              </a:rPr>
              <a:t>();</a:t>
            </a:r>
            <a:endParaRPr lang="en-US" altLang="zh-CN" b="1" dirty="0">
              <a:ea typeface="黑体" panose="02010609060101010101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36159" y="3820403"/>
            <a:ext cx="5934075" cy="10147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3300"/>
            </a:solidFill>
            <a:round/>
          </a:ln>
        </p:spPr>
        <p:txBody>
          <a:bodyPr>
            <a:spAutoFit/>
          </a:bodyPr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en-US" b="1" dirty="0" smtClean="0">
                <a:ea typeface="黑体" panose="02010609060101010101" charset="-122"/>
                <a:sym typeface="+mn-ea"/>
              </a:rPr>
              <a:t>类名  对象名 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= 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new 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该类的构造方法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(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参数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1,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参数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2…);</a:t>
            </a:r>
            <a:endParaRPr lang="zh-CN" altLang="en-US" b="1" dirty="0" smtClean="0">
              <a:ea typeface="黑体" panose="02010609060101010101" charset="-122"/>
              <a:sym typeface="+mn-ea"/>
            </a:endParaRPr>
          </a:p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en-US" b="1" dirty="0" smtClean="0">
                <a:ea typeface="黑体" panose="02010609060101010101" charset="-122"/>
                <a:sym typeface="+mn-ea"/>
              </a:rPr>
              <a:t>例：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  </a:t>
            </a:r>
            <a:r>
              <a:rPr lang="en-US" altLang="zh-CN" b="1" dirty="0" err="1">
                <a:sym typeface="+mn-ea"/>
              </a:rPr>
              <a:t>stu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= 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new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  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(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“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lily”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,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1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8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);</a:t>
            </a:r>
            <a:endParaRPr lang="zh-CN" altLang="en-US" b="1" dirty="0" smtClean="0"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9</a:t>
            </a:r>
            <a:r>
              <a:rPr lang="en-US" altLang="zh-CN"/>
              <a:t>-访问对象的成员属性和方法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如何使用对象？</a:t>
            </a:r>
            <a:r>
              <a:rPr lang="zh-CN" altLang="en-US" dirty="0" smtClean="0">
                <a:sym typeface="+mn-ea"/>
              </a:rPr>
              <a:t>使用“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”进行以下操作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访问类的属性：对象名</a:t>
            </a:r>
            <a:r>
              <a:rPr lang="en-US" altLang="zh-CN" sz="2800" dirty="0" smtClean="0">
                <a:sym typeface="+mn-ea"/>
              </a:rPr>
              <a:t>.</a:t>
            </a:r>
            <a:r>
              <a:rPr lang="zh-CN" altLang="en-US" sz="2800" dirty="0" smtClean="0">
                <a:sym typeface="+mn-ea"/>
              </a:rPr>
              <a:t>属性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调用类的方法：对象名</a:t>
            </a:r>
            <a:r>
              <a:rPr lang="en-US" altLang="zh-CN" sz="2800" dirty="0" smtClean="0">
                <a:sym typeface="+mn-ea"/>
              </a:rPr>
              <a:t>.</a:t>
            </a:r>
            <a:r>
              <a:rPr lang="zh-CN" altLang="en-US" sz="2800" dirty="0" smtClean="0">
                <a:sym typeface="+mn-ea"/>
              </a:rPr>
              <a:t>方法名</a:t>
            </a:r>
            <a:r>
              <a:rPr lang="en-US" altLang="zh-CN" sz="2800" dirty="0" smtClean="0">
                <a:sym typeface="+mn-ea"/>
              </a:rPr>
              <a:t>(</a:t>
            </a:r>
            <a:r>
              <a:rPr lang="zh-CN" altLang="en-US" sz="2800" dirty="0" smtClean="0">
                <a:sym typeface="+mn-ea"/>
              </a:rPr>
              <a:t>实参列表</a:t>
            </a:r>
            <a:r>
              <a:rPr lang="en-US" altLang="zh-CN" sz="2800" dirty="0" smtClean="0">
                <a:sym typeface="+mn-ea"/>
              </a:rPr>
              <a:t>)</a:t>
            </a:r>
            <a:endParaRPr lang="zh-CN" altLang="en-US" sz="2800" dirty="0"/>
          </a:p>
          <a:p>
            <a:endParaRPr lang="zh-CN" altLang="en-US"/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991235" y="3442211"/>
            <a:ext cx="8274050" cy="15024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3300"/>
            </a:solidFill>
            <a:round/>
          </a:ln>
        </p:spPr>
        <p:txBody>
          <a:bodyPr>
            <a:spAutoFit/>
          </a:bodyPr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en-US" altLang="zh-CN" b="1" dirty="0" smtClean="0">
                <a:ea typeface="黑体" panose="02010609060101010101" charset="-122"/>
                <a:sym typeface="+mn-ea"/>
              </a:rPr>
              <a:t>stu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.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n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ame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= “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lucy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";  //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给属性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赋值</a:t>
            </a:r>
            <a:endParaRPr lang="zh-CN" altLang="en-US" b="1" dirty="0" smtClean="0">
              <a:ea typeface="黑体" panose="02010609060101010101" charset="-122"/>
              <a:sym typeface="+mn-ea"/>
            </a:endParaRPr>
          </a:p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en-US" b="1" dirty="0" smtClean="0">
                <a:ea typeface="黑体" panose="02010609060101010101" charset="-122"/>
                <a:sym typeface="+mn-ea"/>
              </a:rPr>
              <a:t>System.out.println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(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.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name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); //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获取属性值</a:t>
            </a:r>
            <a:endParaRPr lang="zh-CN" altLang="en-US" b="1" dirty="0" smtClean="0">
              <a:ea typeface="黑体" panose="02010609060101010101" charset="-122"/>
              <a:sym typeface="+mn-ea"/>
            </a:endParaRPr>
          </a:p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.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eat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();                //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调用类的方法，该方法中的操作将被执行</a:t>
            </a:r>
            <a:endParaRPr lang="zh-CN" altLang="en-US" b="1" dirty="0" smtClean="0"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、掌握面向对象概述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掌握面向对象编程的基本特征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掌握类和对象的定义</a:t>
            </a:r>
            <a:endParaRPr dirty="0">
              <a:sym typeface="+mn-ea"/>
            </a:endParaRP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、掌握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类的基本结构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、掌握类的声明形式以及作用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、掌握属性的声明形式以及作用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、成员变量和临时变量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掌握创建对象</a:t>
            </a:r>
            <a:endParaRPr dirty="0">
              <a:sym typeface="+mn-ea"/>
            </a:endParaRPr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dirty="0"/>
              <a:t>掌握访问对象的成员属性和方法 </a:t>
            </a:r>
            <a:endParaRPr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093470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 OPP? What  OOP？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OPP：Procedure Oriented Programming   面向过程的编程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OOP：Object Oriented Programming      面向对象的编程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面向过程OPP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自己买材料，肉，鱼香肉丝调料，蒜苔，胡萝卜等等然后切菜切肉，开炒，盛到盘子里。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面向过程O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去饭店，张开嘴：老板！来一份鱼香肉丝！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面向对象概述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093470"/>
            <a:ext cx="11272520" cy="53378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面向对象有什么优势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你</a:t>
            </a:r>
            <a:r>
              <a:rPr lang="zh-CN" altLang="en-US" sz="2000" dirty="0">
                <a:solidFill>
                  <a:srgbClr val="FF0000"/>
                </a:solidFill>
              </a:rPr>
              <a:t>不需要知道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鱼香肉丝</a:t>
            </a:r>
            <a:r>
              <a:rPr lang="zh-CN" altLang="en-US" sz="2000" dirty="0">
                <a:solidFill>
                  <a:srgbClr val="FF0000"/>
                </a:solidFill>
              </a:rPr>
              <a:t>是怎么做的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，如果你突然</a:t>
            </a:r>
            <a:r>
              <a:rPr lang="zh-CN" altLang="en-US" sz="2000" dirty="0">
                <a:solidFill>
                  <a:srgbClr val="FF0000"/>
                </a:solidFill>
              </a:rPr>
              <a:t>不想吃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鱼香肉丝了，想吃红烧肉对于</a:t>
            </a:r>
            <a:r>
              <a:rPr lang="en-US" altLang="zh-CN" sz="2000" dirty="0">
                <a:solidFill>
                  <a:srgbClr val="FF0000"/>
                </a:solidFill>
              </a:rPr>
              <a:t>opp</a:t>
            </a:r>
            <a:r>
              <a:rPr lang="zh-CN" altLang="en-US" sz="2000" dirty="0">
                <a:solidFill>
                  <a:srgbClr val="FF0000"/>
                </a:solidFill>
              </a:rPr>
              <a:t>来说，不太容易，要重新准备食材。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</a:t>
            </a:r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oop</a:t>
            </a:r>
            <a:r>
              <a:rPr lang="zh-CN" alt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来说特别容易就可以换菜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，大喊：老板！那个鱼香肉丝换成红烧肉吧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降低了耦合性</a:t>
            </a:r>
            <a:r>
              <a:rPr lang="zh-CN" alt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提高了可维护性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面向过程是具体化的,流程化的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解决一个问题，你需要</a:t>
            </a:r>
            <a:r>
              <a:rPr lang="en-US" altLang="zh-CN" sz="2000" dirty="0">
                <a:solidFill>
                  <a:srgbClr val="CC0000"/>
                </a:solidFill>
                <a:sym typeface="+mn-ea"/>
              </a:rPr>
              <a:t>一步一步的分析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sym typeface="+mn-ea"/>
              </a:rPr>
              <a:t>一步一步的实现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面向对象是模型化的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CC0000"/>
                </a:solidFill>
              </a:rPr>
              <a:t>不必去一步一步的实现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，至于这个功能是如何实现的，管我们什么事？</a:t>
            </a:r>
            <a:r>
              <a:rPr lang="en-US" altLang="zh-CN" sz="2000" dirty="0">
                <a:solidFill>
                  <a:srgbClr val="CC0000"/>
                </a:solidFill>
              </a:rPr>
              <a:t>我们会用就可以了</a:t>
            </a:r>
            <a:r>
              <a:rPr lang="zh-CN" altLang="en-US" sz="2000" dirty="0">
                <a:solidFill>
                  <a:srgbClr val="CC0000"/>
                </a:solidFill>
              </a:rPr>
              <a:t>。</a:t>
            </a:r>
            <a:endParaRPr lang="en-US" altLang="zh-CN" sz="2000" dirty="0">
              <a:solidFill>
                <a:srgbClr val="CC0000"/>
              </a:soli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优点：易维护、易复用、易扩展，由于面向对象有封装、继承、多态性的特性，可以设计出低耦合的系统，使系统 更加灵活、更加易于维护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</a:t>
            </a: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面向对象概述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985" y="900430"/>
            <a:ext cx="11561445" cy="23641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三大特征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面向对象语言都有这三大特征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：将功能封装成一个个独立的单元，减小耦合，避免牵一发而动全身，方便对程序的修改。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：代码重用，减少编码量，间接减少维护成本。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：不同的场合做出不同相应。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34468" y="516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面向对象编程的基本特征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87985" y="3637915"/>
            <a:ext cx="11015980" cy="297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1440" y="4103370"/>
            <a:ext cx="7713980" cy="2405380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885" y="680720"/>
            <a:ext cx="11015345" cy="6915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类和对象的关系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类: 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就是一个模板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一类对象的模板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，它描述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一类对象的行为和状态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，定义了这些对象应该有的属性及方法。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对象: </a:t>
            </a:r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万物皆对象。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具体某一辆车就一个对象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，车有轮胎，颜色等属性，有开车的行为,对象是类的具体体现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对象实质是：属性（成员变量）+行为（方法或者函数）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0638" y="516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 algn="l">
              <a:lnSpc>
                <a:spcPct val="90000"/>
              </a:lnSpc>
              <a:buClrTx/>
              <a:buSzTx/>
              <a:buFontTx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知识点3-类和对象的定义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49250" y="3428365"/>
            <a:ext cx="11015980" cy="3429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xx</a:t>
            </a:r>
            <a:r>
              <a:rPr lang="zh-CN" altLang="en-US" sz="2000" b="1" dirty="0">
                <a:solidFill>
                  <a:schemeClr val="tx1"/>
                </a:solidFill>
              </a:rPr>
              <a:t>车                       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</a:rPr>
              <a:t>xx</a:t>
            </a:r>
            <a:r>
              <a:rPr lang="zh-CN" altLang="en-US" sz="2000" b="1" dirty="0">
                <a:solidFill>
                  <a:schemeClr val="tx1"/>
                </a:solidFill>
              </a:rPr>
              <a:t>车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zh-CN" altLang="en-US" sz="1600" b="1" dirty="0">
                <a:solidFill>
                  <a:schemeClr val="tx1"/>
                </a:solidFill>
              </a:rPr>
              <a:t>生产出具体的车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类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zh-CN" altLang="en-US" sz="2000" b="1" dirty="0">
                <a:sym typeface="+mn-ea"/>
              </a:rPr>
              <a:t>     车的图纸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4809490" y="5191760"/>
            <a:ext cx="2609850" cy="110680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颜色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轮胎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开车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.........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1795" y="3686175"/>
            <a:ext cx="1485900" cy="3276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6991350" y="3322320"/>
            <a:ext cx="914400" cy="363855"/>
          </a:xfrm>
          <a:prstGeom prst="trapezoi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0735" y="3413760"/>
            <a:ext cx="220345" cy="20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19340" y="3427730"/>
            <a:ext cx="349250" cy="178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50735" y="39065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00315" y="392620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68090" y="3686175"/>
            <a:ext cx="1485900" cy="3276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4017645" y="3322320"/>
            <a:ext cx="914400" cy="363855"/>
          </a:xfrm>
          <a:prstGeom prst="trapezoi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77030" y="3413760"/>
            <a:ext cx="220345" cy="206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45635" y="3427730"/>
            <a:ext cx="349250" cy="17843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77030" y="3926205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26610" y="392620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4972050" y="4277360"/>
            <a:ext cx="113030" cy="82296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839585" y="4290060"/>
            <a:ext cx="286385" cy="85979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1331595" y="3400425"/>
            <a:ext cx="4408170" cy="3400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</a:t>
            </a:r>
            <a:r>
              <a:rPr lang="zh-CN" altLang="en-US" sz="2000" b="1" dirty="0">
                <a:sym typeface="+mn-ea"/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    </a:t>
            </a:r>
            <a:r>
              <a:rPr lang="zh-CN" altLang="en-US" sz="2000" dirty="0">
                <a:sym typeface="+mn-ea"/>
              </a:rPr>
              <a:t>                                                                                                       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       工厂生产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   现实生活</a:t>
            </a:r>
            <a:r>
              <a:rPr lang="en-US" altLang="zh-CN" sz="2000" b="1" dirty="0">
                <a:sym typeface="+mn-ea"/>
              </a:rPr>
              <a:t>(</a:t>
            </a:r>
            <a:r>
              <a:rPr lang="zh-CN" altLang="en-US" sz="2000" b="1" dirty="0">
                <a:sym typeface="+mn-ea"/>
              </a:rPr>
              <a:t>图纸</a:t>
            </a:r>
            <a:r>
              <a:rPr lang="en-US" altLang="zh-CN" sz="2000" b="1" dirty="0">
                <a:sym typeface="+mn-ea"/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zh-CN" altLang="en-US" sz="2000" b="1" dirty="0">
                <a:sym typeface="+mn-ea"/>
              </a:rPr>
              <a:t>    </a:t>
            </a: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2562225" y="5454015"/>
            <a:ext cx="1966595" cy="98679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颜色（属性）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轮胎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开车（行为）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0" y="4277360"/>
            <a:ext cx="1485900" cy="3276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4159250" y="3906520"/>
            <a:ext cx="914400" cy="363855"/>
          </a:xfrm>
          <a:prstGeom prst="trapezoi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14825" y="4018915"/>
            <a:ext cx="220345" cy="192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7085" y="4018915"/>
            <a:ext cx="349250" cy="178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11320" y="44526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86935" y="449262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20240" y="4277360"/>
            <a:ext cx="1354455" cy="3276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2118995" y="3906520"/>
            <a:ext cx="914400" cy="363855"/>
          </a:xfrm>
          <a:prstGeom prst="trapezoi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43455" y="4004945"/>
            <a:ext cx="220345" cy="206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62225" y="4018915"/>
            <a:ext cx="349250" cy="17843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243455" y="44526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34310" y="449262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555240" y="4807585"/>
            <a:ext cx="167005" cy="49657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490085" y="4812665"/>
            <a:ext cx="190500" cy="536575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/>
          <p:nvPr/>
        </p:nvSpPr>
        <p:spPr>
          <a:xfrm>
            <a:off x="70638" y="516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类和对象的定义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48005" y="822325"/>
            <a:ext cx="11015345" cy="691515"/>
          </a:xfrm>
        </p:spPr>
        <p:txBody>
          <a:bodyPr vert="horz" lIns="91440" tIns="45720" rIns="91440" bIns="45720" rtlCol="0">
            <a:noAutofit/>
          </a:bodyPr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生活中描述事物无非就是描述事物的属性和行为。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/>
              <a:t>如：车有轮胎，颜色等属性，有开车的行为</a:t>
            </a:r>
            <a:r>
              <a:rPr lang="zh-CN" altLang="en-US" sz="2000" dirty="0"/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内容占位符 7"/>
          <p:cNvSpPr>
            <a:spLocks noGrp="1"/>
          </p:cNvSpPr>
          <p:nvPr/>
        </p:nvSpPr>
        <p:spPr>
          <a:xfrm>
            <a:off x="886460" y="1971675"/>
            <a:ext cx="11015345" cy="691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Java中用类class来描述事物也是如此。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/>
              <a:t>属性：对应类中的成员变量。</a:t>
            </a:r>
            <a:endParaRPr lang="en-US" altLang="zh-CN" sz="2000" dirty="0"/>
          </a:p>
          <a:p>
            <a:pPr lvl="1"/>
            <a:r>
              <a:rPr lang="en-US" altLang="zh-CN" sz="2000" dirty="0"/>
              <a:t>行为：对应类中的成员函数(</a:t>
            </a:r>
            <a:r>
              <a:rPr lang="zh-CN" altLang="en-US" sz="2000" dirty="0"/>
              <a:t>方法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6414770" y="5389880"/>
            <a:ext cx="1966595" cy="98679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颜色（属性）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轮胎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开车（行为）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98235" y="4277360"/>
            <a:ext cx="1485900" cy="3276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梯形 28"/>
          <p:cNvSpPr/>
          <p:nvPr/>
        </p:nvSpPr>
        <p:spPr>
          <a:xfrm>
            <a:off x="6396990" y="3906520"/>
            <a:ext cx="914400" cy="363855"/>
          </a:xfrm>
          <a:prstGeom prst="trapezoi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21450" y="4004945"/>
            <a:ext cx="220345" cy="206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40220" y="4018915"/>
            <a:ext cx="349250" cy="17843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521450" y="44526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012305" y="449262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6158230" y="3364230"/>
            <a:ext cx="3687445" cy="347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</a:t>
            </a:r>
            <a:r>
              <a:rPr lang="zh-CN" altLang="en-US" sz="2000" b="1" dirty="0">
                <a:sym typeface="+mn-ea"/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    </a:t>
            </a:r>
            <a:r>
              <a:rPr lang="zh-CN" altLang="en-US" sz="2000" dirty="0">
                <a:sym typeface="+mn-ea"/>
              </a:rPr>
              <a:t>                                                                                                       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 </a:t>
            </a:r>
            <a:r>
              <a:rPr lang="en-US" altLang="zh-CN" sz="2000" b="1" dirty="0">
                <a:sym typeface="+mn-ea"/>
              </a:rPr>
              <a:t>new</a:t>
            </a:r>
            <a:r>
              <a:rPr lang="zh-CN" altLang="en-US" sz="2000" b="1" dirty="0">
                <a:sym typeface="+mn-ea"/>
              </a:rPr>
              <a:t>   </a:t>
            </a: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            new</a:t>
            </a:r>
            <a:endParaRPr lang="en-US" altLang="zh-CN" sz="2000" b="1" dirty="0">
              <a:sym typeface="+mn-ea"/>
            </a:endParaRPr>
          </a:p>
          <a:p>
            <a:pPr marL="0" indent="0">
              <a:buNone/>
            </a:pPr>
            <a:endParaRPr lang="en-US" altLang="zh-CN" sz="20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java</a:t>
            </a:r>
            <a:r>
              <a:rPr lang="zh-CN" altLang="en-US" sz="2000" b="1" dirty="0">
                <a:sym typeface="+mn-ea"/>
              </a:rPr>
              <a:t>里</a:t>
            </a:r>
            <a:r>
              <a:rPr lang="en-US" altLang="zh-CN" sz="2000" b="1" dirty="0">
                <a:sym typeface="+mn-ea"/>
              </a:rPr>
              <a:t>(</a:t>
            </a:r>
            <a:r>
              <a:rPr lang="zh-CN" altLang="en-US" sz="2000" b="1" dirty="0">
                <a:sym typeface="+mn-ea"/>
              </a:rPr>
              <a:t>类</a:t>
            </a:r>
            <a:r>
              <a:rPr lang="en-US" altLang="zh-CN" sz="2000" b="1" dirty="0">
                <a:sym typeface="+mn-ea"/>
              </a:rPr>
              <a:t>)</a:t>
            </a:r>
            <a:endParaRPr lang="en-US" altLang="zh-CN" sz="20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       </a:t>
            </a:r>
            <a:r>
              <a:rPr lang="zh-CN" altLang="en-US" sz="2000" b="1" dirty="0">
                <a:sym typeface="+mn-ea"/>
              </a:rPr>
              <a:t> </a:t>
            </a: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</a:t>
            </a: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zh-CN" altLang="en-US" sz="2000" b="1" dirty="0">
                <a:sym typeface="+mn-ea"/>
              </a:rPr>
              <a:t>    </a:t>
            </a: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5460" y="4352925"/>
            <a:ext cx="1485900" cy="3276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梯形 35"/>
          <p:cNvSpPr/>
          <p:nvPr/>
        </p:nvSpPr>
        <p:spPr>
          <a:xfrm>
            <a:off x="8411210" y="3982085"/>
            <a:ext cx="914400" cy="363855"/>
          </a:xfrm>
          <a:prstGeom prst="trapezoi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566785" y="4094480"/>
            <a:ext cx="220345" cy="192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69045" y="4094480"/>
            <a:ext cx="349250" cy="178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463280" y="4528185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938895" y="4568190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6673215" y="4832350"/>
            <a:ext cx="167005" cy="49657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8288020" y="4879340"/>
            <a:ext cx="103505" cy="42545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>
            <a:off x="6414770" y="5389880"/>
            <a:ext cx="1966595" cy="98742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color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tire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run(){.....}(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075" y="935355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学生这个对象，哪些是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？哪些是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9890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知识点3-类和对象的定义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2726055" y="2371090"/>
          <a:ext cx="2359025" cy="34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181225" imgH="3414395" progId="Paint.Picture">
                  <p:embed/>
                </p:oleObj>
              </mc:Choice>
              <mc:Fallback>
                <p:oleObj name="" r:id="rId1" imgW="2181225" imgH="341439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6055" y="2371090"/>
                        <a:ext cx="2359025" cy="341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093470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学生这个对象的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属性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知识点3-类和对象的定义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67715" y="2452370"/>
          <a:ext cx="9359265" cy="369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148830" imgH="2519045" progId="Paint.Picture">
                  <p:embed/>
                </p:oleObj>
              </mc:Choice>
              <mc:Fallback>
                <p:oleObj name="" r:id="rId1" imgW="7148830" imgH="251904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715" y="2452370"/>
                        <a:ext cx="9359265" cy="369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45" y="4573270"/>
            <a:ext cx="1944370" cy="1724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860" y="1478280"/>
            <a:ext cx="1424940" cy="1936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840,&quot;width&quot;:885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3430</Words>
  <Application>WPS 演示</Application>
  <PresentationFormat>宽屏</PresentationFormat>
  <Paragraphs>258</Paragraphs>
  <Slides>16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黑体</vt:lpstr>
      <vt:lpstr>仿宋</vt:lpstr>
      <vt:lpstr>Calibri</vt:lpstr>
      <vt:lpstr>Arial Unicode MS</vt:lpstr>
      <vt:lpstr>等线</vt:lpstr>
      <vt:lpstr>Office 主题</vt:lpstr>
      <vt:lpstr>Paint.Picture</vt:lpstr>
      <vt:lpstr>Paint.Picture</vt:lpstr>
      <vt:lpstr>面向对象</vt:lpstr>
      <vt:lpstr>本章目标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知识点4-Java类的基本结构</vt:lpstr>
      <vt:lpstr>PowerPoint 演示文稿</vt:lpstr>
      <vt:lpstr>知识点6-属性的声明形式及作用</vt:lpstr>
      <vt:lpstr>PowerPoint 演示文稿</vt:lpstr>
      <vt:lpstr>知识点7-成员变量和临时变量</vt:lpstr>
      <vt:lpstr>知识点8-创建对象</vt:lpstr>
      <vt:lpstr>知识点9-访问对象的成员属性和方法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1605</cp:revision>
  <dcterms:created xsi:type="dcterms:W3CDTF">2014-03-19T14:07:00Z</dcterms:created>
  <dcterms:modified xsi:type="dcterms:W3CDTF">2021-01-15T05:05:33Z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