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478" r:id="rId3"/>
    <p:sldId id="493" r:id="rId5"/>
    <p:sldId id="521" r:id="rId6"/>
    <p:sldId id="550" r:id="rId7"/>
    <p:sldId id="1351" r:id="rId8"/>
    <p:sldId id="555" r:id="rId9"/>
    <p:sldId id="1343" r:id="rId10"/>
    <p:sldId id="1352" r:id="rId11"/>
    <p:sldId id="1354" r:id="rId12"/>
    <p:sldId id="1356" r:id="rId13"/>
    <p:sldId id="1357" r:id="rId14"/>
    <p:sldId id="1360" r:id="rId15"/>
    <p:sldId id="1361" r:id="rId16"/>
    <p:sldId id="136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90000"/>
    <a:srgbClr val="AE0B0B"/>
    <a:srgbClr val="CC6600"/>
    <a:srgbClr val="3B9D3B"/>
    <a:srgbClr val="3D3D3D"/>
    <a:srgbClr val="000066"/>
    <a:srgbClr val="CC3300"/>
    <a:srgbClr val="39393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60" autoAdjust="0"/>
    <p:restoredTop sz="79459" autoAdjust="0"/>
  </p:normalViewPr>
  <p:slideViewPr>
    <p:cSldViewPr snapToGrid="0">
      <p:cViewPr varScale="1">
        <p:scale>
          <a:sx n="55" d="100"/>
          <a:sy n="55" d="100"/>
        </p:scale>
        <p:origin x="-1020" y="-90"/>
      </p:cViewPr>
      <p:guideLst>
        <p:guide orient="horz" pos="2090"/>
        <p:guide pos="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+mn-ea"/>
              </a:rPr>
              <a:t>为什么需要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+mn-ea"/>
              </a:rPr>
              <a:t>数组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黑体" panose="02010609060101010101" charset="-122"/>
                <a:sym typeface="+mn-ea"/>
              </a:rPr>
              <a:t>?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黑体" panose="02010609060101010101" charset="-122"/>
            </a:endParaRPr>
          </a:p>
          <a:p>
            <a:r>
              <a:rPr lang="zh-CN" altLang="en-US" dirty="0"/>
              <a:t>问题：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Java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考试结束后，老师给张浩分配了一项任务，让他计算全班（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30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人）的平均分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b="1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以下代码的运行结果是？</a:t>
            </a:r>
            <a:endParaRPr lang="en-US" altLang="zh-CN" b="1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int[] arr1 = new int[5];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int[] arr2 = new int[]{3,5,1,7};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int[] arr3 = {3,5,1,7}; 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//数组长度测试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System.out.println("arr1的长度："+arr1.length);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System.out.println("arr2的长度："+arr2.length);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System.out.println("arr3的长度："+arr3.length);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分析以下结果，以及内存分析</a:t>
            </a:r>
            <a:endParaRPr lang="en-US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String[] ary = new String[5]; // 声明并初始化数组</a:t>
            </a:r>
            <a:endParaRPr 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ary[0] = "etc"; // 给数组中的第一个元素赋值</a:t>
            </a:r>
            <a:endParaRPr 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ary[2] = "icss"; // 给数组中的第三个元素赋值</a:t>
            </a:r>
            <a:endParaRPr 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ary[3] = "chinasofti";</a:t>
            </a:r>
            <a:endParaRPr 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ary[4] = "aa";</a:t>
            </a:r>
            <a:endParaRPr 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String val3 = ary[2]; // 获取数组中第三个元素赋值给val3</a:t>
            </a:r>
            <a:endParaRPr 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System.out.println(val3);</a:t>
            </a:r>
            <a:endParaRPr 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int len = ary.length; // 获取数组的长度</a:t>
            </a:r>
            <a:endParaRPr 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System.out.println("数组的长度是：" + len);</a:t>
            </a:r>
            <a:endParaRPr 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hyperlink" Target="mk:@MSITStore:C:\Users\l\Desktop\java\01CoreJava\Api\01%20J2SE%201.6.CHM::/java/lang/Object.html" TargetMode="External"/><Relationship Id="rId1" Type="http://schemas.openxmlformats.org/officeDocument/2006/relationships/hyperlink" Target="mk:@MSITStore:C:\Users\l\Desktop\java\01CoreJava\Api\01%20J2SE%201.6.CHM::/java/lang/System.html#arraycopy(java.lang.Object,%20int,%20java.lang.Object,%20int,%20int)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数组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145" y="628485"/>
            <a:ext cx="11015870" cy="70396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只有一维的长度确定，如下所示：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47015" y="99060"/>
            <a:ext cx="10051415" cy="68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知识点7-多</a:t>
            </a:r>
            <a:r>
              <a:rPr lang="zh-CN" altLang="en-US" sz="28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  <a:sym typeface="+mn-ea"/>
              </a:rPr>
              <a:t>维数组的赋值与创建过程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0899" y="1231041"/>
            <a:ext cx="10687987" cy="3476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数组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中存储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个一维数组，每个一维数组的长度不确定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[][] b=new </a:t>
            </a:r>
            <a:r>
              <a:rPr lang="en-US" altLang="zh-CN" sz="20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[2][];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b[0]=new int [2]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b[1]=new int[4]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//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中的数组元素可以继续赋值</a:t>
            </a:r>
            <a:endParaRPr lang="zh-CN" altLang="en-US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b[0][0]=10;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b[0][1]=20;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b[1][0]=100;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b[1][1]=110;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b[1][2]=120;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b[1][3]=130;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96579" y="4973204"/>
          <a:ext cx="146794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94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b  0x4213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45640" y="4836861"/>
          <a:ext cx="148896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967"/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/>
                        <a:t>b[0]  0</a:t>
                      </a:r>
                      <a:r>
                        <a:rPr lang="en-US" altLang="zh-CN" dirty="0"/>
                        <a:t>x1233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b[1]  0x1234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36136" y="3244544"/>
          <a:ext cx="1725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/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/>
                        <a:t>b[0][0]  0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b[0][1] 0</a:t>
                      </a:r>
                      <a:endParaRPr lang="en-US" altLang="zh-CN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b[0][2]  0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357005" y="5162682"/>
          <a:ext cx="17254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/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/>
                        <a:t>b[1][0]  0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b[1][1]  0</a:t>
                      </a:r>
                      <a:endParaRPr lang="en-US" altLang="zh-CN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b[1][2]  0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4903076" y="3594538"/>
            <a:ext cx="1371600" cy="1749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903076" y="5486400"/>
            <a:ext cx="1450427" cy="268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8926784" y="3081634"/>
          <a:ext cx="172544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/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/>
                        <a:t>b[0][0]  10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b[0][1]  20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860262" y="4913498"/>
          <a:ext cx="172544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449"/>
              </a:tblGrid>
              <a:tr h="359405"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r>
                        <a:rPr lang="en-US" dirty="0"/>
                        <a:t>b[1][0]  100</a:t>
                      </a:r>
                      <a:endParaRPr lang="en-US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b[1][1]  110</a:t>
                      </a:r>
                      <a:endParaRPr lang="en-US" altLang="zh-CN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b[1][2]  120</a:t>
                      </a:r>
                      <a:endParaRPr lang="en-US" altLang="zh-CN" dirty="0"/>
                    </a:p>
                  </a:txBody>
                  <a:tcPr/>
                </a:tc>
              </a:tr>
              <a:tr h="359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b[1][3]  130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2554014" y="5155324"/>
            <a:ext cx="930165" cy="204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008883" y="3436883"/>
            <a:ext cx="85133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Callout 27"/>
          <p:cNvSpPr/>
          <p:nvPr/>
        </p:nvSpPr>
        <p:spPr>
          <a:xfrm>
            <a:off x="7126014" y="2033752"/>
            <a:ext cx="1261242" cy="1008993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赋值为默认值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endParaRPr 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2359572" y="3904593"/>
            <a:ext cx="1261242" cy="1008993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二维数组的地址</a:t>
            </a:r>
            <a:endParaRPr 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4288221" y="2979683"/>
            <a:ext cx="1644869" cy="1566042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二维数组中的两个一维数组的地址</a:t>
            </a:r>
            <a:endParaRPr 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9879725" y="1918138"/>
            <a:ext cx="1261242" cy="1008993"/>
          </a:xfrm>
          <a:prstGeom prst="wedgeEllipseCallout">
            <a:avLst>
              <a:gd name="adj1" fmla="val -62083"/>
              <a:gd name="adj2" fmla="val 890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赋值为新的值</a:t>
            </a:r>
            <a:endParaRPr 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035159" y="5370787"/>
            <a:ext cx="85133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125" y="849465"/>
            <a:ext cx="11015870" cy="70396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一维的长度确定，二维的长度也确定。如下所示：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5699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-多</a:t>
            </a:r>
            <a:r>
              <a:rPr lang="zh-CN" altLang="en-US" sz="28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  <a:sym typeface="+mn-ea"/>
              </a:rPr>
              <a:t>维数组的遍历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1383030"/>
            <a:ext cx="7987665" cy="5147945"/>
          </a:xfrm>
          <a:prstGeom prst="rect">
            <a:avLst/>
          </a:prstGeom>
        </p:spPr>
      </p:pic>
      <p:sp>
        <p:nvSpPr>
          <p:cNvPr id="24" name="圆角矩形标注 23"/>
          <p:cNvSpPr/>
          <p:nvPr/>
        </p:nvSpPr>
        <p:spPr>
          <a:xfrm>
            <a:off x="6720205" y="1553845"/>
            <a:ext cx="2804795" cy="554355"/>
          </a:xfrm>
          <a:prstGeom prst="wedgeRoundRectCallout">
            <a:avLst>
              <a:gd name="adj1" fmla="val -65938"/>
              <a:gd name="adj2" fmla="val -22852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二维数组创建</a:t>
            </a:r>
            <a:endParaRPr lang="zh-CN" altLang="en-US" sz="2000" b="1" dirty="0" err="1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768850" y="3069590"/>
            <a:ext cx="2804795" cy="554355"/>
          </a:xfrm>
          <a:prstGeom prst="wedgeRoundRectCallout">
            <a:avLst>
              <a:gd name="adj1" fmla="val -63221"/>
              <a:gd name="adj2" fmla="val -27434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二维数组初始化</a:t>
            </a:r>
            <a:endParaRPr lang="zh-CN" altLang="en-US" sz="2000" b="1" dirty="0" err="1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7508240" y="4754880"/>
            <a:ext cx="2804795" cy="554355"/>
          </a:xfrm>
          <a:prstGeom prst="wedgeRoundRectCallout">
            <a:avLst>
              <a:gd name="adj1" fmla="val -62361"/>
              <a:gd name="adj2" fmla="val -28465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 dirty="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二维数组遍历</a:t>
            </a:r>
            <a:endParaRPr lang="zh-CN" altLang="en-US" sz="2000" b="1" dirty="0" err="1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中有一个类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，定义大量的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sort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方法，可以对数组中元素进行排序；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9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-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数组工具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35" y="1945005"/>
            <a:ext cx="7266940" cy="4075430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7084695" y="3590290"/>
            <a:ext cx="3369945" cy="633095"/>
          </a:xfrm>
          <a:prstGeom prst="wedgeRoundRectCallout">
            <a:avLst>
              <a:gd name="adj1" fmla="val -68448"/>
              <a:gd name="adj2" fmla="val 28435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将数组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arr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的元素升序排序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中有一个类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，定义大量的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binarySearch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方法，可以对数组中元素进行查找；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9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-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数组工具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417435" y="3300095"/>
            <a:ext cx="2761615" cy="633095"/>
          </a:xfrm>
          <a:prstGeom prst="wedgeRoundRectCallout">
            <a:avLst>
              <a:gd name="adj1" fmla="val -68448"/>
              <a:gd name="adj2" fmla="val 28435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/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查找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arr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数组中的元素</a:t>
            </a:r>
            <a:endParaRPr lang="en-US" altLang="zh-CN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89940" y="2804795"/>
            <a:ext cx="6991350" cy="176339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16660" y="2954655"/>
            <a:ext cx="54717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int[] ary = {1,2,3,4};</a:t>
            </a:r>
            <a:endParaRPr lang="zh-CN" altLang="en-US" sz="2000"/>
          </a:p>
          <a:p>
            <a:pPr algn="l"/>
            <a:r>
              <a:rPr lang="zh-CN" altLang="en-US" sz="2000"/>
              <a:t>int key = 3;</a:t>
            </a:r>
            <a:endParaRPr lang="zh-CN" altLang="en-US" sz="2000"/>
          </a:p>
          <a:p>
            <a:pPr algn="l"/>
            <a:r>
              <a:rPr lang="zh-CN" altLang="en-US" sz="2000"/>
              <a:t>//查找arr数组中的元素索引</a:t>
            </a:r>
            <a:endParaRPr lang="zh-CN" altLang="en-US" sz="2000"/>
          </a:p>
          <a:p>
            <a:pPr algn="l"/>
            <a:r>
              <a:rPr lang="zh-CN" altLang="en-US" sz="2000"/>
              <a:t>System.out.println(Arrays.binarySearch(ary, key));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1088390" y="5534660"/>
            <a:ext cx="708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注意：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binarySearch利用二分查找法，所以数组必须是有序的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849630"/>
            <a:ext cx="11351260" cy="151892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中有一个类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，定义大量的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arraycopy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方法，对数组中元素进行拷贝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数组的拷贝的举例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输出结果：</a:t>
            </a:r>
            <a:r>
              <a:rPr lang="en-US" altLang="zh-CN" sz="2400" dirty="0">
                <a:sym typeface="+mn-ea"/>
              </a:rPr>
              <a:t>20  200  100  1000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9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-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数组工具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65480" y="1593850"/>
            <a:ext cx="10000615" cy="93853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buClr>
                <a:srgbClr val="92D050"/>
              </a:buClr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1" action="ppaction://hlinkfile"/>
              </a:rPr>
              <a:t>arraycopy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2" tooltip="java.lang 中的类" action="ppaction://hlinkfile"/>
              </a:rPr>
              <a:t>Object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src, int srcPos,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2" tooltip="java.lang 中的类" action="ppaction://hlinkfile"/>
              </a:rPr>
              <a:t>Object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dest, int destPos, int length) </a:t>
            </a:r>
            <a:b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从指定源数组中复制一个数组，复制从指定的位置开始，到目标数组的指定位置结束。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01395" y="3537585"/>
            <a:ext cx="3893820" cy="1828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25880" y="3575050"/>
            <a:ext cx="306832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int[] a={10,100,1000};</a:t>
            </a:r>
            <a:endParaRPr lang="zh-CN" altLang="en-US"/>
          </a:p>
          <a:p>
            <a:pPr algn="l"/>
            <a:r>
              <a:rPr lang="zh-CN" altLang="en-US"/>
              <a:t> int[] b={20,200,2000,20000};</a:t>
            </a:r>
            <a:endParaRPr lang="zh-CN" altLang="en-US"/>
          </a:p>
          <a:p>
            <a:pPr algn="l"/>
            <a:r>
              <a:rPr lang="zh-CN" altLang="en-US"/>
              <a:t> System.arraycopy(a, 1, b, 2, 2);</a:t>
            </a:r>
            <a:endParaRPr lang="zh-CN" altLang="en-US"/>
          </a:p>
          <a:p>
            <a:pPr algn="l"/>
            <a:r>
              <a:rPr lang="zh-CN" altLang="en-US"/>
              <a:t>    for(int x:b){</a:t>
            </a:r>
            <a:endParaRPr lang="zh-CN" altLang="en-US"/>
          </a:p>
          <a:p>
            <a:pPr algn="l"/>
            <a:r>
              <a:rPr lang="zh-CN" altLang="en-US"/>
              <a:t>         System.out.println(x);</a:t>
            </a:r>
            <a:endParaRPr lang="zh-CN" altLang="en-US"/>
          </a:p>
          <a:p>
            <a:pPr algn="l"/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310" y="849418"/>
            <a:ext cx="10515600" cy="5309130"/>
          </a:xfrm>
        </p:spPr>
        <p:txBody>
          <a:bodyPr>
            <a:normAutofit fontScale="70000"/>
          </a:bodyPr>
          <a:lstStyle/>
          <a:p>
            <a:r>
              <a:rPr lang="zh-CN" altLang="en-US" dirty="0"/>
              <a:t>1、</a:t>
            </a:r>
            <a:r>
              <a:rPr lang="zh-CN" altLang="en-US" dirty="0">
                <a:sym typeface="+mn-ea"/>
              </a:rPr>
              <a:t>掌握</a:t>
            </a:r>
            <a:r>
              <a:rPr lang="zh-CN" altLang="en-US" dirty="0">
                <a:sym typeface="+mn-ea"/>
              </a:rPr>
              <a:t>数组的基本概念</a:t>
            </a:r>
            <a:endParaRPr lang="zh-CN" altLang="en-US" dirty="0"/>
          </a:p>
          <a:p>
            <a:r>
              <a:rPr lang="zh-CN" altLang="en-US" dirty="0"/>
              <a:t>2、</a:t>
            </a:r>
            <a:r>
              <a:rPr lang="zh-CN" altLang="en-US" dirty="0">
                <a:sym typeface="+mn-ea"/>
              </a:rPr>
              <a:t>掌握</a:t>
            </a:r>
            <a:r>
              <a:rPr lang="zh-CN" altLang="en-US" dirty="0">
                <a:sym typeface="+mn-ea"/>
              </a:rPr>
              <a:t>数组的声明、创建与初始化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掌握</a:t>
            </a:r>
            <a:r>
              <a:rPr lang="zh-CN" altLang="en-US" dirty="0">
                <a:sym typeface="+mn-ea"/>
              </a:rPr>
              <a:t>数组的使用</a:t>
            </a:r>
            <a:endParaRPr lang="zh-CN" altLang="en-US" dirty="0">
              <a:sym typeface="+mn-ea"/>
            </a:endParaRP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掌握数组的遍历</a:t>
            </a:r>
            <a:r>
              <a:rPr lang="zh-CN" altLang="en-US" dirty="0"/>
              <a:t>方式</a:t>
            </a:r>
            <a:endParaRPr lang="zh-CN" altLang="en-US" dirty="0"/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zh-CN" altLang="en-US" dirty="0"/>
              <a:t>熟悉数组常见问题</a:t>
            </a:r>
            <a:endParaRPr lang="zh-CN" altLang="en-US" dirty="0"/>
          </a:p>
          <a:p>
            <a:r>
              <a:rPr lang="en-US" altLang="zh-CN" dirty="0"/>
              <a:t>6</a:t>
            </a:r>
            <a:r>
              <a:rPr lang="zh-CN" altLang="en-US" dirty="0"/>
              <a:t>、了解</a:t>
            </a:r>
            <a:r>
              <a:rPr lang="zh-CN" altLang="en-US" dirty="0">
                <a:sym typeface="+mn-ea"/>
              </a:rPr>
              <a:t>多</a:t>
            </a:r>
            <a:r>
              <a:rPr lang="zh-CN" altLang="en-US" dirty="0">
                <a:sym typeface="+mn-ea"/>
              </a:rPr>
              <a:t>维数组的定义声明与初始化</a:t>
            </a:r>
            <a:endParaRPr lang="zh-CN" altLang="en-US" dirty="0"/>
          </a:p>
          <a:p>
            <a:r>
              <a:rPr lang="zh-CN" altLang="en-US" dirty="0"/>
              <a:t>7、了解</a:t>
            </a:r>
            <a:r>
              <a:rPr lang="zh-CN" altLang="en-US" dirty="0">
                <a:sym typeface="+mn-ea"/>
              </a:rPr>
              <a:t>多</a:t>
            </a:r>
            <a:r>
              <a:rPr lang="zh-CN" altLang="en-US" dirty="0">
                <a:sym typeface="+mn-ea"/>
              </a:rPr>
              <a:t>维数组的赋值与创建过程</a:t>
            </a:r>
            <a:endParaRPr lang="zh-CN" altLang="en-US" dirty="0"/>
          </a:p>
          <a:p>
            <a:r>
              <a:rPr lang="en-US" altLang="zh-CN" dirty="0"/>
              <a:t>8</a:t>
            </a:r>
            <a:r>
              <a:rPr lang="zh-CN" altLang="en-US" dirty="0"/>
              <a:t>、了解</a:t>
            </a:r>
            <a:r>
              <a:rPr lang="zh-CN" dirty="0"/>
              <a:t>多维数组的遍历</a:t>
            </a:r>
            <a:endParaRPr 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、了解数组工具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52" y="849499"/>
            <a:ext cx="11015870" cy="38410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数组是一组</a:t>
            </a:r>
            <a:r>
              <a:rPr lang="zh-CN" altLang="en-US" sz="2400" dirty="0">
                <a:solidFill>
                  <a:srgbClr val="FF0000"/>
                </a:solidFill>
              </a:rPr>
              <a:t>类型相同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的数据的集合；也就是说，数组中可以存储多个数据，但是</a:t>
            </a: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这些数据的类型必须相同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数组能够作为数据的</a:t>
            </a:r>
            <a:r>
              <a:rPr lang="zh-CN" altLang="en-US" sz="2400" dirty="0">
                <a:solidFill>
                  <a:srgbClr val="FF0000"/>
                </a:solidFill>
              </a:rPr>
              <a:t>容器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使用，把多个数据集中存储；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存储在数组中的数据，都有相应的</a:t>
            </a: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索引值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，可以</a:t>
            </a: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方便获取或修改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</a:t>
            </a: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需要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同时</a:t>
            </a: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保存多个类型相同的变量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并进行处理时，可以考虑</a:t>
            </a: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用数组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，例如：多个人的成绩、多个员工的薪资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-</a:t>
            </a:r>
            <a:r>
              <a:rPr lang="zh-CN" altLang="en-US" sz="3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  <a:sym typeface="+mn-ea"/>
              </a:rPr>
              <a:t>数组的基本概念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410" y="670560"/>
            <a:ext cx="11727815" cy="75311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Java</a:t>
            </a: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的</a:t>
            </a: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数组本身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引用数据类型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但是可存储基本数据类型，也可存储引用数据类型。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2873" y="246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  <a:sym typeface="+mn-ea"/>
              </a:rPr>
              <a:t>知识点2-数组的声明、创建与初始化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6" name="Group 3"/>
          <p:cNvGraphicFramePr/>
          <p:nvPr/>
        </p:nvGraphicFramePr>
        <p:xfrm>
          <a:off x="584200" y="1275715"/>
          <a:ext cx="10196830" cy="4558030"/>
        </p:xfrm>
        <a:graphic>
          <a:graphicData uri="http://schemas.openxmlformats.org/drawingml/2006/table">
            <a:tbl>
              <a:tblPr/>
              <a:tblGrid>
                <a:gridCol w="10196830"/>
              </a:tblGrid>
              <a:tr h="48387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数组的两种声明方式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: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973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 smtClean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  <a:sym typeface="+mn-ea"/>
                        </a:rPr>
                        <a:t>数组元素类型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[] 数组名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;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zh-CN" altLang="en-US" sz="200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示例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：int[] a;   推荐使用，避免混淆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 smtClean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  <a:sym typeface="+mn-ea"/>
                        </a:rPr>
                        <a:t>数组元素类型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数组名 []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;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zh-CN" altLang="en-US" sz="200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示例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：int a [];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smtClean="0">
                          <a:solidFill>
                            <a:srgbClr val="FF0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注意：元素类型指的是数组里面存的数据类型。</a:t>
                      </a:r>
                      <a:endParaRPr lang="zh-CN" altLang="en-US" sz="1800" smtClean="0">
                        <a:solidFill>
                          <a:srgbClr val="FF0000"/>
                        </a:solidFill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  <a:p>
                      <a:pPr lvl="1" indent="0" eaLnBrk="1" hangingPunct="1">
                        <a:buClr>
                          <a:srgbClr val="92D05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800" smtClean="0">
                          <a:solidFill>
                            <a:srgbClr val="FF0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  数组在声明后还只是一个空指针，不能使用，要想使用必须创建。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微软雅黑 Light" panose="020B0502040204020203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87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数组创建的三种方式：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2037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smtClean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  <a:sym typeface="Arial" panose="020B0604020202020204" pitchFamily="34" charset="0"/>
                        </a:rPr>
                        <a:t>①</a:t>
                      </a:r>
                      <a:r>
                        <a:rPr lang="zh-CN" altLang="en-US" sz="2000" dirty="0" smtClean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  <a:sym typeface="+mn-ea"/>
                        </a:rPr>
                        <a:t>数组元素类型</a:t>
                      </a:r>
                      <a:r>
                        <a:rPr lang="zh-CN" altLang="en-US" sz="200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Arial" panose="020B0604020202020204" pitchFamily="34" charset="0"/>
                        </a:rPr>
                        <a:t>[] 数组名 = </a:t>
                      </a:r>
                      <a:r>
                        <a:rPr lang="zh-CN" altLang="en-US" sz="2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Arial" panose="020B0604020202020204" pitchFamily="34" charset="0"/>
                        </a:rPr>
                        <a:t>new</a:t>
                      </a:r>
                      <a:r>
                        <a:rPr lang="zh-CN" altLang="en-US" sz="200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Arial" panose="020B0604020202020204" pitchFamily="34" charset="0"/>
                        </a:rPr>
                        <a:t> </a:t>
                      </a:r>
                      <a:r>
                        <a:rPr lang="zh-CN" altLang="en-US" sz="2000" dirty="0" smtClean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  <a:sym typeface="+mn-ea"/>
                        </a:rPr>
                        <a:t>数组元素类型</a:t>
                      </a:r>
                      <a:r>
                        <a:rPr lang="zh-CN" altLang="en-US" sz="200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Arial" panose="020B0604020202020204" pitchFamily="34" charset="0"/>
                        </a:rPr>
                        <a:t>[数组长度];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smtClean="0">
                          <a:solidFill>
                            <a:srgbClr val="008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Arial" panose="020B0604020202020204" pitchFamily="34" charset="0"/>
                        </a:rPr>
                        <a:t>//</a:t>
                      </a:r>
                      <a:r>
                        <a:rPr lang="zh-CN" altLang="en-US" sz="2000" smtClean="0">
                          <a:solidFill>
                            <a:srgbClr val="008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声明数组的同时，根据指定的长度分配内存，但数组中元素值都为默认的初始化值。</a:t>
                      </a:r>
                      <a:r>
                        <a:rPr lang="zh-CN" altLang="en-US" sz="200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 </a:t>
                      </a:r>
                      <a:endParaRPr lang="zh-CN" altLang="en-US" sz="2000" smtClean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示例：</a:t>
                      </a:r>
                      <a:r>
                        <a:rPr lang="zh-CN" altLang="en-US" sz="200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int[] arr</a:t>
                      </a:r>
                      <a:r>
                        <a:rPr lang="en-US" altLang="zh-CN" sz="200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1</a:t>
                      </a:r>
                      <a:r>
                        <a:rPr lang="zh-CN" altLang="en-US" sz="200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 = new int[5];  </a:t>
                      </a:r>
                      <a:r>
                        <a:rPr lang="zh-CN" altLang="en-US" sz="2000" smtClean="0">
                          <a:solidFill>
                            <a:srgbClr val="008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Arial" panose="020B0604020202020204" pitchFamily="34" charset="0"/>
                        </a:rPr>
                        <a:t>//arr1的长度为5，元素的值为默认值0</a:t>
                      </a:r>
                      <a:endParaRPr lang="zh-CN" altLang="en-US" sz="2000" smtClean="0">
                        <a:ln>
                          <a:noFill/>
                        </a:ln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 smtClean="0">
                          <a:ln>
                            <a:noFill/>
                          </a:ln>
                          <a:effectLst/>
                          <a:latin typeface="Calibri" panose="020F0502020204030204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+mn-ea"/>
                        </a:rPr>
                        <a:t>②</a:t>
                      </a:r>
                      <a:r>
                        <a:rPr lang="zh-CN" altLang="en-US" sz="2000" dirty="0" smtClean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  <a:sym typeface="+mn-ea"/>
                        </a:rPr>
                        <a:t>数组元素类型</a:t>
                      </a:r>
                      <a:r>
                        <a:rPr lang="zh-CN" altLang="en-US" sz="200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+mn-ea"/>
                        </a:rPr>
                        <a:t>[] 数组名 =</a:t>
                      </a:r>
                      <a:r>
                        <a:rPr lang="zh-CN" altLang="en-US" sz="200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sym typeface="+mn-ea"/>
                        </a:rPr>
                        <a:t> </a:t>
                      </a:r>
                      <a:r>
                        <a:rPr lang="zh-CN" altLang="en-US" sz="200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+mn-ea"/>
                        </a:rPr>
                        <a:t>new </a:t>
                      </a:r>
                      <a:r>
                        <a:rPr lang="zh-CN" altLang="en-US" sz="2000" dirty="0" smtClean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  <a:sym typeface="+mn-ea"/>
                        </a:rPr>
                        <a:t>数组元素类型</a:t>
                      </a:r>
                      <a:r>
                        <a:rPr lang="zh-CN" altLang="en-US" sz="200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sym typeface="+mn-ea"/>
                        </a:rPr>
                        <a:t>[</a:t>
                      </a:r>
                      <a:r>
                        <a:rPr lang="zh-CN" altLang="en-US" sz="200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+mn-ea"/>
                        </a:rPr>
                        <a:t>]{</a:t>
                      </a:r>
                      <a:r>
                        <a:rPr lang="zh-CN" sz="200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+mn-ea"/>
                        </a:rPr>
                        <a:t>用逗号隔开元素的具体值</a:t>
                      </a:r>
                      <a:r>
                        <a:rPr lang="zh-CN" altLang="en-US" sz="200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+mn-ea"/>
                        </a:rPr>
                        <a:t>};</a:t>
                      </a:r>
                      <a:endParaRPr lang="zh-CN" altLang="en-US" sz="2000" dirty="0" smtClean="0">
                        <a:ln>
                          <a:noFill/>
                        </a:ln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smtClean="0">
                          <a:solidFill>
                            <a:srgbClr val="008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//</a:t>
                      </a:r>
                      <a:r>
                        <a:rPr lang="zh-CN" altLang="en-US" sz="2000" smtClean="0">
                          <a:solidFill>
                            <a:srgbClr val="008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声明数组并分配内存，同时将其初始化。a</a:t>
                      </a:r>
                      <a:r>
                        <a:rPr lang="en-US" altLang="zh-CN" sz="2000" smtClean="0">
                          <a:solidFill>
                            <a:srgbClr val="008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rr</a:t>
                      </a:r>
                      <a:r>
                        <a:rPr lang="zh-CN" altLang="en-US" sz="2000" smtClean="0">
                          <a:solidFill>
                            <a:srgbClr val="008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2的长度为</a:t>
                      </a:r>
                      <a:r>
                        <a:rPr lang="en-US" altLang="zh-CN" sz="2000" smtClean="0">
                          <a:solidFill>
                            <a:srgbClr val="008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4</a:t>
                      </a:r>
                      <a:r>
                        <a:rPr lang="zh-CN" altLang="en-US" sz="2000" smtClean="0">
                          <a:solidFill>
                            <a:srgbClr val="008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，元素的值为</a:t>
                      </a:r>
                      <a:r>
                        <a:rPr lang="en-US" altLang="zh-CN" sz="2000" smtClean="0">
                          <a:solidFill>
                            <a:srgbClr val="008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3</a:t>
                      </a:r>
                      <a:r>
                        <a:rPr lang="zh-CN" altLang="en-US" sz="2000" smtClean="0">
                          <a:solidFill>
                            <a:srgbClr val="008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,</a:t>
                      </a:r>
                      <a:r>
                        <a:rPr lang="en-US" altLang="zh-CN" sz="2000" smtClean="0">
                          <a:solidFill>
                            <a:srgbClr val="008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5</a:t>
                      </a:r>
                      <a:r>
                        <a:rPr lang="zh-CN" altLang="en-US" sz="2000" smtClean="0">
                          <a:solidFill>
                            <a:srgbClr val="008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,1</a:t>
                      </a:r>
                      <a:r>
                        <a:rPr lang="en-US" altLang="zh-CN" sz="2000" smtClean="0">
                          <a:solidFill>
                            <a:srgbClr val="008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,7</a:t>
                      </a:r>
                      <a:endParaRPr lang="zh-CN" altLang="en-US" sz="2000" smtClean="0">
                        <a:solidFill>
                          <a:srgbClr val="008000"/>
                        </a:solidFill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sym typeface="+mn-ea"/>
                        </a:rPr>
                        <a:t>int[] arr</a:t>
                      </a:r>
                      <a:r>
                        <a:rPr lang="en-US" altLang="zh-CN" sz="200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zh-CN" altLang="en-US" sz="200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sym typeface="+mn-ea"/>
                        </a:rPr>
                        <a:t> = new int[]{3,5,1,7};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 smtClean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  <a:sym typeface="+mn-ea"/>
                        </a:rPr>
                        <a:t>③数组元素类型[ ] 数组名 = {用逗号隔开元素的具体值};</a:t>
                      </a:r>
                      <a:endParaRPr lang="zh-CN" altLang="en-US" sz="2000" dirty="0" smtClean="0">
                        <a:ln>
                          <a:noFill/>
                        </a:ln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sym typeface="+mn-ea"/>
                        </a:rPr>
                        <a:t>int[] arr</a:t>
                      </a:r>
                      <a:r>
                        <a:rPr lang="en-US" altLang="zh-CN" sz="200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200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sym typeface="+mn-ea"/>
                        </a:rPr>
                        <a:t> = {3,5,1,7}; </a:t>
                      </a:r>
                      <a:r>
                        <a:rPr lang="en-US" altLang="zh-CN" sz="2000" smtClean="0">
                          <a:solidFill>
                            <a:srgbClr val="008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//arr3的长度为4，元素的值为</a:t>
                      </a:r>
                      <a:r>
                        <a:rPr lang="en-US" altLang="zh-CN" sz="2000" smtClean="0">
                          <a:solidFill>
                            <a:srgbClr val="008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3</a:t>
                      </a:r>
                      <a:r>
                        <a:rPr lang="zh-CN" altLang="en-US" sz="2000" smtClean="0">
                          <a:solidFill>
                            <a:srgbClr val="008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,</a:t>
                      </a:r>
                      <a:r>
                        <a:rPr lang="en-US" altLang="zh-CN" sz="2000" smtClean="0">
                          <a:solidFill>
                            <a:srgbClr val="008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5</a:t>
                      </a:r>
                      <a:r>
                        <a:rPr lang="zh-CN" altLang="en-US" sz="2000" smtClean="0">
                          <a:solidFill>
                            <a:srgbClr val="008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,1</a:t>
                      </a:r>
                      <a:r>
                        <a:rPr lang="en-US" altLang="zh-CN" sz="2000" smtClean="0">
                          <a:solidFill>
                            <a:srgbClr val="008000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,7</a:t>
                      </a:r>
                      <a:endParaRPr lang="en-US" altLang="zh-CN" sz="2000" smtClean="0">
                        <a:solidFill>
                          <a:srgbClr val="008000"/>
                        </a:solidFill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知识点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3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-数组的使用</a:t>
            </a:r>
            <a:endParaRPr lang="en-US" altLang="zh-CN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95" y="655955"/>
            <a:ext cx="7197090" cy="5003800"/>
          </a:xfrm>
        </p:spPr>
        <p:txBody>
          <a:bodyPr>
            <a:noAutofit/>
          </a:bodyPr>
          <a:p>
            <a:pPr>
              <a:lnSpc>
                <a:spcPct val="180000"/>
              </a:lnSpc>
            </a:pPr>
            <a:r>
              <a:rPr lang="zh-CN" altLang="en-US" sz="2400"/>
              <a:t>使用数组四步走</a:t>
            </a:r>
            <a:r>
              <a:rPr lang="en-US" altLang="zh-CN" sz="2400"/>
              <a:t>:</a:t>
            </a:r>
            <a:endParaRPr lang="en-US" altLang="zh-CN" sz="2400"/>
          </a:p>
          <a:p>
            <a:pPr>
              <a:lnSpc>
                <a:spcPct val="180000"/>
              </a:lnSpc>
            </a:pPr>
            <a:endParaRPr lang="en-US" altLang="zh-CN" sz="2400"/>
          </a:p>
          <a:p>
            <a:pPr>
              <a:lnSpc>
                <a:spcPct val="180000"/>
              </a:lnSpc>
            </a:pPr>
            <a:endParaRPr lang="en-US" altLang="zh-CN" sz="2400"/>
          </a:p>
          <a:p>
            <a:pPr>
              <a:lnSpc>
                <a:spcPct val="180000"/>
              </a:lnSpc>
            </a:pPr>
            <a:endParaRPr lang="en-US" altLang="zh-CN" sz="2400"/>
          </a:p>
          <a:p>
            <a:pPr>
              <a:lnSpc>
                <a:spcPct val="180000"/>
              </a:lnSpc>
            </a:pPr>
            <a:endParaRPr lang="en-US" altLang="zh-CN" sz="2400"/>
          </a:p>
          <a:p>
            <a:pPr>
              <a:lnSpc>
                <a:spcPct val="180000"/>
              </a:lnSpc>
            </a:pPr>
            <a:r>
              <a:rPr lang="en-US" altLang="zh-CN" sz="2400"/>
              <a:t>数组的长度：length属性</a:t>
            </a:r>
            <a:r>
              <a:rPr lang="zh-CN" altLang="en-US" sz="2400"/>
              <a:t>，获取数组元素的个数。</a:t>
            </a:r>
            <a:endParaRPr lang="en-US" altLang="zh-CN" sz="2400"/>
          </a:p>
          <a:p>
            <a:pPr marL="0" indent="0">
              <a:buNone/>
            </a:pPr>
            <a:endParaRPr lang="en-US" altLang="zh-CN" sz="1600"/>
          </a:p>
        </p:txBody>
      </p:sp>
      <p:sp>
        <p:nvSpPr>
          <p:cNvPr id="4" name="文本框 3"/>
          <p:cNvSpPr txBox="1"/>
          <p:nvPr/>
        </p:nvSpPr>
        <p:spPr>
          <a:xfrm>
            <a:off x="744220" y="1451610"/>
            <a:ext cx="395541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1、声明数组</a:t>
            </a:r>
            <a:endParaRPr lang="zh-CN" altLang="en-US" sz="2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endParaRPr lang="zh-CN" altLang="en-US" sz="2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endParaRPr lang="zh-CN" altLang="en-US" sz="2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2、分配空间</a:t>
            </a:r>
            <a:endParaRPr lang="zh-CN" altLang="en-US" sz="2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endParaRPr lang="zh-CN" altLang="en-US" sz="2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endParaRPr lang="zh-CN" altLang="en-US" sz="2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3、赋值</a:t>
            </a:r>
            <a:endParaRPr lang="zh-CN" altLang="en-US" sz="2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endParaRPr lang="zh-CN" altLang="en-US" sz="2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endParaRPr lang="zh-CN" altLang="en-US" sz="2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algn="l"/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4、处理数据</a:t>
            </a:r>
            <a:endParaRPr lang="zh-CN" altLang="en-US" sz="2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endParaRPr lang="zh-CN" altLang="en-US" sz="200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506885" name="AutoShape 5"/>
          <p:cNvSpPr/>
          <p:nvPr/>
        </p:nvSpPr>
        <p:spPr>
          <a:xfrm>
            <a:off x="3076258" y="1521460"/>
            <a:ext cx="3379787" cy="408130"/>
          </a:xfrm>
          <a:prstGeom prst="roundRect">
            <a:avLst>
              <a:gd name="adj" fmla="val 16667"/>
            </a:avLst>
          </a:prstGeom>
          <a:gradFill rotWithShape="1">
            <a:gsLst>
              <a:gs pos="22000">
                <a:schemeClr val="accent2">
                  <a:lumMod val="40000"/>
                  <a:lumOff val="60000"/>
                </a:schemeClr>
              </a:gs>
              <a:gs pos="39000">
                <a:schemeClr val="accent2">
                  <a:lumMod val="20000"/>
                  <a:lumOff val="80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[ ] a;             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6886" name="AutoShape 6"/>
          <p:cNvSpPr/>
          <p:nvPr/>
        </p:nvSpPr>
        <p:spPr>
          <a:xfrm>
            <a:off x="3076575" y="2499360"/>
            <a:ext cx="3379788" cy="408148"/>
          </a:xfrm>
          <a:prstGeom prst="roundRect">
            <a:avLst>
              <a:gd name="adj" fmla="val 16667"/>
            </a:avLst>
          </a:prstGeom>
          <a:gradFill rotWithShape="1">
            <a:gsLst>
              <a:gs pos="22000">
                <a:schemeClr val="accent2">
                  <a:lumMod val="40000"/>
                  <a:lumOff val="60000"/>
                </a:schemeClr>
              </a:gs>
              <a:gs pos="39000">
                <a:schemeClr val="accent2">
                  <a:lumMod val="20000"/>
                  <a:lumOff val="80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l">
              <a:spcBef>
                <a:spcPct val="50000"/>
              </a:spcBef>
              <a:buClrTx/>
              <a:buSzTx/>
              <a:buFontTx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 =</a:t>
            </a:r>
            <a:r>
              <a:rPr lang="en-US" altLang="zh-CN" b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b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new</a:t>
            </a:r>
            <a:r>
              <a:rPr lang="en-US" altLang="zh-CN" b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int[5]; </a:t>
            </a:r>
            <a:r>
              <a:rPr lang="en-US" altLang="zh-CN" b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  </a:t>
            </a:r>
            <a:endParaRPr lang="en-US" altLang="zh-CN" b="1" dirty="0">
              <a:solidFill>
                <a:srgbClr val="3333FF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06887" name="AutoShape 7"/>
          <p:cNvSpPr/>
          <p:nvPr/>
        </p:nvSpPr>
        <p:spPr>
          <a:xfrm>
            <a:off x="3076258" y="3337808"/>
            <a:ext cx="3379787" cy="408148"/>
          </a:xfrm>
          <a:prstGeom prst="roundRect">
            <a:avLst>
              <a:gd name="adj" fmla="val 16667"/>
            </a:avLst>
          </a:prstGeom>
          <a:gradFill rotWithShape="1">
            <a:gsLst>
              <a:gs pos="22000">
                <a:schemeClr val="accent2">
                  <a:lumMod val="40000"/>
                  <a:lumOff val="60000"/>
                </a:schemeClr>
              </a:gs>
              <a:gs pos="39000">
                <a:schemeClr val="accent2">
                  <a:lumMod val="20000"/>
                  <a:lumOff val="80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numCol="1" spcCol="0" rtlCol="0" fromWordArt="0" anchor="t" anchorCtr="0" forceAA="0" compatLnSpc="0">
            <a:spAutoFit/>
          </a:bodyPr>
          <a:p>
            <a:pPr lvl="0" algn="l">
              <a:spcBef>
                <a:spcPct val="50000"/>
              </a:spcBef>
              <a:buClrTx/>
              <a:buSzTx/>
              <a:buFontTx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 [0] = 8; </a:t>
            </a:r>
            <a:r>
              <a:rPr lang="en-US" altLang="zh-CN" b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b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数</a:t>
            </a:r>
            <a:r>
              <a:rPr lang="zh-CN" altLang="en-US" b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组</a:t>
            </a:r>
            <a:r>
              <a:rPr lang="zh-CN" altLang="en-US" b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名</a:t>
            </a:r>
            <a:r>
              <a:rPr lang="en-US" altLang="zh-CN" b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[</a:t>
            </a:r>
            <a:r>
              <a:rPr lang="zh-CN" altLang="en-US" b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索引</a:t>
            </a:r>
            <a:r>
              <a:rPr lang="en-US" altLang="zh-CN" b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]=</a:t>
            </a:r>
            <a:r>
              <a:rPr lang="zh-CN" altLang="en-US" b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值</a:t>
            </a:r>
            <a:r>
              <a:rPr lang="en-US" altLang="zh-CN" b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</a:t>
            </a:r>
            <a:r>
              <a:rPr lang="en-US" altLang="zh-CN" b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</a:t>
            </a:r>
            <a:endParaRPr lang="en-US" altLang="zh-CN" b="1" dirty="0">
              <a:solidFill>
                <a:srgbClr val="3333FF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06888" name="AutoShape 8"/>
          <p:cNvSpPr/>
          <p:nvPr/>
        </p:nvSpPr>
        <p:spPr>
          <a:xfrm>
            <a:off x="3076258" y="4232593"/>
            <a:ext cx="3379787" cy="408148"/>
          </a:xfrm>
          <a:prstGeom prst="roundRect">
            <a:avLst>
              <a:gd name="adj" fmla="val 16667"/>
            </a:avLst>
          </a:prstGeom>
          <a:gradFill rotWithShape="1">
            <a:gsLst>
              <a:gs pos="22000">
                <a:schemeClr val="accent2">
                  <a:lumMod val="40000"/>
                  <a:lumOff val="60000"/>
                </a:schemeClr>
              </a:gs>
              <a:gs pos="39000">
                <a:schemeClr val="accent2">
                  <a:lumMod val="20000"/>
                  <a:lumOff val="80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numCol="1" spcCol="0" rtlCol="0" fromWordArt="0" anchor="t" anchorCtr="0" forceAA="0" compatLnSpc="0">
            <a:spAutoFit/>
          </a:bodyPr>
          <a:p>
            <a:pPr lvl="0" algn="l">
              <a:spcBef>
                <a:spcPct val="50000"/>
              </a:spcBef>
              <a:buClrTx/>
              <a:buSzTx/>
              <a:buFontTx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 [0] = a[0] * 10; </a:t>
            </a:r>
            <a:r>
              <a:rPr lang="en-US" altLang="zh-CN" b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b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数</a:t>
            </a:r>
            <a:r>
              <a:rPr lang="zh-CN" altLang="en-US" b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组名</a:t>
            </a:r>
            <a:r>
              <a:rPr lang="en-US" altLang="zh-CN" b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[</a:t>
            </a:r>
            <a:r>
              <a:rPr lang="zh-CN" altLang="en-US" b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索引</a:t>
            </a:r>
            <a:r>
              <a:rPr lang="en-US" altLang="zh-CN" b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]</a:t>
            </a:r>
            <a:r>
              <a:rPr lang="en-US" altLang="zh-CN" b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</a:t>
            </a:r>
            <a:endParaRPr lang="en-US" altLang="zh-CN" b="1" dirty="0">
              <a:solidFill>
                <a:srgbClr val="3333FF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506911" name="Group 31"/>
          <p:cNvGraphicFramePr>
            <a:graphicFrameLocks noGrp="1"/>
          </p:cNvGraphicFramePr>
          <p:nvPr/>
        </p:nvGraphicFramePr>
        <p:xfrm>
          <a:off x="9747885" y="2071370"/>
          <a:ext cx="1266190" cy="3186430"/>
        </p:xfrm>
        <a:graphic>
          <a:graphicData uri="http://schemas.openxmlformats.org/drawingml/2006/table">
            <a:tbl>
              <a:tblPr/>
              <a:tblGrid>
                <a:gridCol w="1266190"/>
              </a:tblGrid>
              <a:tr h="4572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 length 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47688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461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3975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47688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47688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6905" name="Text Box 25"/>
          <p:cNvSpPr txBox="1"/>
          <p:nvPr/>
        </p:nvSpPr>
        <p:spPr>
          <a:xfrm>
            <a:off x="10174288" y="4795203"/>
            <a:ext cx="8651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80</a:t>
            </a:r>
            <a:endParaRPr lang="en-US" altLang="zh-CN" b="1" dirty="0">
              <a:solidFill>
                <a:srgbClr val="3333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023954" y="1700369"/>
          <a:ext cx="1468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945"/>
              </a:tblGrid>
              <a:tr h="370840">
                <a:tc>
                  <a:txBody>
                    <a:bodyPr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栈</a:t>
                      </a:r>
                      <a:endParaRPr 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r>
                        <a:rPr 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</a:t>
                      </a:r>
                      <a:r>
                        <a:rPr lang="en-US" baseline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 0x2431</a:t>
                      </a:r>
                      <a:endParaRPr 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847455" y="4795520"/>
            <a:ext cx="589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a[0]</a:t>
            </a:r>
            <a:endParaRPr lang="zh-CN" altLang="en-US"/>
          </a:p>
        </p:txBody>
      </p:sp>
      <p:sp>
        <p:nvSpPr>
          <p:cNvPr id="506907" name="Line 27"/>
          <p:cNvSpPr/>
          <p:nvPr/>
        </p:nvSpPr>
        <p:spPr>
          <a:xfrm flipV="1">
            <a:off x="9436735" y="4989195"/>
            <a:ext cx="304165" cy="825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" name="文本框 8"/>
          <p:cNvSpPr txBox="1"/>
          <p:nvPr/>
        </p:nvSpPr>
        <p:spPr>
          <a:xfrm>
            <a:off x="9968865" y="4272915"/>
            <a:ext cx="779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a[1] 0 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959340" y="3670935"/>
            <a:ext cx="779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a[2] 0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959340" y="3138805"/>
            <a:ext cx="779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a[3] 0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968865" y="2638425"/>
            <a:ext cx="779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a[4] 0</a:t>
            </a:r>
            <a:endParaRPr lang="zh-CN" altLang="en-US"/>
          </a:p>
        </p:txBody>
      </p:sp>
      <p:graphicFrame>
        <p:nvGraphicFramePr>
          <p:cNvPr id="15" name="Table 5"/>
          <p:cNvGraphicFramePr>
            <a:graphicFrameLocks noGrp="1"/>
          </p:cNvGraphicFramePr>
          <p:nvPr/>
        </p:nvGraphicFramePr>
        <p:xfrm>
          <a:off x="9748520" y="1700530"/>
          <a:ext cx="12655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555"/>
              </a:tblGrid>
              <a:tr h="370840">
                <a:tc>
                  <a:txBody>
                    <a:bodyPr/>
                    <a:p>
                      <a:r>
                        <a:rPr lang="zh-CN" altLang="en-US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堆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6" name="Right Arrow 10"/>
          <p:cNvSpPr/>
          <p:nvPr/>
        </p:nvSpPr>
        <p:spPr>
          <a:xfrm>
            <a:off x="8582682" y="1929568"/>
            <a:ext cx="1119352" cy="29954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文本框 16"/>
          <p:cNvSpPr txBox="1"/>
          <p:nvPr/>
        </p:nvSpPr>
        <p:spPr>
          <a:xfrm>
            <a:off x="483235" y="5347970"/>
            <a:ext cx="104660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0" algn="l" eaLnBrk="1" hangingPunct="1">
              <a:buClr>
                <a:srgbClr val="92D050"/>
              </a:buClr>
              <a:buFont typeface="Arial" panose="020B0604020202020204" pitchFamily="34" charset="0"/>
              <a:buNone/>
            </a:pPr>
            <a:r>
              <a:rPr lang="zh-CN" altLang="en-US" sz="20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注意：数组的索引是</a:t>
            </a:r>
            <a:r>
              <a:rPr lang="en-US" altLang="zh-CN" sz="20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int</a:t>
            </a:r>
            <a:r>
              <a:rPr lang="zh-CN" altLang="en-US" sz="20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类型，从</a:t>
            </a:r>
            <a:r>
              <a:rPr lang="en-US" altLang="zh-CN" sz="20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0</a:t>
            </a:r>
            <a:r>
              <a:rPr lang="zh-CN" altLang="en-US" sz="20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开始，</a:t>
            </a:r>
            <a:r>
              <a:rPr lang="en-US" altLang="zh-CN" sz="20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索引最大值和数组长度始终差1；</a:t>
            </a:r>
            <a:endParaRPr lang="en-US" altLang="zh-CN" sz="200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indent="0" algn="l" eaLnBrk="1" hangingPunct="1">
              <a:buClr>
                <a:srgbClr val="92D050"/>
              </a:buClr>
              <a:buFont typeface="Arial" panose="020B0604020202020204" pitchFamily="34" charset="0"/>
              <a:buNone/>
            </a:pPr>
            <a:r>
              <a:rPr lang="zh-CN" altLang="en-US" sz="20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  数组的长度是属性，</a:t>
            </a:r>
            <a:r>
              <a:rPr lang="en-US" altLang="zh-CN" sz="20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String</a:t>
            </a:r>
            <a:r>
              <a:rPr lang="zh-CN" altLang="en-US" sz="20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的长度是</a:t>
            </a:r>
            <a:r>
              <a:rPr lang="en-US" altLang="zh-CN" sz="20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length()</a:t>
            </a:r>
            <a:r>
              <a:rPr lang="zh-CN" altLang="en-US" sz="20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；</a:t>
            </a:r>
            <a:endParaRPr lang="en-US" altLang="zh-CN" sz="200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indent="0" algn="l" eaLnBrk="1" hangingPunct="1">
              <a:buClr>
                <a:srgbClr val="92D050"/>
              </a:buClr>
              <a:buFont typeface="Arial" panose="020B0604020202020204" pitchFamily="34" charset="0"/>
              <a:buNone/>
            </a:pPr>
            <a:r>
              <a:rPr lang="zh-CN" altLang="en-US" sz="20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  创建数组的时候必须指定数组的长度，而且一经定义则不允许改变；</a:t>
            </a:r>
            <a:endParaRPr lang="en-US" altLang="zh-CN" sz="200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indent="0" algn="l" eaLnBrk="1" hangingPunct="1">
              <a:buClr>
                <a:srgbClr val="92D050"/>
              </a:buClr>
              <a:buFont typeface="Arial" panose="020B0604020202020204" pitchFamily="34" charset="0"/>
              <a:buNone/>
            </a:pPr>
            <a:r>
              <a:rPr lang="zh-CN" altLang="en-US" sz="20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  数组的长度虽然是</a:t>
            </a:r>
            <a:r>
              <a:rPr lang="en-US" altLang="zh-CN" sz="20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5</a:t>
            </a:r>
            <a:r>
              <a:rPr lang="zh-CN" altLang="en-US" sz="20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，但是在内存中实际给</a:t>
            </a:r>
            <a:r>
              <a:rPr lang="en-US" altLang="zh-CN" sz="20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6</a:t>
            </a:r>
            <a:r>
              <a:rPr lang="zh-CN" altLang="en-US" sz="20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个位置，另外一个存储的是长度</a:t>
            </a:r>
            <a:r>
              <a:rPr lang="en-US" altLang="zh-CN" sz="20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5</a:t>
            </a:r>
            <a:r>
              <a:rPr lang="zh-CN" altLang="en-US" sz="200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。</a:t>
            </a:r>
            <a:endParaRPr lang="zh-CN" altLang="en-US" sz="200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7353935" y="2849245"/>
            <a:ext cx="1567180" cy="363855"/>
          </a:xfrm>
          <a:prstGeom prst="wedgeRoundRectCallout">
            <a:avLst>
              <a:gd name="adj1" fmla="val -32029"/>
              <a:gd name="adj2" fmla="val -154136"/>
              <a:gd name="adj3" fmla="val 16667"/>
            </a:avLst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数组的地址</a:t>
            </a:r>
            <a:endParaRPr lang="zh-CN" altLang="en-US" sz="2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0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690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5" grpId="0" bldLvl="0" animBg="1"/>
      <p:bldP spid="506886" grpId="0" bldLvl="0" animBg="1"/>
      <p:bldP spid="506887" grpId="0" bldLvl="0" animBg="1"/>
      <p:bldP spid="50688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8415" y="686269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很多时候我们需要对数组中的元素一个一个取出来使用，这个过程叫遍历；先简单理解数组遍历的循环语句，包括传统的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循环和增强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循环两种；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-</a:t>
            </a:r>
            <a:r>
              <a:rPr lang="zh-CN" altLang="en-US" sz="3000" dirty="0">
                <a:sym typeface="+mn-ea"/>
              </a:rPr>
              <a:t>掌握数组的遍历</a:t>
            </a:r>
            <a:r>
              <a:rPr lang="zh-CN" altLang="en-US" sz="3000" dirty="0">
                <a:sym typeface="+mn-ea"/>
              </a:rPr>
              <a:t>方式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6" name="Group 3"/>
          <p:cNvGraphicFramePr/>
          <p:nvPr/>
        </p:nvGraphicFramePr>
        <p:xfrm>
          <a:off x="782320" y="1907540"/>
          <a:ext cx="8987155" cy="1077595"/>
        </p:xfrm>
        <a:graphic>
          <a:graphicData uri="http://schemas.openxmlformats.org/drawingml/2006/table">
            <a:tbl>
              <a:tblPr/>
              <a:tblGrid>
                <a:gridCol w="8987155"/>
              </a:tblGrid>
              <a:tr h="4095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对数组遍历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6802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正向（正序）遍历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反向（倒序）遍历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9995" y="3183255"/>
            <a:ext cx="3863975" cy="1504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3105785"/>
            <a:ext cx="3702050" cy="18122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05" y="5426075"/>
            <a:ext cx="588645" cy="6330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63625" y="5558790"/>
            <a:ext cx="2707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倒序遍历如何写呢？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5150485" y="5027295"/>
            <a:ext cx="51562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</a:rPr>
              <a:t>增强</a:t>
            </a:r>
            <a:r>
              <a:rPr lang="en-US" altLang="zh-CN">
                <a:solidFill>
                  <a:srgbClr val="FF0000"/>
                </a:solidFill>
              </a:rPr>
              <a:t>for</a:t>
            </a:r>
            <a:r>
              <a:rPr lang="zh-CN" altLang="en-US">
                <a:solidFill>
                  <a:srgbClr val="FF0000"/>
                </a:solidFill>
              </a:rPr>
              <a:t>循环语法：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/>
              <a:t>for(数组元素的类型  临时变量名字 ：数组的名字){</a:t>
            </a:r>
            <a:endParaRPr lang="zh-CN" altLang="en-US"/>
          </a:p>
          <a:p>
            <a:pPr algn="l"/>
            <a:r>
              <a:rPr lang="zh-CN" altLang="en-US"/>
              <a:t>        System.out.println(临时变量名字 );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026660" y="4972050"/>
            <a:ext cx="5403850" cy="131000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8415" y="686269"/>
            <a:ext cx="11015870" cy="22064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常见问题；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-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数组常见问题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9" name="Group 3"/>
          <p:cNvGraphicFramePr/>
          <p:nvPr/>
        </p:nvGraphicFramePr>
        <p:xfrm>
          <a:off x="800100" y="1603375"/>
          <a:ext cx="9766300" cy="4292600"/>
        </p:xfrm>
        <a:graphic>
          <a:graphicData uri="http://schemas.openxmlformats.org/drawingml/2006/table">
            <a:tbl>
              <a:tblPr/>
              <a:tblGrid>
                <a:gridCol w="9766300"/>
              </a:tblGrid>
              <a:tr h="51816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数组脚标越界异常(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ArrayIndexOutOfBoundsException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1257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int[] arr = new int[2];</a:t>
                      </a:r>
                      <a:endParaRPr kumimoji="0" lang="zh-CN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System.out.println(arr[</a:t>
                      </a: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]);</a:t>
                      </a:r>
                      <a:endParaRPr kumimoji="0" lang="zh-CN" altLang="en-US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访问到了数组中的不存在的脚标时发生。</a:t>
                      </a:r>
                      <a:endParaRPr kumimoji="0" lang="zh-CN" alt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120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空指针异常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(NullPointerException)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51066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int[] arr = 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null</a:t>
                      </a: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;</a:t>
                      </a:r>
                      <a:endParaRPr kumimoji="0" lang="zh-CN" altLang="en-US" sz="2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System.out.println(arr[0])</a:t>
                      </a:r>
                      <a:r>
                        <a:rPr kumimoji="0" lang="zh-CN" alt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;</a:t>
                      </a:r>
                      <a:endParaRPr kumimoji="0" lang="zh-CN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arr</a:t>
                      </a:r>
                      <a:r>
                        <a:rPr kumimoji="0" lang="zh-CN" alt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引用没有指向实体，却在操作实体中的元素时。</a:t>
                      </a:r>
                      <a:endParaRPr kumimoji="0" lang="zh-CN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知识点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5-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sym typeface="+mn-ea"/>
              </a:rPr>
              <a:t>数组常见问题</a:t>
            </a:r>
            <a:endParaRPr lang="zh-CN" altLang="en-US"/>
          </a:p>
        </p:txBody>
      </p:sp>
      <p:pic>
        <p:nvPicPr>
          <p:cNvPr id="28676" name="Picture 4" descr="现场编程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3060" y="1235075"/>
            <a:ext cx="919480" cy="6648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195070" y="1359535"/>
            <a:ext cx="10896600" cy="3063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"/>
              <a:defRPr/>
            </a:pPr>
            <a:r>
              <a:rPr lang="zh-CN" altLang="en-US" sz="24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有一个数列：</a:t>
            </a:r>
            <a:r>
              <a:rPr lang="en-US" altLang="zh-CN" sz="24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8</a:t>
            </a:r>
            <a:r>
              <a:rPr lang="zh-CN" altLang="en-US" sz="24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，</a:t>
            </a:r>
            <a:r>
              <a:rPr lang="en-US" altLang="zh-CN" sz="24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4</a:t>
            </a:r>
            <a:r>
              <a:rPr lang="zh-CN" altLang="en-US" sz="24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，</a:t>
            </a:r>
            <a:r>
              <a:rPr lang="en-US" altLang="zh-CN" sz="24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2</a:t>
            </a:r>
            <a:r>
              <a:rPr lang="zh-CN" altLang="en-US" sz="24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，</a:t>
            </a:r>
            <a:r>
              <a:rPr lang="en-US" altLang="zh-CN" sz="24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1</a:t>
            </a:r>
            <a:r>
              <a:rPr lang="zh-CN" altLang="en-US" sz="24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，</a:t>
            </a:r>
            <a:r>
              <a:rPr lang="en-US" altLang="zh-CN" sz="24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23</a:t>
            </a:r>
            <a:r>
              <a:rPr lang="zh-CN" altLang="en-US" sz="24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，</a:t>
            </a:r>
            <a:r>
              <a:rPr lang="en-US" altLang="zh-CN" sz="24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344</a:t>
            </a:r>
            <a:r>
              <a:rPr lang="zh-CN" altLang="en-US" sz="24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，</a:t>
            </a:r>
            <a:r>
              <a:rPr lang="en-US" altLang="zh-CN" sz="24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12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"/>
              <a:defRPr/>
            </a:pPr>
            <a:r>
              <a:rPr lang="zh-CN" altLang="en-US" sz="24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循环输出数列的值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"/>
              <a:defRPr/>
            </a:pPr>
            <a:r>
              <a:rPr lang="zh-CN" altLang="en-US" sz="24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求数列中所有数值的和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"/>
              <a:defRPr/>
            </a:pPr>
            <a:r>
              <a:rPr lang="zh-CN" altLang="en-US" sz="24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猜数游戏：从键盘中任意输入一个数据，判断数列中是否包含此数</a:t>
            </a:r>
            <a:r>
              <a:rPr lang="zh-CN" alt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</a:t>
            </a: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"/>
              <a:defRPr/>
            </a:pPr>
            <a:r>
              <a:rPr lang="zh-CN" altLang="en-US" sz="24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循环录入10位顾客的年龄放到数组中，遍历数组并计算18岁以上和以下的比例</a:t>
            </a:r>
            <a:endParaRPr lang="zh-CN" altLang="en-US" sz="24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895" y="756755"/>
            <a:ext cx="11015870" cy="311608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定义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多维数组即数组的数组，即数组的元素也是数组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14148" y="56126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6-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多</a:t>
            </a:r>
            <a:r>
              <a:rPr lang="zh-CN" altLang="en-US" sz="300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  <a:sym typeface="+mn-ea"/>
              </a:rPr>
              <a:t>维数组的定义声明与初始化</a:t>
            </a:r>
            <a:endParaRPr lang="zh-CN" altLang="en-US" sz="300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8" name="Group 3"/>
          <p:cNvGraphicFramePr/>
          <p:nvPr>
            <p:custDataLst>
              <p:tags r:id="rId1"/>
            </p:custDataLst>
          </p:nvPr>
        </p:nvGraphicFramePr>
        <p:xfrm>
          <a:off x="673735" y="1583690"/>
          <a:ext cx="10332085" cy="4474210"/>
        </p:xfrm>
        <a:graphic>
          <a:graphicData uri="http://schemas.openxmlformats.org/drawingml/2006/table">
            <a:tbl>
              <a:tblPr/>
              <a:tblGrid>
                <a:gridCol w="10332085"/>
              </a:tblGrid>
              <a:tr h="36576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smtClean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二维数组声明的三种方式：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194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 err="1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int</a:t>
                      </a:r>
                      <a:r>
                        <a:rPr lang="en-US" altLang="zh-CN" sz="16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 [][] a1;  //</a:t>
                      </a:r>
                      <a:r>
                        <a:rPr lang="zh-CN" altLang="en-US" sz="16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推荐使用，不容易混淆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 err="1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int</a:t>
                      </a:r>
                      <a:r>
                        <a:rPr lang="en-US" altLang="zh-CN" sz="16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 []a2[];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dirty="0" err="1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int</a:t>
                      </a:r>
                      <a:r>
                        <a:rPr lang="en-US" altLang="zh-CN" sz="16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 a3[][];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二维数组的创建与初始化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2321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Char char="l"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160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数组元素类型[ ][ ] 数组名=new 数组元素类型[一维长度] [二维长度];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   注意：可以不指定二维长度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anose="020F050202020403020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示例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 [][] a = new int [2][];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a[0] = new int[]{1,2,3};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a[1] = new int[]{4,5,6};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示例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：int[][] a = new int[2][3];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a[0][0] = 1;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a[0][1] = 2;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a[0][2] = 3;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a[1][0] = 11;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a[1][1] = 12;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a[1][2] = 13;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注意：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J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ava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课程中多维数组不做重点，了解即可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UNIT_TABLE_BEAUTIFY" val="smartTable{5ecbe33e-4b54-4a1f-94c8-d4c29a4443b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3230</Words>
  <Application>WPS 演示</Application>
  <PresentationFormat>自定义</PresentationFormat>
  <Paragraphs>293</Paragraphs>
  <Slides>14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微软雅黑 Light</vt:lpstr>
      <vt:lpstr>黑体</vt:lpstr>
      <vt:lpstr>Courier New</vt:lpstr>
      <vt:lpstr>Calibri</vt:lpstr>
      <vt:lpstr>Wingdings 2</vt:lpstr>
      <vt:lpstr>汉仪行楷简</vt:lpstr>
      <vt:lpstr>Arial Unicode MS</vt:lpstr>
      <vt:lpstr>等线</vt:lpstr>
      <vt:lpstr>Office 主题</vt:lpstr>
      <vt:lpstr>Java数组</vt:lpstr>
      <vt:lpstr>本章目标</vt:lpstr>
      <vt:lpstr>PowerPoint 演示文稿</vt:lpstr>
      <vt:lpstr>PowerPoint 演示文稿</vt:lpstr>
      <vt:lpstr>知识点3-数组的使用</vt:lpstr>
      <vt:lpstr>PowerPoint 演示文稿</vt:lpstr>
      <vt:lpstr>PowerPoint 演示文稿</vt:lpstr>
      <vt:lpstr>知识点5-数组常见问题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GuXue</cp:lastModifiedBy>
  <cp:revision>1291</cp:revision>
  <dcterms:created xsi:type="dcterms:W3CDTF">2014-03-19T14:07:00Z</dcterms:created>
  <dcterms:modified xsi:type="dcterms:W3CDTF">2021-01-15T17:42:52Z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