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78" r:id="rId2"/>
    <p:sldId id="493" r:id="rId3"/>
    <p:sldId id="566" r:id="rId4"/>
    <p:sldId id="612" r:id="rId5"/>
    <p:sldId id="629" r:id="rId6"/>
    <p:sldId id="588" r:id="rId7"/>
    <p:sldId id="582" r:id="rId8"/>
    <p:sldId id="581" r:id="rId9"/>
    <p:sldId id="613" r:id="rId10"/>
    <p:sldId id="600" r:id="rId11"/>
    <p:sldId id="615" r:id="rId12"/>
    <p:sldId id="616" r:id="rId13"/>
    <p:sldId id="630" r:id="rId14"/>
    <p:sldId id="63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3300"/>
    <a:srgbClr val="990000"/>
    <a:srgbClr val="AE0B0B"/>
    <a:srgbClr val="CC6600"/>
    <a:srgbClr val="3B9D3B"/>
    <a:srgbClr val="3D3D3D"/>
    <a:srgbClr val="000066"/>
    <a:srgbClr val="CC3300"/>
    <a:srgbClr val="393939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884" autoAdjust="0"/>
    <p:restoredTop sz="79441" autoAdjust="0"/>
  </p:normalViewPr>
  <p:slideViewPr>
    <p:cSldViewPr snapToGrid="0">
      <p:cViewPr varScale="1">
        <p:scale>
          <a:sx n="55" d="100"/>
          <a:sy n="55" d="100"/>
        </p:scale>
        <p:origin x="-222" y="-78"/>
      </p:cViewPr>
      <p:guideLst>
        <p:guide orient="horz" pos="2154"/>
        <p:guide pos="3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  <a:pPr/>
              <a:t>2021/9/1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  <a:pPr/>
              <a:t>2021/9/1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2021/9/1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2021/9/1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2021/9/1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6000">
                <a:solidFill>
                  <a:schemeClr val="tx1">
                    <a:lumMod val="65000"/>
                    <a:lumOff val="35000"/>
                  </a:schemeClr>
                </a:solidFill>
              </a:rPr>
              <a:t>构造方法 与</a:t>
            </a:r>
            <a:r>
              <a:rPr lang="en-US" altLang="zh-CN" sz="6000">
                <a:solidFill>
                  <a:schemeClr val="tx1">
                    <a:lumMod val="65000"/>
                    <a:lumOff val="35000"/>
                  </a:schemeClr>
                </a:solidFill>
              </a:rPr>
              <a:t>this</a:t>
            </a:r>
            <a:r>
              <a:rPr lang="zh-CN" altLang="en-US" sz="6000">
                <a:solidFill>
                  <a:schemeClr val="tx1">
                    <a:lumMod val="65000"/>
                    <a:lumOff val="35000"/>
                  </a:schemeClr>
                </a:solidFill>
              </a:rPr>
              <a:t>关键字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6-</a:t>
            </a:r>
            <a:r>
              <a:rPr lang="en-US" altLang="zh-CN" dirty="0">
                <a:cs typeface="微软雅黑 Light" panose="020B0502040204020203" pitchFamily="34" charset="-122"/>
                <a:sym typeface="+mn-ea"/>
              </a:rPr>
              <a:t>this</a:t>
            </a:r>
            <a:r>
              <a:rPr lang="zh-CN" altLang="en-US" dirty="0">
                <a:cs typeface="微软雅黑 Light" panose="020B0502040204020203" pitchFamily="34" charset="-122"/>
                <a:sym typeface="+mn-ea"/>
              </a:rPr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cs typeface="微软雅黑 Light" panose="020B0502040204020203" pitchFamily="34" charset="-122"/>
                <a:sym typeface="+mn-ea"/>
              </a:rPr>
              <a:t>this引用成员变量示例</a:t>
            </a:r>
          </a:p>
          <a:p>
            <a:endParaRPr lang="zh-CN" altLang="en-US" dirty="0">
              <a:cs typeface="微软雅黑 Light" panose="020B0502040204020203" pitchFamily="34" charset="-122"/>
            </a:endParaRPr>
          </a:p>
          <a:p>
            <a:pPr marL="0" indent="0">
              <a:buNone/>
            </a:pPr>
            <a:endParaRPr lang="zh-CN" altLang="en-US" dirty="0">
              <a:cs typeface="微软雅黑 Light" panose="020B0502040204020203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6191250" y="3663950"/>
            <a:ext cx="5186680" cy="700405"/>
          </a:xfrm>
          <a:prstGeom prst="wedgeRoundRectCallout">
            <a:avLst>
              <a:gd name="adj1" fmla="val -59195"/>
              <a:gd name="adj2" fmla="val 29429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lnSpc>
                <a:spcPct val="170000"/>
              </a:lnSpc>
              <a:spcBef>
                <a:spcPct val="20000"/>
              </a:spcBef>
              <a:buClr>
                <a:srgbClr val="92D050"/>
              </a:buClr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常常用来区分同名的成员变量和局部变量</a:t>
            </a:r>
            <a:endParaRPr lang="zh-CN" altLang="en-US" sz="2000" b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7240" y="1936750"/>
            <a:ext cx="4961255" cy="4470400"/>
          </a:xfrm>
          <a:prstGeom prst="rect">
            <a:avLst/>
          </a:prstGeom>
          <a:noFill/>
          <a:ln w="57150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2025015"/>
            <a:ext cx="4822190" cy="41529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6-</a:t>
            </a:r>
            <a:r>
              <a:rPr lang="en-US" altLang="zh-CN" dirty="0">
                <a:cs typeface="微软雅黑 Light" panose="020B0502040204020203" pitchFamily="34" charset="-122"/>
                <a:sym typeface="+mn-ea"/>
              </a:rPr>
              <a:t>this</a:t>
            </a:r>
            <a:r>
              <a:rPr lang="zh-CN" altLang="en-US" dirty="0">
                <a:cs typeface="微软雅黑 Light" panose="020B0502040204020203" pitchFamily="34" charset="-122"/>
                <a:sym typeface="+mn-ea"/>
              </a:rPr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cs typeface="微软雅黑 Light" panose="020B0502040204020203" pitchFamily="34" charset="-122"/>
                <a:sym typeface="+mn-ea"/>
              </a:rPr>
              <a:t>this引用构造方法示例</a:t>
            </a:r>
            <a:endParaRPr lang="zh-CN" altLang="en-US" dirty="0">
              <a:cs typeface="微软雅黑 Light" panose="020B0502040204020203" pitchFamily="34" charset="-122"/>
            </a:endParaRPr>
          </a:p>
          <a:p>
            <a:pPr marL="0" indent="0">
              <a:buNone/>
            </a:pPr>
            <a:endParaRPr lang="zh-CN" altLang="en-US" dirty="0">
              <a:cs typeface="微软雅黑 Light" panose="020B0502040204020203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7268210" y="2811780"/>
            <a:ext cx="4555490" cy="1049020"/>
          </a:xfrm>
          <a:prstGeom prst="wedgeRoundRectCallout">
            <a:avLst>
              <a:gd name="adj1" fmla="val -59195"/>
              <a:gd name="adj2" fmla="val 29429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lnSpc>
                <a:spcPct val="170000"/>
              </a:lnSpc>
              <a:spcBef>
                <a:spcPct val="20000"/>
              </a:spcBef>
              <a:buClr>
                <a:srgbClr val="92D050"/>
              </a:buClr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this关键字引用其它的构造方法，必须在当前构造方法的第一行调用。</a:t>
            </a:r>
            <a:endParaRPr lang="zh-CN" altLang="en-US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6265" y="1998980"/>
            <a:ext cx="6283960" cy="4348480"/>
          </a:xfrm>
          <a:prstGeom prst="rect">
            <a:avLst/>
          </a:prstGeom>
          <a:noFill/>
          <a:ln w="6032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5" y="1998980"/>
            <a:ext cx="6283325" cy="43491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6-</a:t>
            </a:r>
            <a:r>
              <a:rPr lang="en-US" altLang="zh-CN" dirty="0">
                <a:cs typeface="微软雅黑 Light" panose="020B0502040204020203" pitchFamily="34" charset="-122"/>
                <a:sym typeface="+mn-ea"/>
              </a:rPr>
              <a:t>this</a:t>
            </a:r>
            <a:r>
              <a:rPr lang="zh-CN" altLang="en-US" dirty="0">
                <a:cs typeface="微软雅黑 Light" panose="020B0502040204020203" pitchFamily="34" charset="-122"/>
                <a:sym typeface="+mn-ea"/>
              </a:rPr>
              <a:t>关键字</a:t>
            </a:r>
            <a:endParaRPr lang="en-US" altLang="zh-CN" dirty="0">
              <a:cs typeface="微软雅黑 Light" panose="020B0502040204020203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cs typeface="微软雅黑 Light" panose="020B0502040204020203" pitchFamily="34" charset="-122"/>
                <a:sym typeface="+mn-ea"/>
              </a:rPr>
              <a:t>this引用成员方法示例</a:t>
            </a:r>
            <a:endParaRPr lang="zh-CN" altLang="en-US" dirty="0">
              <a:cs typeface="微软雅黑 Light" panose="020B0502040204020203" pitchFamily="34" charset="-122"/>
            </a:endParaRPr>
          </a:p>
          <a:p>
            <a:pPr marL="0" indent="0">
              <a:buNone/>
            </a:pPr>
            <a:endParaRPr lang="zh-CN" altLang="en-US" dirty="0">
              <a:cs typeface="微软雅黑 Light" panose="020B0502040204020203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2674620" y="5133975"/>
            <a:ext cx="4994275" cy="1480185"/>
          </a:xfrm>
          <a:prstGeom prst="wedgeRoundRectCallout">
            <a:avLst>
              <a:gd name="adj1" fmla="val -50470"/>
              <a:gd name="adj2" fmla="val -90368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lnSpc>
                <a:spcPct val="170000"/>
              </a:lnSpc>
              <a:spcBef>
                <a:spcPct val="20000"/>
              </a:spcBef>
              <a:buClr>
                <a:srgbClr val="92D050"/>
              </a:buClr>
              <a:buNone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成员方法之间的互相调用时也可以使用“this.方法名(参数)”来进行引用。</a:t>
            </a:r>
            <a:endParaRPr lang="zh-CN" altLang="en-US" sz="2000" b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4830" y="1845945"/>
            <a:ext cx="6628130" cy="2664460"/>
          </a:xfrm>
          <a:prstGeom prst="rect">
            <a:avLst/>
          </a:prstGeom>
          <a:noFill/>
          <a:ln w="60325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1957705"/>
            <a:ext cx="6562725" cy="24796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r>
              <a:rPr lang="en-US" altLang="zh-CN"/>
              <a:t>7-</a:t>
            </a:r>
            <a:r>
              <a:rPr lang="zh-CN" altLang="en-US"/>
              <a:t>创建对象的过程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r>
              <a:rPr lang="zh-CN" altLang="en-US" sz="2800" dirty="0" smtClean="0">
                <a:sym typeface="+mn-ea"/>
              </a:rPr>
              <a:t>假设存在一个类</a:t>
            </a:r>
            <a:r>
              <a:rPr lang="en-US" altLang="zh-CN" sz="2800" dirty="0" smtClean="0">
                <a:sym typeface="+mn-ea"/>
              </a:rPr>
              <a:t>MemberCard</a:t>
            </a:r>
            <a:r>
              <a:rPr lang="zh-CN" altLang="en-US" sz="2800" dirty="0" smtClean="0">
                <a:sym typeface="+mn-ea"/>
              </a:rPr>
              <a:t>，创建对象语句如下所示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>
                <a:sym typeface="+mn-ea"/>
              </a:rPr>
              <a:t>   MemberCard m=new MemberCard();</a:t>
            </a:r>
            <a:r>
              <a:rPr lang="zh-CN" altLang="en-US" sz="2800" dirty="0">
                <a:sym typeface="+mn-ea"/>
              </a:rPr>
              <a:t> </a:t>
            </a:r>
            <a:endParaRPr lang="en-US" altLang="zh-CN" sz="2800" dirty="0" smtClean="0"/>
          </a:p>
          <a:p>
            <a:r>
              <a:rPr lang="zh-CN" altLang="en-US" sz="2800" dirty="0" smtClean="0">
                <a:sym typeface="+mn-ea"/>
              </a:rPr>
              <a:t>将</a:t>
            </a:r>
            <a:r>
              <a:rPr lang="zh-CN" altLang="en-US" sz="2800" dirty="0">
                <a:sym typeface="+mn-ea"/>
              </a:rPr>
              <a:t>上面的语句分为两个步骤</a:t>
            </a:r>
            <a:r>
              <a:rPr lang="zh-CN" altLang="en-US" sz="2800" dirty="0" smtClean="0">
                <a:sym typeface="+mn-ea"/>
              </a:rPr>
              <a:t>：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>
                <a:sym typeface="+mn-ea"/>
              </a:rPr>
              <a:t>	MemberCard m;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>
                <a:sym typeface="+mn-ea"/>
              </a:rPr>
              <a:t>   m=new MemberCard();</a:t>
            </a:r>
            <a:endParaRPr lang="en-US" altLang="zh-CN" sz="2800" dirty="0" smtClean="0"/>
          </a:p>
          <a:p>
            <a:pPr marL="228600" lvl="1" algn="l">
              <a:spcBef>
                <a:spcPts val="1000"/>
              </a:spcBef>
              <a:buClrTx/>
              <a:buSzTx/>
            </a:pPr>
            <a:r>
              <a:rPr lang="zh-CN" altLang="en-US" sz="2800" dirty="0" smtClean="0">
                <a:sym typeface="+mn-ea"/>
              </a:rPr>
              <a:t>创建一个对象后，其实有两个实体：</a:t>
            </a:r>
            <a:endParaRPr lang="zh-CN" altLang="en-US" sz="2800" dirty="0" smtClean="0"/>
          </a:p>
          <a:p>
            <a:pPr marL="400050" lvl="2" indent="0">
              <a:lnSpc>
                <a:spcPct val="160000"/>
              </a:lnSpc>
              <a:buClr>
                <a:srgbClr val="92D050"/>
              </a:buClr>
              <a:buNone/>
            </a:pPr>
            <a:r>
              <a:rPr lang="zh-CN" altLang="en-US" sz="2800" dirty="0">
                <a:sym typeface="+mn-ea"/>
              </a:rPr>
              <a:t>对象引用变量，在栈空间，即</a:t>
            </a:r>
            <a:r>
              <a:rPr lang="en-US" altLang="zh-CN" sz="2800" dirty="0">
                <a:sym typeface="+mn-ea"/>
              </a:rPr>
              <a:t>m</a:t>
            </a:r>
            <a:r>
              <a:rPr lang="zh-CN" altLang="en-US" sz="2800" dirty="0">
                <a:sym typeface="+mn-ea"/>
              </a:rPr>
              <a:t>，称为引用，或句柄，存的是对象的虚地址</a:t>
            </a:r>
          </a:p>
          <a:p>
            <a:pPr marL="400050" lvl="2" indent="0">
              <a:lnSpc>
                <a:spcPct val="160000"/>
              </a:lnSpc>
              <a:buClr>
                <a:srgbClr val="92D050"/>
              </a:buClr>
              <a:buNone/>
            </a:pPr>
            <a:r>
              <a:rPr lang="zh-CN" altLang="en-US" sz="2800" dirty="0">
                <a:sym typeface="+mn-ea"/>
              </a:rPr>
              <a:t>对象本身，即使用new MemberCard()在堆空间里创建的实体，将对象的属性值存储到堆里</a:t>
            </a:r>
            <a:endParaRPr lang="zh-CN" altLang="en-US" sz="2800" dirty="0"/>
          </a:p>
          <a:p>
            <a:pPr marL="400050" lvl="2" indent="0">
              <a:lnSpc>
                <a:spcPct val="160000"/>
              </a:lnSpc>
              <a:buClr>
                <a:srgbClr val="92D050"/>
              </a:buClr>
              <a:buNone/>
            </a:pPr>
            <a:r>
              <a:rPr lang="zh-CN" altLang="en-US" sz="2800" dirty="0">
                <a:sym typeface="+mn-ea"/>
              </a:rPr>
              <a:t>可以使用引用变量操作对象的属性和方法</a:t>
            </a:r>
            <a:endParaRPr lang="zh-CN" altLang="en-US" sz="2800" dirty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720" y="1679575"/>
            <a:ext cx="5071745" cy="2406650"/>
          </a:xfrm>
          <a:prstGeom prst="rect">
            <a:avLst/>
          </a:prstGeom>
        </p:spPr>
      </p:pic>
      <p:pic>
        <p:nvPicPr>
          <p:cNvPr id="3076" name="Picture 2" descr="I:\PPT\最新\ICONS\绿色\回顾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6790" y="1679575"/>
            <a:ext cx="709930" cy="7105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233" y="246"/>
            <a:ext cx="11573813" cy="849126"/>
          </a:xfrm>
        </p:spPr>
        <p:txBody>
          <a:bodyPr/>
          <a:lstStyle/>
          <a:p>
            <a:r>
              <a:rPr lang="zh-CN" altLang="en-US"/>
              <a:t>知识点</a:t>
            </a:r>
            <a:r>
              <a:rPr lang="en-US" altLang="zh-CN"/>
              <a:t>7-</a:t>
            </a:r>
            <a:r>
              <a:rPr lang="zh-CN" altLang="en-US"/>
              <a:t>创建对象的过程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910" y="1021715"/>
            <a:ext cx="5602605" cy="507746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public class MemberCard {</a:t>
            </a:r>
          </a:p>
          <a:p>
            <a:r>
              <a:rPr lang="en-US" altLang="zh-CN" dirty="0" smtClean="0"/>
              <a:t>       private String name; // 姓名</a:t>
            </a:r>
          </a:p>
          <a:p>
            <a:r>
              <a:rPr lang="en-US" altLang="zh-CN" dirty="0" smtClean="0"/>
              <a:t>       private double balance; // 余额</a:t>
            </a:r>
          </a:p>
          <a:p>
            <a:r>
              <a:rPr lang="en-US" altLang="zh-CN" dirty="0" smtClean="0"/>
              <a:t>       </a:t>
            </a:r>
          </a:p>
          <a:p>
            <a:r>
              <a:rPr lang="en-US" altLang="zh-CN" dirty="0" smtClean="0"/>
              <a:t>      public MemberCard() {</a:t>
            </a:r>
          </a:p>
          <a:p>
            <a:r>
              <a:rPr lang="en-US" altLang="zh-CN" dirty="0" smtClean="0"/>
              <a:t>       }</a:t>
            </a:r>
          </a:p>
          <a:p>
            <a:r>
              <a:rPr lang="en-US" altLang="zh-CN" dirty="0" smtClean="0"/>
              <a:t>   </a:t>
            </a:r>
          </a:p>
          <a:p>
            <a:r>
              <a:rPr lang="en-US" altLang="zh-CN" dirty="0" smtClean="0"/>
              <a:t>       public MemberCard(String name, double balance) {</a:t>
            </a:r>
          </a:p>
          <a:p>
            <a:r>
              <a:rPr lang="en-US" altLang="zh-CN" dirty="0" smtClean="0"/>
              <a:t>	this.name = name;</a:t>
            </a:r>
          </a:p>
          <a:p>
            <a:r>
              <a:rPr lang="en-US" altLang="zh-CN" dirty="0" smtClean="0"/>
              <a:t>	this.balance = balance;</a:t>
            </a:r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     public static void main(String[] args) {</a:t>
            </a:r>
          </a:p>
          <a:p>
            <a:r>
              <a:rPr lang="en-US" altLang="zh-CN" dirty="0" smtClean="0"/>
              <a:t>         MemberCard card1 = new MemberCard(); </a:t>
            </a:r>
          </a:p>
          <a:p>
            <a:r>
              <a:rPr lang="en-US" altLang="zh-CN" dirty="0" smtClean="0"/>
              <a:t>         card1.saveMoney(1000);</a:t>
            </a:r>
          </a:p>
          <a:p>
            <a:r>
              <a:rPr lang="en-US" altLang="zh-CN" dirty="0" smtClean="0"/>
              <a:t>         MemberCard card2 = new MemberCard("lily", 2000);</a:t>
            </a:r>
          </a:p>
          <a:p>
            <a:r>
              <a:rPr lang="en-US" altLang="zh-CN" dirty="0" smtClean="0"/>
              <a:t>         card2.consumption(1000);  </a:t>
            </a:r>
          </a:p>
          <a:p>
            <a:r>
              <a:rPr lang="en-US" altLang="zh-CN" dirty="0" smtClean="0"/>
              <a:t>    }}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142355" y="1021715"/>
            <a:ext cx="5617210" cy="5143500"/>
          </a:xfrm>
          <a:ln w="57150"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、把</a:t>
            </a:r>
            <a:r>
              <a:rPr lang="en-US" altLang="zh-CN" sz="1800" dirty="0" smtClean="0">
                <a:sym typeface="+mn-ea"/>
              </a:rPr>
              <a:t>MemberCard </a:t>
            </a:r>
            <a:r>
              <a:rPr lang="zh-CN" altLang="en-US" sz="1800" dirty="0" smtClean="0"/>
              <a:t>类的字节码加载到内存；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、根据</a:t>
            </a:r>
            <a:r>
              <a:rPr lang="en-US" altLang="zh-CN" sz="1800" dirty="0" smtClean="0">
                <a:sym typeface="+mn-ea"/>
              </a:rPr>
              <a:t>MemberCard </a:t>
            </a:r>
            <a:r>
              <a:rPr lang="zh-CN" altLang="en-US" sz="1800" dirty="0" smtClean="0"/>
              <a:t>类的声明，把属性</a:t>
            </a:r>
            <a:r>
              <a:rPr lang="en-US" altLang="zh-CN" sz="1800" dirty="0" smtClean="0">
                <a:sym typeface="+mn-ea"/>
              </a:rPr>
              <a:t>name</a:t>
            </a:r>
            <a:r>
              <a:rPr lang="zh-CN" altLang="en-US" sz="1800" dirty="0" smtClean="0"/>
              <a:t>、</a:t>
            </a:r>
            <a:r>
              <a:rPr lang="en-US" altLang="zh-CN" sz="1800" dirty="0" smtClean="0">
                <a:sym typeface="+mn-ea"/>
              </a:rPr>
              <a:t>balance</a:t>
            </a:r>
            <a:r>
              <a:rPr lang="zh-CN" altLang="en-US" sz="1800" dirty="0" smtClean="0"/>
              <a:t>初始化到内存堆，并赋初值，分别为</a:t>
            </a:r>
            <a:r>
              <a:rPr lang="en-US" altLang="zh-CN" sz="1800" dirty="0" smtClean="0"/>
              <a:t>null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0.0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3</a:t>
            </a:r>
            <a:r>
              <a:rPr lang="zh-CN" altLang="en-US" sz="1800" dirty="0" smtClean="0"/>
              <a:t>、根据代码，调用两个参数的构造方法，把</a:t>
            </a:r>
            <a:r>
              <a:rPr lang="en-US" altLang="zh-CN" sz="1800" dirty="0" smtClean="0">
                <a:sym typeface="+mn-ea"/>
              </a:rPr>
              <a:t>lily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2000</a:t>
            </a:r>
            <a:r>
              <a:rPr lang="zh-CN" altLang="en-US" sz="1800" dirty="0" smtClean="0"/>
              <a:t>赋值给</a:t>
            </a:r>
            <a:r>
              <a:rPr lang="en-US" altLang="zh-CN" sz="1800" dirty="0" smtClean="0">
                <a:sym typeface="+mn-ea"/>
              </a:rPr>
              <a:t>name</a:t>
            </a:r>
            <a:r>
              <a:rPr lang="zh-CN" altLang="en-US" sz="1800" dirty="0" smtClean="0"/>
              <a:t>和</a:t>
            </a:r>
            <a:r>
              <a:rPr lang="en-US" altLang="zh-CN" sz="1800" dirty="0" smtClean="0">
                <a:sym typeface="+mn-ea"/>
              </a:rPr>
              <a:t>balance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4</a:t>
            </a:r>
            <a:r>
              <a:rPr lang="zh-CN" altLang="en-US" sz="1800" dirty="0" smtClean="0"/>
              <a:t>、在栈中创建一个变量</a:t>
            </a:r>
            <a:r>
              <a:rPr lang="en-US" altLang="zh-CN" sz="1800" dirty="0" smtClean="0">
                <a:sym typeface="+mn-ea"/>
              </a:rPr>
              <a:t>card2 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用来引用堆中对象的具体属性，</a:t>
            </a:r>
            <a:r>
              <a:rPr lang="en-US" altLang="zh-CN" sz="1800" dirty="0" smtClean="0">
                <a:sym typeface="+mn-ea"/>
              </a:rPr>
              <a:t>card2 </a:t>
            </a:r>
            <a:r>
              <a:rPr lang="zh-CN" altLang="en-US" sz="1800" dirty="0" smtClean="0"/>
              <a:t>的值是一个</a:t>
            </a:r>
            <a:r>
              <a:rPr lang="en-US" altLang="zh-CN" sz="1800" dirty="0" smtClean="0"/>
              <a:t>16</a:t>
            </a:r>
            <a:r>
              <a:rPr lang="zh-CN" altLang="en-US" sz="1800" dirty="0" smtClean="0"/>
              <a:t>进制的数，表示一个虚地址；</a:t>
            </a:r>
            <a:r>
              <a:rPr lang="en-US" altLang="zh-CN" sz="1800" dirty="0" smtClean="0"/>
              <a:t>  </a:t>
            </a:r>
          </a:p>
          <a:p>
            <a:pPr marL="0" indent="0">
              <a:buNone/>
            </a:pPr>
            <a:r>
              <a:rPr lang="en-US" altLang="zh-CN" sz="1800" dirty="0" smtClean="0"/>
              <a:t>5</a:t>
            </a:r>
            <a:r>
              <a:rPr lang="zh-CN" altLang="en-US" sz="1800" dirty="0" smtClean="0"/>
              <a:t>、重复</a:t>
            </a:r>
            <a:r>
              <a:rPr lang="en-US" altLang="zh-CN" sz="1800" dirty="0" smtClean="0"/>
              <a:t>2-4</a:t>
            </a:r>
            <a:r>
              <a:rPr lang="zh-CN" altLang="en-US" sz="1800" dirty="0" smtClean="0"/>
              <a:t>创建对象</a:t>
            </a:r>
            <a:r>
              <a:rPr lang="en-US" altLang="zh-CN" sz="1800" dirty="0" smtClean="0">
                <a:sym typeface="+mn-ea"/>
              </a:rPr>
              <a:t>card1</a:t>
            </a:r>
            <a:r>
              <a:rPr lang="zh-CN" altLang="en-US" sz="1800" dirty="0" smtClean="0"/>
              <a:t>，</a:t>
            </a:r>
            <a:r>
              <a:rPr lang="en-US" altLang="zh-CN" sz="1800" dirty="0" smtClean="0">
                <a:sym typeface="+mn-ea"/>
              </a:rPr>
              <a:t>card2 </a:t>
            </a:r>
            <a:r>
              <a:rPr lang="zh-CN" altLang="en-US" sz="1800" dirty="0" smtClean="0"/>
              <a:t>与</a:t>
            </a:r>
            <a:r>
              <a:rPr lang="en-US" altLang="zh-CN" sz="1800" dirty="0" smtClean="0">
                <a:sym typeface="+mn-ea"/>
              </a:rPr>
              <a:t>card1</a:t>
            </a:r>
            <a:r>
              <a:rPr lang="zh-CN" altLang="en-US" sz="1800" dirty="0" smtClean="0"/>
              <a:t>是不同的引用，指向不同的具体对象。也就是说，</a:t>
            </a:r>
            <a:r>
              <a:rPr lang="en-US" altLang="zh-CN" sz="1800" dirty="0" smtClean="0">
                <a:sym typeface="+mn-ea"/>
              </a:rPr>
              <a:t>card2 </a:t>
            </a:r>
            <a:r>
              <a:rPr lang="zh-CN" altLang="en-US" sz="1800" dirty="0" smtClean="0"/>
              <a:t>和</a:t>
            </a:r>
            <a:r>
              <a:rPr lang="en-US" altLang="zh-CN" sz="1800" dirty="0" smtClean="0">
                <a:sym typeface="+mn-ea"/>
              </a:rPr>
              <a:t>card1</a:t>
            </a:r>
            <a:r>
              <a:rPr lang="zh-CN" altLang="en-US" sz="1800" dirty="0" smtClean="0"/>
              <a:t>分别引用不同的具体内容。</a:t>
            </a:r>
            <a:endParaRPr lang="zh-CN" altLang="en-US" sz="1800" dirty="0"/>
          </a:p>
          <a:p>
            <a:endParaRPr lang="zh-CN" altLang="en-US" sz="1800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8995"/>
            <a:ext cx="10515600" cy="5838190"/>
          </a:xfrm>
        </p:spPr>
        <p:txBody>
          <a:bodyPr>
            <a:normAutofit/>
          </a:bodyPr>
          <a:lstStyle/>
          <a:p>
            <a:r>
              <a:rPr lang="en-US" altLang="zh-CN" sz="2665" dirty="0">
                <a:cs typeface="微软雅黑 Light" panose="020B0502040204020203" pitchFamily="34" charset="-122"/>
              </a:rPr>
              <a:t>1</a:t>
            </a:r>
            <a:r>
              <a:rPr lang="zh-CN" altLang="en-US" sz="2665" dirty="0">
                <a:cs typeface="微软雅黑 Light" panose="020B0502040204020203" pitchFamily="34" charset="-122"/>
              </a:rPr>
              <a:t>、</a:t>
            </a:r>
            <a:r>
              <a:rPr lang="zh-CN" altLang="en-US" sz="2665" dirty="0">
                <a:cs typeface="微软雅黑 Light" panose="020B0502040204020203" pitchFamily="34" charset="-122"/>
                <a:sym typeface="Calibri" panose="020F0502020204030204" charset="0"/>
              </a:rPr>
              <a:t>构造方法的介绍</a:t>
            </a:r>
          </a:p>
          <a:p>
            <a:r>
              <a:rPr lang="en-US" altLang="zh-CN" sz="2665" dirty="0">
                <a:cs typeface="微软雅黑 Light" panose="020B0502040204020203" pitchFamily="34" charset="-122"/>
              </a:rPr>
              <a:t>2</a:t>
            </a:r>
            <a:r>
              <a:rPr lang="zh-CN" altLang="en-US" sz="2665" dirty="0">
                <a:cs typeface="微软雅黑 Light" panose="020B0502040204020203" pitchFamily="34" charset="-122"/>
              </a:rPr>
              <a:t>、构造方法的声明形式</a:t>
            </a:r>
          </a:p>
          <a:p>
            <a:r>
              <a:rPr lang="en-US" altLang="zh-CN" sz="2665" dirty="0">
                <a:cs typeface="微软雅黑 Light" panose="020B0502040204020203" pitchFamily="34" charset="-122"/>
              </a:rPr>
              <a:t>3</a:t>
            </a:r>
            <a:r>
              <a:rPr lang="zh-CN" altLang="en-US" sz="2665" dirty="0">
                <a:cs typeface="微软雅黑 Light" panose="020B0502040204020203" pitchFamily="34" charset="-122"/>
              </a:rPr>
              <a:t>、</a:t>
            </a:r>
            <a:r>
              <a:rPr lang="zh-CN" altLang="en-US" sz="2665" dirty="0">
                <a:cs typeface="微软雅黑 Light" panose="020B0502040204020203" pitchFamily="34" charset="-122"/>
                <a:sym typeface="+mn-ea"/>
              </a:rPr>
              <a:t>默认的构造方法</a:t>
            </a:r>
          </a:p>
          <a:p>
            <a:r>
              <a:rPr lang="en-US" altLang="zh-CN" sz="2665" dirty="0">
                <a:cs typeface="微软雅黑 Light" panose="020B0502040204020203" pitchFamily="34" charset="-122"/>
                <a:sym typeface="+mn-ea"/>
              </a:rPr>
              <a:t>4</a:t>
            </a:r>
            <a:r>
              <a:rPr lang="zh-CN" altLang="en-US" sz="2665" dirty="0">
                <a:cs typeface="微软雅黑 Light" panose="020B0502040204020203" pitchFamily="34" charset="-122"/>
                <a:sym typeface="+mn-ea"/>
              </a:rPr>
              <a:t>、</a:t>
            </a:r>
            <a:r>
              <a:rPr lang="zh-CN" altLang="en-US" sz="2665" dirty="0">
                <a:cs typeface="微软雅黑 Light" panose="020B0502040204020203" pitchFamily="34" charset="-122"/>
                <a:sym typeface="Calibri" panose="020F0502020204030204" charset="0"/>
              </a:rPr>
              <a:t>构造方法与普通方法的区别</a:t>
            </a:r>
            <a:endParaRPr lang="zh-CN" altLang="en-US" sz="2665" dirty="0">
              <a:cs typeface="微软雅黑 Light" panose="020B0502040204020203" pitchFamily="34" charset="-122"/>
            </a:endParaRPr>
          </a:p>
          <a:p>
            <a:r>
              <a:rPr lang="en-US" altLang="zh-CN" sz="2665" dirty="0">
                <a:cs typeface="微软雅黑 Light" panose="020B0502040204020203" pitchFamily="34" charset="-122"/>
                <a:sym typeface="Calibri" panose="020F0502020204030204" charset="0"/>
              </a:rPr>
              <a:t>5</a:t>
            </a:r>
            <a:r>
              <a:rPr lang="zh-CN" altLang="en-US" sz="2665" dirty="0">
                <a:cs typeface="微软雅黑 Light" panose="020B0502040204020203" pitchFamily="34" charset="-122"/>
                <a:sym typeface="Calibri" panose="020F0502020204030204" charset="0"/>
              </a:rPr>
              <a:t>、构造方法的重载</a:t>
            </a:r>
          </a:p>
          <a:p>
            <a:r>
              <a:rPr lang="en-US" altLang="zh-CN" sz="2660" dirty="0">
                <a:cs typeface="微软雅黑 Light" panose="020B0502040204020203" pitchFamily="34" charset="-122"/>
                <a:sym typeface="Calibri" panose="020F0502020204030204" charset="0"/>
              </a:rPr>
              <a:t>6</a:t>
            </a:r>
            <a:r>
              <a:rPr lang="zh-CN" altLang="en-US" sz="2660" dirty="0">
                <a:cs typeface="微软雅黑 Light" panose="020B0502040204020203" pitchFamily="34" charset="-122"/>
                <a:sym typeface="Calibri" panose="020F0502020204030204" charset="0"/>
              </a:rPr>
              <a:t>、</a:t>
            </a:r>
            <a:r>
              <a:rPr lang="en-US" altLang="zh-CN" sz="2660" dirty="0">
                <a:cs typeface="微软雅黑 Light" panose="020B0502040204020203" pitchFamily="34" charset="-122"/>
                <a:sym typeface="+mn-ea"/>
              </a:rPr>
              <a:t>this</a:t>
            </a:r>
            <a:r>
              <a:rPr lang="zh-CN" altLang="en-US" sz="2660" dirty="0">
                <a:cs typeface="微软雅黑 Light" panose="020B0502040204020203" pitchFamily="34" charset="-122"/>
                <a:sym typeface="+mn-ea"/>
              </a:rPr>
              <a:t>关键字</a:t>
            </a:r>
            <a:endParaRPr lang="zh-CN" altLang="en-US" sz="2660" dirty="0">
              <a:cs typeface="微软雅黑 Light" panose="020B0502040204020203" pitchFamily="34" charset="-122"/>
            </a:endParaRPr>
          </a:p>
          <a:p>
            <a:r>
              <a:rPr lang="en-US" altLang="zh-CN" sz="2660" dirty="0">
                <a:cs typeface="微软雅黑 Light" panose="020B0502040204020203" pitchFamily="34" charset="-122"/>
                <a:sym typeface="+mn-ea"/>
              </a:rPr>
              <a:t>7</a:t>
            </a:r>
            <a:r>
              <a:rPr lang="zh-CN" altLang="en-US" sz="2660" dirty="0">
                <a:cs typeface="微软雅黑 Light" panose="020B0502040204020203" pitchFamily="34" charset="-122"/>
                <a:sym typeface="+mn-ea"/>
              </a:rPr>
              <a:t>、创建对象的过程</a:t>
            </a:r>
          </a:p>
          <a:p>
            <a:endParaRPr lang="zh-CN" altLang="en-US" sz="2665" dirty="0">
              <a:cs typeface="微软雅黑 Light" panose="020B0502040204020203" pitchFamily="34" charset="-122"/>
              <a:sym typeface="Calibri" panose="020F0502020204030204" charset="0"/>
            </a:endParaRPr>
          </a:p>
          <a:p>
            <a:endParaRPr lang="zh-CN" altLang="en-US" sz="2665" dirty="0"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1-</a:t>
            </a:r>
            <a:r>
              <a:rPr lang="zh-CN" altLang="en-US" dirty="0"/>
              <a:t>构造方法的介绍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构造方法作用：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创建对象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的同时，完成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数据初始化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工作。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要想使用Java类，必须创建类的对象，即对类进行实例化。而创建对象就必须使用构造方法。因此，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构造方法几乎是一个类必须有的元素</a:t>
            </a:r>
            <a:r>
              <a:rPr lang="zh-CN" altLang="en-US" dirty="0">
                <a:sym typeface="+mn-ea"/>
              </a:rPr>
              <a:t>。</a:t>
            </a:r>
            <a:endParaRPr lang="zh-CN" altLang="en-US" sz="2800" dirty="0"/>
          </a:p>
          <a:p>
            <a:r>
              <a:rPr lang="zh-CN" altLang="en-US" dirty="0">
                <a:solidFill>
                  <a:schemeClr val="tx1"/>
                </a:solidFill>
              </a:rPr>
              <a:t>构造方法的分类</a:t>
            </a:r>
            <a:endParaRPr lang="en-US" altLang="zh-CN" dirty="0">
              <a:solidFill>
                <a:schemeClr val="tx1"/>
              </a:solidFill>
            </a:endParaRPr>
          </a:p>
          <a:p>
            <a:pPr lvl="1" algn="l" defTabSz="0"/>
            <a:r>
              <a:rPr lang="zh-CN" altLang="en-US" dirty="0">
                <a:solidFill>
                  <a:schemeClr val="tx1"/>
                </a:solidFill>
                <a:sym typeface="Calibri" panose="020F0502020204030204" charset="0"/>
              </a:rPr>
              <a:t>默认构造方法</a:t>
            </a:r>
          </a:p>
          <a:p>
            <a:pPr lvl="1" algn="l" defTabSz="0"/>
            <a:r>
              <a:rPr lang="zh-CN" altLang="en-US" dirty="0">
                <a:solidFill>
                  <a:schemeClr val="tx1"/>
                </a:solidFill>
                <a:sym typeface="Calibri" panose="020F0502020204030204" charset="0"/>
              </a:rPr>
              <a:t>自定义构造方法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2-</a:t>
            </a:r>
            <a:r>
              <a:rPr lang="zh-CN" altLang="en-US" dirty="0"/>
              <a:t>构造方法的声明形式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1960" y="610235"/>
            <a:ext cx="11305540" cy="5999480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 dirty="0"/>
              <a:t>构造方法的声明形式如下：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sz="2800" dirty="0">
                <a:sym typeface="+mn-ea"/>
              </a:rPr>
              <a:t>构造方法的特点：</a:t>
            </a:r>
            <a:endParaRPr lang="en-US" altLang="zh-CN" sz="2800" dirty="0"/>
          </a:p>
          <a:p>
            <a:pPr lvl="1" algn="l" defTabSz="0">
              <a:lnSpc>
                <a:spcPct val="110000"/>
              </a:lnSpc>
            </a:pPr>
            <a:r>
              <a:rPr lang="zh-CN" altLang="en-US" sz="1800" dirty="0">
                <a:cs typeface="微软雅黑 Light" panose="020B0502040204020203" pitchFamily="34" charset="-122"/>
                <a:sym typeface="Calibri" panose="020F0502020204030204" charset="0"/>
              </a:rPr>
              <a:t>构造方法名与类名相同</a:t>
            </a:r>
            <a:endParaRPr lang="en-US" altLang="zh-CN" sz="1800" kern="1200" dirty="0">
              <a:cs typeface="微软雅黑 Light" panose="020B0502040204020203" pitchFamily="34" charset="-122"/>
              <a:sym typeface="Calibri" panose="020F0502020204030204" charset="0"/>
            </a:endParaRPr>
          </a:p>
          <a:p>
            <a:pPr lvl="1" algn="l" defTabSz="0">
              <a:lnSpc>
                <a:spcPct val="110000"/>
              </a:lnSpc>
            </a:pPr>
            <a:r>
              <a:rPr lang="zh-CN" altLang="en-US" sz="1800" dirty="0">
                <a:cs typeface="微软雅黑 Light" panose="020B0502040204020203" pitchFamily="34" charset="-122"/>
                <a:sym typeface="Calibri" panose="020F0502020204030204" charset="0"/>
              </a:rPr>
              <a:t>没有方法返回值，也不用定义返回值类型</a:t>
            </a:r>
            <a:r>
              <a:rPr lang="en-US" altLang="zh-CN" sz="1800" dirty="0">
                <a:cs typeface="微软雅黑 Light" panose="020B0502040204020203" pitchFamily="34" charset="-122"/>
                <a:sym typeface="Calibri" panose="020F0502020204030204" charset="0"/>
              </a:rPr>
              <a:t>,</a:t>
            </a:r>
            <a:r>
              <a:rPr lang="zh-CN" altLang="en-US" sz="1800" dirty="0">
                <a:cs typeface="微软雅黑 Light" panose="020B0502040204020203" pitchFamily="34" charset="-122"/>
                <a:sym typeface="Calibri" panose="020F0502020204030204" charset="0"/>
              </a:rPr>
              <a:t>连</a:t>
            </a:r>
            <a:r>
              <a:rPr lang="en-US" altLang="zh-CN" sz="1800" dirty="0">
                <a:cs typeface="微软雅黑 Light" panose="020B0502040204020203" pitchFamily="34" charset="-122"/>
                <a:sym typeface="Calibri" panose="020F0502020204030204" charset="0"/>
              </a:rPr>
              <a:t>void</a:t>
            </a:r>
            <a:r>
              <a:rPr lang="zh-CN" altLang="en-US" sz="1800" dirty="0">
                <a:cs typeface="微软雅黑 Light" panose="020B0502040204020203" pitchFamily="34" charset="-122"/>
                <a:sym typeface="Calibri" panose="020F0502020204030204" charset="0"/>
              </a:rPr>
              <a:t>也不用。</a:t>
            </a:r>
          </a:p>
          <a:p>
            <a:pPr lvl="1" algn="l" defTabSz="0">
              <a:lnSpc>
                <a:spcPct val="110000"/>
              </a:lnSpc>
            </a:pPr>
            <a:r>
              <a:rPr lang="zh-CN" altLang="en-US" sz="1800" dirty="0">
                <a:cs typeface="微软雅黑 Light" panose="020B0502040204020203" pitchFamily="34" charset="-122"/>
                <a:sym typeface="Calibri" panose="020F0502020204030204" charset="0"/>
              </a:rPr>
              <a:t>形参可以是</a:t>
            </a:r>
            <a:r>
              <a:rPr lang="en-US" altLang="zh-CN" sz="1800" dirty="0">
                <a:cs typeface="微软雅黑 Light" panose="020B0502040204020203" pitchFamily="34" charset="-122"/>
                <a:sym typeface="Calibri" panose="020F0502020204030204" charset="0"/>
              </a:rPr>
              <a:t>0</a:t>
            </a:r>
            <a:r>
              <a:rPr lang="zh-CN" altLang="en-US" sz="1800" dirty="0">
                <a:cs typeface="微软雅黑 Light" panose="020B0502040204020203" pitchFamily="34" charset="-122"/>
                <a:sym typeface="Calibri" panose="020F0502020204030204" charset="0"/>
              </a:rPr>
              <a:t>个、</a:t>
            </a:r>
            <a:r>
              <a:rPr lang="en-US" altLang="zh-CN" sz="1800" dirty="0">
                <a:cs typeface="微软雅黑 Light" panose="020B0502040204020203" pitchFamily="34" charset="-122"/>
                <a:sym typeface="Calibri" panose="020F0502020204030204" charset="0"/>
              </a:rPr>
              <a:t>1</a:t>
            </a:r>
            <a:r>
              <a:rPr lang="zh-CN" altLang="en-US" sz="1800" dirty="0">
                <a:cs typeface="微软雅黑 Light" panose="020B0502040204020203" pitchFamily="34" charset="-122"/>
                <a:sym typeface="Calibri" panose="020F0502020204030204" charset="0"/>
              </a:rPr>
              <a:t>个或者多个。</a:t>
            </a:r>
          </a:p>
          <a:p>
            <a:pPr lvl="1" algn="l" defTabSz="0">
              <a:lnSpc>
                <a:spcPct val="110000"/>
              </a:lnSpc>
            </a:pPr>
            <a:r>
              <a:rPr lang="zh-CN" altLang="en-US" sz="1800" dirty="0">
                <a:cs typeface="微软雅黑 Light" panose="020B0502040204020203" pitchFamily="34" charset="-122"/>
                <a:sym typeface="Calibri" panose="020F0502020204030204" charset="0"/>
              </a:rPr>
              <a:t>构造方法中可以编写一切符合</a:t>
            </a:r>
            <a:r>
              <a:rPr lang="en-US" altLang="zh-CN" sz="1800" dirty="0">
                <a:cs typeface="微软雅黑 Light" panose="020B0502040204020203" pitchFamily="34" charset="-122"/>
                <a:sym typeface="Calibri" panose="020F0502020204030204" charset="0"/>
              </a:rPr>
              <a:t>java</a:t>
            </a:r>
            <a:r>
              <a:rPr lang="zh-CN" altLang="en-US" sz="1800" dirty="0">
                <a:cs typeface="微软雅黑 Light" panose="020B0502040204020203" pitchFamily="34" charset="-122"/>
                <a:sym typeface="Calibri" panose="020F0502020204030204" charset="0"/>
              </a:rPr>
              <a:t>规范的代码，但是通常是对成员变量进行</a:t>
            </a:r>
            <a:r>
              <a:rPr lang="zh-CN" altLang="en-US" sz="1800" b="1" dirty="0">
                <a:solidFill>
                  <a:srgbClr val="FF0000"/>
                </a:solidFill>
                <a:cs typeface="微软雅黑 Light" panose="020B0502040204020203" pitchFamily="34" charset="-122"/>
                <a:sym typeface="Calibri" panose="020F0502020204030204" charset="0"/>
              </a:rPr>
              <a:t>初始化</a:t>
            </a:r>
            <a:r>
              <a:rPr lang="zh-CN" altLang="en-US" sz="1800" dirty="0">
                <a:cs typeface="微软雅黑 Light" panose="020B0502040204020203" pitchFamily="34" charset="-122"/>
                <a:sym typeface="Calibri" panose="020F0502020204030204" charset="0"/>
              </a:rPr>
              <a:t>。</a:t>
            </a:r>
          </a:p>
          <a:p>
            <a:pPr algn="l">
              <a:buClrTx/>
              <a:buSzTx/>
            </a:pPr>
            <a:r>
              <a:rPr lang="zh-CN" altLang="en-US" sz="2800" dirty="0">
                <a:sym typeface="+mn-ea"/>
              </a:rPr>
              <a:t>理发店会员卡案例完善</a:t>
            </a:r>
          </a:p>
          <a:p>
            <a:pPr lvl="1" algn="l" defTabSz="0">
              <a:lnSpc>
                <a:spcPct val="110000"/>
              </a:lnSpc>
              <a:buClrTx/>
              <a:buSzTx/>
            </a:pPr>
            <a:r>
              <a:rPr lang="en-US" altLang="zh-CN" sz="1800" dirty="0">
                <a:cs typeface="微软雅黑 Light" panose="020B0502040204020203" pitchFamily="34" charset="-122"/>
                <a:sym typeface="+mn-ea"/>
              </a:rPr>
              <a:t>(1)</a:t>
            </a:r>
            <a:r>
              <a:rPr lang="zh-CN" altLang="en-US" sz="1800" dirty="0">
                <a:cs typeface="微软雅黑 Light" panose="020B0502040204020203" pitchFamily="34" charset="-122"/>
                <a:sym typeface="+mn-ea"/>
              </a:rPr>
              <a:t>编写有姓名和余额的构造方法</a:t>
            </a:r>
            <a:endParaRPr lang="zh-CN" altLang="en-US" sz="1800" dirty="0">
              <a:cs typeface="微软雅黑 Light" panose="020B0502040204020203" pitchFamily="34" charset="-122"/>
            </a:endParaRPr>
          </a:p>
          <a:p>
            <a:pPr lvl="1" algn="l" defTabSz="0">
              <a:lnSpc>
                <a:spcPct val="110000"/>
              </a:lnSpc>
              <a:buClrTx/>
              <a:buSzTx/>
            </a:pPr>
            <a:r>
              <a:rPr lang="zh-CN" altLang="en-US" sz="1800" dirty="0">
                <a:cs typeface="微软雅黑 Light" panose="020B0502040204020203" pitchFamily="34" charset="-122"/>
                <a:sym typeface="+mn-ea"/>
              </a:rPr>
              <a:t>(2) 创建对象，并测试方法。</a:t>
            </a:r>
            <a:endParaRPr lang="zh-CN" altLang="en-US" sz="1800" dirty="0">
              <a:cs typeface="微软雅黑 Light" panose="020B0502040204020203" pitchFamily="34" charset="-122"/>
            </a:endParaRPr>
          </a:p>
          <a:p>
            <a:endParaRPr lang="en-US" altLang="zh-CN" sz="1800" kern="1200" dirty="0">
              <a:solidFill>
                <a:srgbClr val="FF0000"/>
              </a:solidFill>
              <a:cs typeface="微软雅黑 Light" panose="020B0502040204020203" pitchFamily="34" charset="-122"/>
              <a:sym typeface="Calibri" panose="020F0502020204030204" charset="0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720090" y="1443355"/>
            <a:ext cx="7670800" cy="1509395"/>
          </a:xfrm>
          <a:prstGeom prst="wedgeRoundRectCallout">
            <a:avLst>
              <a:gd name="adj1" fmla="val -47477"/>
              <a:gd name="adj2" fmla="val 15051"/>
              <a:gd name="adj3" fmla="val 16667"/>
            </a:avLst>
          </a:prstGeom>
          <a:gradFill>
            <a:gsLst>
              <a:gs pos="0">
                <a:schemeClr val="accent2"/>
              </a:gs>
              <a:gs pos="100000">
                <a:srgbClr val="FFFFFF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zh-CN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【访问权限修饰符】</a:t>
            </a:r>
            <a:r>
              <a:rPr lang="zh-CN" altLang="en-US"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类</a:t>
            </a:r>
            <a:r>
              <a:rPr lang="en-US" altLang="zh-CN"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名 ( </a:t>
            </a:r>
            <a:r>
              <a:rPr lang="zh-CN" altLang="en-US"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形式</a:t>
            </a:r>
            <a:r>
              <a:rPr lang="en-US" altLang="zh-CN"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参数列表 )</a:t>
            </a:r>
          </a:p>
          <a:p>
            <a:pPr marL="342900" indent="-342900"/>
            <a:r>
              <a:rPr lang="en-US" altLang="zh-CN"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{</a:t>
            </a:r>
          </a:p>
          <a:p>
            <a:pPr marL="342900" indent="-342900"/>
            <a:r>
              <a:rPr lang="en-US" altLang="zh-CN"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        执行语句；</a:t>
            </a:r>
          </a:p>
          <a:p>
            <a:pPr marL="342900" indent="-342900"/>
            <a:r>
              <a:rPr lang="en-US" altLang="zh-CN"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 }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5024755" y="2233930"/>
            <a:ext cx="2929255" cy="493395"/>
          </a:xfrm>
          <a:prstGeom prst="wedgeRoundRectCallout">
            <a:avLst>
              <a:gd name="adj1" fmla="val -113624"/>
              <a:gd name="adj2" fmla="val -117953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</a:t>
            </a:r>
            <a:r>
              <a:rPr lang="zh-CN" altLang="en-US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一般会定义为</a:t>
            </a:r>
            <a:r>
              <a:rPr lang="en-US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public</a:t>
            </a:r>
            <a:endParaRPr lang="zh-CN" alt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+mn-ea"/>
            </a:endParaRPr>
          </a:p>
        </p:txBody>
      </p:sp>
      <p:pic>
        <p:nvPicPr>
          <p:cNvPr id="29700" name="Picture 4" descr="现场编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5" y="5733415"/>
            <a:ext cx="820420" cy="5930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r>
              <a:rPr lang="en-US" altLang="zh-CN"/>
              <a:t>3-</a:t>
            </a:r>
            <a:r>
              <a:rPr lang="zh-CN" altLang="en-US"/>
              <a:t>默认构造方法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/>
            <a:r>
              <a:rPr lang="zh-CN" altLang="en-US" sz="2800" dirty="0">
                <a:sym typeface="+mn-ea"/>
              </a:rPr>
              <a:t>为什么创建了类后，不写构造方法，依然可以使用new进行实例化呢？</a:t>
            </a:r>
            <a:endParaRPr lang="zh-CN" altLang="en-US" sz="2800" dirty="0"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/>
          </a:p>
        </p:txBody>
      </p:sp>
      <p:sp>
        <p:nvSpPr>
          <p:cNvPr id="4" name="Text Box 5"/>
          <p:cNvSpPr txBox="1"/>
          <p:nvPr/>
        </p:nvSpPr>
        <p:spPr>
          <a:xfrm>
            <a:off x="655320" y="2057400"/>
            <a:ext cx="8077200" cy="2743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FFFFFF"/>
              </a:gs>
            </a:gsLst>
            <a:lin ang="5400000" scaled="0"/>
          </a:gradFill>
          <a:ln w="19050" cap="flat" cmpd="sng">
            <a:solidFill>
              <a:srgbClr val="666666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任何一个Java类都默认有一个无参构造方法。也就是说，即使类中没有声明无参的构造方法，照样可以直接使用没有参数的构造方法。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>
              <a:spcBef>
                <a:spcPct val="50000"/>
              </a:spcBef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然而，只要在一个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Java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类中定义了一个构造方法后，默认的无参构造方法即失效。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5-</a:t>
            </a:r>
            <a:r>
              <a:rPr lang="zh-CN" altLang="en-US" dirty="0"/>
              <a:t>构造方法重载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什么情况下使用构造方法重载？</a:t>
            </a:r>
          </a:p>
          <a:p>
            <a:pPr marL="0" indent="0">
              <a:buNone/>
            </a:pPr>
            <a:r>
              <a:rPr lang="zh-CN" altLang="en-US" sz="1800" dirty="0">
                <a:sym typeface="+mn-ea"/>
              </a:rPr>
              <a:t>    在实际的开发中，初始化对象时会传不同的参数，因此需要在一个类中定义多个构造方法，即进行构造方法重载。</a:t>
            </a:r>
            <a:endParaRPr lang="zh-CN" altLang="en-US" sz="1800" dirty="0"/>
          </a:p>
          <a:p>
            <a:r>
              <a:rPr lang="zh-CN" altLang="en-US" dirty="0"/>
              <a:t>构造方法是一种特殊的方法，它也能重载</a:t>
            </a:r>
            <a:endParaRPr lang="en-US" altLang="zh-CN" dirty="0"/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构造方法的重载 ： 是指同一个类中存在着若干个具有不同参数列表的构造函数。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altLang="zh-CN" dirty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以下是一个构造方法重载的具体示例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84" y="1743946"/>
            <a:ext cx="9115425" cy="4648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52400" cmpd="sng">
            <a:solidFill>
              <a:srgbClr val="CC6600"/>
            </a:solidFill>
            <a:prstDash val="solid"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  <a:r>
              <a:rPr lang="en-US" altLang="zh-CN" dirty="0"/>
              <a:t>5-</a:t>
            </a:r>
            <a:r>
              <a:rPr lang="zh-CN" altLang="en-US" dirty="0"/>
              <a:t>构造方法重载</a:t>
            </a:r>
          </a:p>
        </p:txBody>
      </p:sp>
      <p:sp>
        <p:nvSpPr>
          <p:cNvPr id="6" name="矩形 5"/>
          <p:cNvSpPr/>
          <p:nvPr/>
        </p:nvSpPr>
        <p:spPr>
          <a:xfrm>
            <a:off x="816805" y="2286000"/>
            <a:ext cx="6286123" cy="3837214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064397" y="5753882"/>
            <a:ext cx="289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实现了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个版本的构造方法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234" y="3237330"/>
            <a:ext cx="6810375" cy="16287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17475" cmpd="sng">
            <a:solidFill>
              <a:srgbClr val="3B9D3B">
                <a:alpha val="97000"/>
              </a:srgbClr>
            </a:solidFill>
            <a:prstDash val="solid"/>
          </a:ln>
        </p:spPr>
      </p:pic>
      <p:sp>
        <p:nvSpPr>
          <p:cNvPr id="9" name="圆角矩形 8"/>
          <p:cNvSpPr/>
          <p:nvPr/>
        </p:nvSpPr>
        <p:spPr>
          <a:xfrm>
            <a:off x="5877445" y="3516530"/>
            <a:ext cx="4599904" cy="206378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982430" y="2404279"/>
            <a:ext cx="5369384" cy="208292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Line 20"/>
          <p:cNvSpPr>
            <a:spLocks noChangeShapeType="1"/>
          </p:cNvSpPr>
          <p:nvPr/>
        </p:nvSpPr>
        <p:spPr bwMode="auto">
          <a:xfrm flipH="1" flipV="1">
            <a:off x="3331029" y="2661611"/>
            <a:ext cx="2546416" cy="912387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877445" y="3932963"/>
            <a:ext cx="4599904" cy="206378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982430" y="5021194"/>
            <a:ext cx="3181356" cy="236605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 flipH="1">
            <a:off x="4163783" y="4070081"/>
            <a:ext cx="1713661" cy="1075223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877445" y="4396157"/>
            <a:ext cx="4599904" cy="206378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982430" y="3692532"/>
            <a:ext cx="3181356" cy="236605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H="1" flipV="1">
            <a:off x="4225818" y="3834996"/>
            <a:ext cx="1673724" cy="69033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096000" y="50230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当存在若干构造函数时，创建该类对象的语句会自动根据给出的实际参数的数目、类型、顺序确定调用哪个函数来完成新对象的初始化</a:t>
            </a:r>
          </a:p>
        </p:txBody>
      </p:sp>
      <p:sp>
        <p:nvSpPr>
          <p:cNvPr id="20" name="右箭头 19"/>
          <p:cNvSpPr/>
          <p:nvPr/>
        </p:nvSpPr>
        <p:spPr>
          <a:xfrm rot="16200000">
            <a:off x="10410152" y="4480355"/>
            <a:ext cx="777087" cy="474434"/>
          </a:xfrm>
          <a:prstGeom prst="rightArrow">
            <a:avLst/>
          </a:prstGeom>
          <a:solidFill>
            <a:schemeClr val="accent2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6-</a:t>
            </a:r>
            <a:r>
              <a:rPr lang="en-US" altLang="zh-CN" dirty="0">
                <a:cs typeface="微软雅黑 Light" panose="020B0502040204020203" pitchFamily="34" charset="-122"/>
                <a:sym typeface="+mn-ea"/>
              </a:rPr>
              <a:t>this</a:t>
            </a:r>
            <a:r>
              <a:rPr lang="zh-CN" altLang="en-US" dirty="0">
                <a:cs typeface="微软雅黑 Light" panose="020B0502040204020203" pitchFamily="34" charset="-122"/>
                <a:sym typeface="+mn-ea"/>
              </a:rPr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cs typeface="微软雅黑 Light" panose="020B0502040204020203" pitchFamily="34" charset="-122"/>
                <a:sym typeface="+mn-ea"/>
              </a:rPr>
              <a:t>this关键字的作用</a:t>
            </a:r>
            <a:endParaRPr lang="en-US" altLang="zh-CN" dirty="0">
              <a:cs typeface="微软雅黑 Light" panose="020B0502040204020203" pitchFamily="34" charset="-122"/>
            </a:endParaRPr>
          </a:p>
          <a:p>
            <a:pPr lvl="1"/>
            <a:r>
              <a:rPr lang="zh-CN" altLang="en-US" dirty="0">
                <a:cs typeface="微软雅黑 Light" panose="020B0502040204020203" pitchFamily="34" charset="-122"/>
                <a:sym typeface="+mn-ea"/>
              </a:rPr>
              <a:t>表示对当前对象的引用</a:t>
            </a:r>
            <a:r>
              <a:rPr lang="zh-CN" altLang="en-US" sz="2000" dirty="0">
                <a:sym typeface="+mn-ea"/>
              </a:rPr>
              <a:t>     </a:t>
            </a:r>
          </a:p>
          <a:p>
            <a:pPr marL="228600" lvl="1" algn="l">
              <a:spcBef>
                <a:spcPts val="1000"/>
              </a:spcBef>
              <a:buClrTx/>
              <a:buSzTx/>
            </a:pPr>
            <a:r>
              <a:rPr lang="en-US" altLang="zh-CN" sz="28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this</a:t>
            </a:r>
            <a:r>
              <a:rPr lang="zh-CN" altLang="en-US" sz="28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关键字的用法</a:t>
            </a:r>
          </a:p>
          <a:p>
            <a:pPr lvl="1"/>
            <a:r>
              <a:rPr lang="zh-CN" altLang="en-US"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访问成员变量：this.成员变量名     </a:t>
            </a:r>
          </a:p>
          <a:p>
            <a:pPr lvl="1"/>
            <a:r>
              <a:rPr lang="zh-CN" altLang="en-US"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访问构造方法：this(形参列表)       </a:t>
            </a:r>
          </a:p>
          <a:p>
            <a:pPr lvl="1"/>
            <a:r>
              <a:rPr lang="zh-CN" altLang="en-US"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访问成员方法：this.方法名();     </a:t>
            </a:r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名       sup</a:t>
            </a:r>
            <a:endParaRPr lang="en-US" altLang="zh-CN" dirty="0">
              <a:solidFill>
                <a:schemeClr val="tx1"/>
              </a:solidFill>
              <a:cs typeface="微软雅黑 Light" panose="020B0502040204020203" pitchFamily="34" charset="-122"/>
            </a:endParaRPr>
          </a:p>
        </p:txBody>
      </p:sp>
      <p:graphicFrame>
        <p:nvGraphicFramePr>
          <p:cNvPr id="7" name="对象 6"/>
          <p:cNvGraphicFramePr>
            <a:graphicFrameLocks/>
          </p:cNvGraphicFramePr>
          <p:nvPr/>
        </p:nvGraphicFramePr>
        <p:xfrm>
          <a:off x="5814060" y="4585970"/>
          <a:ext cx="4989830" cy="1223645"/>
        </p:xfrm>
        <a:graphic>
          <a:graphicData uri="http://schemas.openxmlformats.org/presentationml/2006/ole">
            <p:oleObj spid="_x0000_s1025" r:id="rId4" imgW="4691097" imgH="1819529" progId="PBrush">
              <p:embed/>
            </p:oleObj>
          </a:graphicData>
        </a:graphic>
      </p:graphicFrame>
      <p:sp>
        <p:nvSpPr>
          <p:cNvPr id="39939" name="Text Box 4"/>
          <p:cNvSpPr txBox="1"/>
          <p:nvPr/>
        </p:nvSpPr>
        <p:spPr>
          <a:xfrm>
            <a:off x="5114290" y="3497580"/>
            <a:ext cx="6553200" cy="4572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</a:rPr>
              <a:t>注意：this关键字必须放在非静态方法里面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4730" y="975995"/>
            <a:ext cx="1743075" cy="17430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827</Words>
  <Application>WPS 演示</Application>
  <PresentationFormat>自定义</PresentationFormat>
  <Paragraphs>100</Paragraphs>
  <Slides>14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构造方法 与this关键字</vt:lpstr>
      <vt:lpstr>本节目标</vt:lpstr>
      <vt:lpstr>知识点1-构造方法的介绍</vt:lpstr>
      <vt:lpstr>知识点2-构造方法的声明形式</vt:lpstr>
      <vt:lpstr>知识点3-默认构造方法</vt:lpstr>
      <vt:lpstr>幻灯片 6</vt:lpstr>
      <vt:lpstr>知识点5-构造方法重载</vt:lpstr>
      <vt:lpstr>知识点5-构造方法重载</vt:lpstr>
      <vt:lpstr>知识点6-this关键字</vt:lpstr>
      <vt:lpstr>知识点6-this关键字</vt:lpstr>
      <vt:lpstr>知识点6-this关键字</vt:lpstr>
      <vt:lpstr>知识点6-this关键字</vt:lpstr>
      <vt:lpstr>知识点7-创建对象的过程</vt:lpstr>
      <vt:lpstr>知识点7-创建对象的过程</vt:lpstr>
    </vt:vector>
  </TitlesOfParts>
  <Company>Baidu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AutoBVT</cp:lastModifiedBy>
  <cp:revision>1275</cp:revision>
  <dcterms:created xsi:type="dcterms:W3CDTF">2014-03-19T14:07:00Z</dcterms:created>
  <dcterms:modified xsi:type="dcterms:W3CDTF">2021-09-01T09:29:52Z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