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78" r:id="rId2"/>
    <p:sldId id="659" r:id="rId3"/>
    <p:sldId id="707" r:id="rId4"/>
    <p:sldId id="708" r:id="rId5"/>
    <p:sldId id="646" r:id="rId6"/>
    <p:sldId id="658" r:id="rId7"/>
    <p:sldId id="695" r:id="rId8"/>
    <p:sldId id="657" r:id="rId9"/>
    <p:sldId id="710" r:id="rId10"/>
    <p:sldId id="713" r:id="rId11"/>
    <p:sldId id="714" r:id="rId12"/>
    <p:sldId id="716" r:id="rId13"/>
    <p:sldId id="717" r:id="rId14"/>
    <p:sldId id="718" r:id="rId15"/>
    <p:sldId id="719" r:id="rId16"/>
    <p:sldId id="720" r:id="rId17"/>
    <p:sldId id="72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E0B0B"/>
    <a:srgbClr val="3B9D3B"/>
    <a:srgbClr val="3D3D3D"/>
    <a:srgbClr val="000066"/>
    <a:srgbClr val="CC3300"/>
    <a:srgbClr val="CC6600"/>
    <a:srgbClr val="393939"/>
    <a:srgbClr val="CC0000"/>
    <a:srgbClr val="990000"/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0471" autoAdjust="0"/>
    <p:restoredTop sz="79242" autoAdjust="0"/>
  </p:normalViewPr>
  <p:slideViewPr>
    <p:cSldViewPr snapToGrid="0">
      <p:cViewPr>
        <p:scale>
          <a:sx n="50" d="100"/>
          <a:sy n="50" d="100"/>
        </p:scale>
        <p:origin x="-156" y="-192"/>
      </p:cViewPr>
      <p:guideLst>
        <p:guide orient="horz" pos="2110"/>
        <p:guide pos="3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  <a:pPr/>
              <a:t>2021/9/2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  <a:pPr/>
              <a:t>2021/9/2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通过一个具体案例来演示代码</a:t>
            </a:r>
            <a:endParaRPr lang="en-US" altLang="zh-CN" strike="noStrike" noProof="1"/>
          </a:p>
          <a:p>
            <a:pPr lvl="1" fontAlgn="base"/>
            <a:r>
              <a:rPr lang="zh-CN" altLang="en-US" dirty="0">
                <a:sym typeface="+mn-ea"/>
              </a:rPr>
              <a:t>案例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：学生类和老师。定义两个功能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吃饭，睡觉</a:t>
            </a:r>
            <a:r>
              <a:rPr lang="en-US" altLang="zh-CN" dirty="0">
                <a:sym typeface="+mn-ea"/>
              </a:rPr>
              <a:t>)</a:t>
            </a:r>
            <a:endParaRPr lang="en-US" altLang="zh-CN" strike="noStrike" noProof="1"/>
          </a:p>
          <a:p>
            <a:pPr lvl="1" fontAlgn="base"/>
            <a:r>
              <a:rPr lang="zh-CN" altLang="en-US" dirty="0">
                <a:sym typeface="+mn-ea"/>
              </a:rPr>
              <a:t>案例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：加入人类后改进。</a:t>
            </a:r>
            <a:endParaRPr lang="en-US" altLang="zh-CN" strike="noStrike" noProof="1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>
                <a:sym typeface="+mn-ea"/>
              </a:rPr>
              <a:t>1:</a:t>
            </a:r>
            <a:r>
              <a:rPr lang="zh-CN" altLang="en-US" dirty="0">
                <a:sym typeface="+mn-ea"/>
              </a:rPr>
              <a:t>在父类中定义一个成员变量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>
                <a:sym typeface="+mn-ea"/>
              </a:rPr>
              <a:t>2:</a:t>
            </a:r>
            <a:r>
              <a:rPr lang="zh-CN" altLang="en-US" dirty="0">
                <a:sym typeface="+mn-ea"/>
              </a:rPr>
              <a:t>在子类中定义一个成员变量和父类中成员变量名称不同，然后再在子类中定义一个方法去访问变量，发现变量名不同，访问非常简单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>
                <a:sym typeface="+mn-ea"/>
              </a:rPr>
              <a:t>3:</a:t>
            </a:r>
            <a:r>
              <a:rPr lang="zh-CN" altLang="en-US" dirty="0">
                <a:sym typeface="+mn-ea"/>
              </a:rPr>
              <a:t>在子类中再定义一个成员变量，和父类中的成员变量名称一致，然后继续访问。发现访问的是子类的成员变量。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>
                <a:sym typeface="+mn-ea"/>
              </a:rPr>
              <a:t>4:</a:t>
            </a:r>
            <a:r>
              <a:rPr lang="zh-CN" altLang="en-US" dirty="0">
                <a:sym typeface="+mn-ea"/>
              </a:rPr>
              <a:t>如果我要访问父类的成员变量该怎么办呢</a:t>
            </a:r>
            <a:r>
              <a:rPr lang="en-US" altLang="zh-CN" dirty="0">
                <a:sym typeface="+mn-ea"/>
              </a:rPr>
              <a:t>?</a:t>
            </a:r>
            <a:r>
              <a:rPr lang="zh-CN" altLang="en-US" dirty="0">
                <a:sym typeface="+mn-ea"/>
              </a:rPr>
              <a:t>通过回想</a:t>
            </a:r>
            <a:r>
              <a:rPr lang="en-US" altLang="zh-CN" dirty="0">
                <a:sym typeface="+mn-ea"/>
              </a:rPr>
              <a:t>this</a:t>
            </a:r>
            <a:r>
              <a:rPr lang="zh-CN" altLang="en-US" dirty="0">
                <a:sym typeface="+mn-ea"/>
              </a:rPr>
              <a:t>来引入</a:t>
            </a:r>
            <a:r>
              <a:rPr lang="en-US" altLang="zh-CN" dirty="0">
                <a:sym typeface="+mn-ea"/>
              </a:rPr>
              <a:t>super</a:t>
            </a:r>
            <a:r>
              <a:rPr lang="zh-CN" altLang="en-US" dirty="0">
                <a:sym typeface="+mn-ea"/>
              </a:rPr>
              <a:t>关键字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>
                <a:sym typeface="+mn-ea"/>
              </a:rPr>
              <a:t>1:</a:t>
            </a:r>
            <a:r>
              <a:rPr lang="zh-CN" altLang="en-US" dirty="0">
                <a:sym typeface="+mn-ea"/>
              </a:rPr>
              <a:t>类中所有的构造方法默认都会访问父类中空参数的构造方法。通过案例演示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>
                <a:sym typeface="+mn-ea"/>
              </a:rPr>
              <a:t>2:</a:t>
            </a:r>
            <a:r>
              <a:rPr lang="zh-CN" altLang="en-US" dirty="0">
                <a:sym typeface="+mn-ea"/>
              </a:rPr>
              <a:t>为什么会这个样子呢</a:t>
            </a:r>
            <a:r>
              <a:rPr lang="en-US" altLang="zh-CN" dirty="0">
                <a:sym typeface="+mn-ea"/>
              </a:rPr>
              <a:t>?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sym typeface="+mn-ea"/>
              </a:rPr>
              <a:t>   因为子类会继承父类中的数据，可能还会使用父类的数据。所以，子类初始化之前，一定要先完成父类数据的初始化。为了实现这个效果，在子类构造的第一条语句上默认有一个：</a:t>
            </a:r>
            <a:r>
              <a:rPr lang="en-US" altLang="zh-CN" dirty="0">
                <a:sym typeface="+mn-ea"/>
              </a:rPr>
              <a:t>super();</a:t>
            </a:r>
            <a:r>
              <a:rPr lang="zh-CN" altLang="en-US" dirty="0">
                <a:sym typeface="+mn-ea"/>
              </a:rPr>
              <a:t>然后加上看效果</a:t>
            </a:r>
            <a:r>
              <a:rPr lang="en-US" altLang="zh-CN" dirty="0">
                <a:sym typeface="+mn-ea"/>
              </a:rPr>
              <a:t>	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>
                <a:sym typeface="+mn-ea"/>
              </a:rPr>
              <a:t>3:</a:t>
            </a:r>
            <a:r>
              <a:rPr lang="zh-CN" altLang="en-US" dirty="0">
                <a:sym typeface="+mn-ea"/>
              </a:rPr>
              <a:t>在这里简单的提一句，</a:t>
            </a:r>
            <a:r>
              <a:rPr lang="en-US" altLang="zh-CN" dirty="0">
                <a:sym typeface="+mn-ea"/>
              </a:rPr>
              <a:t>Object</a:t>
            </a:r>
            <a:r>
              <a:rPr lang="zh-CN" altLang="en-US" dirty="0">
                <a:sym typeface="+mn-ea"/>
              </a:rPr>
              <a:t>类。否则有人就会针对父类的构造方法有疑问。</a:t>
            </a:r>
            <a:r>
              <a:rPr lang="en-US" altLang="zh-CN" dirty="0">
                <a:sym typeface="+mn-ea"/>
              </a:rPr>
              <a:t>Object</a:t>
            </a:r>
            <a:r>
              <a:rPr lang="zh-CN" altLang="en-US" dirty="0">
                <a:sym typeface="+mn-ea"/>
              </a:rPr>
              <a:t>在没有父类了。</a:t>
            </a:r>
            <a:endParaRPr lang="en-US" altLang="zh-CN" dirty="0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2021/9/2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2021/9/2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2021/9/2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深入面向对象之继承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r>
              <a:rPr lang="en-US" altLang="zh-CN"/>
              <a:t>4-</a:t>
            </a:r>
            <a:r>
              <a:rPr lang="zh-CN" altLang="en-US"/>
              <a:t>继承的特点以及注意事项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0990" y="645160"/>
            <a:ext cx="11791950" cy="604647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Java只支持单继承，不支持多继承。</a:t>
            </a:r>
          </a:p>
          <a:p>
            <a:pPr lvl="1" algn="l" fontAlgn="base">
              <a:buClrTx/>
              <a:buSzTx/>
            </a:pPr>
            <a:r>
              <a:rPr lang="zh-CN" altLang="en-US" dirty="0"/>
              <a:t>一个类只能有一个父类，不可以有多个父类。</a:t>
            </a:r>
          </a:p>
          <a:p>
            <a:pPr lvl="1" algn="l" fontAlgn="base">
              <a:buClrTx/>
              <a:buSzTx/>
            </a:pPr>
            <a:r>
              <a:rPr lang="zh-CN" altLang="en-US" dirty="0"/>
              <a:t>class SubDemo extends Demo{} //ok            class SubDemo extends Demo1,Demo2...//error</a:t>
            </a:r>
          </a:p>
          <a:p>
            <a:r>
              <a:rPr lang="zh-CN" altLang="en-US" dirty="0"/>
              <a:t>Java支持多层继承(继承体系)</a:t>
            </a:r>
          </a:p>
          <a:p>
            <a:pPr lvl="1" algn="l" fontAlgn="base">
              <a:buClrTx/>
              <a:buSzTx/>
            </a:pPr>
            <a:r>
              <a:rPr lang="zh-CN" altLang="en-US" dirty="0"/>
              <a:t>class A{}</a:t>
            </a:r>
          </a:p>
          <a:p>
            <a:pPr lvl="1" algn="l" fontAlgn="base">
              <a:buClrTx/>
              <a:buSzTx/>
            </a:pPr>
            <a:r>
              <a:rPr lang="zh-CN" altLang="en-US" dirty="0"/>
              <a:t>class B extends A{}</a:t>
            </a:r>
          </a:p>
          <a:p>
            <a:pPr lvl="1" algn="l" fontAlgn="base">
              <a:buClrTx/>
              <a:buSzTx/>
            </a:pPr>
            <a:r>
              <a:rPr lang="zh-CN" altLang="en-US" dirty="0"/>
              <a:t>class C extends B{}</a:t>
            </a:r>
          </a:p>
          <a:p>
            <a:pPr marL="228600" lvl="1" algn="l">
              <a:spcBef>
                <a:spcPts val="1000"/>
              </a:spcBef>
              <a:buClrTx/>
              <a:buSzTx/>
            </a:pPr>
            <a:r>
              <a:rPr lang="zh-CN" altLang="en-US" sz="2800" dirty="0"/>
              <a:t>继承的注意事项</a:t>
            </a:r>
          </a:p>
          <a:p>
            <a:pPr lvl="1" algn="l" fontAlgn="base">
              <a:buClrTx/>
              <a:buSzTx/>
            </a:pP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子类只能继承父类所有非私有的成员(成员方法和成员变量)</a:t>
            </a:r>
          </a:p>
          <a:p>
            <a:pPr lvl="1" algn="l" fontAlgn="base">
              <a:buClrTx/>
              <a:buSzTx/>
            </a:pPr>
            <a:r>
              <a:rPr lang="zh-CN" altLang="en-US" dirty="0">
                <a:sym typeface="+mn-ea"/>
              </a:rPr>
              <a:t>子类不能继承父类的构造方法，但是可以通过</a:t>
            </a:r>
            <a:r>
              <a:rPr lang="en-US" altLang="zh-CN" dirty="0">
                <a:sym typeface="+mn-ea"/>
              </a:rPr>
              <a:t>super(</a:t>
            </a:r>
            <a:r>
              <a:rPr lang="zh-CN" altLang="en-US" dirty="0">
                <a:sym typeface="+mn-ea"/>
              </a:rPr>
              <a:t>后面讲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关键字去访问父类构造方法。</a:t>
            </a:r>
          </a:p>
          <a:p>
            <a:pPr lvl="1" algn="l" fontAlgn="base">
              <a:buClrTx/>
              <a:buSzTx/>
            </a:pPr>
            <a:r>
              <a:rPr lang="zh-CN" altLang="en-US" dirty="0">
                <a:sym typeface="+mn-ea"/>
              </a:rPr>
              <a:t>不要为了部分功能而去继承</a:t>
            </a:r>
            <a:endParaRPr lang="en-US" altLang="zh-CN" strike="noStrike" noProof="1"/>
          </a:p>
          <a:p>
            <a:pPr lvl="1" algn="l" fontAlgn="base">
              <a:buClrTx/>
              <a:buSzTx/>
            </a:pPr>
            <a:r>
              <a:rPr lang="zh-CN" altLang="en-US" dirty="0">
                <a:sym typeface="+mn-ea"/>
              </a:rPr>
              <a:t>我们到底在什么时候使用继承呢?继承中类之间体现的是：”is a”的关系。（……是……的一种</a:t>
            </a:r>
            <a:r>
              <a:rPr lang="en-US" altLang="zh-CN" dirty="0">
                <a:sym typeface="+mn-ea"/>
              </a:rPr>
              <a:t>)  </a:t>
            </a:r>
            <a:endParaRPr lang="zh-CN" altLang="en-US" sz="2400" dirty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855" y="2640330"/>
            <a:ext cx="1809750" cy="18097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r>
              <a:rPr lang="en-US" altLang="zh-CN"/>
              <a:t>5-</a:t>
            </a:r>
            <a:r>
              <a:rPr lang="zh-CN" altLang="en-US" dirty="0">
                <a:sym typeface="+mn-ea"/>
              </a:rPr>
              <a:t>继承中成员变量的关系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en-US" sz="2400" dirty="0">
                <a:sym typeface="+mn-ea"/>
              </a:rPr>
              <a:t>案例演示</a:t>
            </a:r>
            <a:endParaRPr lang="en-US" altLang="zh-CN" sz="2400" strike="noStrike" noProof="1"/>
          </a:p>
          <a:p>
            <a:pPr lvl="1" fontAlgn="base"/>
            <a:r>
              <a:rPr lang="zh-CN" altLang="en-US" sz="2400" dirty="0">
                <a:sym typeface="+mn-ea"/>
              </a:rPr>
              <a:t>子父类中同名和不同名的成员变量</a:t>
            </a:r>
            <a:endParaRPr lang="en-US" altLang="zh-CN" sz="2400" strike="noStrike" noProof="1"/>
          </a:p>
          <a:p>
            <a:pPr fontAlgn="base"/>
            <a:r>
              <a:rPr lang="zh-CN" altLang="en-US" sz="2400" dirty="0">
                <a:sym typeface="+mn-ea"/>
              </a:rPr>
              <a:t>结论：</a:t>
            </a:r>
            <a:endParaRPr lang="en-US" altLang="zh-CN" sz="2400" strike="noStrike" noProof="1"/>
          </a:p>
          <a:p>
            <a:pPr lvl="1" fontAlgn="base"/>
            <a:r>
              <a:rPr lang="zh-CN" altLang="en-US" sz="2400" b="1" dirty="0">
                <a:sym typeface="+mn-ea"/>
              </a:rPr>
              <a:t>在子类方法中访问一个变量</a:t>
            </a:r>
            <a:endParaRPr lang="en-US" altLang="zh-CN" sz="2400" strike="noStrike" noProof="1"/>
          </a:p>
          <a:p>
            <a:pPr lvl="2" fontAlgn="base"/>
            <a:r>
              <a:rPr lang="zh-CN" altLang="en-US" dirty="0">
                <a:sym typeface="+mn-ea"/>
              </a:rPr>
              <a:t>首先在子类局部范围找</a:t>
            </a:r>
            <a:endParaRPr lang="en-US" altLang="zh-CN" strike="noStrike" noProof="1"/>
          </a:p>
          <a:p>
            <a:pPr lvl="2" fontAlgn="base"/>
            <a:r>
              <a:rPr lang="zh-CN" altLang="en-US" dirty="0">
                <a:sym typeface="+mn-ea"/>
              </a:rPr>
              <a:t>然后在子类成员范围找</a:t>
            </a:r>
            <a:endParaRPr lang="en-US" altLang="zh-CN" strike="noStrike" noProof="1"/>
          </a:p>
          <a:p>
            <a:pPr lvl="2" fontAlgn="base"/>
            <a:r>
              <a:rPr lang="zh-CN" altLang="en-US" dirty="0">
                <a:sym typeface="+mn-ea"/>
              </a:rPr>
              <a:t>最后在父类成员范围找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肯定不能访问到父类局部范围</a:t>
            </a:r>
            <a:r>
              <a:rPr lang="en-US" altLang="zh-CN" dirty="0">
                <a:sym typeface="+mn-ea"/>
              </a:rPr>
              <a:t>)</a:t>
            </a:r>
            <a:endParaRPr lang="en-US" altLang="zh-CN" strike="noStrike" noProof="1"/>
          </a:p>
          <a:p>
            <a:pPr lvl="2" fontAlgn="base"/>
            <a:r>
              <a:rPr lang="zh-CN" altLang="en-US" dirty="0">
                <a:sym typeface="+mn-ea"/>
              </a:rPr>
              <a:t>如果还是没有就报错。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不考虑父亲的父亲</a:t>
            </a:r>
            <a:r>
              <a:rPr lang="en-US" altLang="zh-CN" dirty="0">
                <a:sym typeface="+mn-ea"/>
              </a:rPr>
              <a:t>…)</a:t>
            </a:r>
            <a:endParaRPr lang="en-US" altLang="zh-CN" strike="noStrike" noProof="1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365" y="899160"/>
            <a:ext cx="1809750" cy="18097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r>
              <a:rPr lang="en-US" altLang="zh-CN"/>
              <a:t>6-super</a:t>
            </a:r>
            <a:r>
              <a:rPr lang="zh-CN" altLang="en-US"/>
              <a:t>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10000"/>
          </a:bodyPr>
          <a:lstStyle/>
          <a:p>
            <a:pPr algn="l" fontAlgn="base">
              <a:buClrTx/>
              <a:buSzTx/>
            </a:pPr>
            <a:r>
              <a:rPr lang="zh-CN" altLang="en-US" sz="2400" dirty="0"/>
              <a:t>super的用法和this很像</a:t>
            </a:r>
          </a:p>
          <a:p>
            <a:pPr lvl="1" algn="l" fontAlgn="base">
              <a:buClrTx/>
              <a:buSzTx/>
            </a:pPr>
            <a:r>
              <a:rPr lang="zh-CN" altLang="en-US" dirty="0"/>
              <a:t>this代表本类对应的引用。</a:t>
            </a:r>
          </a:p>
          <a:p>
            <a:pPr lvl="1" algn="l" fontAlgn="base">
              <a:buClrTx/>
              <a:buSzTx/>
            </a:pPr>
            <a:r>
              <a:rPr lang="zh-CN" altLang="en-US" dirty="0"/>
              <a:t>super代表父类存储空间的标识(可以理解为父类引用)</a:t>
            </a:r>
          </a:p>
          <a:p>
            <a:pPr algn="l" fontAlgn="base">
              <a:buClrTx/>
              <a:buSzTx/>
            </a:pPr>
            <a:r>
              <a:rPr lang="zh-CN" altLang="en-US" sz="2400" dirty="0"/>
              <a:t>用法(this和super均可如下使用)</a:t>
            </a:r>
          </a:p>
          <a:p>
            <a:pPr lvl="1" algn="l" fontAlgn="base">
              <a:buClrTx/>
              <a:buSzTx/>
            </a:pPr>
            <a:r>
              <a:rPr lang="zh-CN" altLang="en-US" dirty="0"/>
              <a:t>访问成员变量</a:t>
            </a:r>
          </a:p>
          <a:p>
            <a:pPr lvl="2" algn="l" fontAlgn="base">
              <a:buClrTx/>
              <a:buSzTx/>
            </a:pPr>
            <a:r>
              <a:rPr lang="zh-CN" altLang="en-US" sz="2400" dirty="0">
                <a:solidFill>
                  <a:srgbClr val="FF0000"/>
                </a:solidFill>
              </a:rPr>
              <a:t>this.成员变量		super.成员变量</a:t>
            </a:r>
          </a:p>
          <a:p>
            <a:pPr lvl="1" algn="l" fontAlgn="base">
              <a:buClrTx/>
              <a:buSzTx/>
            </a:pPr>
            <a:r>
              <a:rPr lang="zh-CN" altLang="en-US" dirty="0"/>
              <a:t>访问构造方法(子父类的构造方法问题讲)</a:t>
            </a:r>
          </a:p>
          <a:p>
            <a:pPr lvl="2" algn="l" fontAlgn="base">
              <a:buClrTx/>
              <a:buSzTx/>
            </a:pPr>
            <a:r>
              <a:rPr lang="zh-CN" altLang="en-US" sz="2400" dirty="0">
                <a:solidFill>
                  <a:srgbClr val="FF0000"/>
                </a:solidFill>
              </a:rPr>
              <a:t>this(…)		super(…)</a:t>
            </a:r>
          </a:p>
          <a:p>
            <a:pPr lvl="1" algn="l" fontAlgn="base">
              <a:buClrTx/>
              <a:buSzTx/>
            </a:pPr>
            <a:r>
              <a:rPr lang="zh-CN" altLang="en-US" dirty="0"/>
              <a:t>访问成员方法(子父类的成员方法问题讲)</a:t>
            </a:r>
          </a:p>
          <a:p>
            <a:pPr lvl="2" algn="l" fontAlgn="base">
              <a:buClrTx/>
              <a:buSzTx/>
            </a:pPr>
            <a:r>
              <a:rPr lang="zh-CN" altLang="en-US" sz="2400" dirty="0">
                <a:solidFill>
                  <a:srgbClr val="FF0000"/>
                </a:solidFill>
              </a:rPr>
              <a:t>this.成员方法()	             super.成员方法()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175" y="528320"/>
            <a:ext cx="1809750" cy="18097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4985" y="3032125"/>
            <a:ext cx="6075680" cy="2996565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r>
              <a:rPr lang="en-US" altLang="zh-CN"/>
              <a:t>7-</a:t>
            </a:r>
            <a:r>
              <a:rPr lang="zh-CN" altLang="en-US"/>
              <a:t>继承中构造方法的关系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849630"/>
            <a:ext cx="11824970" cy="5791835"/>
          </a:xfrm>
        </p:spPr>
        <p:txBody>
          <a:bodyPr>
            <a:normAutofit fontScale="87500" lnSpcReduction="20000"/>
          </a:bodyPr>
          <a:lstStyle/>
          <a:p>
            <a:pPr fontAlgn="base"/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子类中所有的构造方法默认都会访问父类中无参数的构造方法</a:t>
            </a:r>
            <a:endParaRPr lang="en-US" altLang="zh-CN" sz="2800" strike="noStrike" noProof="1">
              <a:solidFill>
                <a:srgbClr val="FF0000"/>
              </a:solidFill>
            </a:endParaRPr>
          </a:p>
          <a:p>
            <a:pPr fontAlgn="base"/>
            <a:r>
              <a:rPr lang="zh-CN" altLang="en-US" sz="2800" dirty="0">
                <a:sym typeface="+mn-ea"/>
              </a:rPr>
              <a:t>为什么呢</a:t>
            </a:r>
            <a:r>
              <a:rPr lang="en-US" altLang="zh-CN" sz="2800" dirty="0">
                <a:sym typeface="+mn-ea"/>
              </a:rPr>
              <a:t>?</a:t>
            </a:r>
            <a:endParaRPr lang="en-US" altLang="zh-CN" sz="2800" strike="noStrike" noProof="1"/>
          </a:p>
          <a:p>
            <a:pPr lvl="1" fontAlgn="base"/>
            <a:r>
              <a:rPr lang="zh-CN" altLang="en-US" sz="2800" dirty="0">
                <a:sym typeface="+mn-ea"/>
              </a:rPr>
              <a:t>因为子类会继承父类中的数据，可能还会使用父类的数据。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子类初始化之前，一定要先完成父类数据的初始化。</a:t>
            </a:r>
            <a:endParaRPr lang="en-US" altLang="zh-CN" sz="2800" strike="noStrike" noProof="1"/>
          </a:p>
          <a:p>
            <a:pPr lvl="1" fontAlgn="base"/>
            <a:r>
              <a:rPr lang="zh-CN" altLang="en-US" sz="2800" dirty="0">
                <a:sym typeface="+mn-ea"/>
              </a:rPr>
              <a:t>每一个构造方法的第一条语句默认都是：</a:t>
            </a:r>
            <a:r>
              <a:rPr lang="en-US" altLang="zh-CN" sz="2800" dirty="0">
                <a:sym typeface="+mn-ea"/>
              </a:rPr>
              <a:t>super()</a:t>
            </a:r>
          </a:p>
          <a:p>
            <a:pPr fontAlgn="base"/>
            <a:r>
              <a:rPr lang="zh-CN" altLang="en-US" sz="2800" dirty="0">
                <a:sym typeface="+mn-ea"/>
              </a:rPr>
              <a:t>如何父类中没有构造方法，该怎么办呢</a:t>
            </a:r>
            <a:r>
              <a:rPr lang="en-US" altLang="zh-CN" sz="2800" dirty="0">
                <a:sym typeface="+mn-ea"/>
              </a:rPr>
              <a:t>?</a:t>
            </a:r>
            <a:endParaRPr lang="en-US" altLang="zh-CN" sz="2800" strike="noStrike" noProof="1"/>
          </a:p>
          <a:p>
            <a:pPr lvl="1" fontAlgn="base"/>
            <a:r>
              <a:rPr lang="zh-CN" altLang="en-US" sz="2800" dirty="0">
                <a:sym typeface="+mn-ea"/>
              </a:rPr>
              <a:t>子类通过</a:t>
            </a:r>
            <a:r>
              <a:rPr lang="en-US" altLang="zh-CN" sz="2800" dirty="0">
                <a:sym typeface="+mn-ea"/>
              </a:rPr>
              <a:t>super</a:t>
            </a:r>
            <a:r>
              <a:rPr lang="zh-CN" altLang="en-US" sz="2800" dirty="0">
                <a:sym typeface="+mn-ea"/>
              </a:rPr>
              <a:t>去显示调用父类其他的带参的构造方法</a:t>
            </a:r>
            <a:endParaRPr lang="en-US" altLang="zh-CN" sz="2800" strike="noStrike" noProof="1"/>
          </a:p>
          <a:p>
            <a:pPr lvl="1" fontAlgn="base"/>
            <a:r>
              <a:rPr lang="zh-CN" altLang="en-US" sz="2800" dirty="0">
                <a:sym typeface="+mn-ea"/>
              </a:rPr>
              <a:t>子类通过</a:t>
            </a:r>
            <a:r>
              <a:rPr lang="en-US" altLang="zh-CN" sz="2800" dirty="0">
                <a:sym typeface="+mn-ea"/>
              </a:rPr>
              <a:t>this</a:t>
            </a:r>
            <a:r>
              <a:rPr lang="zh-CN" altLang="en-US" sz="2800" dirty="0">
                <a:sym typeface="+mn-ea"/>
              </a:rPr>
              <a:t>去调用本类的其他构造方法：本类其他构造也必须首先访问了父类构造</a:t>
            </a:r>
            <a:endParaRPr lang="en-US" altLang="zh-CN" sz="2800" strike="noStrike" noProof="1"/>
          </a:p>
          <a:p>
            <a:pPr lvl="1" fontAlgn="base"/>
            <a:r>
              <a:rPr lang="zh-CN" altLang="en-US" sz="2800" dirty="0">
                <a:sym typeface="+mn-ea"/>
              </a:rPr>
              <a:t>一定要注意：</a:t>
            </a:r>
            <a:endParaRPr lang="en-US" altLang="zh-CN" sz="2800" strike="noStrike" noProof="1"/>
          </a:p>
          <a:p>
            <a:pPr lvl="2" fontAlgn="base"/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super(…)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或者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this(….)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必须出现在第一条语句上。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965" y="2910205"/>
            <a:ext cx="1809750" cy="18097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r>
              <a:rPr lang="en-US" altLang="zh-CN"/>
              <a:t>8-</a:t>
            </a:r>
            <a:r>
              <a:rPr lang="zh-CN" altLang="en-US"/>
              <a:t>继承中成员方法的关系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sz="2800" dirty="0">
                <a:sym typeface="+mn-ea"/>
              </a:rPr>
              <a:t>案例演示</a:t>
            </a:r>
            <a:endParaRPr lang="en-US" altLang="zh-CN" sz="2800" strike="noStrike" noProof="1"/>
          </a:p>
          <a:p>
            <a:pPr lvl="1" fontAlgn="base"/>
            <a:r>
              <a:rPr lang="zh-CN" altLang="en-US" dirty="0">
                <a:sym typeface="+mn-ea"/>
              </a:rPr>
              <a:t>子父类中同名和不同名的成员方法</a:t>
            </a:r>
            <a:endParaRPr lang="en-US" altLang="zh-CN" strike="noStrike" noProof="1"/>
          </a:p>
          <a:p>
            <a:pPr fontAlgn="base"/>
            <a:r>
              <a:rPr lang="zh-CN" altLang="en-US" sz="2800" dirty="0">
                <a:sym typeface="+mn-ea"/>
              </a:rPr>
              <a:t>结论：</a:t>
            </a:r>
            <a:endParaRPr lang="en-US" altLang="zh-CN" sz="2800" strike="noStrike" noProof="1"/>
          </a:p>
          <a:p>
            <a:pPr lvl="1" fontAlgn="base"/>
            <a:r>
              <a:rPr lang="zh-CN" altLang="en-US" dirty="0">
                <a:sym typeface="+mn-ea"/>
              </a:rPr>
              <a:t>通过子类对象去访问一个方法</a:t>
            </a:r>
            <a:endParaRPr lang="en-US" altLang="zh-CN" strike="noStrike" noProof="1"/>
          </a:p>
          <a:p>
            <a:pPr lvl="2" fontAlgn="base"/>
            <a:r>
              <a:rPr lang="zh-CN" altLang="en-US" dirty="0">
                <a:sym typeface="+mn-ea"/>
              </a:rPr>
              <a:t>首先在子类中找</a:t>
            </a:r>
            <a:endParaRPr lang="en-US" altLang="zh-CN" strike="noStrike" noProof="1"/>
          </a:p>
          <a:p>
            <a:pPr lvl="2" fontAlgn="base"/>
            <a:r>
              <a:rPr lang="zh-CN" altLang="en-US" dirty="0">
                <a:sym typeface="+mn-ea"/>
              </a:rPr>
              <a:t>然后在父类中找</a:t>
            </a:r>
            <a:endParaRPr lang="en-US" altLang="zh-CN" strike="noStrike" noProof="1"/>
          </a:p>
          <a:p>
            <a:pPr lvl="2" fontAlgn="base"/>
            <a:r>
              <a:rPr lang="zh-CN" altLang="en-US" dirty="0">
                <a:sym typeface="+mn-ea"/>
              </a:rPr>
              <a:t>如果还是没有就报错。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不考虑父亲的父亲</a:t>
            </a:r>
            <a:r>
              <a:rPr lang="en-US" altLang="zh-CN" dirty="0">
                <a:sym typeface="+mn-ea"/>
              </a:rPr>
              <a:t>…)</a:t>
            </a:r>
            <a:endParaRPr lang="en-US" altLang="zh-CN" strike="noStrike" noProof="1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005" y="1503045"/>
            <a:ext cx="1809750" cy="18097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r>
              <a:rPr lang="en-US" altLang="zh-CN"/>
              <a:t>9-</a:t>
            </a:r>
            <a:r>
              <a:rPr lang="zh-CN" altLang="en-US"/>
              <a:t>方法覆盖（重写）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子类总是希望借用父类提供的数据和行为吗？不一定</a:t>
            </a:r>
          </a:p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376805" y="2087880"/>
            <a:ext cx="1592263" cy="1592263"/>
          </a:xfrm>
          <a:prstGeom prst="ellipse">
            <a:avLst/>
          </a:prstGeom>
          <a:blipFill>
            <a:blip r:embed="rId2" cstate="screen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25604" name="文本框 5"/>
          <p:cNvSpPr txBox="1"/>
          <p:nvPr/>
        </p:nvSpPr>
        <p:spPr>
          <a:xfrm>
            <a:off x="4043680" y="2038668"/>
            <a:ext cx="4541838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我是鸟</a:t>
            </a:r>
            <a:r>
              <a:rPr lang="en-US" altLang="zh-CN" sz="21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Bird</a:t>
            </a:r>
            <a:endParaRPr lang="en-US" altLang="zh-CN" sz="2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我是父类</a:t>
            </a:r>
            <a:endParaRPr lang="en-US" altLang="zh-CN" sz="2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我有个方法叫</a:t>
            </a:r>
            <a:r>
              <a:rPr lang="en-US" altLang="zh-CN" sz="2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move</a:t>
            </a:r>
          </a:p>
          <a:p>
            <a:r>
              <a:rPr lang="zh-CN" altLang="en-US" sz="2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方法中说：飞翔吧，少年</a:t>
            </a:r>
          </a:p>
        </p:txBody>
      </p:sp>
      <p:sp>
        <p:nvSpPr>
          <p:cNvPr id="8" name="椭圆 7"/>
          <p:cNvSpPr/>
          <p:nvPr/>
        </p:nvSpPr>
        <p:spPr>
          <a:xfrm>
            <a:off x="784543" y="4262755"/>
            <a:ext cx="1592263" cy="1592263"/>
          </a:xfrm>
          <a:prstGeom prst="ellipse">
            <a:avLst/>
          </a:prstGeom>
          <a:blipFill>
            <a:blip r:embed="rId3" cstate="screen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12" name="椭圆 11"/>
          <p:cNvSpPr/>
          <p:nvPr/>
        </p:nvSpPr>
        <p:spPr>
          <a:xfrm>
            <a:off x="5759768" y="4234180"/>
            <a:ext cx="1592263" cy="1592263"/>
          </a:xfrm>
          <a:prstGeom prst="ellipse">
            <a:avLst/>
          </a:prstGeom>
          <a:blipFill>
            <a:blip r:embed="rId4" cstate="screen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 flipV="1">
            <a:off x="1787843" y="3445193"/>
            <a:ext cx="822325" cy="798513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fontAlgn="base"/>
            <a:endParaRPr lang="zh-CN" altLang="en-US" sz="100" strike="noStrike" noProof="1"/>
          </a:p>
        </p:txBody>
      </p:sp>
      <p:sp>
        <p:nvSpPr>
          <p:cNvPr id="25608" name="文本框 13"/>
          <p:cNvSpPr txBox="1"/>
          <p:nvPr/>
        </p:nvSpPr>
        <p:spPr>
          <a:xfrm>
            <a:off x="2421255" y="4188143"/>
            <a:ext cx="4543425" cy="1706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我是鸵鸟</a:t>
            </a:r>
            <a:r>
              <a:rPr lang="en-US" altLang="zh-CN" sz="21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Ostrich</a:t>
            </a:r>
            <a:endParaRPr lang="en-US" altLang="zh-CN" sz="2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我也是鸟</a:t>
            </a:r>
            <a:endParaRPr lang="en-US" altLang="zh-CN" sz="2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我也有个方法叫</a:t>
            </a:r>
            <a:r>
              <a:rPr lang="en-US" altLang="zh-CN" sz="2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move</a:t>
            </a:r>
          </a:p>
          <a:p>
            <a:r>
              <a:rPr lang="zh-CN" altLang="en-US" sz="2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方法中说：我只能陆地飞奔</a:t>
            </a:r>
            <a:endParaRPr lang="en-US" altLang="zh-CN" sz="2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至于飞翔？臣妾做不到啊</a:t>
            </a:r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 flipH="1" flipV="1">
            <a:off x="3835718" y="3299143"/>
            <a:ext cx="1965325" cy="14446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fontAlgn="base"/>
            <a:endParaRPr lang="zh-CN" altLang="en-US" sz="100" strike="noStrike" noProof="1"/>
          </a:p>
        </p:txBody>
      </p:sp>
      <p:sp>
        <p:nvSpPr>
          <p:cNvPr id="25610" name="文本框 15"/>
          <p:cNvSpPr txBox="1"/>
          <p:nvPr/>
        </p:nvSpPr>
        <p:spPr>
          <a:xfrm>
            <a:off x="7417118" y="3095943"/>
            <a:ext cx="2281237" cy="2353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我是企鹅</a:t>
            </a:r>
            <a:r>
              <a:rPr lang="en-US" altLang="zh-CN" sz="21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Penguin</a:t>
            </a:r>
            <a:endParaRPr lang="en-US" altLang="zh-CN" sz="2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我也是鸟</a:t>
            </a:r>
            <a:endParaRPr lang="en-US" altLang="zh-CN" sz="2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我也有个方法叫</a:t>
            </a:r>
            <a:r>
              <a:rPr lang="en-US" altLang="zh-CN" sz="2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move</a:t>
            </a:r>
          </a:p>
          <a:p>
            <a:r>
              <a:rPr lang="zh-CN" altLang="en-US" sz="2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但是我不会飞，也不能陆地飞奔</a:t>
            </a:r>
            <a:endParaRPr lang="en-US" altLang="zh-CN" sz="2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宝宝心里苦</a:t>
            </a: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知识点</a:t>
            </a:r>
            <a:r>
              <a:rPr lang="en-US" altLang="zh-CN">
                <a:sym typeface="+mn-ea"/>
              </a:rPr>
              <a:t>9-</a:t>
            </a:r>
            <a:r>
              <a:rPr lang="zh-CN" altLang="en-US">
                <a:sym typeface="+mn-ea"/>
              </a:rPr>
              <a:t>方法覆盖（重写）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方法覆盖的定义</a:t>
            </a:r>
          </a:p>
          <a:p>
            <a:pPr lvl="1" algn="l" fontAlgn="base">
              <a:buClrTx/>
              <a:buSzTx/>
            </a:pPr>
            <a:r>
              <a:rPr lang="zh-CN" altLang="en-US" sz="2220" dirty="0"/>
              <a:t>子类可以重写父类中某一个方法，称为方法覆盖，也称方法重写，是继承中非常重要的知识点。如果子类需要修改从父类继承到的方法的方法体，就可以使用方法覆盖。</a:t>
            </a:r>
          </a:p>
          <a:p>
            <a:r>
              <a:rPr lang="zh-CN" altLang="en-US"/>
              <a:t>方法覆盖的原则</a:t>
            </a:r>
          </a:p>
          <a:p>
            <a:pPr lvl="1" algn="l" fontAlgn="base">
              <a:buClrTx/>
              <a:buSzTx/>
            </a:pPr>
            <a:r>
              <a:rPr lang="zh-CN" altLang="en-US" sz="2000" dirty="0">
                <a:solidFill>
                  <a:srgbClr val="FF0000"/>
                </a:solidFill>
              </a:rPr>
              <a:t>同名</a:t>
            </a:r>
          </a:p>
          <a:p>
            <a:pPr lvl="1" algn="l" fontAlgn="base">
              <a:buClrTx/>
              <a:buSzTx/>
            </a:pPr>
            <a:r>
              <a:rPr lang="zh-CN" altLang="en-US" sz="2000" dirty="0">
                <a:solidFill>
                  <a:srgbClr val="FF0000"/>
                </a:solidFill>
              </a:rPr>
              <a:t>同参</a:t>
            </a:r>
          </a:p>
          <a:p>
            <a:pPr lvl="1" algn="l" fontAlgn="base">
              <a:buClrTx/>
              <a:buSzTx/>
            </a:pPr>
            <a:r>
              <a:rPr lang="zh-CN" altLang="en-US" sz="2000" dirty="0">
                <a:solidFill>
                  <a:srgbClr val="FF0000"/>
                </a:solidFill>
              </a:rPr>
              <a:t>同返回值</a:t>
            </a:r>
          </a:p>
          <a:p>
            <a:pPr lvl="1" algn="l" fontAlgn="base">
              <a:buClrTx/>
              <a:buSzTx/>
            </a:pPr>
            <a:r>
              <a:rPr lang="zh-CN" altLang="en-US" sz="2000" dirty="0">
                <a:solidFill>
                  <a:srgbClr val="FF0000"/>
                </a:solidFill>
              </a:rPr>
              <a:t>访问权限不能缩小</a:t>
            </a: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知识点</a:t>
            </a:r>
            <a:r>
              <a:rPr lang="en-US" altLang="zh-CN">
                <a:sym typeface="+mn-ea"/>
              </a:rPr>
              <a:t>9-</a:t>
            </a:r>
            <a:r>
              <a:rPr lang="zh-CN" altLang="en-US">
                <a:sym typeface="+mn-ea"/>
              </a:rPr>
              <a:t>方法覆盖（重写）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55" y="1026160"/>
            <a:ext cx="4895215" cy="26765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0395" y="935355"/>
            <a:ext cx="5093335" cy="2858135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23940" y="935355"/>
            <a:ext cx="5093335" cy="2858135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810" y="1026160"/>
            <a:ext cx="4887595" cy="2501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55" y="4096385"/>
            <a:ext cx="4838065" cy="23368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45795" y="4020185"/>
            <a:ext cx="5067935" cy="2489200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9223" name="AutoShape 4"/>
          <p:cNvSpPr/>
          <p:nvPr/>
        </p:nvSpPr>
        <p:spPr>
          <a:xfrm>
            <a:off x="6123940" y="4399915"/>
            <a:ext cx="5327650" cy="110351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</a:rPr>
              <a:t>运行结果：我是一只老虎~一只1岁的东北虎在吼叫!~~</a:t>
            </a: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bldLvl="0" animBg="1"/>
      <p:bldP spid="9223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本章目标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10000"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继承的概念及意义</a:t>
            </a:r>
            <a:endParaRPr lang="zh-CN" altLang="en-US"/>
          </a:p>
          <a:p>
            <a:pPr marL="0" indent="0">
              <a:buNone/>
            </a:pPr>
            <a:r>
              <a:rPr lang="en-US" dirty="0"/>
              <a:t>2</a:t>
            </a:r>
            <a:r>
              <a:rPr lang="zh-CN" altLang="en-US" dirty="0"/>
              <a:t>、</a:t>
            </a:r>
            <a:r>
              <a:rPr lang="zh-CN" dirty="0">
                <a:sym typeface="+mn-ea"/>
              </a:rPr>
              <a:t>继承的声明形式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、继承的优点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、继承的特点以及注意事项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、继承中成员变量的关系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super</a:t>
            </a:r>
            <a:r>
              <a:rPr lang="zh-CN" altLang="en-US" dirty="0">
                <a:sym typeface="+mn-ea"/>
              </a:rPr>
              <a:t>关键字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7</a:t>
            </a:r>
            <a:r>
              <a:rPr lang="zh-CN" altLang="en-US" dirty="0">
                <a:sym typeface="+mn-ea"/>
              </a:rPr>
              <a:t>、继承中构造方法的关系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、继承中成员方法的关系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9</a:t>
            </a:r>
            <a:r>
              <a:rPr lang="zh-CN" altLang="en-US" dirty="0">
                <a:sym typeface="+mn-ea"/>
              </a:rPr>
              <a:t>、方法覆盖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：继承的概念及意义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为什么使用继承？这两个类图有什么问题？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6146" name="Group 30"/>
          <p:cNvGrpSpPr/>
          <p:nvPr/>
        </p:nvGrpSpPr>
        <p:grpSpPr>
          <a:xfrm>
            <a:off x="879475" y="1974850"/>
            <a:ext cx="3637280" cy="3139440"/>
            <a:chOff x="1291" y="1117"/>
            <a:chExt cx="1634" cy="2313"/>
          </a:xfrm>
          <a:gradFill>
            <a:gsLst>
              <a:gs pos="0">
                <a:schemeClr val="accent2"/>
              </a:gs>
              <a:gs pos="100000">
                <a:srgbClr val="FFFFFF"/>
              </a:gs>
            </a:gsLst>
            <a:lin ang="5400000" scaled="0"/>
          </a:gradFill>
        </p:grpSpPr>
        <p:sp>
          <p:nvSpPr>
            <p:cNvPr id="6147" name="Rectangle 10"/>
            <p:cNvSpPr/>
            <p:nvPr/>
          </p:nvSpPr>
          <p:spPr>
            <a:xfrm>
              <a:off x="1291" y="1389"/>
              <a:ext cx="1634" cy="835"/>
            </a:xfrm>
            <a:prstGeom prst="rect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fontAlgn="ctr"/>
              <a:r>
                <a:rPr lang="en-US" altLang="zh-CN" sz="1500" dirty="0">
                  <a:latin typeface="Arial" panose="020B0604020202020204" pitchFamily="34" charset="0"/>
                  <a:ea typeface="宋体" panose="02010600030101010101" pitchFamily="2" charset="-122"/>
                </a:rPr>
                <a:t>- name:String</a:t>
              </a:r>
            </a:p>
            <a:p>
              <a:pPr fontAlgn="ctr"/>
              <a:r>
                <a:rPr lang="en-US" altLang="zh-CN" sz="1500" dirty="0">
                  <a:latin typeface="Arial" panose="020B0604020202020204" pitchFamily="34" charset="0"/>
                  <a:ea typeface="宋体" panose="02010600030101010101" pitchFamily="2" charset="-122"/>
                </a:rPr>
                <a:t>- health:int</a:t>
              </a:r>
              <a:endParaRPr lang="zh-CN" altLang="en-US" sz="15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fontAlgn="ctr"/>
              <a:r>
                <a:rPr lang="en-US" altLang="zh-CN" sz="1500" dirty="0">
                  <a:latin typeface="Arial" panose="020B0604020202020204" pitchFamily="34" charset="0"/>
                  <a:ea typeface="宋体" panose="02010600030101010101" pitchFamily="2" charset="-122"/>
                </a:rPr>
                <a:t>- love:int</a:t>
              </a:r>
              <a:endParaRPr lang="zh-CN" altLang="en-US" sz="15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fontAlgn="ctr"/>
              <a:r>
                <a:rPr lang="en-US" altLang="zh-CN" sz="1500" dirty="0">
                  <a:latin typeface="Arial" panose="020B0604020202020204" pitchFamily="34" charset="0"/>
                  <a:ea typeface="宋体" panose="02010600030101010101" pitchFamily="2" charset="-122"/>
                </a:rPr>
                <a:t>- strain:String</a:t>
              </a:r>
              <a:endParaRPr lang="zh-CN" altLang="en-US" sz="15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Rectangle 12"/>
            <p:cNvSpPr/>
            <p:nvPr/>
          </p:nvSpPr>
          <p:spPr>
            <a:xfrm>
              <a:off x="1291" y="1117"/>
              <a:ext cx="1634" cy="272"/>
            </a:xfrm>
            <a:prstGeom prst="rect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fontAlgn="ctr"/>
              <a:r>
                <a:rPr lang="en-US" altLang="zh-CN" sz="1500" dirty="0">
                  <a:latin typeface="Arial" panose="020B0604020202020204" pitchFamily="34" charset="0"/>
                  <a:ea typeface="宋体" panose="02010600030101010101" pitchFamily="2" charset="-122"/>
                </a:rPr>
                <a:t>Dog</a:t>
              </a:r>
              <a:endParaRPr lang="zh-CN" altLang="en-US" sz="15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9" name="Rectangle 13"/>
            <p:cNvSpPr/>
            <p:nvPr/>
          </p:nvSpPr>
          <p:spPr>
            <a:xfrm>
              <a:off x="1291" y="2206"/>
              <a:ext cx="1634" cy="1224"/>
            </a:xfrm>
            <a:prstGeom prst="rect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fontAlgn="ctr"/>
              <a:r>
                <a:rPr lang="en-US" altLang="zh-CN" sz="1500" dirty="0">
                  <a:latin typeface="Arial" panose="020B0604020202020204" pitchFamily="34" charset="0"/>
                  <a:ea typeface="宋体" panose="02010600030101010101" pitchFamily="2" charset="-122"/>
                </a:rPr>
                <a:t>+ print():void</a:t>
              </a:r>
            </a:p>
            <a:p>
              <a:pPr fontAlgn="ctr"/>
              <a:r>
                <a:rPr lang="en-US" altLang="zh-CN" sz="1500" dirty="0">
                  <a:latin typeface="Arial" panose="020B0604020202020204" pitchFamily="34" charset="0"/>
                  <a:ea typeface="宋体" panose="02010600030101010101" pitchFamily="2" charset="-122"/>
                </a:rPr>
                <a:t>+ getName():String</a:t>
              </a:r>
            </a:p>
            <a:p>
              <a:r>
                <a:rPr lang="en-US" altLang="zh-CN" sz="1500" dirty="0">
                  <a:latin typeface="Arial" panose="020B0604020202020204" pitchFamily="34" charset="0"/>
                  <a:ea typeface="宋体" panose="02010600030101010101" pitchFamily="2" charset="-122"/>
                </a:rPr>
                <a:t>+ getHealth ():int</a:t>
              </a:r>
            </a:p>
            <a:p>
              <a:pPr fontAlgn="ctr"/>
              <a:r>
                <a:rPr lang="en-US" altLang="zh-CN" sz="1500" dirty="0">
                  <a:latin typeface="Arial" panose="020B0604020202020204" pitchFamily="34" charset="0"/>
                  <a:ea typeface="宋体" panose="02010600030101010101" pitchFamily="2" charset="-122"/>
                </a:rPr>
                <a:t>+ getLove():int</a:t>
              </a:r>
            </a:p>
            <a:p>
              <a:pPr fontAlgn="ctr"/>
              <a:r>
                <a:rPr lang="en-US" altLang="zh-CN" sz="1500" dirty="0">
                  <a:latin typeface="Arial" panose="020B0604020202020204" pitchFamily="34" charset="0"/>
                  <a:ea typeface="宋体" panose="02010600030101010101" pitchFamily="2" charset="-122"/>
                </a:rPr>
                <a:t>+ getStrain:String</a:t>
              </a:r>
            </a:p>
            <a:p>
              <a:pPr fontAlgn="ctr"/>
              <a:r>
                <a:rPr lang="en-US" altLang="zh-CN" sz="1500" dirty="0">
                  <a:latin typeface="Arial" panose="020B0604020202020204" pitchFamily="34" charset="0"/>
                  <a:ea typeface="宋体" panose="02010600030101010101" pitchFamily="2" charset="-122"/>
                </a:rPr>
                <a:t>+ Dog()</a:t>
              </a:r>
            </a:p>
          </p:txBody>
        </p:sp>
      </p:grpSp>
      <p:grpSp>
        <p:nvGrpSpPr>
          <p:cNvPr id="6150" name="Group 29"/>
          <p:cNvGrpSpPr/>
          <p:nvPr/>
        </p:nvGrpSpPr>
        <p:grpSpPr>
          <a:xfrm>
            <a:off x="4394835" y="1974850"/>
            <a:ext cx="3731895" cy="3139440"/>
            <a:chOff x="2972" y="1117"/>
            <a:chExt cx="1677" cy="2313"/>
          </a:xfrm>
          <a:gradFill>
            <a:gsLst>
              <a:gs pos="0">
                <a:schemeClr val="accent2"/>
              </a:gs>
              <a:gs pos="100000">
                <a:srgbClr val="FFFFFF"/>
              </a:gs>
            </a:gsLst>
            <a:lin ang="5400000" scaled="0"/>
          </a:gradFill>
        </p:grpSpPr>
        <p:sp>
          <p:nvSpPr>
            <p:cNvPr id="6151" name="Rectangle 10"/>
            <p:cNvSpPr/>
            <p:nvPr/>
          </p:nvSpPr>
          <p:spPr>
            <a:xfrm>
              <a:off x="2972" y="1389"/>
              <a:ext cx="1677" cy="835"/>
            </a:xfrm>
            <a:prstGeom prst="rect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fontAlgn="ctr"/>
              <a:r>
                <a:rPr lang="en-US" altLang="zh-CN" sz="1500" dirty="0">
                  <a:latin typeface="Arial" panose="020B0604020202020204" pitchFamily="34" charset="0"/>
                  <a:ea typeface="宋体" panose="02010600030101010101" pitchFamily="2" charset="-122"/>
                </a:rPr>
                <a:t>- name:String</a:t>
              </a:r>
            </a:p>
            <a:p>
              <a:pPr fontAlgn="ctr"/>
              <a:r>
                <a:rPr lang="en-US" altLang="zh-CN" sz="1500" dirty="0">
                  <a:latin typeface="Arial" panose="020B0604020202020204" pitchFamily="34" charset="0"/>
                  <a:ea typeface="宋体" panose="02010600030101010101" pitchFamily="2" charset="-122"/>
                </a:rPr>
                <a:t>- health:int</a:t>
              </a:r>
              <a:endParaRPr lang="zh-CN" altLang="en-US" sz="15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fontAlgn="ctr"/>
              <a:r>
                <a:rPr lang="en-US" altLang="zh-CN" sz="1500" dirty="0">
                  <a:latin typeface="Arial" panose="020B0604020202020204" pitchFamily="34" charset="0"/>
                  <a:ea typeface="宋体" panose="02010600030101010101" pitchFamily="2" charset="-122"/>
                </a:rPr>
                <a:t>- love:int</a:t>
              </a:r>
              <a:endParaRPr lang="zh-CN" altLang="en-US" sz="15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fontAlgn="ctr"/>
              <a:r>
                <a:rPr lang="en-US" altLang="zh-CN" sz="1500" dirty="0">
                  <a:latin typeface="Arial" panose="020B0604020202020204" pitchFamily="34" charset="0"/>
                  <a:ea typeface="宋体" panose="02010600030101010101" pitchFamily="2" charset="-122"/>
                </a:rPr>
                <a:t>- sex:String</a:t>
              </a:r>
              <a:endParaRPr lang="zh-CN" altLang="en-US" sz="15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2" name="Rectangle 12"/>
            <p:cNvSpPr/>
            <p:nvPr/>
          </p:nvSpPr>
          <p:spPr>
            <a:xfrm>
              <a:off x="2972" y="1117"/>
              <a:ext cx="1677" cy="272"/>
            </a:xfrm>
            <a:prstGeom prst="rect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fontAlgn="ctr"/>
              <a:r>
                <a:rPr lang="en-US" altLang="zh-CN" sz="1500" dirty="0">
                  <a:latin typeface="Arial" panose="020B0604020202020204" pitchFamily="34" charset="0"/>
                  <a:ea typeface="宋体" panose="02010600030101010101" pitchFamily="2" charset="-122"/>
                </a:rPr>
                <a:t>Penguin</a:t>
              </a:r>
            </a:p>
          </p:txBody>
        </p:sp>
        <p:sp>
          <p:nvSpPr>
            <p:cNvPr id="6153" name="Rectangle 13"/>
            <p:cNvSpPr/>
            <p:nvPr/>
          </p:nvSpPr>
          <p:spPr>
            <a:xfrm>
              <a:off x="2972" y="2206"/>
              <a:ext cx="1677" cy="1224"/>
            </a:xfrm>
            <a:prstGeom prst="rect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fontAlgn="ctr"/>
              <a:r>
                <a:rPr lang="en-US" altLang="zh-CN" sz="1500" dirty="0">
                  <a:latin typeface="Arial" panose="020B0604020202020204" pitchFamily="34" charset="0"/>
                  <a:ea typeface="宋体" panose="02010600030101010101" pitchFamily="2" charset="-122"/>
                </a:rPr>
                <a:t>+ print():void</a:t>
              </a:r>
            </a:p>
            <a:p>
              <a:r>
                <a:rPr lang="en-US" altLang="zh-CN" sz="1500" dirty="0">
                  <a:latin typeface="Arial" panose="020B0604020202020204" pitchFamily="34" charset="0"/>
                  <a:ea typeface="宋体" panose="02010600030101010101" pitchFamily="2" charset="-122"/>
                </a:rPr>
                <a:t>+ getName():String</a:t>
              </a:r>
            </a:p>
            <a:p>
              <a:r>
                <a:rPr lang="en-US" altLang="zh-CN" sz="1500" dirty="0">
                  <a:latin typeface="Arial" panose="020B0604020202020204" pitchFamily="34" charset="0"/>
                  <a:ea typeface="宋体" panose="02010600030101010101" pitchFamily="2" charset="-122"/>
                </a:rPr>
                <a:t>+ getHealth ():int</a:t>
              </a:r>
            </a:p>
            <a:p>
              <a:r>
                <a:rPr lang="en-US" altLang="zh-CN" sz="1500" dirty="0">
                  <a:latin typeface="Arial" panose="020B0604020202020204" pitchFamily="34" charset="0"/>
                  <a:ea typeface="宋体" panose="02010600030101010101" pitchFamily="2" charset="-122"/>
                </a:rPr>
                <a:t>+ getLove():int</a:t>
              </a:r>
            </a:p>
            <a:p>
              <a:r>
                <a:rPr lang="en-US" altLang="zh-CN" sz="1500" dirty="0">
                  <a:latin typeface="Arial" panose="020B0604020202020204" pitchFamily="34" charset="0"/>
                  <a:ea typeface="宋体" panose="02010600030101010101" pitchFamily="2" charset="-122"/>
                </a:rPr>
                <a:t>+ getSex():String</a:t>
              </a:r>
            </a:p>
            <a:p>
              <a:r>
                <a:rPr lang="en-US" altLang="zh-CN" sz="1500" dirty="0">
                  <a:latin typeface="Arial" panose="020B0604020202020204" pitchFamily="34" charset="0"/>
                  <a:ea typeface="宋体" panose="02010600030101010101" pitchFamily="2" charset="-122"/>
                </a:rPr>
                <a:t>+ Penguin()</a:t>
              </a:r>
            </a:p>
          </p:txBody>
        </p:sp>
      </p:grpSp>
      <p:sp>
        <p:nvSpPr>
          <p:cNvPr id="678928" name="Rectangle 16"/>
          <p:cNvSpPr/>
          <p:nvPr/>
        </p:nvSpPr>
        <p:spPr>
          <a:xfrm>
            <a:off x="944880" y="2410460"/>
            <a:ext cx="5266690" cy="67183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8930" name="Rectangle 18"/>
          <p:cNvSpPr/>
          <p:nvPr/>
        </p:nvSpPr>
        <p:spPr>
          <a:xfrm>
            <a:off x="944880" y="3482975"/>
            <a:ext cx="5583555" cy="94170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3267" name="AutoShape 19"/>
          <p:cNvSpPr/>
          <p:nvPr/>
        </p:nvSpPr>
        <p:spPr>
          <a:xfrm>
            <a:off x="1149350" y="5439410"/>
            <a:ext cx="4746625" cy="55689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rgbClr val="B563CF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使用继承优化设计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38984" name="AutoShape 8"/>
          <p:cNvSpPr/>
          <p:nvPr/>
        </p:nvSpPr>
        <p:spPr>
          <a:xfrm>
            <a:off x="7031355" y="2529205"/>
            <a:ext cx="2429510" cy="360413"/>
          </a:xfrm>
          <a:prstGeom prst="wedgeRoundRectCallout">
            <a:avLst>
              <a:gd name="adj1" fmla="val -73449"/>
              <a:gd name="adj2" fmla="val -1057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wrap="square" anchor="t" anchorCtr="1">
            <a:spAutoFit/>
          </a:bodyPr>
          <a:lstStyle/>
          <a:p>
            <a:r>
              <a:rPr lang="zh-CN" altLang="en-US" sz="1500" dirty="0">
                <a:latin typeface="Arial" panose="020B0604020202020204" pitchFamily="34" charset="0"/>
                <a:ea typeface="宋体" panose="02010600030101010101" pitchFamily="2" charset="-122"/>
              </a:rPr>
              <a:t>将重复代码抽取到父类中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7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67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3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28" grpId="0" bldLvl="0" animBg="1"/>
      <p:bldP spid="678930" grpId="0" bldLvl="0" animBg="1"/>
      <p:bldP spid="693267" grpId="0" bldLvl="0" animBg="1"/>
      <p:bldP spid="63898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：继承的概念及意义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使用继承优化后</a:t>
            </a:r>
            <a:endParaRPr lang="zh-CN" altLang="en-US"/>
          </a:p>
        </p:txBody>
      </p:sp>
      <p:grpSp>
        <p:nvGrpSpPr>
          <p:cNvPr id="6146" name="Group 30"/>
          <p:cNvGrpSpPr/>
          <p:nvPr/>
        </p:nvGrpSpPr>
        <p:grpSpPr>
          <a:xfrm>
            <a:off x="3884295" y="1270000"/>
            <a:ext cx="2074545" cy="2035175"/>
            <a:chOff x="1291" y="1117"/>
            <a:chExt cx="1634" cy="2331"/>
          </a:xfrm>
          <a:gradFill>
            <a:gsLst>
              <a:gs pos="0">
                <a:schemeClr val="accent2"/>
              </a:gs>
              <a:gs pos="100000">
                <a:srgbClr val="FFFFFF"/>
              </a:gs>
            </a:gsLst>
            <a:lin ang="5400000" scaled="0"/>
          </a:gradFill>
        </p:grpSpPr>
        <p:sp>
          <p:nvSpPr>
            <p:cNvPr id="6147" name="Rectangle 10"/>
            <p:cNvSpPr/>
            <p:nvPr/>
          </p:nvSpPr>
          <p:spPr>
            <a:xfrm>
              <a:off x="1291" y="1389"/>
              <a:ext cx="1634" cy="835"/>
            </a:xfrm>
            <a:prstGeom prst="rect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fontAlgn="ctr"/>
              <a:r>
                <a:rPr lang="en-US" altLang="zh-CN" sz="1500" dirty="0">
                  <a:latin typeface="Arial" panose="020B0604020202020204" pitchFamily="34" charset="0"/>
                  <a:ea typeface="宋体" panose="02010600030101010101" pitchFamily="2" charset="-122"/>
                </a:rPr>
                <a:t>- name:String = “”</a:t>
              </a:r>
            </a:p>
            <a:p>
              <a:pPr fontAlgn="ctr"/>
              <a:r>
                <a:rPr lang="en-US" altLang="zh-CN" sz="1500" dirty="0">
                  <a:latin typeface="Arial" panose="020B0604020202020204" pitchFamily="34" charset="0"/>
                  <a:ea typeface="宋体" panose="02010600030101010101" pitchFamily="2" charset="-122"/>
                </a:rPr>
                <a:t>- health:int = 100</a:t>
              </a:r>
              <a:endParaRPr lang="zh-CN" altLang="en-US" sz="15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fontAlgn="ctr"/>
              <a:r>
                <a:rPr lang="en-US" altLang="zh-CN" sz="1500" dirty="0">
                  <a:latin typeface="Arial" panose="020B0604020202020204" pitchFamily="34" charset="0"/>
                  <a:ea typeface="宋体" panose="02010600030101010101" pitchFamily="2" charset="-122"/>
                </a:rPr>
                <a:t>- love:int = 20</a:t>
              </a:r>
              <a:endParaRPr lang="zh-CN" altLang="en-US" sz="15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fontAlgn="ctr"/>
              <a:r>
                <a:rPr lang="en-US" altLang="zh-CN" sz="1500" dirty="0">
                  <a:latin typeface="Arial" panose="020B0604020202020204" pitchFamily="34" charset="0"/>
                  <a:ea typeface="宋体" panose="02010600030101010101" pitchFamily="2" charset="-122"/>
                </a:rPr>
                <a:t>- strain:String</a:t>
              </a:r>
              <a:endParaRPr lang="zh-CN" altLang="en-US" sz="15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Rectangle 12"/>
            <p:cNvSpPr/>
            <p:nvPr/>
          </p:nvSpPr>
          <p:spPr>
            <a:xfrm>
              <a:off x="1291" y="1117"/>
              <a:ext cx="1634" cy="328"/>
            </a:xfrm>
            <a:prstGeom prst="rect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fontAlgn="ctr"/>
              <a:r>
                <a:rPr lang="en-US" altLang="zh-CN" sz="1500" dirty="0">
                  <a:latin typeface="Arial" panose="020B0604020202020204" pitchFamily="34" charset="0"/>
                  <a:ea typeface="宋体" panose="02010600030101010101" pitchFamily="2" charset="-122"/>
                </a:rPr>
                <a:t>              Pet</a:t>
              </a:r>
            </a:p>
          </p:txBody>
        </p:sp>
        <p:sp>
          <p:nvSpPr>
            <p:cNvPr id="6149" name="Rectangle 13"/>
            <p:cNvSpPr/>
            <p:nvPr/>
          </p:nvSpPr>
          <p:spPr>
            <a:xfrm>
              <a:off x="1291" y="2224"/>
              <a:ext cx="1634" cy="1224"/>
            </a:xfrm>
            <a:prstGeom prst="rect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fontAlgn="ctr"/>
              <a:r>
                <a:rPr lang="en-US" altLang="zh-CN" sz="1500" dirty="0">
                  <a:latin typeface="Arial" panose="020B0604020202020204" pitchFamily="34" charset="0"/>
                  <a:ea typeface="宋体" panose="02010600030101010101" pitchFamily="2" charset="-122"/>
                </a:rPr>
                <a:t>+ print():void</a:t>
              </a:r>
            </a:p>
            <a:p>
              <a:pPr fontAlgn="ctr"/>
              <a:r>
                <a:rPr lang="en-US" altLang="zh-CN" sz="1500" dirty="0">
                  <a:latin typeface="Arial" panose="020B0604020202020204" pitchFamily="34" charset="0"/>
                  <a:ea typeface="宋体" panose="02010600030101010101" pitchFamily="2" charset="-122"/>
                </a:rPr>
                <a:t>+ getName():String</a:t>
              </a:r>
            </a:p>
            <a:p>
              <a:r>
                <a:rPr lang="en-US" altLang="zh-CN" sz="1500" dirty="0">
                  <a:latin typeface="Arial" panose="020B0604020202020204" pitchFamily="34" charset="0"/>
                  <a:ea typeface="宋体" panose="02010600030101010101" pitchFamily="2" charset="-122"/>
                </a:rPr>
                <a:t>+ getHealth ():int</a:t>
              </a:r>
            </a:p>
            <a:p>
              <a:pPr fontAlgn="ctr"/>
              <a:r>
                <a:rPr lang="en-US" altLang="zh-CN" sz="1500" dirty="0">
                  <a:latin typeface="Arial" panose="020B0604020202020204" pitchFamily="34" charset="0"/>
                  <a:ea typeface="宋体" panose="02010600030101010101" pitchFamily="2" charset="-122"/>
                </a:rPr>
                <a:t>+ getLove():int</a:t>
              </a:r>
            </a:p>
          </p:txBody>
        </p:sp>
      </p:grpSp>
      <p:grpSp>
        <p:nvGrpSpPr>
          <p:cNvPr id="6150" name="Group 29"/>
          <p:cNvGrpSpPr/>
          <p:nvPr/>
        </p:nvGrpSpPr>
        <p:grpSpPr>
          <a:xfrm>
            <a:off x="5260975" y="3910965"/>
            <a:ext cx="2537460" cy="1449113"/>
            <a:chOff x="2972" y="1117"/>
            <a:chExt cx="1677" cy="1497"/>
          </a:xfrm>
          <a:gradFill>
            <a:gsLst>
              <a:gs pos="0">
                <a:schemeClr val="accent2"/>
              </a:gs>
              <a:gs pos="100000">
                <a:srgbClr val="FFFFFF"/>
              </a:gs>
            </a:gsLst>
            <a:lin ang="5400000" scaled="0"/>
          </a:gradFill>
        </p:grpSpPr>
        <p:sp>
          <p:nvSpPr>
            <p:cNvPr id="6151" name="Rectangle 10"/>
            <p:cNvSpPr/>
            <p:nvPr/>
          </p:nvSpPr>
          <p:spPr>
            <a:xfrm>
              <a:off x="2972" y="1429"/>
              <a:ext cx="1677" cy="445"/>
            </a:xfrm>
            <a:prstGeom prst="rect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fontAlgn="ctr"/>
              <a:r>
                <a:rPr lang="en-US" altLang="zh-CN" sz="1500" dirty="0">
                  <a:latin typeface="Arial" panose="020B0604020202020204" pitchFamily="34" charset="0"/>
                  <a:ea typeface="宋体" panose="02010600030101010101" pitchFamily="2" charset="-122"/>
                </a:rPr>
                <a:t>- sex:String=“Q</a:t>
              </a:r>
              <a:r>
                <a:rPr lang="zh-CN" altLang="en-US" sz="1500" dirty="0">
                  <a:latin typeface="Arial" panose="020B0604020202020204" pitchFamily="34" charset="0"/>
                  <a:ea typeface="宋体" panose="02010600030101010101" pitchFamily="2" charset="-122"/>
                </a:rPr>
                <a:t>仔</a:t>
              </a:r>
              <a:r>
                <a:rPr lang="en-US" altLang="zh-CN" sz="1500" dirty="0">
                  <a:latin typeface="Arial" panose="020B0604020202020204" pitchFamily="34" charset="0"/>
                  <a:ea typeface="宋体" panose="02010600030101010101" pitchFamily="2" charset="-122"/>
                </a:rPr>
                <a:t>”</a:t>
              </a:r>
              <a:endParaRPr lang="zh-CN" altLang="en-US" sz="15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2" name="Rectangle 12"/>
            <p:cNvSpPr/>
            <p:nvPr/>
          </p:nvSpPr>
          <p:spPr>
            <a:xfrm>
              <a:off x="2972" y="1117"/>
              <a:ext cx="1677" cy="352"/>
            </a:xfrm>
            <a:prstGeom prst="rect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fontAlgn="ctr"/>
              <a:r>
                <a:rPr lang="en-US" altLang="zh-CN" sz="1500" dirty="0">
                  <a:latin typeface="Arial" panose="020B0604020202020204" pitchFamily="34" charset="0"/>
                  <a:ea typeface="宋体" panose="02010600030101010101" pitchFamily="2" charset="-122"/>
                </a:rPr>
                <a:t>               Penguin</a:t>
              </a:r>
            </a:p>
          </p:txBody>
        </p:sp>
        <p:sp>
          <p:nvSpPr>
            <p:cNvPr id="6153" name="Rectangle 13"/>
            <p:cNvSpPr/>
            <p:nvPr/>
          </p:nvSpPr>
          <p:spPr>
            <a:xfrm>
              <a:off x="2972" y="1761"/>
              <a:ext cx="1677" cy="853"/>
            </a:xfrm>
            <a:prstGeom prst="rect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fontAlgn="ctr"/>
              <a:r>
                <a:rPr lang="en-US" altLang="zh-CN" sz="1500" dirty="0">
                  <a:latin typeface="Arial" panose="020B0604020202020204" pitchFamily="34" charset="0"/>
                  <a:ea typeface="宋体" panose="02010600030101010101" pitchFamily="2" charset="-122"/>
                </a:rPr>
                <a:t>+ print():void</a:t>
              </a:r>
            </a:p>
            <a:p>
              <a:r>
                <a:rPr lang="en-US" altLang="zh-CN" sz="1500" dirty="0">
                  <a:latin typeface="Arial" panose="020B0604020202020204" pitchFamily="34" charset="0"/>
                  <a:ea typeface="宋体" panose="02010600030101010101" pitchFamily="2" charset="-122"/>
                </a:rPr>
                <a:t>+ getSex():String</a:t>
              </a:r>
            </a:p>
            <a:p>
              <a:r>
                <a:rPr lang="en-US" altLang="zh-CN" sz="1500" dirty="0">
                  <a:latin typeface="Arial" panose="020B0604020202020204" pitchFamily="34" charset="0"/>
                  <a:ea typeface="宋体" panose="02010600030101010101" pitchFamily="2" charset="-122"/>
                </a:rPr>
                <a:t>+ Penguin()</a:t>
              </a:r>
            </a:p>
          </p:txBody>
        </p:sp>
      </p:grpSp>
      <p:grpSp>
        <p:nvGrpSpPr>
          <p:cNvPr id="6" name="Group 29"/>
          <p:cNvGrpSpPr/>
          <p:nvPr/>
        </p:nvGrpSpPr>
        <p:grpSpPr>
          <a:xfrm>
            <a:off x="2023110" y="3910965"/>
            <a:ext cx="2505710" cy="1448986"/>
            <a:chOff x="2972" y="1117"/>
            <a:chExt cx="1677" cy="2172"/>
          </a:xfrm>
          <a:gradFill>
            <a:gsLst>
              <a:gs pos="0">
                <a:schemeClr val="accent2"/>
              </a:gs>
              <a:gs pos="100000">
                <a:srgbClr val="FFFFFF"/>
              </a:gs>
            </a:gsLst>
            <a:lin ang="5400000" scaled="0"/>
          </a:gradFill>
        </p:grpSpPr>
        <p:sp>
          <p:nvSpPr>
            <p:cNvPr id="7" name="Rectangle 10"/>
            <p:cNvSpPr/>
            <p:nvPr/>
          </p:nvSpPr>
          <p:spPr>
            <a:xfrm>
              <a:off x="2972" y="1536"/>
              <a:ext cx="1677" cy="529"/>
            </a:xfrm>
            <a:prstGeom prst="rect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fontAlgn="ctr"/>
              <a:r>
                <a:rPr lang="en-US" altLang="zh-CN" sz="1500" dirty="0">
                  <a:latin typeface="Arial" panose="020B0604020202020204" pitchFamily="34" charset="0"/>
                  <a:ea typeface="宋体" panose="02010600030101010101" pitchFamily="2" charset="-122"/>
                </a:rPr>
                <a:t>- strain:String = “</a:t>
              </a:r>
              <a:r>
                <a:rPr lang="zh-CN" altLang="en-US" sz="1500" dirty="0">
                  <a:latin typeface="Arial" panose="020B0604020202020204" pitchFamily="34" charset="0"/>
                  <a:ea typeface="宋体" panose="02010600030101010101" pitchFamily="2" charset="-122"/>
                </a:rPr>
                <a:t>柯基</a:t>
              </a:r>
              <a:r>
                <a:rPr lang="en-US" altLang="zh-CN" sz="1500" dirty="0">
                  <a:latin typeface="Arial" panose="020B0604020202020204" pitchFamily="34" charset="0"/>
                  <a:ea typeface="宋体" panose="02010600030101010101" pitchFamily="2" charset="-122"/>
                </a:rPr>
                <a:t>”</a:t>
              </a:r>
              <a:endParaRPr lang="zh-CN" altLang="en-US" sz="15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Rectangle 12"/>
            <p:cNvSpPr/>
            <p:nvPr/>
          </p:nvSpPr>
          <p:spPr>
            <a:xfrm>
              <a:off x="2972" y="1117"/>
              <a:ext cx="1677" cy="419"/>
            </a:xfrm>
            <a:prstGeom prst="rect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fontAlgn="ctr"/>
              <a:r>
                <a:rPr lang="en-US" altLang="zh-CN" sz="1500" dirty="0">
                  <a:latin typeface="Arial" panose="020B0604020202020204" pitchFamily="34" charset="0"/>
                  <a:ea typeface="宋体" panose="02010600030101010101" pitchFamily="2" charset="-122"/>
                </a:rPr>
                <a:t>                Dog</a:t>
              </a:r>
            </a:p>
          </p:txBody>
        </p:sp>
        <p:sp>
          <p:nvSpPr>
            <p:cNvPr id="9" name="Rectangle 13"/>
            <p:cNvSpPr/>
            <p:nvPr/>
          </p:nvSpPr>
          <p:spPr>
            <a:xfrm>
              <a:off x="2972" y="2065"/>
              <a:ext cx="1677" cy="1224"/>
            </a:xfrm>
            <a:prstGeom prst="rect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fontAlgn="ctr"/>
              <a:r>
                <a:rPr lang="en-US" altLang="zh-CN" sz="1500" dirty="0">
                  <a:latin typeface="Arial" panose="020B0604020202020204" pitchFamily="34" charset="0"/>
                  <a:ea typeface="宋体" panose="02010600030101010101" pitchFamily="2" charset="-122"/>
                </a:rPr>
                <a:t>+ print():void</a:t>
              </a:r>
            </a:p>
            <a:p>
              <a:r>
                <a:rPr lang="en-US" altLang="zh-CN" sz="1500" dirty="0">
                  <a:latin typeface="Arial" panose="020B0604020202020204" pitchFamily="34" charset="0"/>
                  <a:ea typeface="宋体" panose="02010600030101010101" pitchFamily="2" charset="-122"/>
                </a:rPr>
                <a:t>+ getStrain():String</a:t>
              </a:r>
            </a:p>
            <a:p>
              <a:r>
                <a:rPr lang="en-US" altLang="zh-CN" sz="1500" dirty="0">
                  <a:latin typeface="Arial" panose="020B0604020202020204" pitchFamily="34" charset="0"/>
                  <a:ea typeface="宋体" panose="02010600030101010101" pitchFamily="2" charset="-122"/>
                </a:rPr>
                <a:t>+ Dog()</a:t>
              </a:r>
            </a:p>
          </p:txBody>
        </p:sp>
      </p:grpSp>
      <p:cxnSp>
        <p:nvCxnSpPr>
          <p:cNvPr id="10" name="肘形连接符 9"/>
          <p:cNvCxnSpPr/>
          <p:nvPr/>
        </p:nvCxnSpPr>
        <p:spPr>
          <a:xfrm rot="16200000">
            <a:off x="3583305" y="2800985"/>
            <a:ext cx="605790" cy="16459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6152" idx="0"/>
            <a:endCxn id="6149" idx="2"/>
          </p:cNvCxnSpPr>
          <p:nvPr/>
        </p:nvCxnSpPr>
        <p:spPr>
          <a:xfrm rot="16200000" flipV="1">
            <a:off x="5422900" y="2804160"/>
            <a:ext cx="605790" cy="16078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标注 11"/>
          <p:cNvSpPr/>
          <p:nvPr/>
        </p:nvSpPr>
        <p:spPr>
          <a:xfrm>
            <a:off x="6722110" y="1086485"/>
            <a:ext cx="2209800" cy="470535"/>
          </a:xfrm>
          <a:prstGeom prst="wedgeRoundRectCallout">
            <a:avLst>
              <a:gd name="adj1" fmla="val -96235"/>
              <a:gd name="adj2" fmla="val 165519"/>
              <a:gd name="adj3" fmla="val 16667"/>
            </a:avLst>
          </a:prstGeom>
          <a:solidFill>
            <a:schemeClr val="accent2"/>
          </a:solidFill>
          <a:ln w="9525" cap="flat" cmpd="sng">
            <a:solidFill>
              <a:srgbClr val="B563CF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rtlCol="0" anchor="ctr">
            <a:noAutofit/>
          </a:bodyPr>
          <a:lstStyle/>
          <a:p>
            <a:pPr lvl="0" algn="l" eaLnBrk="0" hangingPunct="0">
              <a:buClrTx/>
              <a:buSzTx/>
              <a:buFontTx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00240" y="113919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方便修改代码</a:t>
            </a:r>
          </a:p>
        </p:txBody>
      </p:sp>
      <p:sp>
        <p:nvSpPr>
          <p:cNvPr id="14" name="圆角矩形标注 13"/>
          <p:cNvSpPr/>
          <p:nvPr/>
        </p:nvSpPr>
        <p:spPr>
          <a:xfrm>
            <a:off x="8931910" y="3321050"/>
            <a:ext cx="2209800" cy="470535"/>
          </a:xfrm>
          <a:prstGeom prst="wedgeRoundRectCallout">
            <a:avLst>
              <a:gd name="adj1" fmla="val -96235"/>
              <a:gd name="adj2" fmla="val 165519"/>
              <a:gd name="adj3" fmla="val 16667"/>
            </a:avLst>
          </a:prstGeom>
          <a:solidFill>
            <a:schemeClr val="accent2"/>
          </a:solidFill>
          <a:ln w="9525" cap="flat" cmpd="sng">
            <a:solidFill>
              <a:srgbClr val="B563CF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rtlCol="0" anchor="ctr">
            <a:noAutofit/>
          </a:bodyPr>
          <a:lstStyle/>
          <a:p>
            <a:pPr lvl="0" algn="l" eaLnBrk="0" hangingPunct="0">
              <a:buClrTx/>
              <a:buSzTx/>
              <a:buFontTx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236075" y="337185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减少代码量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：继承的概念及意义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025" y="704850"/>
            <a:ext cx="11791950" cy="6031865"/>
          </a:xfrm>
        </p:spPr>
        <p:txBody>
          <a:bodyPr>
            <a:normAutofit/>
          </a:bodyPr>
          <a:lstStyle/>
          <a:p>
            <a:r>
              <a:rPr lang="zh-CN" altLang="en-US" dirty="0"/>
              <a:t>面向对象的三个基本特征是：</a:t>
            </a:r>
            <a:r>
              <a:rPr lang="zh-CN" altLang="en-US" b="1" dirty="0">
                <a:solidFill>
                  <a:srgbClr val="C00000"/>
                </a:solidFill>
              </a:rPr>
              <a:t>封装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C00000"/>
                </a:solidFill>
              </a:rPr>
              <a:t>继承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C00000"/>
                </a:solidFill>
              </a:rPr>
              <a:t>多态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继承：</a:t>
            </a:r>
            <a:endParaRPr lang="en-US" altLang="zh-CN" dirty="0"/>
          </a:p>
          <a:p>
            <a:pPr lvl="1"/>
            <a:r>
              <a:rPr lang="zh-CN" altLang="en-US" dirty="0"/>
              <a:t>继承：所谓继承是指一个类的定义可以基于另外一个已经存在的类，即子类基于父类，从而实现父类代码的</a:t>
            </a:r>
            <a:r>
              <a:rPr lang="zh-CN" altLang="en-US" dirty="0">
                <a:solidFill>
                  <a:srgbClr val="FF0000"/>
                </a:solidFill>
              </a:rPr>
              <a:t>重用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子类能吸收已有类的数据属性和行为，并能扩展新的能力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通过使用继承我们能够非常方便地复用以前的代码，能够大大的提高开发的效率。</a:t>
            </a:r>
          </a:p>
          <a:p>
            <a:r>
              <a:rPr lang="zh-CN" altLang="en-US" sz="2400" dirty="0">
                <a:sym typeface="+mn-ea"/>
              </a:rPr>
              <a:t>在现实生活中的继承，可以理解为</a:t>
            </a:r>
            <a:r>
              <a:rPr lang="zh-CN" altLang="en-US" sz="2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sym typeface="+mn-ea"/>
              </a:rPr>
              <a:t>儿子继承了父亲的财产</a:t>
            </a:r>
            <a:r>
              <a:rPr lang="zh-CN" altLang="en-US" sz="2400" dirty="0">
                <a:sym typeface="+mn-ea"/>
              </a:rPr>
              <a:t>，即财产重用；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/>
          </p:cNvGraphicFramePr>
          <p:nvPr/>
        </p:nvGraphicFramePr>
        <p:xfrm>
          <a:off x="10329545" y="4633595"/>
          <a:ext cx="1417320" cy="1325245"/>
        </p:xfrm>
        <a:graphic>
          <a:graphicData uri="http://schemas.openxmlformats.org/presentationml/2006/ole">
            <p:oleObj spid="_x0000_s1025" r:id="rId3" imgW="2376505" imgH="2876571" progId="PBrush">
              <p:embed/>
            </p:oleObj>
          </a:graphicData>
        </a:graphic>
      </p:graphicFrame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：继承的概念及意义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3508" y="866336"/>
            <a:ext cx="11792070" cy="5448937"/>
          </a:xfrm>
        </p:spPr>
        <p:txBody>
          <a:bodyPr/>
          <a:lstStyle/>
          <a:p>
            <a:r>
              <a:rPr lang="zh-CN" altLang="en-US" dirty="0"/>
              <a:t>现实生活中的继承：</a:t>
            </a:r>
          </a:p>
        </p:txBody>
      </p:sp>
      <p:sp>
        <p:nvSpPr>
          <p:cNvPr id="6" name="椭圆 5"/>
          <p:cNvSpPr/>
          <p:nvPr/>
        </p:nvSpPr>
        <p:spPr>
          <a:xfrm>
            <a:off x="3885316" y="783665"/>
            <a:ext cx="1563096" cy="1563096"/>
          </a:xfrm>
          <a:prstGeom prst="ellipse">
            <a:avLst/>
          </a:prstGeom>
          <a:blipFill>
            <a:blip r:embed="rId3" cstate="screen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322855" y="2410948"/>
            <a:ext cx="1563096" cy="1563096"/>
          </a:xfrm>
          <a:prstGeom prst="ellipse">
            <a:avLst/>
          </a:prstGeom>
          <a:blipFill>
            <a:blip r:embed="rId4" cstate="screen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685715" y="2410948"/>
            <a:ext cx="1563096" cy="1563096"/>
          </a:xfrm>
          <a:prstGeom prst="ellipse">
            <a:avLst/>
          </a:prstGeom>
          <a:blipFill>
            <a:blip r:embed="rId5" cstate="screen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49047" y="783774"/>
            <a:ext cx="4103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动物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02640" y="2885523"/>
            <a:ext cx="4103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食草动物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202000" y="2837619"/>
            <a:ext cx="1806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食肉动物</a:t>
            </a:r>
          </a:p>
        </p:txBody>
      </p:sp>
      <p:sp>
        <p:nvSpPr>
          <p:cNvPr id="14" name="椭圆 13"/>
          <p:cNvSpPr/>
          <p:nvPr/>
        </p:nvSpPr>
        <p:spPr>
          <a:xfrm>
            <a:off x="108184" y="4891464"/>
            <a:ext cx="1563096" cy="1563096"/>
          </a:xfrm>
          <a:prstGeom prst="ellipse">
            <a:avLst/>
          </a:prstGeom>
          <a:blipFill>
            <a:blip r:embed="rId6" cstate="screen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632517" y="4891464"/>
            <a:ext cx="1563096" cy="1563096"/>
          </a:xfrm>
          <a:prstGeom prst="ellipse">
            <a:avLst/>
          </a:prstGeom>
          <a:blipFill>
            <a:blip r:embed="rId7" cstate="screen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156850" y="4891464"/>
            <a:ext cx="1563096" cy="1563096"/>
          </a:xfrm>
          <a:prstGeom prst="ellipse">
            <a:avLst/>
          </a:prstGeom>
          <a:blipFill>
            <a:blip r:embed="rId8" cstate="screen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681184" y="4891464"/>
            <a:ext cx="1563096" cy="1563096"/>
          </a:xfrm>
          <a:prstGeom prst="ellipse">
            <a:avLst/>
          </a:prstGeom>
          <a:blipFill>
            <a:blip r:embed="rId9" cstate="screen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Line 20"/>
          <p:cNvSpPr>
            <a:spLocks noChangeShapeType="1"/>
          </p:cNvSpPr>
          <p:nvPr/>
        </p:nvSpPr>
        <p:spPr bwMode="auto">
          <a:xfrm flipV="1">
            <a:off x="1135873" y="3666379"/>
            <a:ext cx="1186982" cy="1208756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0"/>
          <p:cNvSpPr>
            <a:spLocks noChangeShapeType="1"/>
          </p:cNvSpPr>
          <p:nvPr/>
        </p:nvSpPr>
        <p:spPr bwMode="auto">
          <a:xfrm flipH="1" flipV="1">
            <a:off x="3265703" y="3990373"/>
            <a:ext cx="172752" cy="884762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0"/>
          <p:cNvSpPr>
            <a:spLocks noChangeShapeType="1"/>
          </p:cNvSpPr>
          <p:nvPr/>
        </p:nvSpPr>
        <p:spPr bwMode="auto">
          <a:xfrm flipV="1">
            <a:off x="6020945" y="3990373"/>
            <a:ext cx="216558" cy="87142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0"/>
          <p:cNvSpPr>
            <a:spLocks noChangeShapeType="1"/>
          </p:cNvSpPr>
          <p:nvPr/>
        </p:nvSpPr>
        <p:spPr bwMode="auto">
          <a:xfrm flipH="1" flipV="1">
            <a:off x="7086589" y="3853543"/>
            <a:ext cx="1251559" cy="100825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20"/>
          <p:cNvSpPr>
            <a:spLocks noChangeShapeType="1"/>
          </p:cNvSpPr>
          <p:nvPr/>
        </p:nvSpPr>
        <p:spPr bwMode="auto">
          <a:xfrm flipV="1">
            <a:off x="3422650" y="2120265"/>
            <a:ext cx="650875" cy="30988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20"/>
          <p:cNvSpPr>
            <a:spLocks noChangeShapeType="1"/>
          </p:cNvSpPr>
          <p:nvPr/>
        </p:nvSpPr>
        <p:spPr bwMode="auto">
          <a:xfrm flipH="1" flipV="1">
            <a:off x="5339715" y="2063750"/>
            <a:ext cx="895350" cy="33909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959347" y="711429"/>
            <a:ext cx="29776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最高层是最普遍的、最一般的情况，往下每一层都比上一层更具体，并包含有高层的特征，通过这样的层次结构使下层的类能自动享用上层类的特点和性质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：继承的概念及意义</a:t>
            </a:r>
            <a:br>
              <a:rPr lang="zh-CN" altLang="en-US" dirty="0">
                <a:sym typeface="+mn-ea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继承的例子：</a:t>
            </a:r>
          </a:p>
        </p:txBody>
      </p:sp>
      <p:sp>
        <p:nvSpPr>
          <p:cNvPr id="4" name="矩形 3"/>
          <p:cNvSpPr/>
          <p:nvPr/>
        </p:nvSpPr>
        <p:spPr>
          <a:xfrm>
            <a:off x="4525010" y="1134110"/>
            <a:ext cx="223393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爷爷</a:t>
            </a:r>
          </a:p>
        </p:txBody>
      </p:sp>
      <p:sp>
        <p:nvSpPr>
          <p:cNvPr id="5" name="矩形 4"/>
          <p:cNvSpPr/>
          <p:nvPr/>
        </p:nvSpPr>
        <p:spPr>
          <a:xfrm>
            <a:off x="4780280" y="3032760"/>
            <a:ext cx="172339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/>
              <a:t>叔叔</a:t>
            </a:r>
          </a:p>
        </p:txBody>
      </p:sp>
      <p:sp>
        <p:nvSpPr>
          <p:cNvPr id="6" name="矩形 5"/>
          <p:cNvSpPr/>
          <p:nvPr/>
        </p:nvSpPr>
        <p:spPr>
          <a:xfrm>
            <a:off x="2154555" y="3128010"/>
            <a:ext cx="1672590" cy="8661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爸爸</a:t>
            </a:r>
          </a:p>
        </p:txBody>
      </p:sp>
      <p:sp>
        <p:nvSpPr>
          <p:cNvPr id="7" name="矩形 6"/>
          <p:cNvSpPr/>
          <p:nvPr/>
        </p:nvSpPr>
        <p:spPr>
          <a:xfrm>
            <a:off x="2200275" y="5083810"/>
            <a:ext cx="1775460" cy="6692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孙子</a:t>
            </a:r>
          </a:p>
        </p:txBody>
      </p:sp>
      <p:sp>
        <p:nvSpPr>
          <p:cNvPr id="8" name="矩形 7"/>
          <p:cNvSpPr/>
          <p:nvPr/>
        </p:nvSpPr>
        <p:spPr>
          <a:xfrm>
            <a:off x="7670165" y="3032760"/>
            <a:ext cx="1726565" cy="8655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/>
              <a:t>姑姑</a:t>
            </a:r>
          </a:p>
        </p:txBody>
      </p:sp>
      <p:sp>
        <p:nvSpPr>
          <p:cNvPr id="11" name="矩形 10"/>
          <p:cNvSpPr/>
          <p:nvPr/>
        </p:nvSpPr>
        <p:spPr>
          <a:xfrm>
            <a:off x="7796530" y="5179695"/>
            <a:ext cx="1840865" cy="6388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/>
              <a:t>孙女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587750" y="2197100"/>
            <a:ext cx="857250" cy="70231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5631180" y="2190750"/>
            <a:ext cx="21590" cy="79438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3070860" y="4105275"/>
            <a:ext cx="33655" cy="90233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8602345" y="4105275"/>
            <a:ext cx="45085" cy="92138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480" y="552450"/>
            <a:ext cx="1343660" cy="1717040"/>
          </a:xfrm>
          <a:prstGeom prst="rect">
            <a:avLst/>
          </a:prstGeom>
        </p:spPr>
      </p:pic>
      <p:graphicFrame>
        <p:nvGraphicFramePr>
          <p:cNvPr id="24" name="对象 23"/>
          <p:cNvGraphicFramePr>
            <a:graphicFrameLocks/>
          </p:cNvGraphicFramePr>
          <p:nvPr/>
        </p:nvGraphicFramePr>
        <p:xfrm>
          <a:off x="3933190" y="2725420"/>
          <a:ext cx="694690" cy="1609725"/>
        </p:xfrm>
        <a:graphic>
          <a:graphicData uri="http://schemas.openxmlformats.org/presentationml/2006/ole">
            <p:oleObj spid="_x0000_s20482" r:id="rId4" imgW="1266834" imgH="3205186" progId="PBrush">
              <p:embed/>
            </p:oleObj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7920" y="2818765"/>
            <a:ext cx="755650" cy="14224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81470" y="3032760"/>
            <a:ext cx="806450" cy="100965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83705" y="4826000"/>
            <a:ext cx="892810" cy="1185545"/>
          </a:xfrm>
          <a:prstGeom prst="rect">
            <a:avLst/>
          </a:prstGeom>
        </p:spPr>
      </p:pic>
      <p:graphicFrame>
        <p:nvGraphicFramePr>
          <p:cNvPr id="36" name="对象 35"/>
          <p:cNvGraphicFramePr>
            <a:graphicFrameLocks/>
          </p:cNvGraphicFramePr>
          <p:nvPr/>
        </p:nvGraphicFramePr>
        <p:xfrm>
          <a:off x="1050925" y="4634230"/>
          <a:ext cx="1143635" cy="1377315"/>
        </p:xfrm>
        <a:graphic>
          <a:graphicData uri="http://schemas.openxmlformats.org/presentationml/2006/ole">
            <p:oleObj spid="_x0000_s20481" r:id="rId8" imgW="1143008" imgH="1376190" progId="PBrush">
              <p:embed/>
            </p:oleObj>
          </a:graphicData>
        </a:graphic>
      </p:graphicFrame>
      <p:cxnSp>
        <p:nvCxnSpPr>
          <p:cNvPr id="38" name="直接箭头连接符 37"/>
          <p:cNvCxnSpPr/>
          <p:nvPr/>
        </p:nvCxnSpPr>
        <p:spPr>
          <a:xfrm flipH="1" flipV="1">
            <a:off x="6888480" y="2184400"/>
            <a:ext cx="1159510" cy="73469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690" y="118110"/>
            <a:ext cx="8168005" cy="42100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3555" dirty="0"/>
              <a:t>知识点</a:t>
            </a:r>
            <a:r>
              <a:rPr lang="en-US" altLang="zh-CN" sz="3555" dirty="0"/>
              <a:t>2</a:t>
            </a:r>
            <a:r>
              <a:rPr lang="zh-CN" altLang="en-US" sz="3555" dirty="0"/>
              <a:t>：</a:t>
            </a:r>
            <a:r>
              <a:rPr lang="zh-CN" altLang="en-US" sz="3555" dirty="0">
                <a:sym typeface="+mn-ea"/>
              </a:rPr>
              <a:t>继承的声明形式</a:t>
            </a:r>
            <a:endParaRPr lang="zh-CN" altLang="en-US" sz="355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>
                <a:cs typeface="微软雅黑 Light" panose="020B0502040204020203" pitchFamily="34" charset="-122"/>
                <a:sym typeface="Calibri" panose="020F0502020204030204" charset="0"/>
              </a:rPr>
              <a:t>继承的声明形式</a:t>
            </a:r>
          </a:p>
          <a:p>
            <a:endParaRPr lang="zh-CN" altLang="en-US" dirty="0">
              <a:cs typeface="微软雅黑 Light" panose="020B0502040204020203" pitchFamily="34" charset="-122"/>
            </a:endParaRPr>
          </a:p>
          <a:p>
            <a:endParaRPr lang="zh-CN" altLang="en-US" dirty="0">
              <a:cs typeface="微软雅黑 Light" panose="020B0502040204020203" pitchFamily="3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cs typeface="微软雅黑 Light" panose="020B0502040204020203" pitchFamily="34" charset="-122"/>
              </a:rPr>
              <a:t>子类能够使用父类的</a:t>
            </a:r>
            <a:r>
              <a:rPr lang="zh-CN" altLang="en-US" b="1" dirty="0">
                <a:solidFill>
                  <a:srgbClr val="FF0000"/>
                </a:solidFill>
                <a:cs typeface="微软雅黑 Light" panose="020B0502040204020203" pitchFamily="34" charset="-122"/>
              </a:rPr>
              <a:t>非私有</a:t>
            </a:r>
            <a:r>
              <a:rPr lang="zh-CN" altLang="en-US" dirty="0">
                <a:solidFill>
                  <a:srgbClr val="FF0000"/>
                </a:solidFill>
                <a:cs typeface="微软雅黑 Light" panose="020B0502040204020203" pitchFamily="34" charset="-122"/>
              </a:rPr>
              <a:t>的成员变量和成员方法，并能扩展新的功能。</a:t>
            </a:r>
            <a:endParaRPr lang="zh-CN" altLang="en-US" dirty="0">
              <a:cs typeface="微软雅黑 Light" panose="020B0502040204020203" pitchFamily="34" charset="-122"/>
            </a:endParaRPr>
          </a:p>
          <a:p>
            <a:r>
              <a:rPr lang="zh-CN" altLang="en-US" dirty="0">
                <a:cs typeface="微软雅黑 Light" panose="020B0502040204020203" pitchFamily="34" charset="-122"/>
              </a:rPr>
              <a:t>案例：编写继承优化后的宠物系统。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39750" y="1804670"/>
            <a:ext cx="10669270" cy="126111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9610" y="1804670"/>
            <a:ext cx="105194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【访问权限修饰符】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【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修饰符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】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子类名  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extends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父类名{</a:t>
            </a:r>
          </a:p>
          <a:p>
            <a:pPr marL="0" lvl="1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子类体</a:t>
            </a:r>
          </a:p>
          <a:p>
            <a:pPr marL="0" lvl="1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}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70" y="4432300"/>
            <a:ext cx="1819275" cy="18192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r>
              <a:rPr lang="en-US" altLang="zh-CN"/>
              <a:t>3-</a:t>
            </a:r>
            <a:r>
              <a:rPr lang="zh-CN" altLang="en-US"/>
              <a:t>继承的优点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6395" y="759460"/>
            <a:ext cx="10556240" cy="4892675"/>
          </a:xfrm>
        </p:spPr>
        <p:txBody>
          <a:bodyPr>
            <a:normAutofit/>
          </a:bodyPr>
          <a:lstStyle/>
          <a:p>
            <a:pPr fontAlgn="base"/>
            <a:r>
              <a:rPr lang="zh-CN" altLang="en-US" sz="2800" b="1" dirty="0">
                <a:sym typeface="+mn-ea"/>
              </a:rPr>
              <a:t>继承的好处</a:t>
            </a:r>
            <a:endParaRPr lang="en-US" altLang="zh-CN" sz="2800" strike="noStrike" noProof="1"/>
          </a:p>
          <a:p>
            <a:pPr lvl="1" fontAlgn="base"/>
            <a:r>
              <a:rPr lang="zh-CN" altLang="en-US" sz="2400" dirty="0">
                <a:sym typeface="+mn-ea"/>
              </a:rPr>
              <a:t>提高了代码的复用性</a:t>
            </a:r>
            <a:endParaRPr lang="zh-CN" altLang="en-US" sz="2400" strike="noStrike" noProof="1"/>
          </a:p>
          <a:p>
            <a:pPr lvl="2" fontAlgn="base"/>
            <a:r>
              <a:rPr lang="zh-CN" altLang="en-US" sz="2400" dirty="0">
                <a:sym typeface="+mn-ea"/>
              </a:rPr>
              <a:t>多个类相同的成员可以放到同一个类中（父类）</a:t>
            </a:r>
            <a:endParaRPr lang="zh-CN" altLang="en-US" sz="2400" strike="noStrike" noProof="1"/>
          </a:p>
          <a:p>
            <a:pPr lvl="1" fontAlgn="base"/>
            <a:r>
              <a:rPr lang="zh-CN" altLang="en-US" sz="2400" dirty="0">
                <a:sym typeface="+mn-ea"/>
              </a:rPr>
              <a:t>提高了代码的维护性</a:t>
            </a:r>
            <a:endParaRPr lang="zh-CN" altLang="en-US" sz="2400" strike="noStrike" noProof="1"/>
          </a:p>
          <a:p>
            <a:pPr lvl="2" fontAlgn="base"/>
            <a:r>
              <a:rPr lang="zh-CN" altLang="en-US" sz="2400" dirty="0">
                <a:sym typeface="+mn-ea"/>
              </a:rPr>
              <a:t>如果功能的代码需要修改，修改一处即可</a:t>
            </a:r>
            <a:endParaRPr lang="zh-CN" altLang="en-US" sz="2400" strike="noStrike" noProof="1"/>
          </a:p>
          <a:p>
            <a:pPr lvl="1" fontAlgn="base"/>
            <a:r>
              <a:rPr lang="zh-CN" altLang="en-US" sz="2400" dirty="0">
                <a:sym typeface="+mn-ea"/>
              </a:rPr>
              <a:t>让类与类之间产生了关系，是多态的前提</a:t>
            </a:r>
            <a:endParaRPr lang="zh-CN" altLang="en-US" sz="2400" strike="noStrike" noProof="1"/>
          </a:p>
          <a:p>
            <a:pPr lvl="2" fontAlgn="base"/>
            <a:r>
              <a:rPr lang="zh-CN" altLang="en-US" sz="2400" dirty="0">
                <a:sym typeface="+mn-ea"/>
              </a:rPr>
              <a:t>其实这也是继承的一个弊端：类的耦合性很强</a:t>
            </a:r>
            <a:endParaRPr lang="zh-CN" altLang="en-US" sz="2400" strike="noStrike" noProof="1"/>
          </a:p>
          <a:p>
            <a:pPr lvl="1" fontAlgn="base"/>
            <a:endParaRPr lang="zh-CN" altLang="en-US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090" y="1128395"/>
            <a:ext cx="1876425" cy="17049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1532</Words>
  <Application>WPS 演示</Application>
  <PresentationFormat>自定义</PresentationFormat>
  <Paragraphs>188</Paragraphs>
  <Slides>17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深入面向对象之继承</vt:lpstr>
      <vt:lpstr>本章目标</vt:lpstr>
      <vt:lpstr>知识点1：继承的概念及意义</vt:lpstr>
      <vt:lpstr>知识点1：继承的概念及意义</vt:lpstr>
      <vt:lpstr>知识点1：继承的概念及意义</vt:lpstr>
      <vt:lpstr>知识点1：继承的概念及意义</vt:lpstr>
      <vt:lpstr> 知识点1：继承的概念及意义 </vt:lpstr>
      <vt:lpstr> 知识点2：继承的声明形式</vt:lpstr>
      <vt:lpstr>知识点3-继承的优点</vt:lpstr>
      <vt:lpstr>知识点4-继承的特点以及注意事项</vt:lpstr>
      <vt:lpstr>知识点5-继承中成员变量的关系</vt:lpstr>
      <vt:lpstr>知识点6-super关键字</vt:lpstr>
      <vt:lpstr>知识点7-继承中构造方法的关系</vt:lpstr>
      <vt:lpstr>知识点8-继承中成员方法的关系</vt:lpstr>
      <vt:lpstr>知识点9-方法覆盖（重写）</vt:lpstr>
      <vt:lpstr>知识点9-方法覆盖（重写）</vt:lpstr>
      <vt:lpstr>知识点9-方法覆盖（重写）</vt:lpstr>
    </vt:vector>
  </TitlesOfParts>
  <Company>Baidu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AutoBVT</cp:lastModifiedBy>
  <cp:revision>1672</cp:revision>
  <dcterms:created xsi:type="dcterms:W3CDTF">2014-03-19T14:07:00Z</dcterms:created>
  <dcterms:modified xsi:type="dcterms:W3CDTF">2021-09-02T03:27:31Z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