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478" r:id="rId2"/>
    <p:sldId id="741" r:id="rId3"/>
    <p:sldId id="761" r:id="rId4"/>
    <p:sldId id="777" r:id="rId5"/>
    <p:sldId id="778" r:id="rId6"/>
    <p:sldId id="646" r:id="rId7"/>
    <p:sldId id="779" r:id="rId8"/>
    <p:sldId id="795" r:id="rId9"/>
    <p:sldId id="796" r:id="rId10"/>
    <p:sldId id="705" r:id="rId11"/>
    <p:sldId id="704" r:id="rId12"/>
    <p:sldId id="780" r:id="rId13"/>
    <p:sldId id="742" r:id="rId14"/>
    <p:sldId id="781" r:id="rId15"/>
    <p:sldId id="783" r:id="rId16"/>
    <p:sldId id="782" r:id="rId17"/>
    <p:sldId id="784" r:id="rId18"/>
    <p:sldId id="750" r:id="rId19"/>
    <p:sldId id="751" r:id="rId20"/>
    <p:sldId id="754" r:id="rId21"/>
    <p:sldId id="701" r:id="rId22"/>
    <p:sldId id="785" r:id="rId23"/>
    <p:sldId id="71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E0B0B"/>
    <a:srgbClr val="3B9D3B"/>
    <a:srgbClr val="3D3D3D"/>
    <a:srgbClr val="000066"/>
    <a:srgbClr val="CC3300"/>
    <a:srgbClr val="CC6600"/>
    <a:srgbClr val="393939"/>
    <a:srgbClr val="CC0000"/>
    <a:srgbClr val="9900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138" autoAdjust="0"/>
    <p:restoredTop sz="79242" autoAdjust="0"/>
  </p:normalViewPr>
  <p:slideViewPr>
    <p:cSldViewPr snapToGrid="0">
      <p:cViewPr>
        <p:scale>
          <a:sx n="60" d="100"/>
          <a:sy n="60" d="100"/>
        </p:scale>
        <p:origin x="-78" y="30"/>
      </p:cViewPr>
      <p:guideLst>
        <p:guide orient="horz" pos="2282"/>
        <p:guide pos="3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DAFF6-F84F-4348-8062-22F68F2F883C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8F3BBD-B065-4C1F-9D2D-1D16C98090F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9AA82-4130-4734-8B4A-6884A5015015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B019E-7D09-4A3E-A6A1-B4531B68838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酒：实际有红酒，白酒</a:t>
            </a:r>
            <a:endParaRPr lang="zh-CN" altLang="en-US"/>
          </a:p>
          <a:p>
            <a:r>
              <a:rPr lang="zh-CN" altLang="en-US">
                <a:sym typeface="+mn-ea"/>
              </a:rPr>
              <a:t>人：实际有老师、员工、儿子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B019E-7D09-4A3E-A6A1-B4531B68838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8" name="Picture 7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9851569" y="179024"/>
            <a:ext cx="2153196" cy="72089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:\Users\wangwengping\Desktop\logo1.png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0535631" y="161755"/>
            <a:ext cx="1224569" cy="1236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08" y="881"/>
            <a:ext cx="11573813" cy="849126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6570" y="899047"/>
            <a:ext cx="11792070" cy="5448937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Picture 9" descr="Picture1.pn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78141" y="6062200"/>
            <a:ext cx="1787437" cy="59843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510" y="12302"/>
            <a:ext cx="11637135" cy="81973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300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123119"/>
            <a:ext cx="173510" cy="598099"/>
          </a:xfrm>
          <a:prstGeom prst="rect">
            <a:avLst/>
          </a:prstGeom>
          <a:solidFill>
            <a:schemeClr val="accent1">
              <a:lumMod val="7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 sz="2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20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FD3F2B93-9582-4403-A8D9-97AE827D92AF}" type="datetimeFigureOut">
              <a:rPr lang="zh-CN" altLang="en-US" smtClean="0"/>
              <a:pPr/>
              <a:t>2021/9/2 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B6DDD-08F0-436D-982C-F99374840B3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10230"/>
            <a:ext cx="9144000" cy="2387600"/>
          </a:xfrm>
        </p:spPr>
        <p:txBody>
          <a:bodyPr anchor="ctr">
            <a:normAutofit/>
          </a:bodyPr>
          <a:lstStyle/>
          <a:p>
            <a:r>
              <a:rPr lang="zh-CN" alt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深入面向对象之多态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3</a:t>
            </a:r>
            <a:r>
              <a:rPr lang="zh-CN" altLang="en-US" dirty="0"/>
              <a:t>：对象向上造型（自动类型提升）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白马是马，马非白马的问题：</a:t>
            </a:r>
            <a:endParaRPr lang="en-US" altLang="zh-CN" sz="2400" dirty="0"/>
          </a:p>
          <a:p>
            <a:pPr lvl="1"/>
            <a:r>
              <a:rPr lang="zh-CN" altLang="en-US" sz="2400" dirty="0"/>
              <a:t>在继承关系中，</a:t>
            </a:r>
            <a:r>
              <a:rPr lang="zh-CN" altLang="en-US" sz="2400" b="1" dirty="0">
                <a:solidFill>
                  <a:srgbClr val="C00000"/>
                </a:solidFill>
              </a:rPr>
              <a:t>继承者完全可以替换被继承者，反之则不可以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r>
              <a:rPr lang="zh-CN" altLang="en-US" sz="2400" dirty="0"/>
              <a:t>例如：人类是父类，男人女人是子类，一个人是男人，一定也是人，所以向上转型不需要强制，但是一个人是人，但不一定是男人，所以需要强制转。</a:t>
            </a:r>
            <a:endParaRPr lang="en-US" altLang="zh-CN" sz="2400" dirty="0"/>
          </a:p>
          <a:p>
            <a:r>
              <a:rPr lang="zh-CN" altLang="en-US" sz="2400" dirty="0"/>
              <a:t>从上例来看</a:t>
            </a:r>
            <a:r>
              <a:rPr lang="en-US" altLang="zh-CN" sz="2400" dirty="0"/>
              <a:t>:</a:t>
            </a:r>
          </a:p>
          <a:p>
            <a:pPr lvl="1"/>
            <a:r>
              <a:rPr lang="en-US" altLang="zh-CN" sz="2400" dirty="0"/>
              <a:t>”</a:t>
            </a:r>
            <a:r>
              <a:rPr lang="zh-CN" altLang="en-US" sz="2400" dirty="0"/>
              <a:t>人 </a:t>
            </a:r>
            <a:r>
              <a:rPr lang="en-US" altLang="zh-CN" sz="2400" dirty="0"/>
              <a:t>person = new </a:t>
            </a:r>
            <a:r>
              <a:rPr lang="zh-CN" altLang="en-US" sz="2400" dirty="0"/>
              <a:t>男人（）</a:t>
            </a:r>
            <a:r>
              <a:rPr lang="en-US" altLang="zh-CN" sz="2400" dirty="0"/>
              <a:t>”</a:t>
            </a:r>
            <a:r>
              <a:rPr lang="zh-CN" altLang="en-US" sz="2400" dirty="0"/>
              <a:t>是合理的</a:t>
            </a:r>
            <a:endParaRPr lang="en-US" altLang="zh-CN" sz="2400" dirty="0"/>
          </a:p>
          <a:p>
            <a:pPr lvl="1"/>
            <a:r>
              <a:rPr lang="en-US" altLang="zh-CN" sz="2400" dirty="0"/>
              <a:t>“</a:t>
            </a:r>
            <a:r>
              <a:rPr lang="zh-CN" altLang="en-US" sz="2400" dirty="0"/>
              <a:t>男人 </a:t>
            </a:r>
            <a:r>
              <a:rPr lang="en-US" altLang="zh-CN" sz="2400" dirty="0"/>
              <a:t>person = new </a:t>
            </a:r>
            <a:r>
              <a:rPr lang="zh-CN" altLang="en-US" sz="2400" dirty="0"/>
              <a:t>人</a:t>
            </a:r>
            <a:r>
              <a:rPr lang="en-US" altLang="zh-CN" sz="2400" dirty="0"/>
              <a:t>()”</a:t>
            </a:r>
            <a:r>
              <a:rPr lang="zh-CN" altLang="en-US" sz="2400" dirty="0"/>
              <a:t>则不合理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知识点</a:t>
            </a:r>
            <a:r>
              <a:rPr lang="en-US" altLang="zh-CN">
                <a:sym typeface="+mn-ea"/>
              </a:rPr>
              <a:t>3-</a:t>
            </a:r>
            <a:r>
              <a:rPr lang="zh-CN" altLang="en-US" dirty="0">
                <a:sym typeface="+mn-ea"/>
              </a:rPr>
              <a:t>对象向上造型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940" y="737235"/>
            <a:ext cx="11791950" cy="566229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dirty="0">
                <a:sym typeface="+mn-ea"/>
              </a:rPr>
              <a:t>向上造型</a:t>
            </a:r>
            <a:r>
              <a:rPr lang="en-US" altLang="zh-CN" dirty="0">
                <a:sym typeface="+mn-ea"/>
              </a:rPr>
              <a:t>--</a:t>
            </a:r>
            <a:r>
              <a:rPr lang="zh-CN" altLang="en-US" dirty="0">
                <a:sym typeface="+mn-ea"/>
              </a:rPr>
              <a:t>自动类型提升，作用</a:t>
            </a:r>
            <a:r>
              <a:rPr lang="en-US" altLang="zh-CN" dirty="0">
                <a:sym typeface="+mn-ea"/>
              </a:rPr>
              <a:t>:</a:t>
            </a:r>
            <a:r>
              <a:rPr lang="zh-CN" altLang="en-US" dirty="0">
                <a:sym typeface="+mn-ea"/>
              </a:rPr>
              <a:t>提高程序可拓展性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对象</a:t>
            </a:r>
            <a:r>
              <a:rPr lang="en-US" altLang="zh-CN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dog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可以调用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狗类中的所有方法（包括宠物类中所有非私有的方法）</a:t>
            </a:r>
            <a:endParaRPr lang="zh-CN" altLang="en-US" dirty="0">
              <a:latin typeface="Calibri" panose="020F0502020204030204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r>
              <a:rPr lang="en-US" altLang="zh-CN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p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只能调用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宠物类中定义的方法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，狗类扩展的</a:t>
            </a:r>
            <a:r>
              <a:rPr lang="zh-CN" altLang="en-US" dirty="0">
                <a:solidFill>
                  <a:srgbClr val="FF0000"/>
                </a:solidFill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新</a:t>
            </a:r>
            <a:r>
              <a:rPr lang="zh-CN" altLang="en-US" dirty="0">
                <a:latin typeface="Calibri" panose="020F0502020204030204" charset="0"/>
                <a:ea typeface="宋体" panose="02010600030101010101" pitchFamily="2" charset="-122"/>
                <a:sym typeface="宋体" panose="02010600030101010101" pitchFamily="2" charset="-122"/>
              </a:rPr>
              <a:t>方法不能调用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831850" y="1359535"/>
            <a:ext cx="8651875" cy="3763010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class 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Pet{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             …… 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}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class </a:t>
            </a:r>
            <a:r>
              <a:rPr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Dog 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extends Pet{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             ……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 }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class </a:t>
            </a:r>
            <a:r>
              <a:rPr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Penguin 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extends Pet{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             ……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 }</a:t>
            </a: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</a:t>
            </a:r>
            <a:r>
              <a:rPr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Dog  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dog  =   new </a:t>
            </a:r>
            <a:r>
              <a:rPr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Dog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() 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endParaRPr lang="zh-CN" altLang="en-US" sz="2000" b="1" dirty="0"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宋体" panose="02010600030101010101" pitchFamily="2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  Pet   p 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= new </a:t>
            </a:r>
            <a:r>
              <a:rPr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Dog</a:t>
            </a:r>
            <a:r>
              <a:rPr lang="en-US" altLang="zh-CN" sz="20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()   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//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父类的引用指向子类的对象</a:t>
            </a:r>
            <a:r>
              <a:rPr lang="en-US" altLang="zh-CN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--</a:t>
            </a:r>
            <a:r>
              <a:rPr lang="zh-CN" altLang="en-US" sz="20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宋体" panose="02010600030101010101" pitchFamily="2" charset="-122"/>
              </a:rPr>
              <a:t>向上造型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5" y="2896870"/>
            <a:ext cx="3308985" cy="1063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320" y="1559560"/>
            <a:ext cx="3314065" cy="10661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4-</a:t>
            </a:r>
            <a:r>
              <a:rPr lang="zh-CN" altLang="en-US" dirty="0" smtClean="0">
                <a:sym typeface="+mn-ea"/>
              </a:rPr>
              <a:t>多态环境下对属性和方法的调用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360" y="555512"/>
            <a:ext cx="11792070" cy="5448937"/>
          </a:xfrm>
        </p:spPr>
        <p:txBody>
          <a:bodyPr/>
          <a:lstStyle/>
          <a:p>
            <a:r>
              <a:rPr lang="zh-CN" altLang="en-US" sz="2400" dirty="0">
                <a:sym typeface="+mn-ea"/>
              </a:rPr>
              <a:t>多态性的情况下对</a:t>
            </a:r>
            <a:r>
              <a:rPr lang="zh-CN" altLang="en-US" sz="2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非静态成员方法</a:t>
            </a:r>
            <a:r>
              <a:rPr lang="zh-CN" altLang="en-US" sz="2400" dirty="0">
                <a:sym typeface="+mn-ea"/>
              </a:rPr>
              <a:t>的调用</a:t>
            </a:r>
          </a:p>
          <a:p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581025" y="1203960"/>
            <a:ext cx="7972425" cy="3743960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class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Pet{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void printInfo() {</a:t>
            </a:r>
            <a:endParaRPr lang="en-US" altLang="zh-CN" sz="2000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System.out.println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(“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");</a:t>
            </a:r>
            <a:endParaRPr lang="en-US" altLang="zh-CN" sz="2000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}</a:t>
            </a:r>
            <a:endParaRPr lang="en-US" altLang="zh-CN" sz="2000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}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class </a:t>
            </a:r>
            <a:r>
              <a:rPr 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Dog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extends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Pet{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 void printInfo() {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System.out.println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(“Dog");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 }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}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…….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</a:t>
            </a:r>
            <a:r>
              <a:rPr lang="en-US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 </a:t>
            </a:r>
            <a:r>
              <a:rPr lang="en-US" altLang="zh-C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=   new Dog() 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pet.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printInfo()        //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调用的是子类中的方法</a:t>
            </a:r>
            <a:endParaRPr lang="zh-CN" altLang="en-US" sz="2000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724997" name="AutoShape 5"/>
          <p:cNvSpPr/>
          <p:nvPr/>
        </p:nvSpPr>
        <p:spPr>
          <a:xfrm>
            <a:off x="643890" y="5328285"/>
            <a:ext cx="4955540" cy="84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0" hangingPunct="0"/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pet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对象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: 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编译看左边 ，运行看右边</a:t>
            </a:r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570" y="1414145"/>
            <a:ext cx="3308985" cy="10636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4-</a:t>
            </a:r>
            <a:r>
              <a:rPr lang="zh-CN" altLang="en-US" dirty="0" smtClean="0">
                <a:sym typeface="+mn-ea"/>
              </a:rPr>
              <a:t>多态环境下对属性和方法的调用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665" y="596265"/>
            <a:ext cx="10932160" cy="616204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ym typeface="+mn-ea"/>
              </a:rPr>
              <a:t>多态性的情况下对</a:t>
            </a:r>
            <a:r>
              <a:rPr lang="zh-CN" altLang="en-US" sz="2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静态成员方法</a:t>
            </a:r>
            <a:r>
              <a:rPr lang="zh-CN" altLang="en-US" sz="2400" dirty="0">
                <a:sym typeface="+mn-ea"/>
              </a:rPr>
              <a:t>的调用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10" name="右箭头 9"/>
          <p:cNvSpPr/>
          <p:nvPr/>
        </p:nvSpPr>
        <p:spPr>
          <a:xfrm rot="10800000">
            <a:off x="7457483" y="4525215"/>
            <a:ext cx="672425" cy="39608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5780" y="1248410"/>
            <a:ext cx="8780145" cy="367284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class 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Pet{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static  void printInfo() {</a:t>
            </a:r>
            <a:endParaRPr lang="en-US" altLang="zh-CN" sz="2000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System.out.println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(“Pet");</a:t>
            </a:r>
            <a:endParaRPr lang="en-US" altLang="zh-CN" sz="2000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}</a:t>
            </a:r>
            <a:endParaRPr lang="en-US" altLang="zh-CN" sz="2000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class </a:t>
            </a:r>
            <a:r>
              <a:rPr 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Dog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extends Pet{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static  void printInfo() {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       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System.out.println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(“Dog");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 }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Pet  pet  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=   new Dog() </a:t>
            </a:r>
            <a:endParaRPr lang="en-US" altLang="zh-CN" sz="2000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pet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.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printInfo();            / /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调用的是父类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宠物类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中的静态成员方法。</a:t>
            </a:r>
            <a:endParaRPr lang="zh-CN" altLang="en-US" sz="2000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724997" name="AutoShape 5"/>
          <p:cNvSpPr/>
          <p:nvPr/>
        </p:nvSpPr>
        <p:spPr>
          <a:xfrm>
            <a:off x="855980" y="5212715"/>
            <a:ext cx="4955540" cy="8483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l" eaLnBrk="0" hangingPunct="0"/>
            <a:r>
              <a:rPr lang="zh-CN" altLang="en-US" sz="24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</a:rPr>
              <a:t>pet</a:t>
            </a:r>
            <a:r>
              <a:rPr lang="en-US" altLang="zh-CN" sz="2400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对象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：编译和运行都看左边。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840" y="1534795"/>
            <a:ext cx="3851275" cy="123761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4-</a:t>
            </a:r>
            <a:r>
              <a:rPr lang="zh-CN" altLang="en-US" dirty="0" smtClean="0">
                <a:sym typeface="+mn-ea"/>
              </a:rPr>
              <a:t>多态环境下对属性和方法的调用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8485" y="638062"/>
            <a:ext cx="11792070" cy="5448937"/>
          </a:xfrm>
        </p:spPr>
        <p:txBody>
          <a:bodyPr/>
          <a:lstStyle/>
          <a:p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多态性的情况下对</a:t>
            </a:r>
            <a:r>
              <a:rPr lang="zh-CN" altLang="en-US" sz="24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cs typeface="微软雅黑 Light" panose="020B0502040204020203" pitchFamily="34" charset="-122"/>
                <a:sym typeface="+mn-ea"/>
              </a:rPr>
              <a:t>成员变量</a:t>
            </a:r>
            <a:r>
              <a:rPr lang="zh-CN" altLang="en-US" sz="2400" dirty="0">
                <a:cs typeface="微软雅黑 Light" panose="020B0502040204020203" pitchFamily="34" charset="-122"/>
                <a:sym typeface="+mn-ea"/>
              </a:rPr>
              <a:t>的调用</a:t>
            </a:r>
          </a:p>
          <a:p>
            <a:endParaRPr lang="zh-CN" altLang="en-US" sz="2400"/>
          </a:p>
        </p:txBody>
      </p:sp>
      <p:sp>
        <p:nvSpPr>
          <p:cNvPr id="6" name="圆角矩形 5"/>
          <p:cNvSpPr/>
          <p:nvPr/>
        </p:nvSpPr>
        <p:spPr>
          <a:xfrm>
            <a:off x="666750" y="1452245"/>
            <a:ext cx="8651875" cy="293433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>
              <a:lnSpc>
                <a:spcPct val="90000"/>
              </a:lnSpc>
              <a:buClr>
                <a:srgbClr val="92D050"/>
              </a:buClr>
              <a:buSzTx/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class Pet{</a:t>
            </a:r>
          </a:p>
          <a:p>
            <a:pPr lvl="0" algn="l">
              <a:lnSpc>
                <a:spcPct val="90000"/>
              </a:lnSpc>
              <a:buClr>
                <a:srgbClr val="92D050"/>
              </a:buClr>
              <a:buSzTx/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int num = 3;</a:t>
            </a:r>
          </a:p>
          <a:p>
            <a:pPr lvl="0" algn="l">
              <a:lnSpc>
                <a:spcPct val="90000"/>
              </a:lnSpc>
              <a:buClr>
                <a:srgbClr val="92D050"/>
              </a:buClr>
              <a:buSzTx/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</a:p>
          <a:p>
            <a:pPr lvl="0" algn="l">
              <a:lnSpc>
                <a:spcPct val="90000"/>
              </a:lnSpc>
              <a:buClr>
                <a:srgbClr val="92D050"/>
              </a:buClr>
              <a:buSzTx/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class Dog  extends Pet{</a:t>
            </a:r>
          </a:p>
          <a:p>
            <a:pPr lvl="0" algn="l">
              <a:lnSpc>
                <a:spcPct val="90000"/>
              </a:lnSpc>
              <a:buClr>
                <a:srgbClr val="92D050"/>
              </a:buClr>
              <a:buSzTx/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int  num = 4;</a:t>
            </a:r>
          </a:p>
          <a:p>
            <a:pPr lvl="0" algn="l">
              <a:lnSpc>
                <a:spcPct val="90000"/>
              </a:lnSpc>
              <a:buClr>
                <a:srgbClr val="92D050"/>
              </a:buClr>
              <a:buSzTx/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</a:p>
          <a:p>
            <a:pPr lvl="0" algn="l">
              <a:lnSpc>
                <a:spcPct val="90000"/>
              </a:lnSpc>
              <a:buClr>
                <a:srgbClr val="92D050"/>
              </a:buClr>
              <a:buSzTx/>
              <a:buFont typeface="Wingdings" panose="05000000000000000000" pitchFamily="2" charset="2"/>
            </a:pP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  <a:p>
            <a:pPr lvl="0" algn="l">
              <a:lnSpc>
                <a:spcPct val="90000"/>
              </a:lnSpc>
              <a:buClr>
                <a:srgbClr val="92D050"/>
              </a:buClr>
              <a:buSzTx/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  pet = new Dog() </a:t>
            </a:r>
          </a:p>
          <a:p>
            <a:pPr lvl="0" algn="l">
              <a:lnSpc>
                <a:spcPct val="90000"/>
              </a:lnSpc>
              <a:buClr>
                <a:srgbClr val="92D050"/>
              </a:buClr>
              <a:buSzTx/>
              <a:buFont typeface="Wingdings" panose="05000000000000000000" pitchFamily="2" charset="2"/>
            </a:pP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System.out.println( pet.num  ) ; //调用的是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宠物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类中的成员变量。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1987550"/>
            <a:ext cx="3557270" cy="1143000"/>
          </a:xfrm>
          <a:prstGeom prst="rect">
            <a:avLst/>
          </a:prstGeom>
        </p:spPr>
      </p:pic>
      <p:sp>
        <p:nvSpPr>
          <p:cNvPr id="724997" name="AutoShape 5"/>
          <p:cNvSpPr/>
          <p:nvPr/>
        </p:nvSpPr>
        <p:spPr>
          <a:xfrm>
            <a:off x="748665" y="4893310"/>
            <a:ext cx="8705850" cy="1308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indent="0" algn="l">
              <a:spcBef>
                <a:spcPct val="20000"/>
              </a:spcBef>
              <a:buClr>
                <a:srgbClr val="92D050"/>
              </a:buClr>
              <a:buNone/>
            </a:pPr>
            <a:r>
              <a:rPr lang="en-US" altLang="zh-CN" sz="2400" dirty="0" smtClean="0">
                <a:solidFill>
                  <a:schemeClr val="tx1"/>
                </a:solidFill>
                <a:cs typeface="微软雅黑 Light" panose="020B0502040204020203" pitchFamily="34" charset="-122"/>
                <a:sym typeface="+mn-ea"/>
              </a:rPr>
              <a:t>pet</a:t>
            </a:r>
            <a:r>
              <a:rPr lang="zh-CN" altLang="en-US" sz="2400" dirty="0" smtClean="0">
                <a:solidFill>
                  <a:schemeClr val="tx1"/>
                </a:solidFill>
                <a:cs typeface="微软雅黑 Light" panose="020B0502040204020203" pitchFamily="34" charset="-122"/>
                <a:sym typeface="+mn-ea"/>
              </a:rPr>
              <a:t>对象</a:t>
            </a:r>
            <a:r>
              <a:rPr lang="zh-CN" altLang="en-US" sz="2400" dirty="0" smtClean="0">
                <a:solidFill>
                  <a:srgbClr val="FF0000"/>
                </a:solidFill>
                <a:cs typeface="微软雅黑 Light" panose="020B0502040204020203" pitchFamily="34" charset="-122"/>
                <a:sym typeface="+mn-ea"/>
              </a:rPr>
              <a:t>：编译运行都看左边。</a:t>
            </a:r>
          </a:p>
          <a:p>
            <a:pPr marL="0" indent="0" algn="l">
              <a:spcBef>
                <a:spcPct val="20000"/>
              </a:spcBef>
              <a:buClr>
                <a:srgbClr val="92D050"/>
              </a:buClr>
              <a:buNone/>
            </a:pPr>
            <a:r>
              <a:rPr lang="zh-CN" altLang="en-US" sz="2400" dirty="0" smtClean="0">
                <a:solidFill>
                  <a:srgbClr val="FF0000"/>
                </a:solidFill>
                <a:cs typeface="微软雅黑 Light" panose="020B0502040204020203" pitchFamily="34" charset="-122"/>
                <a:sym typeface="+mn-ea"/>
              </a:rPr>
              <a:t>注意：变量不存在被子类覆写这一说法，只有方法存在覆写。</a:t>
            </a:r>
          </a:p>
          <a:p>
            <a:pPr marL="0" indent="0" algn="l">
              <a:spcBef>
                <a:spcPct val="20000"/>
              </a:spcBef>
              <a:buClr>
                <a:srgbClr val="92D050"/>
              </a:buClr>
              <a:buNone/>
            </a:pPr>
            <a:r>
              <a:rPr lang="zh-CN" altLang="en-US" sz="2400" dirty="0" smtClean="0">
                <a:solidFill>
                  <a:srgbClr val="FF0000"/>
                </a:solidFill>
                <a:cs typeface="微软雅黑 Light" panose="020B0502040204020203" pitchFamily="34" charset="-122"/>
                <a:sym typeface="+mn-ea"/>
              </a:rPr>
              <a:t>所以，静态变量也是编译和运行都看等号左边。</a:t>
            </a:r>
            <a:endParaRPr lang="zh-CN" altLang="en-US" sz="2400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知识点</a:t>
            </a:r>
            <a:r>
              <a:rPr lang="en-US" altLang="zh-CN"/>
              <a:t>4-</a:t>
            </a:r>
            <a:r>
              <a:rPr lang="zh-CN" altLang="en-US" dirty="0" smtClean="0">
                <a:sym typeface="+mn-ea"/>
              </a:rPr>
              <a:t>多态环境下对属性和方法的调用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Tx/>
              <a:buSzTx/>
            </a:pPr>
            <a:r>
              <a:rPr lang="zh-CN" altLang="en-US" sz="2400" dirty="0">
                <a:sym typeface="+mn-ea"/>
              </a:rPr>
              <a:t> 编译期和运行期相同的情况：A a = new A();</a:t>
            </a:r>
            <a:endParaRPr lang="zh-CN" altLang="en-US" sz="2400" dirty="0"/>
          </a:p>
          <a:p>
            <a:pPr algn="l">
              <a:buClrTx/>
              <a:buSzTx/>
            </a:pPr>
            <a:r>
              <a:rPr lang="zh-CN" altLang="en-US" sz="2400" dirty="0">
                <a:sym typeface="+mn-ea"/>
              </a:rPr>
              <a:t> 编译期和运行期不同的情况;</a:t>
            </a:r>
            <a:endParaRPr lang="zh-CN" altLang="en-US" sz="2400" dirty="0"/>
          </a:p>
          <a:p>
            <a:pPr lvl="1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sym typeface="+mn-ea"/>
              </a:rPr>
              <a:t>父类和子类有相同的成员变量(</a:t>
            </a:r>
            <a:r>
              <a:rPr lang="zh-CN" altLang="en-US" sz="2400" dirty="0">
                <a:sym typeface="+mn-ea"/>
              </a:rPr>
              <a:t>静态和非静态</a:t>
            </a:r>
            <a:r>
              <a:rPr lang="en-US" altLang="zh-CN" sz="2400" dirty="0">
                <a:sym typeface="+mn-ea"/>
              </a:rPr>
              <a:t>)，多态下访问的是父类的成员变量。</a:t>
            </a:r>
            <a:endParaRPr lang="en-US" altLang="zh-CN" sz="2400" dirty="0"/>
          </a:p>
          <a:p>
            <a:pPr lvl="1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sym typeface="+mn-ea"/>
              </a:rPr>
              <a:t>当父类和子类具有相同的非静态方法（就是子类重写父类方法），多态下访问的是子类的成员方法。</a:t>
            </a:r>
            <a:endParaRPr lang="en-US" altLang="zh-CN" sz="2400" dirty="0"/>
          </a:p>
          <a:p>
            <a:pPr lvl="1" algn="l">
              <a:lnSpc>
                <a:spcPct val="150000"/>
              </a:lnSpc>
              <a:buClrTx/>
              <a:buSzTx/>
            </a:pPr>
            <a:r>
              <a:rPr lang="en-US" altLang="zh-CN" sz="2400" dirty="0">
                <a:sym typeface="+mn-ea"/>
              </a:rPr>
              <a:t>当父类和子类具有相同的静态方法（就是子类重写父类静态方法），多态下访问的是父类的静态方法。</a:t>
            </a:r>
            <a:endParaRPr lang="en-US" altLang="zh-CN" sz="2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10" y="4964430"/>
            <a:ext cx="3657600" cy="11525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5-</a:t>
            </a:r>
            <a:r>
              <a:rPr lang="zh-CN" altLang="en-US"/>
              <a:t>多态参数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835" y="499745"/>
            <a:ext cx="10900410" cy="5448935"/>
          </a:xfrm>
        </p:spPr>
        <p:txBody>
          <a:bodyPr/>
          <a:lstStyle/>
          <a:p>
            <a:r>
              <a:rPr lang="zh-CN" altLang="en-US" sz="2400" b="1" dirty="0" smtClean="0">
                <a:sym typeface="+mn-ea"/>
              </a:rPr>
              <a:t>方法参数具有多态性</a:t>
            </a:r>
            <a:endParaRPr lang="zh-CN" altLang="en-US" sz="2400" b="1" dirty="0" smtClean="0"/>
          </a:p>
          <a:p>
            <a:endParaRPr lang="zh-CN" altLang="en-US" sz="2400"/>
          </a:p>
        </p:txBody>
      </p:sp>
      <p:sp>
        <p:nvSpPr>
          <p:cNvPr id="14" name="圆角矩形 13"/>
          <p:cNvSpPr/>
          <p:nvPr/>
        </p:nvSpPr>
        <p:spPr>
          <a:xfrm>
            <a:off x="560705" y="1224280"/>
            <a:ext cx="6377940" cy="40005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class  Pet{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void toHospital() {}</a:t>
            </a:r>
            <a:endParaRPr lang="en-US" altLang="zh-CN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class  Dog extends Pet{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void toHospital() {}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class </a:t>
            </a:r>
            <a:r>
              <a:rPr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Penguin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extends Pet{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void toHospital(){}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//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方法的形式参数类型是父类类型，而传递的实际参数可以是任意子类的对象</a:t>
            </a:r>
            <a:endParaRPr lang="zh-CN" altLang="en-US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cure(</a:t>
            </a:r>
            <a:r>
              <a:rPr 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 </a:t>
            </a:r>
            <a:r>
              <a:rPr lang="en-US" altLang="zh-C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){  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</a:t>
            </a:r>
            <a:r>
              <a:rPr lang="en-US" altLang="zh-C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.toHospital();                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 lvl="1"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sp>
        <p:nvSpPr>
          <p:cNvPr id="724997" name="AutoShape 5"/>
          <p:cNvSpPr/>
          <p:nvPr/>
        </p:nvSpPr>
        <p:spPr>
          <a:xfrm>
            <a:off x="626110" y="5621655"/>
            <a:ext cx="5233670" cy="619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chemeClr val="tx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方法参数多态性的好处：提高代码的扩展性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835" y="1475740"/>
            <a:ext cx="6217920" cy="20472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789170" y="1381125"/>
            <a:ext cx="6591935" cy="2243455"/>
          </a:xfrm>
          <a:prstGeom prst="roundRect">
            <a:avLst/>
          </a:prstGeom>
          <a:noFill/>
          <a:ln w="57150"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l"/>
            <a:endParaRPr>
              <a:sym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r>
              <a:rPr lang="en-US" altLang="zh-CN"/>
              <a:t>5-</a:t>
            </a:r>
            <a:r>
              <a:rPr lang="zh-CN" altLang="en-US"/>
              <a:t>多态参数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7720" y="775970"/>
            <a:ext cx="11035030" cy="5448935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  <a:buClrTx/>
              <a:buSzTx/>
            </a:pPr>
            <a:r>
              <a:rPr lang="zh-CN" altLang="en-US" sz="2400" dirty="0">
                <a:sym typeface="+mn-ea"/>
              </a:rPr>
              <a:t>   1：定义功能，</a:t>
            </a:r>
            <a:r>
              <a:rPr lang="zh-CN" altLang="en-US" sz="2400" dirty="0" smtClean="0">
                <a:sym typeface="+mn-ea"/>
              </a:rPr>
              <a:t>根据</a:t>
            </a:r>
            <a:r>
              <a:rPr lang="zh-CN" altLang="en-US" sz="2400" dirty="0" smtClean="0">
                <a:sym typeface="+mn-ea"/>
              </a:rPr>
              <a:t>参数</a:t>
            </a:r>
            <a:r>
              <a:rPr lang="zh-CN" altLang="en-US" sz="2400" dirty="0" smtClean="0">
                <a:sym typeface="+mn-ea"/>
              </a:rPr>
              <a:t>输出</a:t>
            </a:r>
            <a:r>
              <a:rPr lang="zh-CN" altLang="en-US" sz="2400" dirty="0">
                <a:sym typeface="+mn-ea"/>
              </a:rPr>
              <a:t>任何图形的面积和周长。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(1)</a:t>
            </a:r>
            <a:r>
              <a:rPr lang="zh-CN" altLang="en-US" sz="2400" dirty="0">
                <a:sym typeface="+mn-ea"/>
              </a:rPr>
              <a:t>定义父类 MyShape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(2)</a:t>
            </a:r>
            <a:r>
              <a:rPr lang="zh-CN" altLang="en-US" sz="2400" dirty="0">
                <a:sym typeface="+mn-ea"/>
              </a:rPr>
              <a:t>定义方法public double getArea()</a:t>
            </a:r>
            <a:r>
              <a:rPr lang="en-US" altLang="zh-CN" sz="2400" dirty="0">
                <a:sym typeface="+mn-ea"/>
              </a:rPr>
              <a:t>{}</a:t>
            </a:r>
            <a:r>
              <a:rPr lang="zh-CN" altLang="en-US" sz="2400" dirty="0">
                <a:sym typeface="+mn-ea"/>
              </a:rPr>
              <a:t>;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(3)</a:t>
            </a:r>
            <a:r>
              <a:rPr lang="zh-CN" altLang="en-US" sz="2400" dirty="0">
                <a:sym typeface="+mn-ea"/>
              </a:rPr>
              <a:t>定义方法public double getLen()</a:t>
            </a:r>
            <a:r>
              <a:rPr lang="en-US" altLang="zh-CN" sz="2400" dirty="0">
                <a:sym typeface="+mn-ea"/>
              </a:rPr>
              <a:t>{}</a:t>
            </a:r>
            <a:r>
              <a:rPr lang="zh-CN" altLang="en-US" sz="2400" dirty="0">
                <a:sym typeface="+mn-ea"/>
              </a:rPr>
              <a:t>;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       2：定义Rect类继承MyShape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(1)</a:t>
            </a:r>
            <a:r>
              <a:rPr lang="zh-CN" altLang="en-US" sz="2400" dirty="0">
                <a:sym typeface="+mn-ea"/>
              </a:rPr>
              <a:t>定义长和宽成员变量，double width height;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(2)</a:t>
            </a:r>
            <a:r>
              <a:rPr lang="zh-CN" altLang="en-US" sz="2400" dirty="0">
                <a:sym typeface="+mn-ea"/>
              </a:rPr>
              <a:t>无参构造，有参构造。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(3)</a:t>
            </a:r>
            <a:r>
              <a:rPr lang="zh-CN" altLang="en-US" sz="2400" dirty="0">
                <a:sym typeface="+mn-ea"/>
              </a:rPr>
              <a:t>实现父类方法。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       3：定义Cricle类继承MyShape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(1)</a:t>
            </a:r>
            <a:r>
              <a:rPr lang="zh-CN" altLang="en-US" sz="2400" dirty="0">
                <a:sym typeface="+mn-ea"/>
              </a:rPr>
              <a:t>定义半径成员变量，和PI常量 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(2)</a:t>
            </a:r>
            <a:r>
              <a:rPr lang="zh-CN" altLang="en-US" sz="2400" dirty="0">
                <a:sym typeface="+mn-ea"/>
              </a:rPr>
              <a:t>无参构造，有参构造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	</a:t>
            </a:r>
            <a:r>
              <a:rPr lang="en-US" altLang="zh-CN" sz="2400" dirty="0">
                <a:sym typeface="+mn-ea"/>
              </a:rPr>
              <a:t>(3)</a:t>
            </a:r>
            <a:r>
              <a:rPr lang="zh-CN" altLang="en-US" sz="2400" dirty="0">
                <a:sym typeface="+mn-ea"/>
              </a:rPr>
              <a:t>实现父类方法。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      4</a:t>
            </a:r>
            <a:r>
              <a:rPr lang="zh-CN" altLang="en-US" sz="2400">
                <a:sym typeface="+mn-ea"/>
              </a:rPr>
              <a:t>：</a:t>
            </a:r>
            <a:r>
              <a:rPr lang="zh-CN" altLang="en-US" sz="2400" smtClean="0">
                <a:sym typeface="+mn-ea"/>
              </a:rPr>
              <a:t>定义方法</a:t>
            </a:r>
            <a:r>
              <a:rPr lang="zh-CN" altLang="en-US" sz="2400" dirty="0">
                <a:sym typeface="+mn-ea"/>
              </a:rPr>
              <a:t>计算任意图形的面积和周长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>
                <a:sym typeface="+mn-ea"/>
              </a:rPr>
              <a:t>               (1)</a:t>
            </a:r>
            <a:r>
              <a:rPr lang="zh-CN" altLang="en-US" sz="2400" dirty="0">
                <a:sym typeface="+mn-ea"/>
              </a:rPr>
              <a:t>未知内容参与运算，不能确定用户传入何种图形，使用多态。</a:t>
            </a:r>
            <a:r>
              <a:rPr lang="en-US" altLang="zh-CN" sz="2400" dirty="0">
                <a:sym typeface="+mn-ea"/>
              </a:rPr>
              <a:t>---</a:t>
            </a:r>
            <a:r>
              <a:rPr lang="zh-CN" altLang="en-US" sz="2400" dirty="0">
                <a:sym typeface="+mn-ea"/>
              </a:rPr>
              <a:t>形参定义为 MyShape my</a:t>
            </a:r>
            <a:endParaRPr lang="zh-CN" altLang="en-US" sz="2400" dirty="0"/>
          </a:p>
          <a:p>
            <a:pPr marL="0" indent="0">
              <a:lnSpc>
                <a:spcPct val="80000"/>
              </a:lnSpc>
              <a:buNone/>
            </a:pPr>
            <a:r>
              <a:rPr lang="zh-CN" altLang="en-US" sz="2400" dirty="0">
                <a:sym typeface="+mn-ea"/>
              </a:rPr>
              <a:t>               </a:t>
            </a:r>
            <a:r>
              <a:rPr lang="en-US" altLang="zh-CN" sz="2400" dirty="0">
                <a:sym typeface="+mn-ea"/>
              </a:rPr>
              <a:t>(2)</a:t>
            </a:r>
            <a:r>
              <a:rPr lang="zh-CN" altLang="en-US" sz="2400" dirty="0">
                <a:sym typeface="+mn-ea"/>
              </a:rPr>
              <a:t>调用计算面积方法，和计算周长方法。并打印。</a:t>
            </a:r>
            <a:r>
              <a:rPr lang="en-US" altLang="zh-CN" sz="2400" dirty="0">
                <a:sym typeface="+mn-ea"/>
              </a:rPr>
              <a:t>---</a:t>
            </a:r>
            <a:r>
              <a:rPr lang="zh-CN" altLang="en-US" sz="2400" dirty="0">
                <a:sym typeface="+mn-ea"/>
              </a:rPr>
              <a:t>使用多态特性，子类重写了父类非静态方法，会执行子类的方法。</a:t>
            </a:r>
            <a:endParaRPr lang="zh-CN" altLang="en-US" sz="2400" dirty="0"/>
          </a:p>
        </p:txBody>
      </p:sp>
      <p:pic>
        <p:nvPicPr>
          <p:cNvPr id="29700" name="Picture 4" descr="现场编程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" y="849630"/>
            <a:ext cx="808990" cy="584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820" y="980440"/>
            <a:ext cx="1952625" cy="17145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6-</a:t>
            </a:r>
            <a:r>
              <a:rPr lang="zh-CN" altLang="en-US" dirty="0" smtClean="0">
                <a:sym typeface="+mn-ea"/>
              </a:rPr>
              <a:t>多态的前提与弊端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235" y="704102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多态的前提：</a:t>
            </a:r>
            <a:endParaRPr lang="en-US" altLang="zh-CN" sz="2400" dirty="0"/>
          </a:p>
          <a:p>
            <a:pPr lvl="1"/>
            <a:r>
              <a:rPr lang="zh-CN" altLang="en-US" sz="2000" smtClean="0">
                <a:sym typeface="+mn-ea"/>
              </a:rPr>
              <a:t>类之间必须有关系，要么继承要么实现</a:t>
            </a:r>
            <a:endParaRPr lang="zh-CN" altLang="en-US" sz="2000" dirty="0">
              <a:sym typeface="+mn-ea"/>
            </a:endParaRPr>
          </a:p>
          <a:p>
            <a:r>
              <a:rPr lang="zh-CN" altLang="en-US" sz="2400">
                <a:solidFill>
                  <a:schemeClr val="tx1"/>
                </a:solidFill>
                <a:latin typeface="Calibri" panose="020F0502020204030204" charset="0"/>
                <a:sym typeface="+mn-ea"/>
              </a:rPr>
              <a:t>多态的弊端：不能调用子类特有方法，只能用父类的方法</a:t>
            </a: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3090" y="2624455"/>
            <a:ext cx="8651875" cy="359537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class 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Pet{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void printInfo() {</a:t>
            </a:r>
            <a:endParaRPr lang="en-US" altLang="zh-CN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System.out.println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(“pet");</a:t>
            </a:r>
            <a:endParaRPr lang="en-US" altLang="zh-CN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}</a:t>
            </a:r>
            <a:endParaRPr lang="en-US" altLang="zh-CN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class </a:t>
            </a:r>
            <a:r>
              <a:rPr 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Dog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extends </a:t>
            </a:r>
            <a:r>
              <a:rPr 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{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 void catchingFlyDics() {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System.out.println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(“玩接飞盘游戏，狗狗很开心");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 }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Pet pet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=   new Dog() 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pet</a:t>
            </a:r>
            <a:r>
              <a:rPr lang="en-US" altLang="zh-CN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.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printInfo();              //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只能使用父类中的方法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。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pet</a:t>
            </a:r>
            <a:r>
              <a:rPr lang="en-US" altLang="zh-CN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.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catchingFlyDics();  //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报错！不能使用子类中的方法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75" y="625475"/>
            <a:ext cx="2219325" cy="18383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7-</a:t>
            </a:r>
            <a:r>
              <a:rPr lang="zh-CN" altLang="en-US" dirty="0">
                <a:sym typeface="+mn-ea"/>
              </a:rPr>
              <a:t>对象向下造型（强制类型转换）</a:t>
            </a:r>
            <a:endParaRPr lang="en-US" altLang="zh-CN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905" y="849517"/>
            <a:ext cx="11792070" cy="5448937"/>
          </a:xfrm>
        </p:spPr>
        <p:txBody>
          <a:bodyPr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sym typeface="+mn-ea"/>
              </a:rPr>
              <a:t>向下造型的作用是：</a:t>
            </a:r>
            <a:r>
              <a:rPr lang="zh-CN" altLang="en-US" sz="2400">
                <a:solidFill>
                  <a:srgbClr val="FF0000"/>
                </a:solidFill>
                <a:sym typeface="+mn-ea"/>
              </a:rPr>
              <a:t>为了使用子类中的特有方法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411480" y="1639570"/>
            <a:ext cx="8651875" cy="419989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class 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Pet{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void printInfo() {</a:t>
            </a:r>
            <a:endParaRPr lang="en-US" altLang="zh-CN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System.out.println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(“pet");</a:t>
            </a:r>
            <a:endParaRPr lang="en-US" altLang="zh-CN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}</a:t>
            </a:r>
            <a:endParaRPr lang="en-US" altLang="zh-CN" b="0" kern="1200" baseline="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class </a:t>
            </a:r>
            <a:r>
              <a:rPr 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Dog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extends </a:t>
            </a:r>
            <a:r>
              <a:rPr 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{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 void catchingFlyDics() {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       </a:t>
            </a:r>
            <a:r>
              <a:rPr lang="en-US" altLang="zh-CN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System.out.println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(“玩接飞盘游戏，狗狗很开心");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     }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Pet pet 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=   new Dog() 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；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endParaRPr lang="en-US" altLang="zh-CN" b="0" kern="12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</a:endParaRP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pet</a:t>
            </a:r>
            <a:r>
              <a:rPr lang="en-US" altLang="zh-CN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.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printInfo();              //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只能使用父类中的方法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。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en-US" altLang="zh-C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Dog dog =</a:t>
            </a:r>
            <a:r>
              <a:rPr lang="zh-CN" alt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（</a:t>
            </a:r>
            <a:r>
              <a:rPr lang="en-US" altLang="zh-C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Dog</a:t>
            </a:r>
            <a:r>
              <a:rPr lang="zh-CN" alt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）</a:t>
            </a:r>
            <a:r>
              <a:rPr lang="en-US" altLang="zh-C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pet;  //</a:t>
            </a:r>
            <a:r>
              <a:rPr lang="zh-CN" alt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向下造型</a:t>
            </a:r>
            <a:r>
              <a:rPr lang="en-US" altLang="zh-C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(</a:t>
            </a:r>
            <a:r>
              <a:rPr lang="zh-CN" alt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强制类型转换</a:t>
            </a:r>
            <a:r>
              <a:rPr lang="en-US" altLang="zh-C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)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</a:t>
            </a:r>
            <a:r>
              <a:rPr lang="en-US" altLang="zh-C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dog </a:t>
            </a:r>
            <a:r>
              <a:rPr lang="en-US" altLang="zh-CN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.</a:t>
            </a:r>
            <a:r>
              <a:rPr lang="en-US" altLang="zh-CN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catchingFlyDics();  //</a:t>
            </a:r>
            <a:r>
              <a:rPr lang="zh-CN" altLang="en-US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不</a:t>
            </a:r>
            <a:r>
              <a:rPr lang="zh-CN" altLang="en-US" dirty="0" smtClean="0">
                <a:solidFill>
                  <a:schemeClr val="bg1"/>
                </a:solidFill>
                <a:sym typeface="+mn-ea"/>
              </a:rPr>
              <a:t>报错！子父类中的方法都可以调用。</a:t>
            </a:r>
            <a:endParaRPr lang="zh-CN" altLang="en-US" b="1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微软雅黑 Light" panose="020B0502040204020203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133"/>
            <a:ext cx="10515600" cy="5309130"/>
          </a:xfrm>
        </p:spPr>
        <p:txBody>
          <a:bodyPr>
            <a:normAutofit fontScale="77500" lnSpcReduction="1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、多态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概念</a:t>
            </a:r>
          </a:p>
          <a:p>
            <a:r>
              <a:rPr lang="zh-CN" altLang="en-US" dirty="0">
                <a:sym typeface="+mn-ea"/>
              </a:rPr>
              <a:t>2、方法的重</a:t>
            </a:r>
            <a:r>
              <a:rPr dirty="0">
                <a:sym typeface="+mn-ea"/>
              </a:rPr>
              <a:t>载（Overload）</a:t>
            </a:r>
            <a:endParaRPr lang="zh-CN" altLang="en-US" dirty="0">
              <a:latin typeface="黑体" panose="02010609060101010101" pitchFamily="2" charset="-122"/>
              <a:sym typeface="+mn-ea"/>
            </a:endParaRPr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dirty="0">
                <a:sym typeface="+mn-ea"/>
              </a:rPr>
              <a:t>对象向上造型</a:t>
            </a:r>
            <a:endParaRPr lang="en-US" altLang="zh-CN" dirty="0">
              <a:latin typeface="黑体" panose="02010609060101010101" pitchFamily="2" charset="-122"/>
            </a:endParaRP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dirty="0" smtClean="0">
                <a:sym typeface="+mn-ea"/>
              </a:rPr>
              <a:t>多态环境下对属性和方法的调用</a:t>
            </a:r>
          </a:p>
          <a:p>
            <a:r>
              <a:rPr lang="en-US" altLang="zh-CN" dirty="0" smtClean="0">
                <a:sym typeface="+mn-ea"/>
              </a:rPr>
              <a:t>5</a:t>
            </a:r>
            <a:r>
              <a:rPr lang="zh-CN" altLang="en-US" dirty="0" smtClean="0">
                <a:sym typeface="+mn-ea"/>
              </a:rPr>
              <a:t>、多态参数</a:t>
            </a:r>
          </a:p>
          <a:p>
            <a:r>
              <a:rPr lang="en-US" altLang="zh-CN" dirty="0" smtClean="0">
                <a:sym typeface="+mn-ea"/>
              </a:rPr>
              <a:t>6</a:t>
            </a:r>
            <a:r>
              <a:rPr lang="zh-CN" altLang="en-US" dirty="0" smtClean="0">
                <a:sym typeface="+mn-ea"/>
              </a:rPr>
              <a:t>、多态的前提与及弊端</a:t>
            </a:r>
          </a:p>
          <a:p>
            <a:r>
              <a:rPr lang="en-US" altLang="zh-CN" dirty="0" smtClean="0">
                <a:sym typeface="+mn-ea"/>
              </a:rPr>
              <a:t>7</a:t>
            </a:r>
            <a:r>
              <a:rPr lang="zh-CN" altLang="en-US" dirty="0" smtClean="0">
                <a:sym typeface="+mn-ea"/>
              </a:rPr>
              <a:t>、</a:t>
            </a:r>
            <a:r>
              <a:rPr lang="zh-CN" altLang="en-US" dirty="0">
                <a:sym typeface="+mn-ea"/>
              </a:rPr>
              <a:t>对象向下造型</a:t>
            </a:r>
          </a:p>
          <a:p>
            <a:r>
              <a:rPr lang="en-US" altLang="zh-CN" dirty="0"/>
              <a:t>8</a:t>
            </a:r>
            <a:r>
              <a:rPr lang="zh-CN" altLang="en-US" dirty="0"/>
              <a:t>、多态的注意事项</a:t>
            </a:r>
          </a:p>
          <a:p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 err="1">
                <a:sym typeface="+mn-ea"/>
              </a:rPr>
              <a:t>instanceof</a:t>
            </a:r>
            <a:r>
              <a:rPr lang="zh-CN" altLang="en-US" dirty="0">
                <a:sym typeface="+mn-ea"/>
              </a:rPr>
              <a:t>运算符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</a:t>
            </a:r>
            <a:r>
              <a:rPr lang="en-US" altLang="zh-CN" dirty="0">
                <a:sym typeface="+mn-ea"/>
              </a:rPr>
              <a:t>8-</a:t>
            </a:r>
            <a:r>
              <a:rPr lang="zh-CN" altLang="en-US" dirty="0">
                <a:sym typeface="+mn-ea"/>
              </a:rPr>
              <a:t>多态的注意事项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00025" y="680085"/>
            <a:ext cx="11791950" cy="1544320"/>
          </a:xfrm>
        </p:spPr>
        <p:txBody>
          <a:bodyPr>
            <a:noAutofit/>
          </a:bodyPr>
          <a:lstStyle/>
          <a:p>
            <a:r>
              <a:rPr lang="zh-CN" altLang="en-US" sz="2400" dirty="0" smtClean="0">
                <a:sym typeface="+mn-ea"/>
              </a:rPr>
              <a:t>多态转型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l" defTabSz="0"/>
            <a:r>
              <a:rPr lang="zh-CN" altLang="en-US" sz="2000" dirty="0" smtClean="0">
                <a:latin typeface="+mn-ea"/>
                <a:ea typeface="+mn-ea"/>
                <a:sym typeface="+mn-ea"/>
              </a:rPr>
              <a:t>向上造型</a:t>
            </a:r>
            <a:r>
              <a:rPr lang="en-US" altLang="zh-CN" sz="2000" dirty="0" smtClean="0">
                <a:latin typeface="+mn-ea"/>
                <a:ea typeface="+mn-ea"/>
                <a:sym typeface="+mn-ea"/>
              </a:rPr>
              <a:t>(</a:t>
            </a:r>
            <a:r>
              <a:rPr lang="zh-CN" altLang="en-US" sz="2000" dirty="0" smtClean="0">
                <a:latin typeface="+mn-ea"/>
                <a:ea typeface="+mn-ea"/>
                <a:sym typeface="+mn-ea"/>
              </a:rPr>
              <a:t>自动</a:t>
            </a:r>
            <a:r>
              <a:rPr lang="en-US" altLang="zh-CN" sz="2000" dirty="0" smtClean="0">
                <a:latin typeface="+mn-ea"/>
                <a:ea typeface="+mn-ea"/>
                <a:sym typeface="+mn-ea"/>
              </a:rPr>
              <a:t>)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 algn="l" defTabSz="0"/>
            <a:r>
              <a:rPr lang="zh-CN" altLang="en-US" sz="2000" dirty="0" smtClean="0">
                <a:latin typeface="+mn-ea"/>
                <a:ea typeface="+mn-ea"/>
                <a:sym typeface="+mn-ea"/>
              </a:rPr>
              <a:t>向下造型</a:t>
            </a:r>
            <a:r>
              <a:rPr lang="en-US" altLang="zh-CN" sz="2000" dirty="0" smtClean="0">
                <a:latin typeface="+mn-ea"/>
                <a:ea typeface="+mn-ea"/>
                <a:sym typeface="+mn-ea"/>
              </a:rPr>
              <a:t>(</a:t>
            </a:r>
            <a:r>
              <a:rPr lang="zh-CN" altLang="en-US" sz="2000" dirty="0" smtClean="0">
                <a:latin typeface="+mn-ea"/>
                <a:ea typeface="+mn-ea"/>
                <a:sym typeface="+mn-ea"/>
              </a:rPr>
              <a:t>强制</a:t>
            </a:r>
            <a:r>
              <a:rPr lang="en-US" altLang="zh-CN" sz="2000" dirty="0" smtClean="0">
                <a:latin typeface="+mn-ea"/>
                <a:ea typeface="+mn-ea"/>
                <a:sym typeface="+mn-ea"/>
              </a:rPr>
              <a:t>)</a:t>
            </a:r>
            <a:endParaRPr lang="en-US" altLang="zh-CN" sz="2000" dirty="0" smtClean="0">
              <a:latin typeface="+mn-ea"/>
              <a:ea typeface="+mn-ea"/>
            </a:endParaRPr>
          </a:p>
          <a:p>
            <a:pPr lvl="1" algn="l" defTabSz="0"/>
            <a:endParaRPr lang="zh-CN" altLang="en-US" sz="2000" dirty="0">
              <a:cs typeface="微软雅黑 Light" panose="020B0502040204020203" pitchFamily="34" charset="-122"/>
              <a:sym typeface="Calibri" panose="020F0502020204030204" charset="0"/>
            </a:endParaRPr>
          </a:p>
        </p:txBody>
      </p:sp>
      <p:sp>
        <p:nvSpPr>
          <p:cNvPr id="3" name="内容占位符 4"/>
          <p:cNvSpPr>
            <a:spLocks noGrp="1"/>
          </p:cNvSpPr>
          <p:nvPr/>
        </p:nvSpPr>
        <p:spPr>
          <a:xfrm>
            <a:off x="200025" y="2309495"/>
            <a:ext cx="11791950" cy="1247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ym typeface="+mn-ea"/>
              </a:rPr>
              <a:t>多态</a:t>
            </a:r>
            <a:r>
              <a:rPr lang="zh-CN" altLang="en-US" sz="2400" dirty="0" smtClean="0">
                <a:latin typeface="+mn-ea"/>
                <a:sym typeface="+mn-ea"/>
              </a:rPr>
              <a:t>向上转型的特点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l" defTabSz="0"/>
            <a:r>
              <a:rPr lang="zh-CN" altLang="en-US" sz="2000" dirty="0" smtClean="0">
                <a:latin typeface="+mn-ea"/>
                <a:ea typeface="+mn-ea"/>
                <a:sym typeface="+mn-ea"/>
              </a:rPr>
              <a:t>限制了对子类特有方法的访问，提高代码的扩展性</a:t>
            </a:r>
            <a:endParaRPr lang="zh-CN" altLang="en-US" sz="2000" dirty="0">
              <a:cs typeface="微软雅黑 Light" panose="020B0502040204020203" pitchFamily="34" charset="-122"/>
              <a:sym typeface="Calibri" panose="020F0502020204030204" charset="0"/>
            </a:endParaRPr>
          </a:p>
        </p:txBody>
      </p:sp>
      <p:sp>
        <p:nvSpPr>
          <p:cNvPr id="6" name="内容占位符 4"/>
          <p:cNvSpPr>
            <a:spLocks noGrp="1"/>
          </p:cNvSpPr>
          <p:nvPr/>
        </p:nvSpPr>
        <p:spPr>
          <a:xfrm>
            <a:off x="249555" y="3557270"/>
            <a:ext cx="11791950" cy="33007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>
                <a:sym typeface="+mn-ea"/>
              </a:rPr>
              <a:t>多态</a:t>
            </a:r>
            <a:r>
              <a:rPr lang="zh-CN" altLang="en-US" sz="2400" dirty="0" smtClean="0">
                <a:latin typeface="+mn-ea"/>
                <a:sym typeface="+mn-ea"/>
              </a:rPr>
              <a:t>向下转型的特点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 algn="l" defTabSz="0"/>
            <a:r>
              <a:rPr lang="zh-CN" altLang="en-US" sz="2000" dirty="0" smtClean="0">
                <a:latin typeface="+mn-ea"/>
                <a:ea typeface="+mn-ea"/>
                <a:sym typeface="+mn-ea"/>
              </a:rPr>
              <a:t>为了使用子类特有方法性</a:t>
            </a:r>
          </a:p>
          <a:p>
            <a:pPr lvl="1" algn="l" defTabSz="0"/>
            <a:endParaRPr lang="zh-CN" altLang="en-US" sz="2000" dirty="0">
              <a:cs typeface="微软雅黑 Light" panose="020B0502040204020203" pitchFamily="34" charset="-122"/>
              <a:sym typeface="Calibri" panose="020F050202020403020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47210" y="3861435"/>
          <a:ext cx="754761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610"/>
              </a:tblGrid>
              <a:tr h="2529840">
                <a:tc>
                  <a:txBody>
                    <a:bodyPr/>
                    <a:lstStyle/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 a  =new Animal();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    a=(Cat)a;          </a:t>
                      </a:r>
                      <a:r>
                        <a:rPr lang="en-US" altLang="zh-CN" sz="2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baseline="0" dirty="0" smtClean="0">
                          <a:solidFill>
                            <a:srgbClr val="FF0000"/>
                          </a:solidFill>
                        </a:rPr>
                        <a:t>将发生</a:t>
                      </a:r>
                      <a:r>
                        <a:rPr lang="en-US" altLang="zh-CN" sz="2000" baseline="0" dirty="0" err="1" smtClean="0">
                          <a:solidFill>
                            <a:srgbClr val="FF0000"/>
                          </a:solidFill>
                        </a:rPr>
                        <a:t>ClassCastException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Animal a=new Dog();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 a=(Dog)a;          </a:t>
                      </a:r>
                      <a:r>
                        <a:rPr lang="en-US" altLang="zh-CN" sz="2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zh-CN" altLang="en-US" sz="2000" baseline="0" dirty="0" smtClean="0">
                          <a:solidFill>
                            <a:srgbClr val="FF0000"/>
                          </a:solidFill>
                        </a:rPr>
                        <a:t>将发生</a:t>
                      </a:r>
                      <a:r>
                        <a:rPr lang="en-US" altLang="zh-CN" sz="2000" baseline="0" dirty="0" err="1" smtClean="0">
                          <a:solidFill>
                            <a:srgbClr val="FF0000"/>
                          </a:solidFill>
                        </a:rPr>
                        <a:t>ClassCastException</a:t>
                      </a:r>
                      <a:endParaRPr lang="zh-CN" altLang="en-US" sz="2000" dirty="0" smtClean="0">
                        <a:solidFill>
                          <a:srgbClr val="FF0000"/>
                        </a:solidFill>
                      </a:endParaRPr>
                    </a:p>
                    <a:p>
                      <a:endParaRPr lang="en-US" altLang="zh-CN" sz="20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Animal </a:t>
                      </a:r>
                      <a:r>
                        <a:rPr lang="en-US" altLang="zh-CN" sz="2000" b="0" baseline="0" dirty="0" err="1" smtClean="0">
                          <a:solidFill>
                            <a:schemeClr val="tx1"/>
                          </a:solidFill>
                        </a:rPr>
                        <a:t>animal</a:t>
                      </a: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=new Cat();</a:t>
                      </a:r>
                    </a:p>
                    <a:p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Dog </a:t>
                      </a:r>
                      <a:r>
                        <a:rPr lang="en-US" altLang="zh-CN" sz="2000" b="0" baseline="0" dirty="0" err="1" smtClean="0">
                          <a:solidFill>
                            <a:schemeClr val="tx1"/>
                          </a:solidFill>
                        </a:rPr>
                        <a:t>dog</a:t>
                      </a:r>
                      <a:r>
                        <a:rPr lang="en-US" altLang="zh-CN" sz="2000" b="0" baseline="0" dirty="0" smtClean="0">
                          <a:solidFill>
                            <a:schemeClr val="tx1"/>
                          </a:solidFill>
                        </a:rPr>
                        <a:t>=(Dog)animal;</a:t>
                      </a:r>
                      <a:r>
                        <a:rPr lang="en-US" altLang="zh-CN" sz="2000" b="0" kern="1200" baseline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  //</a:t>
                      </a:r>
                      <a:r>
                        <a:rPr lang="zh-CN" altLang="en-US" sz="2000" baseline="0" dirty="0" smtClean="0">
                          <a:solidFill>
                            <a:srgbClr val="FF0000"/>
                          </a:solidFill>
                        </a:rPr>
                        <a:t>将发生</a:t>
                      </a:r>
                      <a:r>
                        <a:rPr lang="en-US" altLang="zh-CN" sz="2000" baseline="0" dirty="0" err="1" smtClean="0">
                          <a:solidFill>
                            <a:srgbClr val="FF0000"/>
                          </a:solidFill>
                        </a:rPr>
                        <a:t>ClassCastException</a:t>
                      </a:r>
                      <a:r>
                        <a:rPr lang="en-US" altLang="zh-CN" sz="2000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sz="2000" baseline="0" dirty="0" smtClean="0">
                          <a:solidFill>
                            <a:srgbClr val="FF0000"/>
                          </a:solidFill>
                        </a:rPr>
                        <a:t>类型转换异常</a:t>
                      </a:r>
                      <a:endParaRPr lang="en-US" altLang="zh-CN" sz="20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圆角矩形 6"/>
          <p:cNvSpPr/>
          <p:nvPr/>
        </p:nvSpPr>
        <p:spPr>
          <a:xfrm>
            <a:off x="4170045" y="3762375"/>
            <a:ext cx="7393940" cy="26289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4997" name="AutoShape 5"/>
          <p:cNvSpPr/>
          <p:nvPr/>
        </p:nvSpPr>
        <p:spPr>
          <a:xfrm>
            <a:off x="4730750" y="958215"/>
            <a:ext cx="6780530" cy="16065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ap="flat" cmpd="sng">
            <a:solidFill>
              <a:srgbClr val="92D050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indent="0" algn="l">
              <a:spcBef>
                <a:spcPct val="20000"/>
              </a:spcBef>
              <a:buClr>
                <a:srgbClr val="92D050"/>
              </a:buClr>
              <a:buNone/>
            </a:pPr>
            <a:r>
              <a:rPr lang="zh-CN" altLang="en-US" sz="20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注意：</a:t>
            </a:r>
            <a:endParaRPr lang="en-US" altLang="zh-CN" sz="20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l">
              <a:spcBef>
                <a:spcPct val="20000"/>
              </a:spcBef>
              <a:buClr>
                <a:srgbClr val="92D050"/>
              </a:buClr>
              <a:buNone/>
            </a:pPr>
            <a:r>
              <a:rPr lang="zh-CN" altLang="en-US" sz="20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不能把父类向下转型成子类类型</a:t>
            </a:r>
          </a:p>
          <a:p>
            <a:pPr marL="0" indent="0" algn="l">
              <a:spcBef>
                <a:spcPct val="20000"/>
              </a:spcBef>
              <a:buClr>
                <a:srgbClr val="92D050"/>
              </a:buClr>
              <a:buNone/>
            </a:pPr>
            <a:r>
              <a:rPr lang="zh-CN" altLang="en-US" sz="20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不具备继承关系的类不能互转</a:t>
            </a:r>
            <a:endParaRPr lang="en-US" altLang="zh-CN" sz="200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indent="0" algn="l">
              <a:spcBef>
                <a:spcPct val="20000"/>
              </a:spcBef>
              <a:buClr>
                <a:srgbClr val="92D050"/>
              </a:buClr>
              <a:buNone/>
            </a:pPr>
            <a:r>
              <a:rPr lang="zh-CN" altLang="en-US" sz="20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对于转型，只能强制转换成这个对象的运行期类型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094740" y="2341880"/>
            <a:ext cx="7385050" cy="730885"/>
          </a:xfrm>
          <a:prstGeom prst="rect">
            <a:avLst/>
          </a:prstGeom>
          <a:noFill/>
          <a:ln w="101600">
            <a:solidFill>
              <a:srgbClr val="92D05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对象名称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    </a:t>
            </a:r>
            <a:r>
              <a:rPr lang="en-US" altLang="zh-CN" sz="2800" dirty="0" err="1" smtClean="0">
                <a:solidFill>
                  <a:schemeClr val="tx1"/>
                </a:solidFill>
                <a:sym typeface="+mn-ea"/>
              </a:rPr>
              <a:t>instanceof</a:t>
            </a:r>
            <a:r>
              <a:rPr lang="en-US" altLang="zh-CN" sz="2800" dirty="0" smtClean="0">
                <a:solidFill>
                  <a:schemeClr val="tx1"/>
                </a:solidFill>
                <a:sym typeface="+mn-ea"/>
              </a:rPr>
              <a:t>     </a:t>
            </a:r>
            <a:r>
              <a:rPr lang="zh-CN" altLang="en-US" sz="2800" dirty="0" smtClean="0">
                <a:solidFill>
                  <a:schemeClr val="tx1"/>
                </a:solidFill>
                <a:sym typeface="+mn-ea"/>
              </a:rPr>
              <a:t>类型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9-</a:t>
            </a:r>
            <a:r>
              <a:rPr lang="en-US" altLang="zh-CN" dirty="0" err="1"/>
              <a:t>instanceof</a:t>
            </a:r>
            <a:r>
              <a:rPr lang="zh-CN" altLang="en-US" dirty="0"/>
              <a:t>运算符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115" y="669925"/>
            <a:ext cx="11791950" cy="2993390"/>
          </a:xfrm>
        </p:spPr>
        <p:txBody>
          <a:bodyPr/>
          <a:lstStyle/>
          <a:p>
            <a:r>
              <a:rPr lang="zh-CN" altLang="en-US" sz="2000" dirty="0"/>
              <a:t>运算符</a:t>
            </a:r>
            <a:r>
              <a:rPr lang="en-US" altLang="zh-CN" sz="2000" dirty="0" err="1"/>
              <a:t>instanceof</a:t>
            </a:r>
            <a:r>
              <a:rPr lang="zh-CN" altLang="en-US" sz="2000" dirty="0"/>
              <a:t>用来判断对象是否属于某个类的实例。</a:t>
            </a:r>
          </a:p>
          <a:p>
            <a:r>
              <a:rPr lang="zh-CN" altLang="en-US" sz="2000" dirty="0"/>
              <a:t>具体语法如下：该表达式为一个</a:t>
            </a:r>
            <a:r>
              <a:rPr lang="en-US" altLang="zh-CN" sz="2000" dirty="0" err="1"/>
              <a:t>boolean</a:t>
            </a:r>
            <a:r>
              <a:rPr lang="zh-CN" altLang="en-US" sz="2000" dirty="0"/>
              <a:t>表达式，如果对象的类型是后面提供的</a:t>
            </a:r>
            <a:r>
              <a:rPr lang="zh-CN" altLang="en-US" sz="2000" b="1" dirty="0">
                <a:solidFill>
                  <a:srgbClr val="C00000"/>
                </a:solidFill>
              </a:rPr>
              <a:t>类或其子类</a:t>
            </a:r>
            <a:r>
              <a:rPr lang="zh-CN" altLang="en-US" sz="2000" dirty="0"/>
              <a:t>，则返回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，反之返回</a:t>
            </a:r>
            <a:r>
              <a:rPr lang="en-US" altLang="zh-CN" sz="2000" dirty="0"/>
              <a:t>false </a:t>
            </a:r>
            <a:endParaRPr lang="zh-CN" altLang="en-US" sz="2000" dirty="0"/>
          </a:p>
        </p:txBody>
      </p:sp>
      <p:sp>
        <p:nvSpPr>
          <p:cNvPr id="4" name="圆角矩形 3"/>
          <p:cNvSpPr/>
          <p:nvPr/>
        </p:nvSpPr>
        <p:spPr>
          <a:xfrm>
            <a:off x="436245" y="3401060"/>
            <a:ext cx="9500235" cy="330263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// 娱乐   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声明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父类类型Pet ,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但是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实际传的是子类对象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public void play(Pet pet) { 		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zh-CN" alt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//  instanceof：用于判断对象的具体类型</a:t>
            </a:r>
            <a:r>
              <a:rPr lang="en-US" altLang="zh-CN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--</a:t>
            </a:r>
            <a:r>
              <a:rPr lang="zh-CN" alt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pet是否属于Dog类型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if (</a:t>
            </a:r>
            <a:r>
              <a:rPr lang="zh-CN" alt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 instanceof Dog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) {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Dog dog = (Dog) pet;// 向下造型 可以调用子类特有的方法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 dog.catchingFlyDics();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}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if (</a:t>
            </a:r>
            <a:r>
              <a:rPr lang="zh-CN" altLang="en-US" dirty="0" smtClean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pet instanceof Penguin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) {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Penguin penguin = (Penguin) pet;// 向下造型 可以调用子类特有的方法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    penguin.swimming();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    }</a:t>
            </a:r>
          </a:p>
          <a:p>
            <a:pPr>
              <a:lnSpc>
                <a:spcPct val="90000"/>
              </a:lnSpc>
              <a:buClr>
                <a:srgbClr val="92D050"/>
              </a:buClr>
              <a:buFont typeface="Wingdings" panose="05000000000000000000" pitchFamily="2" charset="2"/>
            </a:pP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微软雅黑 Light" panose="020B0502040204020203" pitchFamily="34" charset="-122"/>
                <a:sym typeface="+mn-ea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知识点</a:t>
            </a:r>
            <a:r>
              <a:rPr lang="en-US" altLang="zh-CN"/>
              <a:t>9</a:t>
            </a:r>
            <a:r>
              <a:rPr lang="en-US" altLang="zh-CN" dirty="0">
                <a:sym typeface="+mn-ea"/>
              </a:rPr>
              <a:t>-</a:t>
            </a:r>
            <a:r>
              <a:rPr lang="en-US" altLang="zh-CN" dirty="0" err="1">
                <a:sym typeface="+mn-ea"/>
              </a:rPr>
              <a:t>instanceof</a:t>
            </a:r>
            <a:r>
              <a:rPr lang="zh-CN" altLang="en-US" dirty="0">
                <a:sym typeface="+mn-ea"/>
              </a:rPr>
              <a:t>运算符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88110" y="955675"/>
            <a:ext cx="10327005" cy="4728845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Char char="•"/>
            </a:pPr>
            <a:r>
              <a:rPr lang="zh-CN" altLang="en-US" sz="2400" dirty="0" smtClean="0">
                <a:sym typeface="+mn-ea"/>
              </a:rPr>
              <a:t>需求说明：</a:t>
            </a:r>
            <a:endParaRPr kumimoji="0" lang="zh-CN" altLang="en-US" sz="2400" b="0" i="0" u="none" strike="noStrike" kern="1200" cap="none" spc="0" normalizeH="0" baseline="0" dirty="0" smtClean="0"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lang="zh-CN" altLang="en-US" sz="2000" dirty="0" smtClean="0">
                <a:latin typeface="+mn-ea"/>
                <a:ea typeface="+mn-ea"/>
                <a:sym typeface="+mn-ea"/>
              </a:rPr>
              <a:t>主人和狗狗玩接飞盘游戏，狗狗健康值减少10，与主人亲密度增加5</a:t>
            </a:r>
            <a:endParaRPr kumimoji="0" lang="zh-CN" altLang="en-US" sz="2000" b="0" i="0" u="none" strike="noStrike" kern="1200" cap="none" spc="0" normalizeH="0" baseline="0" dirty="0" smtClean="0">
              <a:latin typeface="+mn-ea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lang="zh-CN" altLang="en-US" sz="2000" dirty="0" smtClean="0">
                <a:latin typeface="+mn-ea"/>
                <a:ea typeface="+mn-ea"/>
                <a:sym typeface="+mn-ea"/>
              </a:rPr>
              <a:t>主人和企鹅玩游泳游戏，企鹅健康值减少10，与主人亲密度增加5</a:t>
            </a:r>
            <a:endParaRPr kumimoji="0" lang="zh-CN" altLang="en-US" sz="2000" b="0" i="0" u="none" strike="noStrike" kern="1200" cap="none" spc="0" normalizeH="0" baseline="0" dirty="0" smtClean="0">
              <a:latin typeface="+mn-ea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Char char="•"/>
            </a:pPr>
            <a:r>
              <a:rPr lang="zh-CN" altLang="en-US" sz="2400" dirty="0" smtClean="0">
                <a:sym typeface="+mn-ea"/>
              </a:rPr>
              <a:t>提示：</a:t>
            </a:r>
            <a:endParaRPr kumimoji="0" lang="zh-CN" altLang="en-US" sz="2400" b="0" i="0" u="none" strike="noStrike" kern="1200" cap="none" spc="0" normalizeH="0" baseline="0" dirty="0" smtClean="0"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lang="zh-CN" altLang="en-US" sz="2000" dirty="0" smtClean="0">
                <a:latin typeface="+mn-ea"/>
                <a:ea typeface="+mn-ea"/>
                <a:sym typeface="+mn-ea"/>
              </a:rPr>
              <a:t>Dog类添加catchingFlyDisc()方法，实现接飞盘功能</a:t>
            </a:r>
            <a:endParaRPr kumimoji="0" lang="zh-CN" altLang="en-US" sz="2000" b="0" i="0" u="none" strike="noStrike" kern="1200" cap="none" spc="0" normalizeH="0" baseline="0" dirty="0" smtClean="0">
              <a:latin typeface="+mn-ea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lang="zh-CN" altLang="en-US" sz="2000" dirty="0" smtClean="0">
                <a:latin typeface="+mn-ea"/>
                <a:ea typeface="+mn-ea"/>
                <a:sym typeface="+mn-ea"/>
              </a:rPr>
              <a:t>Penguin类添加swimming()方法，实现游泳功能</a:t>
            </a:r>
            <a:endParaRPr kumimoji="0" lang="zh-CN" altLang="en-US" sz="2000" b="0" i="0" u="none" strike="noStrike" kern="1200" cap="none" spc="0" normalizeH="0" baseline="0" dirty="0" smtClean="0">
              <a:latin typeface="+mn-ea"/>
              <a:ea typeface="+mn-ea"/>
              <a:cs typeface="+mn-cs"/>
            </a:endParaRPr>
          </a:p>
          <a:p>
            <a:pPr marL="742950" marR="0" lvl="1" indent="-28575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"/>
              <a:defRPr/>
            </a:pPr>
            <a:r>
              <a:rPr lang="zh-CN" altLang="en-US" sz="2000" dirty="0" smtClean="0">
                <a:latin typeface="+mn-ea"/>
                <a:ea typeface="+mn-ea"/>
                <a:sym typeface="+mn-ea"/>
              </a:rPr>
              <a:t>主人添加play(Pet pet)方法</a:t>
            </a:r>
            <a:endParaRPr kumimoji="0" lang="zh-CN" altLang="en-US" sz="2000" b="0" i="0" u="none" strike="noStrike" kern="1200" cap="none" spc="0" normalizeH="0" baseline="0" dirty="0" smtClean="0">
              <a:latin typeface="+mn-ea"/>
              <a:ea typeface="+mn-ea"/>
              <a:cs typeface="+mn-cs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"/>
              <a:defRPr/>
            </a:pPr>
            <a:r>
              <a:rPr lang="zh-CN" altLang="en-US" sz="2000" dirty="0" smtClean="0">
                <a:latin typeface="+mn-ea"/>
                <a:ea typeface="+mn-ea"/>
                <a:sym typeface="+mn-ea"/>
              </a:rPr>
              <a:t>如果pet代表Dog就玩接飞盘游戏</a:t>
            </a:r>
            <a:endParaRPr kumimoji="0" lang="zh-CN" altLang="en-US" sz="2000" b="0" i="0" u="none" strike="noStrike" kern="1200" cap="none" spc="0" normalizeH="0" baseline="0" dirty="0" smtClean="0">
              <a:latin typeface="+mn-ea"/>
              <a:ea typeface="+mn-ea"/>
              <a:cs typeface="+mn-cs"/>
            </a:endParaRPr>
          </a:p>
          <a:p>
            <a:pPr marL="1143000" marR="0" lvl="2" indent="-2286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 panose="05020102010507070707"/>
              <a:buChar char=""/>
              <a:defRPr/>
            </a:pPr>
            <a:r>
              <a:rPr lang="zh-CN" altLang="en-US" sz="2000" dirty="0" smtClean="0">
                <a:latin typeface="+mn-ea"/>
                <a:ea typeface="+mn-ea"/>
                <a:sym typeface="+mn-ea"/>
              </a:rPr>
              <a:t>如果pet代表Penguin就玩游泳游戏</a:t>
            </a:r>
            <a:endParaRPr kumimoji="0" lang="zh-CN" altLang="en-US" sz="2000" b="0" i="0" u="none" strike="noStrike" kern="1200" cap="none" spc="0" normalizeH="0" baseline="0" dirty="0" smtClean="0">
              <a:latin typeface="+mn-ea"/>
              <a:ea typeface="+mn-ea"/>
              <a:cs typeface="+mn-cs"/>
            </a:endParaRPr>
          </a:p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205" y="2696210"/>
            <a:ext cx="1854835" cy="1854835"/>
          </a:xfrm>
          <a:prstGeom prst="rect">
            <a:avLst/>
          </a:prstGeom>
        </p:spPr>
      </p:pic>
      <p:pic>
        <p:nvPicPr>
          <p:cNvPr id="29700" name="Picture 4" descr="现场编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0" y="1135698"/>
            <a:ext cx="1047750" cy="757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多态总结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多态在执行期间判断所引用对象的实际类型，根据其实际的类型调用其相应的方法</a:t>
            </a:r>
            <a:endParaRPr lang="en-US" altLang="zh-CN" sz="2400" dirty="0"/>
          </a:p>
          <a:p>
            <a:r>
              <a:rPr lang="zh-CN" altLang="en-US" sz="2400" dirty="0"/>
              <a:t>多态存在的三个必要条件</a:t>
            </a:r>
            <a:endParaRPr lang="en-US" altLang="zh-CN" sz="2400" dirty="0"/>
          </a:p>
          <a:p>
            <a:pPr lvl="1"/>
            <a:r>
              <a:rPr lang="zh-CN" altLang="en-US" sz="2400" b="1" dirty="0">
                <a:solidFill>
                  <a:srgbClr val="C00000"/>
                </a:solidFill>
              </a:rPr>
              <a:t>继承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dirty="0"/>
              <a:t>重写</a:t>
            </a:r>
            <a:r>
              <a:rPr lang="zh-CN" altLang="en-US" sz="2400" b="1" dirty="0">
                <a:solidFill>
                  <a:srgbClr val="C00000"/>
                </a:solidFill>
              </a:rPr>
              <a:t>覆盖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400" b="1" dirty="0">
                <a:solidFill>
                  <a:srgbClr val="C00000"/>
                </a:solidFill>
              </a:rPr>
              <a:t>对象向上造型</a:t>
            </a:r>
            <a:r>
              <a:rPr lang="en-US" altLang="zh-CN" sz="2400" dirty="0"/>
              <a:t>-</a:t>
            </a:r>
            <a:r>
              <a:rPr lang="zh-CN" altLang="en-US" sz="2400" dirty="0"/>
              <a:t>父类引用指向子类对象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：多态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3075" y="760095"/>
            <a:ext cx="11554460" cy="5448935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为什么要使用多态？</a:t>
            </a:r>
          </a:p>
          <a:p>
            <a:pPr lvl="1" eaLnBrk="1" hangingPunct="1"/>
            <a:endParaRPr lang="zh-CN" altLang="en-US" sz="2400" dirty="0">
              <a:ea typeface="华文楷体" panose="02010600040101010101" pitchFamily="2" charset="-122"/>
              <a:sym typeface="+mn-ea"/>
            </a:endParaRPr>
          </a:p>
          <a:p>
            <a:pPr algn="l" eaLnBrk="1" hangingPunct="1">
              <a:buClrTx/>
              <a:buSzTx/>
            </a:pPr>
            <a:r>
              <a:rPr lang="zh-CN" altLang="en-US" sz="2800" dirty="0">
                <a:ea typeface="华文楷体" panose="02010600040101010101" pitchFamily="2" charset="-122"/>
                <a:sym typeface="+mn-ea"/>
              </a:rPr>
              <a:t>编写主人类</a:t>
            </a:r>
            <a:endParaRPr lang="zh-CN" altLang="en-US" sz="2800" dirty="0"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800" dirty="0">
                <a:ea typeface="华文楷体" panose="02010600040101010101" pitchFamily="2" charset="-122"/>
                <a:sym typeface="+mn-ea"/>
              </a:rPr>
              <a:t>编写给狗狗看病的方法</a:t>
            </a:r>
            <a:endParaRPr lang="zh-CN" altLang="en-US" sz="2800" dirty="0"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800" dirty="0">
                <a:ea typeface="华文楷体" panose="02010600040101010101" pitchFamily="2" charset="-122"/>
                <a:sym typeface="+mn-ea"/>
              </a:rPr>
              <a:t>编写给</a:t>
            </a:r>
            <a:r>
              <a:rPr lang="en-US" altLang="zh-CN" sz="2800" dirty="0">
                <a:ea typeface="华文楷体" panose="02010600040101010101" pitchFamily="2" charset="-122"/>
                <a:sym typeface="+mn-ea"/>
              </a:rPr>
              <a:t>Q</a:t>
            </a:r>
            <a:r>
              <a:rPr lang="zh-CN" altLang="en-US" sz="2800" dirty="0">
                <a:ea typeface="华文楷体" panose="02010600040101010101" pitchFamily="2" charset="-122"/>
                <a:sym typeface="+mn-ea"/>
              </a:rPr>
              <a:t>仔看病的方法</a:t>
            </a:r>
            <a:endParaRPr lang="zh-CN" altLang="en-US" sz="2800" dirty="0"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dirty="0">
                <a:ea typeface="华文楷体" panose="02010600040101010101" pitchFamily="2" charset="-122"/>
                <a:sym typeface="+mn-ea"/>
              </a:rPr>
              <a:t>编写测试方法</a:t>
            </a:r>
            <a:endParaRPr lang="zh-CN" altLang="en-US" sz="2800" dirty="0"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800" dirty="0">
                <a:ea typeface="华文楷体" panose="02010600040101010101" pitchFamily="2" charset="-122"/>
                <a:sym typeface="+mn-ea"/>
              </a:rPr>
              <a:t>调用主人类给狗狗看病的方法</a:t>
            </a:r>
            <a:endParaRPr lang="zh-CN" altLang="en-US" sz="2800" dirty="0">
              <a:ea typeface="华文楷体" panose="02010600040101010101" pitchFamily="2" charset="-122"/>
            </a:endParaRPr>
          </a:p>
          <a:p>
            <a:pPr lvl="1" eaLnBrk="1" hangingPunct="1"/>
            <a:r>
              <a:rPr lang="zh-CN" altLang="en-US" sz="2800" dirty="0">
                <a:ea typeface="华文楷体" panose="02010600040101010101" pitchFamily="2" charset="-122"/>
                <a:sym typeface="+mn-ea"/>
              </a:rPr>
              <a:t>调用主人类给</a:t>
            </a:r>
            <a:r>
              <a:rPr lang="en-US" altLang="zh-CN" sz="2800" dirty="0">
                <a:ea typeface="华文楷体" panose="02010600040101010101" pitchFamily="2" charset="-122"/>
                <a:sym typeface="+mn-ea"/>
              </a:rPr>
              <a:t>Q</a:t>
            </a:r>
            <a:r>
              <a:rPr lang="zh-CN" altLang="en-US" sz="2800" dirty="0">
                <a:ea typeface="华文楷体" panose="02010600040101010101" pitchFamily="2" charset="-122"/>
                <a:sym typeface="+mn-ea"/>
              </a:rPr>
              <a:t>仔看病的方法</a:t>
            </a:r>
            <a:endParaRPr lang="zh-CN" altLang="en-US" sz="2800" dirty="0">
              <a:ea typeface="华文楷体" panose="02010600040101010101" pitchFamily="2" charset="-122"/>
            </a:endParaRPr>
          </a:p>
          <a:p>
            <a:endParaRPr lang="zh-CN" altLang="en-US"/>
          </a:p>
        </p:txBody>
      </p:sp>
      <p:pic>
        <p:nvPicPr>
          <p:cNvPr id="496652" name="Picture 12" descr="分析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10" y="1426845"/>
            <a:ext cx="917575" cy="688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AutoShape 9"/>
          <p:cNvSpPr/>
          <p:nvPr/>
        </p:nvSpPr>
        <p:spPr>
          <a:xfrm>
            <a:off x="5894705" y="1101408"/>
            <a:ext cx="4722813" cy="3767515"/>
          </a:xfrm>
          <a:prstGeom prst="roundRect">
            <a:avLst>
              <a:gd name="adj" fmla="val 3398"/>
            </a:avLst>
          </a:prstGeom>
          <a:solidFill>
            <a:schemeClr val="bg1"/>
          </a:solidFill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public class Master {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public void cure(Dog dog) {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if (dog.getHealth() &lt; 50) {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    dog.setHealth(60);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    System.out.println("打针、吃药");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}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}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public void cure(Penguin penguin){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if (penguin.getHealth() &lt; 50) 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    penguin.setHealth(70);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    System.out.println("吃药、疗养");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}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}</a:t>
            </a:r>
          </a:p>
        </p:txBody>
      </p:sp>
      <p:sp>
        <p:nvSpPr>
          <p:cNvPr id="13318" name="AutoShape 10"/>
          <p:cNvSpPr/>
          <p:nvPr/>
        </p:nvSpPr>
        <p:spPr>
          <a:xfrm>
            <a:off x="8516620" y="4493895"/>
            <a:ext cx="3396615" cy="1542951"/>
          </a:xfrm>
          <a:prstGeom prst="roundRect">
            <a:avLst>
              <a:gd name="adj" fmla="val 7366"/>
            </a:avLst>
          </a:prstGeom>
          <a:solidFill>
            <a:schemeClr val="bg1"/>
          </a:solidFill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… …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Master master = new Master();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master.cure(dog);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master.cure(penguin);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… …</a:t>
            </a:r>
          </a:p>
        </p:txBody>
      </p:sp>
      <p:sp>
        <p:nvSpPr>
          <p:cNvPr id="13317" name="AutoShape 7"/>
          <p:cNvSpPr/>
          <p:nvPr/>
        </p:nvSpPr>
        <p:spPr>
          <a:xfrm>
            <a:off x="7508240" y="652145"/>
            <a:ext cx="1008063" cy="449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1800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主人类 </a:t>
            </a:r>
          </a:p>
        </p:txBody>
      </p:sp>
      <p:sp>
        <p:nvSpPr>
          <p:cNvPr id="13319" name="AutoShape 8"/>
          <p:cNvSpPr/>
          <p:nvPr/>
        </p:nvSpPr>
        <p:spPr>
          <a:xfrm>
            <a:off x="9710420" y="4329748"/>
            <a:ext cx="1008063" cy="449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测试方法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：多态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概念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619250" y="1426210"/>
            <a:ext cx="8018145" cy="458216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400" dirty="0">
                <a:ea typeface="华文楷体" panose="02010600040101010101" pitchFamily="2" charset="-122"/>
                <a:sym typeface="+mn-ea"/>
              </a:rPr>
              <a:t>如果又需要给</a:t>
            </a:r>
            <a:r>
              <a:rPr lang="en-US" altLang="zh-CN" sz="2400" dirty="0">
                <a:ea typeface="华文楷体" panose="02010600040101010101" pitchFamily="2" charset="-122"/>
                <a:sym typeface="+mn-ea"/>
              </a:rPr>
              <a:t>XXX</a:t>
            </a:r>
            <a:r>
              <a:rPr lang="zh-CN" altLang="en-US" sz="2400" dirty="0">
                <a:ea typeface="华文楷体" panose="02010600040101010101" pitchFamily="2" charset="-122"/>
                <a:sym typeface="+mn-ea"/>
              </a:rPr>
              <a:t>看病，怎么办？</a:t>
            </a:r>
            <a:endParaRPr lang="zh-CN" altLang="en-US" sz="2400" dirty="0"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ea typeface="华文楷体" panose="02010600040101010101" pitchFamily="2" charset="-122"/>
                <a:sym typeface="+mn-ea"/>
              </a:rPr>
              <a:t>添加</a:t>
            </a:r>
            <a:r>
              <a:rPr lang="en-US" altLang="zh-CN" sz="2400" dirty="0">
                <a:ea typeface="华文楷体" panose="02010600040101010101" pitchFamily="2" charset="-122"/>
                <a:sym typeface="+mn-ea"/>
              </a:rPr>
              <a:t>XXX</a:t>
            </a:r>
            <a:r>
              <a:rPr lang="zh-CN" altLang="en-US" sz="2400" dirty="0">
                <a:ea typeface="华文楷体" panose="02010600040101010101" pitchFamily="2" charset="-122"/>
                <a:sym typeface="+mn-ea"/>
              </a:rPr>
              <a:t>类，继承</a:t>
            </a:r>
            <a:r>
              <a:rPr lang="en-US" altLang="zh-CN" sz="2400" dirty="0">
                <a:ea typeface="华文楷体" panose="02010600040101010101" pitchFamily="2" charset="-122"/>
                <a:sym typeface="+mn-ea"/>
              </a:rPr>
              <a:t>Pet</a:t>
            </a:r>
            <a:r>
              <a:rPr lang="zh-CN" altLang="en-US" sz="2400" dirty="0">
                <a:ea typeface="华文楷体" panose="02010600040101010101" pitchFamily="2" charset="-122"/>
                <a:sym typeface="+mn-ea"/>
              </a:rPr>
              <a:t>类</a:t>
            </a:r>
            <a:endParaRPr lang="zh-CN" altLang="en-US" sz="2400" dirty="0"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ea typeface="华文楷体" panose="02010600040101010101" pitchFamily="2" charset="-122"/>
                <a:sym typeface="+mn-ea"/>
              </a:rPr>
              <a:t>修改</a:t>
            </a:r>
            <a:r>
              <a:rPr lang="en-US" altLang="zh-CN" sz="2400" dirty="0">
                <a:ea typeface="华文楷体" panose="02010600040101010101" pitchFamily="2" charset="-122"/>
                <a:sym typeface="+mn-ea"/>
              </a:rPr>
              <a:t>Master</a:t>
            </a:r>
            <a:r>
              <a:rPr lang="zh-CN" altLang="en-US" sz="2400" dirty="0">
                <a:ea typeface="华文楷体" panose="02010600040101010101" pitchFamily="2" charset="-122"/>
                <a:sym typeface="+mn-ea"/>
              </a:rPr>
              <a:t>类，添加给</a:t>
            </a:r>
            <a:r>
              <a:rPr lang="en-US" altLang="zh-CN" sz="2400" dirty="0">
                <a:ea typeface="华文楷体" panose="02010600040101010101" pitchFamily="2" charset="-122"/>
                <a:sym typeface="+mn-ea"/>
              </a:rPr>
              <a:t>XXX</a:t>
            </a:r>
            <a:r>
              <a:rPr lang="zh-CN" altLang="en-US" sz="2400" dirty="0">
                <a:ea typeface="华文楷体" panose="02010600040101010101" pitchFamily="2" charset="-122"/>
                <a:sym typeface="+mn-ea"/>
              </a:rPr>
              <a:t>看病的方法</a:t>
            </a:r>
            <a:endParaRPr lang="zh-CN" altLang="en-US" sz="2400" dirty="0">
              <a:ea typeface="华文楷体" panose="02010600040101010101" pitchFamily="2" charset="-122"/>
            </a:endParaRPr>
          </a:p>
          <a:p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" y="1426210"/>
            <a:ext cx="920750" cy="920750"/>
          </a:xfrm>
          <a:prstGeom prst="rect">
            <a:avLst/>
          </a:prstGeom>
        </p:spPr>
      </p:pic>
      <p:sp>
        <p:nvSpPr>
          <p:cNvPr id="724999" name="AutoShape 7"/>
          <p:cNvSpPr/>
          <p:nvPr/>
        </p:nvSpPr>
        <p:spPr>
          <a:xfrm>
            <a:off x="2190115" y="3453130"/>
            <a:ext cx="5720715" cy="6489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 旧方案：频繁修改代码，代码可扩展性、可维护性差 </a:t>
            </a:r>
          </a:p>
        </p:txBody>
      </p:sp>
      <p:sp>
        <p:nvSpPr>
          <p:cNvPr id="724997" name="AutoShape 5"/>
          <p:cNvSpPr/>
          <p:nvPr/>
        </p:nvSpPr>
        <p:spPr>
          <a:xfrm>
            <a:off x="2132965" y="4723765"/>
            <a:ext cx="3744595" cy="63627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7150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 解决方案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: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使用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多态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优化设计 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4999" grpId="0" bldLvl="0" animBg="1"/>
      <p:bldP spid="724997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：多态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概念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73380" y="849630"/>
            <a:ext cx="8018145" cy="4582160"/>
          </a:xfrm>
        </p:spPr>
        <p:txBody>
          <a:bodyPr/>
          <a:lstStyle/>
          <a:p>
            <a:r>
              <a:rPr lang="zh-CN" altLang="en-US" sz="2400"/>
              <a:t>使用多态优化后的代码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727440" y="294005"/>
            <a:ext cx="3019425" cy="1876425"/>
          </a:xfrm>
          <a:prstGeom prst="rect">
            <a:avLst/>
          </a:prstGeom>
        </p:spPr>
      </p:pic>
      <p:sp>
        <p:nvSpPr>
          <p:cNvPr id="15364" name="AutoShape 6"/>
          <p:cNvSpPr/>
          <p:nvPr/>
        </p:nvSpPr>
        <p:spPr>
          <a:xfrm>
            <a:off x="5142230" y="4383405"/>
            <a:ext cx="3352165" cy="1542951"/>
          </a:xfrm>
          <a:prstGeom prst="roundRect">
            <a:avLst>
              <a:gd name="adj" fmla="val 7366"/>
            </a:avLst>
          </a:prstGeom>
          <a:solidFill>
            <a:schemeClr val="bg1"/>
          </a:solidFill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… …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Pet pet = new Dog();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Master master = new Master();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master.Cure(pet);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… …</a:t>
            </a:r>
          </a:p>
        </p:txBody>
      </p:sp>
      <p:sp>
        <p:nvSpPr>
          <p:cNvPr id="15365" name="AutoShape 7"/>
          <p:cNvSpPr/>
          <p:nvPr/>
        </p:nvSpPr>
        <p:spPr>
          <a:xfrm>
            <a:off x="5591810" y="4069398"/>
            <a:ext cx="1008063" cy="449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2" charset="-122"/>
              </a:rPr>
              <a:t>测试方法 </a:t>
            </a:r>
          </a:p>
        </p:txBody>
      </p:sp>
      <p:sp>
        <p:nvSpPr>
          <p:cNvPr id="15366" name="AutoShape 8"/>
          <p:cNvSpPr/>
          <p:nvPr/>
        </p:nvSpPr>
        <p:spPr>
          <a:xfrm>
            <a:off x="741680" y="2025650"/>
            <a:ext cx="4152265" cy="1788841"/>
          </a:xfrm>
          <a:prstGeom prst="roundRect">
            <a:avLst>
              <a:gd name="adj" fmla="val 3398"/>
            </a:avLst>
          </a:prstGeom>
          <a:solidFill>
            <a:schemeClr val="bg1"/>
          </a:solidFill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public class Dog extends Pet {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public void toHospital() {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this.setHealth(60);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System.out.println("打针、吃药");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}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}</a:t>
            </a:r>
          </a:p>
        </p:txBody>
      </p:sp>
      <p:sp>
        <p:nvSpPr>
          <p:cNvPr id="15367" name="AutoShape 9"/>
          <p:cNvSpPr/>
          <p:nvPr/>
        </p:nvSpPr>
        <p:spPr>
          <a:xfrm>
            <a:off x="741680" y="4383405"/>
            <a:ext cx="4152265" cy="1788841"/>
          </a:xfrm>
          <a:prstGeom prst="roundRect">
            <a:avLst>
              <a:gd name="adj" fmla="val 3398"/>
            </a:avLst>
          </a:prstGeom>
          <a:solidFill>
            <a:schemeClr val="bg1"/>
          </a:solidFill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public class Penguin extends Pet {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public void toHospital() {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this.setHealth(70);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System.out.println("吃药、疗养");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}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}</a:t>
            </a:r>
          </a:p>
        </p:txBody>
      </p:sp>
      <p:sp>
        <p:nvSpPr>
          <p:cNvPr id="15368" name="AutoShape 4"/>
          <p:cNvSpPr/>
          <p:nvPr/>
        </p:nvSpPr>
        <p:spPr>
          <a:xfrm>
            <a:off x="5209540" y="2025650"/>
            <a:ext cx="3182620" cy="1788841"/>
          </a:xfrm>
          <a:prstGeom prst="roundRect">
            <a:avLst>
              <a:gd name="adj" fmla="val 3398"/>
            </a:avLst>
          </a:prstGeom>
          <a:solidFill>
            <a:schemeClr val="bg1"/>
          </a:solidFill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public class Master {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public void Cure(Pet pet) {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if (pet.getHealth() &lt; 50)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        pet.toHospital();        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   }</a:t>
            </a:r>
          </a:p>
          <a:p>
            <a:pPr lvl="0" algn="l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}</a:t>
            </a:r>
          </a:p>
        </p:txBody>
      </p:sp>
      <p:sp>
        <p:nvSpPr>
          <p:cNvPr id="15369" name="AutoShape 5"/>
          <p:cNvSpPr/>
          <p:nvPr/>
        </p:nvSpPr>
        <p:spPr>
          <a:xfrm>
            <a:off x="5548313" y="1541463"/>
            <a:ext cx="1008062" cy="449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黑体" panose="02010609060101010101" pitchFamily="2" charset="-122"/>
              </a:rPr>
              <a:t> 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2" charset="-122"/>
              </a:rPr>
              <a:t>主人类 </a:t>
            </a:r>
          </a:p>
        </p:txBody>
      </p:sp>
      <p:sp>
        <p:nvSpPr>
          <p:cNvPr id="15370" name="AutoShape 10"/>
          <p:cNvSpPr/>
          <p:nvPr/>
        </p:nvSpPr>
        <p:spPr>
          <a:xfrm>
            <a:off x="960438" y="1643063"/>
            <a:ext cx="1008062" cy="44926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0" hangingPunct="0"/>
            <a:r>
              <a:rPr lang="en-US" altLang="zh-CN" sz="1800" dirty="0">
                <a:latin typeface="Arial" panose="020B0604020202020204" pitchFamily="34" charset="0"/>
                <a:ea typeface="黑体" panose="02010609060101010101" pitchFamily="2" charset="-122"/>
              </a:rPr>
              <a:t> Dog</a:t>
            </a:r>
            <a:r>
              <a:rPr lang="zh-CN" altLang="en-US" sz="1800" dirty="0">
                <a:latin typeface="Arial" panose="020B0604020202020204" pitchFamily="34" charset="0"/>
                <a:ea typeface="黑体" panose="02010609060101010101" pitchFamily="2" charset="-122"/>
              </a:rPr>
              <a:t>类 </a:t>
            </a:r>
          </a:p>
        </p:txBody>
      </p:sp>
      <p:sp>
        <p:nvSpPr>
          <p:cNvPr id="15371" name="AutoShape 11"/>
          <p:cNvSpPr/>
          <p:nvPr/>
        </p:nvSpPr>
        <p:spPr>
          <a:xfrm>
            <a:off x="892175" y="4000500"/>
            <a:ext cx="1368425" cy="44926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  <a:tileRect/>
          </a:gradFill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  <a:effectLst>
            <a:outerShdw dist="117088" dir="8363922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noAutofit/>
          </a:bodyPr>
          <a:lstStyle/>
          <a:p>
            <a:pPr lvl="0" algn="l" eaLnBrk="0" hangingPunct="0">
              <a:buClrTx/>
              <a:buSzTx/>
              <a:buFontTx/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 Penguin类 </a:t>
            </a:r>
          </a:p>
        </p:txBody>
      </p:sp>
      <p:sp>
        <p:nvSpPr>
          <p:cNvPr id="15372" name="Oval 12"/>
          <p:cNvSpPr/>
          <p:nvPr/>
        </p:nvSpPr>
        <p:spPr>
          <a:xfrm>
            <a:off x="4323398" y="2092325"/>
            <a:ext cx="503237" cy="431800"/>
          </a:xfrm>
          <a:prstGeom prst="ellipse">
            <a:avLst/>
          </a:prstGeom>
          <a:solidFill>
            <a:srgbClr val="92D050"/>
          </a:solidFill>
          <a:ln w="28575">
            <a:noFill/>
          </a:ln>
        </p:spPr>
        <p:txBody>
          <a:bodyPr wrap="none" anchor="ctr"/>
          <a:lstStyle/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15373" name="Oval 13"/>
          <p:cNvSpPr/>
          <p:nvPr/>
        </p:nvSpPr>
        <p:spPr>
          <a:xfrm>
            <a:off x="4352290" y="4383405"/>
            <a:ext cx="474345" cy="431800"/>
          </a:xfrm>
          <a:prstGeom prst="ellipse">
            <a:avLst/>
          </a:prstGeom>
          <a:solidFill>
            <a:srgbClr val="92D050"/>
          </a:solidFill>
          <a:ln w="28575">
            <a:noFill/>
          </a:ln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2</a:t>
            </a:r>
          </a:p>
        </p:txBody>
      </p:sp>
      <p:sp>
        <p:nvSpPr>
          <p:cNvPr id="15374" name="Oval 14"/>
          <p:cNvSpPr/>
          <p:nvPr/>
        </p:nvSpPr>
        <p:spPr>
          <a:xfrm>
            <a:off x="7887970" y="2025333"/>
            <a:ext cx="503238" cy="431800"/>
          </a:xfrm>
          <a:prstGeom prst="ellipse">
            <a:avLst/>
          </a:prstGeom>
          <a:solidFill>
            <a:srgbClr val="92D050"/>
          </a:solidFill>
          <a:ln w="28575">
            <a:noFill/>
          </a:ln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3</a:t>
            </a:r>
          </a:p>
        </p:txBody>
      </p:sp>
      <p:sp>
        <p:nvSpPr>
          <p:cNvPr id="15375" name="Oval 15"/>
          <p:cNvSpPr/>
          <p:nvPr/>
        </p:nvSpPr>
        <p:spPr>
          <a:xfrm>
            <a:off x="7887970" y="4383405"/>
            <a:ext cx="503238" cy="431800"/>
          </a:xfrm>
          <a:prstGeom prst="ellipse">
            <a:avLst/>
          </a:prstGeom>
          <a:solidFill>
            <a:srgbClr val="92D050"/>
          </a:solidFill>
          <a:ln w="28575">
            <a:noFill/>
          </a:ln>
        </p:spPr>
        <p:txBody>
          <a:bodyPr wrap="none" anchor="ctr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2" charset="-122"/>
                <a:sym typeface="+mn-ea"/>
              </a:rPr>
              <a:t>4</a:t>
            </a:r>
          </a:p>
        </p:txBody>
      </p:sp>
      <p:sp>
        <p:nvSpPr>
          <p:cNvPr id="729104" name="AutoShape 16"/>
          <p:cNvSpPr/>
          <p:nvPr/>
        </p:nvSpPr>
        <p:spPr>
          <a:xfrm>
            <a:off x="8727440" y="2543175"/>
            <a:ext cx="3281045" cy="2654935"/>
          </a:xfrm>
          <a:prstGeom prst="roundRect">
            <a:avLst>
              <a:gd name="adj" fmla="val 11806"/>
            </a:avLst>
          </a:prstGeom>
          <a:solidFill>
            <a:schemeClr val="bg1"/>
          </a:solidFill>
          <a:ln w="57150" cap="flat" cmpd="sng">
            <a:solidFill>
              <a:srgbClr val="B563CF"/>
            </a:solidFill>
            <a:prstDash val="solid"/>
            <a:headEnd type="none" w="med" len="med"/>
            <a:tailEnd type="none" w="med" len="med"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marL="457200" indent="-457200" algn="l" eaLnBrk="0" hangingPunct="0">
              <a:spcBef>
                <a:spcPct val="10000"/>
              </a:spcBef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又要给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XXX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看病时，只需：</a:t>
            </a:r>
          </a:p>
          <a:p>
            <a:pPr marL="457200" indent="-457200" algn="l" eaLnBrk="0" hangingPunct="0">
              <a:spcBef>
                <a:spcPct val="1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1.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编写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XXX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类继承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Pet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类</a:t>
            </a:r>
          </a:p>
          <a:p>
            <a:pPr marL="457200" indent="-457200" algn="l" eaLnBrk="0" hangingPunct="0">
              <a:spcBef>
                <a:spcPct val="10000"/>
              </a:spcBef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 （旧方案也需要）</a:t>
            </a:r>
            <a:endParaRPr lang="en-US" altLang="zh-CN" dirty="0"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457200" indent="-457200" algn="l" eaLnBrk="0" hangingPunct="0">
              <a:spcBef>
                <a:spcPct val="1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2.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创建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XXX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类对象</a:t>
            </a:r>
          </a:p>
          <a:p>
            <a:pPr marL="457200" indent="-457200" algn="l" eaLnBrk="0" hangingPunct="0">
              <a:spcBef>
                <a:spcPct val="10000"/>
              </a:spcBef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  （旧方案也需要） </a:t>
            </a:r>
          </a:p>
          <a:p>
            <a:pPr marL="457200" indent="-457200" algn="l" eaLnBrk="0" hangingPunct="0">
              <a:spcBef>
                <a:spcPct val="10000"/>
              </a:spcBef>
            </a:pP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3. 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其他代码不变</a:t>
            </a:r>
          </a:p>
          <a:p>
            <a:pPr marL="457200" indent="-457200" algn="l" eaLnBrk="0" hangingPunct="0">
              <a:spcBef>
                <a:spcPct val="10000"/>
              </a:spcBef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  （不用修改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2" charset="-122"/>
              </a:rPr>
              <a:t>Master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2" charset="-122"/>
              </a:rPr>
              <a:t>类）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10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知识点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dirty="0">
                <a:sym typeface="+mn-ea"/>
              </a:rPr>
              <a:t>多态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面向对象的三个基本特征是：</a:t>
            </a:r>
            <a:r>
              <a:rPr lang="zh-CN" altLang="en-US" b="1" dirty="0">
                <a:solidFill>
                  <a:srgbClr val="C00000"/>
                </a:solidFill>
              </a:rPr>
              <a:t>封装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继承</a:t>
            </a:r>
            <a:r>
              <a:rPr lang="zh-CN" altLang="en-US" dirty="0"/>
              <a:t>、</a:t>
            </a:r>
            <a:r>
              <a:rPr lang="zh-CN" altLang="en-US" b="1" dirty="0">
                <a:solidFill>
                  <a:srgbClr val="C00000"/>
                </a:solidFill>
              </a:rPr>
              <a:t>多态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多态的含义是：对外一种表现形式，内在</a:t>
            </a:r>
            <a:r>
              <a:rPr lang="zh-CN" altLang="en-US" sz="2800" smtClean="0">
                <a:sym typeface="+mn-ea"/>
              </a:rPr>
              <a:t>有多种具体实现</a:t>
            </a:r>
            <a:r>
              <a:rPr lang="zh-CN" altLang="en-US" sz="2800" dirty="0" smtClean="0">
                <a:sym typeface="+mn-ea"/>
              </a:rPr>
              <a:t>。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en-US" altLang="zh-CN" sz="2800" dirty="0" smtClean="0">
                <a:sym typeface="+mn-ea"/>
              </a:rPr>
              <a:t>Java</a:t>
            </a:r>
            <a:r>
              <a:rPr lang="zh-CN" altLang="en-US" sz="2800" dirty="0" smtClean="0">
                <a:sym typeface="+mn-ea"/>
              </a:rPr>
              <a:t>中多态的具体体现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方法重载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方法覆盖</a:t>
            </a:r>
            <a:endParaRPr lang="en-US" altLang="zh-CN" sz="2800" dirty="0" smtClean="0"/>
          </a:p>
          <a:p>
            <a:pPr lvl="1">
              <a:lnSpc>
                <a:spcPct val="150000"/>
              </a:lnSpc>
            </a:pPr>
            <a:r>
              <a:rPr lang="zh-CN" altLang="en-US" sz="2800" dirty="0" smtClean="0">
                <a:sym typeface="+mn-ea"/>
              </a:rPr>
              <a:t>多态参数（新内容，重点、难点）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110" y="3058160"/>
            <a:ext cx="2778125" cy="250444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：多态</a:t>
            </a:r>
            <a:r>
              <a:rPr lang="zh-CN" altLang="en-US" dirty="0">
                <a:latin typeface="黑体" panose="02010609060101010101" pitchFamily="2" charset="-122"/>
                <a:sym typeface="+mn-ea"/>
              </a:rPr>
              <a:t>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945" y="725805"/>
            <a:ext cx="10094595" cy="5448935"/>
          </a:xfrm>
        </p:spPr>
        <p:txBody>
          <a:bodyPr/>
          <a:lstStyle/>
          <a:p>
            <a:r>
              <a:rPr lang="zh-CN" altLang="en-US" dirty="0" smtClean="0">
                <a:sym typeface="+mn-ea"/>
              </a:rPr>
              <a:t>如今我们生活在一个看爹、看脸甚至看卡的时代</a:t>
            </a:r>
            <a:r>
              <a:rPr lang="en-US" altLang="zh-CN" dirty="0" smtClean="0">
                <a:sym typeface="+mn-ea"/>
              </a:rPr>
              <a:t>…</a:t>
            </a:r>
            <a:endParaRPr lang="zh-CN" altLang="en-US" dirty="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pPr marL="0" lvl="1" indent="0">
              <a:buNone/>
            </a:pPr>
            <a:r>
              <a:rPr lang="zh-CN" altLang="en-US" sz="2800" dirty="0">
                <a:ea typeface="华文楷体" panose="02010600040101010101" pitchFamily="2" charset="-122"/>
                <a:sym typeface="+mn-ea"/>
              </a:rPr>
              <a:t>    你能列举出一个多态的生活示例吗？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10" idx="0"/>
            <a:endCxn id="5" idx="2"/>
          </p:cNvCxnSpPr>
          <p:nvPr/>
        </p:nvCxnSpPr>
        <p:spPr>
          <a:xfrm flipV="1">
            <a:off x="5357468" y="2798665"/>
            <a:ext cx="0" cy="130302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0"/>
            <a:endCxn id="5" idx="1"/>
          </p:cNvCxnSpPr>
          <p:nvPr/>
        </p:nvCxnSpPr>
        <p:spPr>
          <a:xfrm flipV="1">
            <a:off x="2530655" y="2326225"/>
            <a:ext cx="2077720" cy="177546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0"/>
            <a:endCxn id="5" idx="3"/>
          </p:cNvCxnSpPr>
          <p:nvPr/>
        </p:nvCxnSpPr>
        <p:spPr>
          <a:xfrm flipH="1" flipV="1">
            <a:off x="6105925" y="2326225"/>
            <a:ext cx="2077720" cy="177546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>
            <a:spLocks noChangeAspect="1"/>
          </p:cNvSpPr>
          <p:nvPr/>
        </p:nvSpPr>
        <p:spPr>
          <a:xfrm>
            <a:off x="4607963" y="1853765"/>
            <a:ext cx="1497735" cy="945000"/>
          </a:xfrm>
          <a:prstGeom prst="roundRect">
            <a:avLst/>
          </a:prstGeom>
          <a:blipFill>
            <a:blip r:embed="rId3" cstate="screen"/>
            <a:stretch>
              <a:fillRect/>
            </a:stretch>
          </a:blipFill>
          <a:ln w="127000">
            <a:solidFill>
              <a:srgbClr val="3B9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圆角矩形 8"/>
          <p:cNvSpPr>
            <a:spLocks noChangeAspect="1"/>
          </p:cNvSpPr>
          <p:nvPr/>
        </p:nvSpPr>
        <p:spPr>
          <a:xfrm>
            <a:off x="1781153" y="4101685"/>
            <a:ext cx="1497735" cy="945000"/>
          </a:xfrm>
          <a:prstGeom prst="roundRect">
            <a:avLst/>
          </a:prstGeom>
          <a:blipFill>
            <a:blip r:embed="rId4" cstate="screen"/>
            <a:stretch>
              <a:fillRect/>
            </a:stretch>
          </a:blipFill>
          <a:ln w="127000">
            <a:solidFill>
              <a:srgbClr val="3B9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圆角矩形 9"/>
          <p:cNvSpPr>
            <a:spLocks noChangeAspect="1"/>
          </p:cNvSpPr>
          <p:nvPr/>
        </p:nvSpPr>
        <p:spPr>
          <a:xfrm>
            <a:off x="4607965" y="4101685"/>
            <a:ext cx="1497735" cy="945000"/>
          </a:xfrm>
          <a:prstGeom prst="roundRect">
            <a:avLst/>
          </a:prstGeom>
          <a:blipFill>
            <a:blip r:embed="rId5" cstate="screen"/>
            <a:stretch>
              <a:fillRect/>
            </a:stretch>
          </a:blipFill>
          <a:ln w="127000">
            <a:solidFill>
              <a:srgbClr val="3B9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圆角矩形 11"/>
          <p:cNvSpPr>
            <a:spLocks noChangeAspect="1"/>
          </p:cNvSpPr>
          <p:nvPr/>
        </p:nvSpPr>
        <p:spPr>
          <a:xfrm>
            <a:off x="7434778" y="4101685"/>
            <a:ext cx="1497735" cy="945000"/>
          </a:xfrm>
          <a:prstGeom prst="roundRect">
            <a:avLst/>
          </a:prstGeom>
          <a:blipFill>
            <a:blip r:embed="rId6" cstate="screen"/>
            <a:stretch>
              <a:fillRect/>
            </a:stretch>
          </a:blipFill>
          <a:ln w="127000">
            <a:solidFill>
              <a:srgbClr val="3B9D3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2" name="矩形 21"/>
          <p:cNvSpPr/>
          <p:nvPr/>
        </p:nvSpPr>
        <p:spPr>
          <a:xfrm>
            <a:off x="1574347" y="3951634"/>
            <a:ext cx="7531553" cy="1302920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文本框 19"/>
          <p:cNvSpPr txBox="1"/>
          <p:nvPr/>
        </p:nvSpPr>
        <p:spPr>
          <a:xfrm>
            <a:off x="6235681" y="1853765"/>
            <a:ext cx="27355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普通银行卡</a:t>
            </a:r>
            <a:endParaRPr lang="en-US" altLang="zh-CN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pay()-&gt;</a:t>
            </a:r>
            <a:r>
              <a: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支付账单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574347" y="3383939"/>
            <a:ext cx="27355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银卡</a:t>
            </a:r>
            <a:endParaRPr lang="en-US" altLang="zh-CN" sz="15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pay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()-&gt;</a:t>
            </a:r>
            <a:r>
              <a: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</a:t>
            </a:r>
            <a:r>
              <a:rPr lang="zh-CN" altLang="en-US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账单，赠送积分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259953" y="3368744"/>
            <a:ext cx="273550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金卡</a:t>
            </a:r>
            <a:endParaRPr lang="en-US" altLang="zh-CN" sz="15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pay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()-&gt;</a:t>
            </a:r>
            <a:r>
              <a: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</a:t>
            </a:r>
            <a:r>
              <a:rPr lang="zh-CN" altLang="en-US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账单，</a:t>
            </a: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95</a:t>
            </a:r>
            <a:r>
              <a:rPr lang="zh-CN" altLang="en-US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折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995597" y="3499554"/>
            <a:ext cx="3547307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传说中的神器：黑金卡</a:t>
            </a:r>
            <a:endParaRPr lang="en-US" altLang="zh-CN" sz="15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pay</a:t>
            </a:r>
            <a:r>
              <a:rPr lang="en-US" altLang="zh-CN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()-&gt;</a:t>
            </a:r>
            <a:r>
              <a:rPr lang="zh-CN" altLang="en-US" sz="15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支付</a:t>
            </a:r>
            <a:r>
              <a:rPr lang="zh-CN" altLang="en-US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账单，</a:t>
            </a: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折，</a:t>
            </a:r>
            <a:r>
              <a:rPr lang="en-US" altLang="zh-CN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15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成几率免单</a:t>
            </a:r>
            <a:endParaRPr lang="zh-CN" altLang="en-US" sz="15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945" y="5475605"/>
            <a:ext cx="527685" cy="52768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/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dirty="0">
                <a:sym typeface="+mn-ea"/>
              </a:rPr>
              <a:t>方法的重载（Overload）</a:t>
            </a:r>
            <a:r>
              <a:rPr dirty="0"/>
              <a:t/>
            </a:r>
            <a:br>
              <a:rPr dirty="0"/>
            </a:br>
            <a:endParaRPr lang="zh-CN" altLang="en-US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440690" y="949960"/>
          <a:ext cx="10574020" cy="5182235"/>
        </p:xfrm>
        <a:graphic>
          <a:graphicData uri="http://schemas.openxmlformats.org/drawingml/2006/table">
            <a:tbl>
              <a:tblPr/>
              <a:tblGrid>
                <a:gridCol w="10574020"/>
              </a:tblGrid>
              <a:tr h="451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方法重载的概念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7499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在Java类中如果有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多个同名但是参数不同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的方法就称为“方法的重载”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编译器会根据调用时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传递的实际参数</a:t>
                      </a: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自动判断具体调用的是哪个重载方法。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effectLst/>
                        <a:latin typeface="微软雅黑 Light" panose="020B0502040204020203" pitchFamily="34" charset="-122"/>
                        <a:ea typeface="微软雅黑 Light" panose="020B0502040204020203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295"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方法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Arial" panose="020B0604020202020204" pitchFamily="34" charset="0"/>
                        </a:rPr>
                        <a:t>重载的三大原则：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414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①</a:t>
                      </a:r>
                      <a:r>
                        <a:rPr lang="zh-CN" altLang="en-US" sz="2000" dirty="0">
                          <a:sym typeface="+mn-ea"/>
                        </a:rPr>
                        <a:t>方法名相同</a:t>
                      </a:r>
                    </a:p>
                    <a:p>
                      <a:pPr marL="0" lvl="1" indent="0" eaLnBrk="1" hangingPunct="1">
                        <a:buClr>
                          <a:srgbClr val="92D050"/>
                        </a:buClr>
                        <a:buNone/>
                      </a:pPr>
                      <a:r>
                        <a:rPr lang="zh-CN" altLang="en-US" sz="2000" dirty="0">
                          <a:sym typeface="+mn-ea"/>
                        </a:rPr>
                        <a:t>②参数不同（可以有三方面的不同，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+mn-ea"/>
                        </a:rPr>
                        <a:t>数量不同、类型不同、顺序不同</a:t>
                      </a:r>
                      <a:r>
                        <a:rPr lang="zh-CN" altLang="en-US" sz="2000" dirty="0">
                          <a:sym typeface="+mn-ea"/>
                        </a:rPr>
                        <a:t>）</a:t>
                      </a:r>
                      <a:endParaRPr lang="zh-CN" altLang="en-US" sz="2000" dirty="0"/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ym typeface="+mn-ea"/>
                        </a:rPr>
                        <a:t>③同一作用域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solidFill>
                            <a:schemeClr val="tx1"/>
                          </a:solidFill>
                        </a:rPr>
                        <a:t>注意：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+mn-ea"/>
                        </a:rPr>
                        <a:t>方法重载跟方法的返回值类型没有任何关系</a:t>
                      </a:r>
                      <a:r>
                        <a:rPr lang="zh-CN" altLang="en-US" sz="2000" dirty="0">
                          <a:sym typeface="+mn-ea"/>
                        </a:rPr>
                        <a:t>，只有返回值不同的方法不能构成重载。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solidFill>
                            <a:schemeClr val="tx1"/>
                          </a:solidFill>
                        </a:rPr>
                        <a:t>              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sym typeface="+mn-ea"/>
                        </a:rPr>
                        <a:t>请勿将功能完全不一样的方法进行重载！</a:t>
                      </a:r>
                      <a:endParaRPr kumimoji="0" lang="zh-CN" altLang="en-US" sz="2000" b="0" i="0" u="none" strike="noStrike" cap="none" normalizeH="0" baseline="0" dirty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方法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重载的好处：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41529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Arial" panose="020B0604020202020204" pitchFamily="34" charset="0"/>
                        </a:rPr>
                        <a:t>方便于阅读及程序的维护，优化了程序设计。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05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  <a:sym typeface="+mn-ea"/>
                        </a:rPr>
                        <a:t>方法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重载示例：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299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ym typeface="+mn-ea"/>
                        </a:rPr>
                        <a:t>思考？在一个类中，需要实现求两个整数和，两个浮点数和的方法，这两个方法如何定义？</a:t>
                      </a:r>
                      <a:endParaRPr kumimoji="0" lang="zh-CN" altLang="en-US" sz="2000" b="0" i="0" u="none" strike="noStrike" cap="none" normalizeH="0" baseline="0" dirty="0"/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/>
            </a:r>
            <a:br>
              <a:rPr lang="zh-CN" altLang="en-US" dirty="0">
                <a:sym typeface="+mn-ea"/>
              </a:rPr>
            </a:br>
            <a:r>
              <a:rPr lang="zh-CN" altLang="en-US" dirty="0">
                <a:sym typeface="+mn-ea"/>
              </a:rPr>
              <a:t>知识点</a:t>
            </a:r>
            <a:r>
              <a:rPr lang="en-US" altLang="zh-CN" dirty="0">
                <a:sym typeface="+mn-ea"/>
              </a:rPr>
              <a:t>2-</a:t>
            </a:r>
            <a:r>
              <a:rPr dirty="0">
                <a:sym typeface="+mn-ea"/>
              </a:rPr>
              <a:t>方法的重载（Overload）</a:t>
            </a:r>
            <a:r>
              <a:rPr dirty="0"/>
              <a:t/>
            </a:r>
            <a:br>
              <a:rPr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500" y="1009015"/>
            <a:ext cx="11811000" cy="6170295"/>
          </a:xfrm>
        </p:spPr>
        <p:txBody>
          <a:bodyPr/>
          <a:lstStyle/>
          <a:p>
            <a:r>
              <a:rPr sz="2000" dirty="0">
                <a:sym typeface="+mn-ea"/>
              </a:rPr>
              <a:t>方法的起名，是根据方法的功能而定的，如果方法名相同，用参数列表来区分被调用方法的不同。</a:t>
            </a:r>
            <a:br>
              <a:rPr sz="2000" dirty="0">
                <a:sym typeface="+mn-ea"/>
              </a:rPr>
            </a:br>
            <a:endParaRPr lang="zh-CN" altLang="en-US" sz="2000" dirty="0">
              <a:sym typeface="+mn-ea"/>
            </a:endParaRPr>
          </a:p>
        </p:txBody>
      </p:sp>
      <p:graphicFrame>
        <p:nvGraphicFramePr>
          <p:cNvPr id="4" name="对象 3"/>
          <p:cNvGraphicFramePr>
            <a:graphicFrameLocks/>
          </p:cNvGraphicFramePr>
          <p:nvPr/>
        </p:nvGraphicFramePr>
        <p:xfrm>
          <a:off x="644525" y="1723390"/>
          <a:ext cx="5720080" cy="4162425"/>
        </p:xfrm>
        <a:graphic>
          <a:graphicData uri="http://schemas.openxmlformats.org/presentationml/2006/ole">
            <p:oleObj spid="_x0000_s1025" r:id="rId4" imgW="6438947" imgH="3991004" progId="PBrush">
              <p:embed/>
            </p:oleObj>
          </a:graphicData>
        </a:graphic>
      </p:graphicFrame>
    </p:spTree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55,&quot;width&quot;:4755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1971</Words>
  <Application>WPS 演示</Application>
  <PresentationFormat>自定义</PresentationFormat>
  <Paragraphs>332</Paragraphs>
  <Slides>23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23</vt:i4>
      </vt:variant>
    </vt:vector>
  </HeadingPairs>
  <TitlesOfParts>
    <vt:vector size="24" baseType="lpstr">
      <vt:lpstr>Office 主题</vt:lpstr>
      <vt:lpstr>深入面向对象之多态</vt:lpstr>
      <vt:lpstr>本章目标</vt:lpstr>
      <vt:lpstr>知识点1：多态概念</vt:lpstr>
      <vt:lpstr>知识点1：多态概念</vt:lpstr>
      <vt:lpstr>知识点1：多态概念</vt:lpstr>
      <vt:lpstr>知识点1：多态概念</vt:lpstr>
      <vt:lpstr>知识点1：多态概念</vt:lpstr>
      <vt:lpstr> 知识点2-方法的重载（Overload） </vt:lpstr>
      <vt:lpstr> 知识点2-方法的重载（Overload） </vt:lpstr>
      <vt:lpstr>知识点3：对象向上造型（自动类型提升）</vt:lpstr>
      <vt:lpstr>知识点3-对象向上造型</vt:lpstr>
      <vt:lpstr>知识点4-多态环境下对属性和方法的调用</vt:lpstr>
      <vt:lpstr>知识点4-多态环境下对属性和方法的调用</vt:lpstr>
      <vt:lpstr>知识点4-多态环境下对属性和方法的调用</vt:lpstr>
      <vt:lpstr>知识点4-多态环境下对属性和方法的调用</vt:lpstr>
      <vt:lpstr>知识点5-多态参数</vt:lpstr>
      <vt:lpstr>知识点5-多态参数</vt:lpstr>
      <vt:lpstr>知识点6-多态的前提与弊端</vt:lpstr>
      <vt:lpstr>知识点7-对象向下造型（强制类型转换）</vt:lpstr>
      <vt:lpstr>知识8-多态的注意事项</vt:lpstr>
      <vt:lpstr>知识点9-instanceof运算符</vt:lpstr>
      <vt:lpstr>知识点9-instanceof运算符</vt:lpstr>
      <vt:lpstr>多态总结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Lv,Jiaoyan</dc:creator>
  <cp:lastModifiedBy>AutoBVT</cp:lastModifiedBy>
  <cp:revision>1820</cp:revision>
  <dcterms:created xsi:type="dcterms:W3CDTF">2014-03-19T14:07:00Z</dcterms:created>
  <dcterms:modified xsi:type="dcterms:W3CDTF">2021-09-02T09:37:41Z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