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8" r:id="rId2"/>
    <p:sldId id="493" r:id="rId3"/>
    <p:sldId id="566" r:id="rId4"/>
    <p:sldId id="567" r:id="rId5"/>
    <p:sldId id="606" r:id="rId6"/>
    <p:sldId id="574" r:id="rId7"/>
    <p:sldId id="611" r:id="rId8"/>
    <p:sldId id="610" r:id="rId9"/>
    <p:sldId id="640" r:id="rId10"/>
    <p:sldId id="613" r:id="rId11"/>
    <p:sldId id="614" r:id="rId12"/>
    <p:sldId id="615" r:id="rId13"/>
    <p:sldId id="622" r:id="rId14"/>
    <p:sldId id="616" r:id="rId15"/>
    <p:sldId id="623" r:id="rId16"/>
    <p:sldId id="621" r:id="rId17"/>
    <p:sldId id="641" r:id="rId18"/>
    <p:sldId id="581" r:id="rId19"/>
    <p:sldId id="590" r:id="rId20"/>
    <p:sldId id="591" r:id="rId21"/>
    <p:sldId id="592" r:id="rId22"/>
    <p:sldId id="593" r:id="rId23"/>
    <p:sldId id="598" r:id="rId24"/>
    <p:sldId id="64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884" autoAdjust="0"/>
    <p:restoredTop sz="79441" autoAdjust="0"/>
  </p:normalViewPr>
  <p:slideViewPr>
    <p:cSldViewPr snapToGrid="0">
      <p:cViewPr varScale="1">
        <p:scale>
          <a:sx n="55" d="100"/>
          <a:sy n="55" d="100"/>
        </p:scale>
        <p:origin x="-222" y="-78"/>
      </p:cViewPr>
      <p:guideLst>
        <p:guide orient="horz" pos="2282"/>
        <p:guide pos="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修改计算图形面积和周长的案例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抽象和接口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</a:rPr>
              <a:t>接口的概念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85" y="5098415"/>
            <a:ext cx="9754235" cy="1560830"/>
          </a:xfrm>
        </p:spPr>
        <p:txBody>
          <a:bodyPr>
            <a:normAutofit lnSpcReduction="10000"/>
          </a:bodyPr>
          <a:lstStyle/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接口（软件类接口）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 eaLnBrk="1" hangingPunct="1"/>
            <a:r>
              <a:rPr lang="zh-CN" altLang="en-US" sz="2000" noProof="0">
                <a:ln>
                  <a:noFill/>
                </a:ln>
                <a:effectLst/>
                <a:uLnTx/>
                <a:uFillTx/>
                <a:sym typeface="+mn-ea"/>
              </a:rPr>
              <a:t>接口简单理解就是一种约定，</a:t>
            </a:r>
            <a:r>
              <a:rPr lang="zh-CN" altLang="en-US" sz="2000" dirty="0"/>
              <a:t>接口是设计层面的概念，往往由设计师设计，将定义与实现分离，程序员实现接口，实现具体方法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46380" y="576580"/>
            <a:ext cx="11015980" cy="4986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为什么使用接口？</a:t>
            </a:r>
          </a:p>
          <a:p>
            <a:pPr marL="0" indent="0">
              <a:buNone/>
            </a:pPr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   </a:t>
            </a:r>
            <a:r>
              <a:rPr lang="zh-CN" altLang="en-US" sz="2000" noProof="0">
                <a:ln>
                  <a:noFill/>
                </a:ln>
                <a:effectLst/>
                <a:uLnTx/>
                <a:uFillTx/>
                <a:sym typeface="+mn-ea"/>
              </a:rPr>
              <a:t>接口(interface)：在java中接口主要是使用来拓展定义类的功能，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可以弥补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J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ava中单继承的缺点</a:t>
            </a:r>
            <a:r>
              <a:rPr lang="zh-CN" altLang="en-US" sz="2000" noProof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lang="zh-CN" altLang="en-US" sz="2000" noProof="0">
              <a:ln>
                <a:noFill/>
              </a:ln>
              <a:effectLst/>
              <a:uLnTx/>
              <a:uFillTx/>
            </a:endParaRPr>
          </a:p>
          <a:p>
            <a:pPr marL="0" indent="0">
              <a:buNone/>
            </a:pPr>
            <a:endParaRPr lang="zh-CN" altLang="en-US" sz="2400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zh-CN" altLang="en-US" sz="2400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zh-CN" altLang="en-US" sz="2400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接口（硬件类接口）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/>
            <a:r>
              <a:rPr lang="zh-CN" altLang="en-US" sz="2000" noProof="0">
                <a:ln>
                  <a:noFill/>
                </a:ln>
                <a:effectLst/>
                <a:uLnTx/>
                <a:uFillTx/>
                <a:sym typeface="+mn-ea"/>
              </a:rPr>
              <a:t>人类与电脑等,或人类与程序之间的接口,称为用户界面</a:t>
            </a:r>
            <a:r>
              <a:rPr lang="zh-CN" altLang="en-US" sz="2000" dirty="0">
                <a:sym typeface="Calibri" panose="020F0502020204030204" charset="0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903730"/>
            <a:ext cx="3107690" cy="1936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</a:rPr>
              <a:t>接口的概念</a:t>
            </a:r>
            <a:endParaRPr lang="en-US" altLang="zh-CN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4986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接口的定义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/>
            <a:r>
              <a:rPr lang="en-US" altLang="zh-CN" sz="2000" dirty="0">
                <a:cs typeface="微软雅黑 Light" panose="020B0502040204020203" pitchFamily="34" charset="-122"/>
                <a:sym typeface="黑体" panose="02010609060101010101" charset="-122"/>
              </a:rPr>
              <a:t>j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ava接口是一系列方法的声明，是一些抽象的集合，</a:t>
            </a:r>
            <a:r>
              <a:rPr lang="zh-CN" altLang="en-US" sz="2000" dirty="0">
                <a:solidFill>
                  <a:schemeClr val="accent2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一个接口只有抽象方法没有方法的实现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，因此这些方法可以在不同的地方被不同的类实现，而这些实现可以具有不同的行为（功能）。</a:t>
            </a:r>
            <a:endParaRPr lang="en-US" altLang="zh-CN" sz="2000" kern="1200" dirty="0"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 lvl="1" algn="l" defTabSz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微软雅黑 Light" panose="020B0502040204020203" pitchFamily="34" charset="-122"/>
              </a:rPr>
              <a:t>简单地说，接口就是特殊的抽象类，即所有方法都是抽象方法的抽象类就是Java中的接口（interface）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</a:rPr>
              <a:t>定义</a:t>
            </a:r>
            <a:r>
              <a:rPr lang="zh-CN" altLang="en-US" sz="2800" dirty="0">
                <a:cs typeface="微软雅黑 Light" panose="020B0502040204020203" pitchFamily="34" charset="-122"/>
                <a:sym typeface="+mn-ea"/>
              </a:rPr>
              <a:t>接口的格式</a:t>
            </a:r>
            <a:endParaRPr lang="zh-CN" altLang="en-US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5851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定义接口</a:t>
            </a:r>
          </a:p>
          <a:p>
            <a:endParaRPr lang="zh-CN" altLang="en-US" sz="2400" kern="1200" noProof="0" dirty="0">
              <a:ln>
                <a:noFill/>
              </a:ln>
              <a:effectLst/>
              <a:uLnTx/>
              <a:uFillTx/>
              <a:cs typeface="+mn-cs"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+mn-ea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457200" lvl="1" indent="0" algn="l" defTabSz="0">
              <a:buNone/>
            </a:pP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接口中的成员修饰符是固定的：</a:t>
            </a:r>
          </a:p>
          <a:p>
            <a:pPr lvl="1" algn="l" defTabSz="0"/>
            <a:r>
              <a:rPr lang="en-US" altLang="zh-CN" sz="2000" dirty="0">
                <a:solidFill>
                  <a:schemeClr val="tx1"/>
                </a:solidFill>
                <a:cs typeface="微软雅黑 Light" panose="020B0502040204020203" pitchFamily="34" charset="-122"/>
                <a:sym typeface="Calibri" panose="020F0502020204030204" charset="0"/>
              </a:rPr>
              <a:t>public static final 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修饰的变量变常量，该值不能改变，只能读</a:t>
            </a:r>
            <a:endParaRPr lang="en-US" altLang="zh-CN" sz="2000" kern="12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修饰符：可选，用于指定接口的访问权限，可选值为public。即使省略，也依然是</a:t>
            </a:r>
            <a:r>
              <a:rPr lang="en-US" altLang="zh-CN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public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。</a:t>
            </a: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接口名：必选参数，用于指定接口的名称，接口名必须是合法的Java标识符。一般情况下，要求首字母大写</a:t>
            </a: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方法：接口中的方法只有定义而没有被实现。</a:t>
            </a:r>
          </a:p>
        </p:txBody>
      </p:sp>
      <p:sp>
        <p:nvSpPr>
          <p:cNvPr id="31" name="圆角矩形标注 30"/>
          <p:cNvSpPr/>
          <p:nvPr/>
        </p:nvSpPr>
        <p:spPr>
          <a:xfrm>
            <a:off x="2394585" y="1140460"/>
            <a:ext cx="6447790" cy="179197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[修饰符]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interfac</a:t>
            </a: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e   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接口名</a:t>
            </a:r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{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	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[public] [static] [final]</a:t>
            </a:r>
            <a:r>
              <a:rPr lang="zh-CN" altLang="en-US" sz="2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数据类型 变量名;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	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[public] [abstract]</a:t>
            </a:r>
            <a:r>
              <a:rPr lang="zh-CN" altLang="en-US" sz="2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方法</a:t>
            </a:r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 );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定义接口的格式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kern="1200" cap="none" spc="0" normalizeH="0" baseline="0" noProof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接口中的成员示例：</a:t>
            </a:r>
            <a:endParaRPr kumimoji="0" lang="zh-CN" altLang="en-US" sz="2800" b="0" i="0" kern="1200" cap="none" spc="0" normalizeH="0" baseline="0" noProof="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 rot="10800000">
            <a:off x="4501661" y="1870935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79155" y="2070100"/>
            <a:ext cx="3312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声明成员变量列表，即便没有修饰符，它们也是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的，成员变量也只能被这几个修饰符修饰</a:t>
            </a:r>
          </a:p>
        </p:txBody>
      </p:sp>
      <p:sp>
        <p:nvSpPr>
          <p:cNvPr id="8" name="右箭头 7"/>
          <p:cNvSpPr/>
          <p:nvPr/>
        </p:nvSpPr>
        <p:spPr>
          <a:xfrm rot="16200000">
            <a:off x="2908909" y="3610337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/>
          <p:cNvSpPr txBox="1"/>
          <p:nvPr/>
        </p:nvSpPr>
        <p:spPr>
          <a:xfrm>
            <a:off x="874748" y="4245174"/>
            <a:ext cx="612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声明成员方法列表，即便没有修饰符，它们也是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的，成员方法也只能被这两个修饰符修饰 </a:t>
            </a:r>
          </a:p>
        </p:txBody>
      </p:sp>
      <p:pic>
        <p:nvPicPr>
          <p:cNvPr id="5" name="图片 -2147482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1847850"/>
            <a:ext cx="7509510" cy="1643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539750" y="1736090"/>
            <a:ext cx="7621270" cy="181038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7914640" y="2480310"/>
            <a:ext cx="564515" cy="32194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3110" dirty="0"/>
              <a:t>知识点</a:t>
            </a:r>
            <a:r>
              <a:rPr lang="en-US" altLang="zh-CN" sz="3110" dirty="0"/>
              <a:t>7</a:t>
            </a:r>
            <a:r>
              <a:rPr lang="en-US" altLang="zh-CN" sz="3110" dirty="0">
                <a:cs typeface="微软雅黑 Light" panose="020B0502040204020203" pitchFamily="34" charset="-122"/>
              </a:rPr>
              <a:t>-</a:t>
            </a:r>
            <a:r>
              <a:rPr lang="zh-CN" altLang="en-US" sz="3110" dirty="0">
                <a:cs typeface="微软雅黑 Light" panose="020B0502040204020203" pitchFamily="34" charset="-122"/>
                <a:sym typeface="+mn-ea"/>
              </a:rPr>
              <a:t>类与接口的关系</a:t>
            </a:r>
            <a:r>
              <a:rPr lang="zh-CN" altLang="en-US" sz="2800" dirty="0">
                <a:cs typeface="微软雅黑 Light" panose="020B0502040204020203" pitchFamily="34" charset="-122"/>
              </a:rPr>
              <a:t/>
            </a:r>
            <a:br>
              <a:rPr lang="zh-CN" altLang="en-US" sz="2800" dirty="0">
                <a:cs typeface="微软雅黑 Light" panose="020B0502040204020203" pitchFamily="34" charset="-122"/>
              </a:rPr>
            </a:br>
            <a:endParaRPr lang="zh-CN" altLang="en-US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76860" y="503555"/>
            <a:ext cx="11638280" cy="6203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类和接口是实现关系，实现类的声明形式如下</a:t>
            </a:r>
            <a:r>
              <a:rPr lang="en-US" altLang="zh-CN" sz="2400" noProof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endParaRPr lang="zh-CN" altLang="en-US" sz="2400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effectLst/>
              <a:uLnTx/>
              <a:uFillTx/>
              <a:cs typeface="+mn-cs"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+mn-ea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类与接口之间是实现关系，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类实现接口</a:t>
            </a:r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。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接口不可以被实例化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实现了接口的实现类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必须重写接口中所有抽象方法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后，这个子类才可以被实例化，否则报错。</a:t>
            </a: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一个类可以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实现多个接口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，多个接口用逗号分隔，也可以不实现接口。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Java</a:t>
            </a:r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不支持多继承，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Calibri" panose="020F0502020204030204" charset="0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将多继承机制进行改良变成了多实现</a:t>
            </a:r>
          </a:p>
          <a:p>
            <a:pPr lvl="1" algn="l" defTabSz="0"/>
            <a:r>
              <a:rPr lang="zh-CN" altLang="en-US" sz="2000" dirty="0">
                <a:solidFill>
                  <a:srgbClr val="F51958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一个类在继承另一个类同时，还可以实现多个接口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接口的出现避免了单继承的局限性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 lvl="1" algn="l" defTabSz="0"/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752475" y="1208405"/>
            <a:ext cx="9109075" cy="179197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[访问权限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修饰符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] class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类名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 [extends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父类名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] [implements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接口列表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]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{</a:t>
            </a:r>
            <a:endParaRPr lang="zh-CN" altLang="en-US" sz="20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 必须重写接口中的方法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( ){ }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20685" y="5311775"/>
            <a:ext cx="1840865" cy="1144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7-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类与接口的关系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99905" y="84951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kern="1200" cap="none" spc="0" normalizeH="0" baseline="0" noProof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类实现接口的示例：</a:t>
            </a:r>
            <a:endParaRPr kumimoji="0" lang="zh-CN" altLang="en-US" sz="2800" b="0" i="0" kern="1200" cap="none" spc="0" normalizeH="0" baseline="0" noProof="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6519250" y="3844483"/>
            <a:ext cx="502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用于实现接口</a:t>
            </a:r>
          </a:p>
        </p:txBody>
      </p:sp>
      <p:sp>
        <p:nvSpPr>
          <p:cNvPr id="13" name="文本框 11"/>
          <p:cNvSpPr txBox="1"/>
          <p:nvPr/>
        </p:nvSpPr>
        <p:spPr>
          <a:xfrm>
            <a:off x="6434201" y="4786267"/>
            <a:ext cx="34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实现接口需要实现接口中声明的所有方法，否则子类也需要声明为抽象类</a:t>
            </a:r>
          </a:p>
        </p:txBody>
      </p:sp>
      <p:pic>
        <p:nvPicPr>
          <p:cNvPr id="5" name="图片 -2147482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3782695"/>
            <a:ext cx="5008245" cy="2599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圆角矩形 14"/>
          <p:cNvSpPr/>
          <p:nvPr/>
        </p:nvSpPr>
        <p:spPr>
          <a:xfrm>
            <a:off x="744220" y="3830320"/>
            <a:ext cx="4382770" cy="34099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4220" y="4384040"/>
            <a:ext cx="4685030" cy="1727200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5820435" y="3816543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5820435" y="4878263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7540" y="3770630"/>
            <a:ext cx="5097145" cy="261175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1691640"/>
            <a:ext cx="6412865" cy="146494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37540" y="1691640"/>
            <a:ext cx="6488430" cy="165671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  <a:sym typeface="+mn-ea"/>
              </a:rPr>
              <a:t>接口和接口的关系</a:t>
            </a:r>
            <a:endParaRPr lang="zh-CN" altLang="en-US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5851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接口和接口之间是继承关系</a:t>
            </a:r>
          </a:p>
          <a:p>
            <a:endParaRPr lang="zh-CN" altLang="en-US" sz="2400" kern="1200" noProof="0" dirty="0">
              <a:ln>
                <a:noFill/>
              </a:ln>
              <a:effectLst/>
              <a:uLnTx/>
              <a:uFillTx/>
              <a:cs typeface="+mn-cs"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+mn-ea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1" algn="l" defTabSz="0"/>
            <a:r>
              <a:rPr lang="zh-CN" altLang="en-US" sz="2000" dirty="0">
                <a:solidFill>
                  <a:srgbClr val="F51958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接口与接口之间是继承关系，而且可以多继承</a:t>
            </a:r>
          </a:p>
          <a:p>
            <a:pPr lvl="1" algn="l" defTabSz="0"/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接口的出现避免了单继承的局限性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833120" y="1789430"/>
            <a:ext cx="8865870" cy="179197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[修饰符]   interface 接口名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</a:t>
            </a:r>
            <a:r>
              <a:rPr 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extends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接口名，接口名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    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接口中的方法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( ){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               }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pic>
        <p:nvPicPr>
          <p:cNvPr id="3" name="图片 -2147482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5137150"/>
            <a:ext cx="5439410" cy="1021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948690" y="4974590"/>
            <a:ext cx="6021705" cy="133794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需求说明：</a:t>
            </a:r>
            <a:br>
              <a:rPr lang="zh-CN" altLang="en-US" sz="2000"/>
            </a:br>
            <a:r>
              <a:rPr lang="zh-CN" altLang="en-US" sz="2000"/>
              <a:t>世界上有很多人种，例如中国人、美国人等，他们所说的语言各不相同。不管是什么人种，他们都是人类</a:t>
            </a:r>
          </a:p>
          <a:p>
            <a:r>
              <a:rPr lang="zh-CN" altLang="en-US" sz="2000"/>
              <a:t>实现步骤:</a:t>
            </a:r>
          </a:p>
          <a:p>
            <a:pPr marL="0" indent="0">
              <a:buNone/>
            </a:pPr>
            <a:r>
              <a:rPr lang="zh-CN" altLang="en-US" sz="2000"/>
              <a:t>    (1) 创建一个接口Person，定义一个抽象方法say()</a:t>
            </a:r>
          </a:p>
          <a:p>
            <a:pPr marL="0" indent="0">
              <a:buNone/>
            </a:pPr>
            <a:r>
              <a:rPr lang="zh-CN" altLang="en-US" sz="2000"/>
              <a:t>    (2) 创建Chinese 类实现Person，重写say方法</a:t>
            </a:r>
          </a:p>
          <a:p>
            <a:pPr marL="0" indent="0">
              <a:buNone/>
            </a:pPr>
            <a:r>
              <a:rPr lang="zh-CN" altLang="en-US" sz="2000"/>
              <a:t>    (</a:t>
            </a:r>
            <a:r>
              <a:rPr lang="en-US" altLang="zh-CN" sz="2000"/>
              <a:t>3</a:t>
            </a:r>
            <a:r>
              <a:rPr lang="zh-CN" altLang="en-US" sz="2000"/>
              <a:t>) 创建American 类实现Person,重写say方法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2554605"/>
            <a:ext cx="1748155" cy="1748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9-</a:t>
            </a:r>
            <a:r>
              <a:rPr lang="zh-CN" altLang="en-US" dirty="0"/>
              <a:t>接口与抽象类的区别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86690" y="899160"/>
            <a:ext cx="11791950" cy="5958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</a:t>
            </a:r>
            <a:r>
              <a:rPr kumimoji="0" lang="en-US" altLang="zh-CN" sz="26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6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中接口是一个比抽象类更加抽象的概念，由于只声明行为，因此在接口中的方法均是抽象的</a:t>
            </a:r>
            <a:r>
              <a:rPr kumimoji="0" lang="en-US" altLang="zh-CN" sz="26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26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下表中罗列了接口和抽象类的差异：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抽象类体现继承关系，一个类只能单继承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接口体现实现关系，一个类可以多实现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抽象类是继承 </a:t>
            </a:r>
            <a:r>
              <a:rPr lang="en-US" altLang="x-none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is a</a:t>
            </a: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关系 （所属关系）在定义该体系的基本共性内容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接口是实现是</a:t>
            </a:r>
            <a:r>
              <a:rPr lang="en-US" altLang="x-none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like a</a:t>
            </a: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关系（不所属关系）在定义该体系额外功能</a:t>
            </a:r>
            <a:endParaRPr lang="zh-CN" altLang="en-US" sz="25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7311" y="2157536"/>
          <a:ext cx="11214908" cy="210185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38425"/>
                <a:gridCol w="3339012"/>
                <a:gridCol w="523747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 class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interface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3788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不用限制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 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 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3904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构造方法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可有可无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455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普通方法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可以有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必须是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抽象方法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370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单一继承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多重实现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（接口继承接口时为多重继承）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10-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  <a:sym typeface="+mn-ea"/>
              </a:rPr>
              <a:t>接口可实现多继承原因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接口继承与类继承对比：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Java类的继承是单一继承，Java接口的继承是多重继承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接口可实现多继承原因分析：</a:t>
            </a:r>
          </a:p>
          <a:p>
            <a:pPr marL="6858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不允许类多重继承的主要原因是，如果A同时继承B和C，而B和C同时有一个D方法，A无法确定该继承那一个</a:t>
            </a:r>
          </a:p>
          <a:p>
            <a:pPr marL="6858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接口全都是抽象方法，不存在实现冲突，继承谁都可以，所以接口可继承多个接口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70" y="849630"/>
            <a:ext cx="9607550" cy="543242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、抽象的概念与定义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、抽象类的特点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、抽象类与普通类的异同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sz="2400" dirty="0"/>
              <a:t>抽象连写</a:t>
            </a:r>
            <a:endParaRPr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5</a:t>
            </a:r>
            <a:r>
              <a:rPr lang="zh-CN" altLang="en-US" sz="2400" dirty="0"/>
              <a:t>、</a:t>
            </a:r>
            <a:r>
              <a:rPr sz="2400" dirty="0"/>
              <a:t>接口的</a:t>
            </a:r>
            <a:r>
              <a:rPr lang="zh-CN" sz="2400" dirty="0"/>
              <a:t>概念</a:t>
            </a:r>
            <a:endParaRPr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6</a:t>
            </a:r>
            <a:r>
              <a:rPr lang="zh-CN" altLang="en-US" sz="2400" dirty="0"/>
              <a:t>、</a:t>
            </a:r>
            <a:r>
              <a:rPr sz="2400" dirty="0"/>
              <a:t>定义接口的格式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7</a:t>
            </a:r>
            <a:r>
              <a:rPr lang="zh-CN" altLang="en-US" sz="2400" dirty="0"/>
              <a:t>、</a:t>
            </a:r>
            <a:r>
              <a:rPr sz="2400" dirty="0"/>
              <a:t>类与接口的关系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8</a:t>
            </a:r>
            <a:r>
              <a:rPr lang="zh-CN" altLang="en-US" sz="2400" dirty="0"/>
              <a:t>、</a:t>
            </a:r>
            <a:r>
              <a:rPr sz="2400" dirty="0"/>
              <a:t>接口和接口的关系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9</a:t>
            </a:r>
            <a:r>
              <a:rPr lang="zh-CN" altLang="en-US" sz="2400" dirty="0"/>
              <a:t>、</a:t>
            </a:r>
            <a:r>
              <a:rPr sz="2400" dirty="0"/>
              <a:t>接口与抽象类的区别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10</a:t>
            </a:r>
            <a:r>
              <a:rPr lang="zh-CN" altLang="en-US" sz="2400" dirty="0"/>
              <a:t>、</a:t>
            </a:r>
            <a:r>
              <a:rPr sz="2400" dirty="0"/>
              <a:t>接口可实现多继承原因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11</a:t>
            </a:r>
            <a:r>
              <a:rPr lang="zh-CN" altLang="en-US" sz="2400" dirty="0"/>
              <a:t>、</a:t>
            </a:r>
            <a:r>
              <a:rPr sz="2400" dirty="0"/>
              <a:t>JDK8接口的默认方法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12</a:t>
            </a:r>
            <a:r>
              <a:rPr lang="zh-CN" altLang="en-US" sz="2400" dirty="0"/>
              <a:t>、面向接口编程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3200" dirty="0"/>
              <a:t> JDK8</a:t>
            </a:r>
            <a:r>
              <a:rPr lang="zh-CN" altLang="en-US" sz="32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之前，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接口纯粹是契约的集合，是一种程序设计的表达方式。从数据抽象的角度看，能够在不定义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class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的同时又可以定义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type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，是程序设计中强大而有用的机制。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接口就是这些纯粹的接口组成的数据抽象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之前，接口不能升级。因为在接口中添加一个方法，会导致老版本接口的所有实现类的中断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2800" dirty="0"/>
              <a:t> JDK8</a:t>
            </a:r>
            <a:r>
              <a:rPr lang="zh-CN" altLang="en-US" sz="28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之后，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lambda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表达式作为核心出现，为了配合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lambda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表达式，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JDK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Collection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库需要添加新的方法，如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forEach()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stream()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等，于是引入了默认方法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(defender methods,Virtual extension methods)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默认方法是库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框架设计者的后悔药。对于以前的遗留代码，大家都不知道有这个新方法，既不会调用，也不会去实现，如同不存在；编写新代码的程序员可以将它视为保底的方法体。类型层次中任何符合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override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规则的方法，优先于默认方法，因为遗留代码可能正好有同样的方法存在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2800" dirty="0"/>
              <a:t> JDK8</a:t>
            </a:r>
            <a:r>
              <a:rPr lang="zh-CN" altLang="en-US" sz="28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默认方法的声明很简单，直接在接口中把方法声明为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default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，之后再写方法的实现即可。这样所有的实现类都会继承这个方法：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869" y="2872512"/>
            <a:ext cx="6324600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0752" y="3920421"/>
            <a:ext cx="9686925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7" name="圆角矩形 6"/>
          <p:cNvSpPr/>
          <p:nvPr/>
        </p:nvSpPr>
        <p:spPr>
          <a:xfrm>
            <a:off x="1013047" y="3096727"/>
            <a:ext cx="4895384" cy="683971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6432621" y="3252679"/>
            <a:ext cx="502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关键字声明默认方法，并提供方法实现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747228" y="4600310"/>
            <a:ext cx="1930280" cy="34198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 flipV="1">
            <a:off x="1549789" y="3780698"/>
            <a:ext cx="1931965" cy="819613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8606" y="5118241"/>
            <a:ext cx="4591050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12" name="文本框 13"/>
          <p:cNvSpPr txBox="1"/>
          <p:nvPr/>
        </p:nvSpPr>
        <p:spPr>
          <a:xfrm>
            <a:off x="5226322" y="5289745"/>
            <a:ext cx="502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707643" y="5296758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2800" dirty="0"/>
              <a:t> JDK8</a:t>
            </a:r>
            <a:r>
              <a:rPr lang="zh-CN" altLang="en-US" sz="28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默认方法理论上抹杀了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接口与抽象类的本质区别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前者是行为契约的集合，后者是接口与实现的结合体。当然，语法上两者的差别和以前一样。这就需要我们来自觉维护两者的本质区别，把默认方法作为库、框架向前兼容的手段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12-</a:t>
            </a:r>
            <a:r>
              <a:rPr lang="zh-CN" altLang="en-US"/>
              <a:t>面向接口编程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885" y="849630"/>
            <a:ext cx="8599170" cy="5448935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三层架构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</a:t>
            </a:r>
            <a:r>
              <a:rPr lang="zh-CN" altLang="en-US" sz="2000"/>
              <a:t> UI展示层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      业务层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      数据层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800"/>
              <a:t>使用三层架构编写图书商城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800"/>
              <a:t>   </a:t>
            </a:r>
            <a:r>
              <a:rPr lang="zh-CN" altLang="en-US" sz="2000"/>
              <a:t>(1)登录功能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000"/>
              <a:t>    (2)修改密码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000"/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3495675"/>
            <a:ext cx="3762375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>
                <a:sym typeface="+mn-ea"/>
              </a:rPr>
              <a:t>抽象的概念与定义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450"/>
            <a:ext cx="4145280" cy="73850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内容占位符 2"/>
          <p:cNvSpPr txBox="1"/>
          <p:nvPr/>
        </p:nvSpPr>
        <p:spPr>
          <a:xfrm>
            <a:off x="172720" y="666750"/>
            <a:ext cx="10902315" cy="73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中的抽象类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358640" y="1682750"/>
            <a:ext cx="3748405" cy="98615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int        age;</a:t>
            </a:r>
          </a:p>
          <a:p>
            <a:pPr marL="342900" indent="-342900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String    name;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Sring  cry(  ){       ...........    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871345" y="3638550"/>
            <a:ext cx="4030345" cy="138430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Sring  cry(  ){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System.out.println(“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汪汪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.....”) ; 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80" y="3387090"/>
            <a:ext cx="1113790" cy="1487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5" y="3387090"/>
            <a:ext cx="1090295" cy="14490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59425" y="941705"/>
            <a:ext cx="1639570" cy="464185"/>
          </a:xfrm>
          <a:prstGeom prst="rect">
            <a:avLst/>
          </a:prstGeom>
          <a:solidFill>
            <a:schemeClr val="bg1"/>
          </a:solidFill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犬科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7198995" y="3638550"/>
            <a:ext cx="4029075" cy="138430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Sring  cry(  ){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System.out.println(“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嗷嗷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.....”) ; 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577715" y="2668905"/>
            <a:ext cx="598805" cy="89979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479665" y="2668905"/>
            <a:ext cx="627380" cy="8921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0215" y="5284470"/>
            <a:ext cx="1046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什么时候使用抽象？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当描述一个类的时候，如果一个类不应该有对象，那么该类就可以定义为抽象类，</a:t>
            </a:r>
          </a:p>
          <a:p>
            <a:pPr algn="l"/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如果不能确定功能方法如何定义，功能方法应该描述为抽象方法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知识点</a:t>
            </a:r>
            <a:r>
              <a:rPr lang="en-US" altLang="zh-CN" sz="2800" dirty="0"/>
              <a:t>1-</a:t>
            </a:r>
            <a:r>
              <a:rPr lang="zh-CN" altLang="en-US" sz="2800" dirty="0"/>
              <a:t>抽象的概念与定义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53365" y="704850"/>
            <a:ext cx="1179195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抽象类的概念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: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如果一个类中没有包含足够的信息来描绘一个具体的对象，这样的类就是抽象类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抽象类必须用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ourier New" panose="02070309020205020404" pitchFamily="1" charset="0"/>
              </a:rPr>
              <a:t>abstract关键字来修饰。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抽象方法的概念</a:t>
            </a:r>
            <a:r>
              <a:rPr lang="en-US" altLang="zh-CN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没有功能主体的方法称为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抽象方法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抽象方法必须用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ourier New" panose="02070309020205020404" pitchFamily="1" charset="0"/>
              </a:rPr>
              <a:t>abstract关键字来修饰，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只有方法声明，没有方法体，且必须定义在抽象类中。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15315" y="2098675"/>
            <a:ext cx="6447790" cy="109283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[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访问权限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类名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	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成员列表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5465" y="4921250"/>
            <a:ext cx="6260465" cy="130492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类名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{ </a:t>
            </a:r>
            <a:endParaRPr lang="zh-CN" altLang="en-US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 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 //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抽象方法</a:t>
            </a:r>
            <a:endParaRPr lang="en-US" altLang="zh-CN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public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abstract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String cry();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 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7" name="AutoShape 4"/>
          <p:cNvSpPr/>
          <p:nvPr/>
        </p:nvSpPr>
        <p:spPr>
          <a:xfrm>
            <a:off x="7302500" y="5352415"/>
            <a:ext cx="4370705" cy="44192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14:hiddenFill>
            </a:ext>
          </a:extLst>
        </p:spPr>
        <p:txBody>
          <a:bodyPr wrap="squar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如：public abstract void draw();</a:t>
            </a:r>
          </a:p>
        </p:txBody>
      </p:sp>
      <p:sp>
        <p:nvSpPr>
          <p:cNvPr id="9" name="AutoShape 4"/>
          <p:cNvSpPr/>
          <p:nvPr/>
        </p:nvSpPr>
        <p:spPr>
          <a:xfrm>
            <a:off x="7188200" y="1398905"/>
            <a:ext cx="4745990" cy="227883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14:hiddenFill>
            </a:ext>
          </a:extLst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示例：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Shapes {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    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draw();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draw(){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//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具体代码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}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抽象类的特点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抽象类不可以被实例化，也就是不可以用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ourier New" panose="02070309020205020404" pitchFamily="1" charset="0"/>
              </a:rPr>
              <a:t>new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创建对象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，但有构造方法。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5195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抽象类通过其子类实例化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，而子类需要覆盖掉抽象类中所有的抽象方法后才可以创建对象，否则该子类也是抽象类。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方法只有声明没有实现时，该方法就是抽象方法，需要用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abstract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来修饰，抽象方法必须定义在抽象类中，该类也必须被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abstract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来修饰。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用abstract修饰的类就是抽象类。</a:t>
            </a:r>
            <a:r>
              <a:rPr lang="zh-CN" altLang="en-US" sz="2400" kern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抽象方法必须定义在抽象类中</a:t>
            </a: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。但是</a:t>
            </a:r>
            <a:r>
              <a:rPr lang="zh-CN" altLang="en-US" sz="2400" kern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抽象类中不一定有抽象方法</a:t>
            </a: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抽象类可以有成员属性和非抽象的成员方法。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>
                <a:sym typeface="+mn-ea"/>
              </a:rPr>
              <a:t>抽象类的特点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22765" y="84951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2000" dirty="0">
                <a:ea typeface="宋体" panose="02010600030101010101" pitchFamily="2" charset="-122"/>
                <a:sym typeface="+mn-ea"/>
              </a:rPr>
              <a:t>抽象类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可以没有抽象方法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 sz="2000" dirty="0">
                <a:ea typeface="宋体" panose="02010600030101010101" pitchFamily="2" charset="-122"/>
                <a:sym typeface="+mn-ea"/>
              </a:rPr>
              <a:t>抽象类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可以继承普通类与抽象类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 sz="2000" dirty="0">
                <a:ea typeface="宋体" panose="02010600030101010101" pitchFamily="2" charset="-122"/>
                <a:sym typeface="+mn-ea"/>
              </a:rPr>
              <a:t>抽象类不能直接使用类名创建实例，但是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有构造方法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，构造方法是让子类进行初始化。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与其他修饰符的关系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final</a:t>
            </a:r>
            <a:r>
              <a:rPr 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abstract</a:t>
            </a:r>
            <a:r>
              <a:rPr 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不能共存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final: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它的作用  修饰类代表不可以继承  修饰方法不可重写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abstract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修饰类就是用来被继承的，修饰方法就是用来被重写的。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修饰的方法可以用类名调用，对于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修饰的方法没有具体的方法实现，所以不能直接调用，也就是说不可以与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共存。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private</a:t>
            </a:r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private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修饰的只能在本类中使用，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方法是用来被子类进行重写的，有矛盾所有不能共存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53855" y="224155"/>
            <a:ext cx="2322195" cy="14433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sz="2800" dirty="0">
                <a:cs typeface="微软雅黑 Light" panose="020B0502040204020203" pitchFamily="34" charset="-122"/>
              </a:rPr>
              <a:t>3-</a:t>
            </a:r>
            <a:r>
              <a:rPr lang="zh-CN" altLang="en-US" sz="3000" dirty="0">
                <a:sym typeface="黑体" panose="02010609060101010101" charset="-122"/>
              </a:rPr>
              <a:t>抽象类与普通类的异同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2143760"/>
            <a:ext cx="11791950" cy="33286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黑体" panose="02010609060101010101" charset="-122"/>
              </a:rPr>
              <a:t>不同点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 eaLnBrk="1" hangingPunct="1"/>
            <a:r>
              <a:rPr lang="zh-CN" altLang="en-US" sz="2400" dirty="0">
                <a:sym typeface="Calibri" panose="020F0502020204030204" charset="0"/>
              </a:rPr>
              <a:t>普通类有足够信息来描述事物，抽身象类描述事物的信息有可能不够充足</a:t>
            </a:r>
            <a:endParaRPr lang="en-US" altLang="zh-CN" sz="2400" kern="1200" dirty="0">
              <a:cs typeface="+mn-cs"/>
              <a:sym typeface="Calibri" panose="020F0502020204030204" charset="0"/>
            </a:endParaRPr>
          </a:p>
          <a:p>
            <a:pPr lvl="1" algn="l" defTabSz="0" eaLnBrk="1" hangingPunct="1"/>
            <a:r>
              <a:rPr lang="zh-CN" altLang="en-US" sz="2400" dirty="0">
                <a:sym typeface="Calibri" panose="020F0502020204030204" charset="0"/>
              </a:rPr>
              <a:t>普通类不能定义抽象方法，只能定义普通方法，</a:t>
            </a:r>
            <a:r>
              <a:rPr lang="zh-CN" altLang="en-US" sz="2400" dirty="0">
                <a:solidFill>
                  <a:srgbClr val="FF0000"/>
                </a:solidFill>
                <a:sym typeface="Calibri" panose="020F0502020204030204" charset="0"/>
              </a:rPr>
              <a:t>抽象类中可以定义抽象方法，同时也可以定义普通方法</a:t>
            </a:r>
            <a:endParaRPr lang="en-US" altLang="zh-CN" sz="2400" kern="1200" dirty="0">
              <a:solidFill>
                <a:srgbClr val="FF0000"/>
              </a:solidFill>
              <a:cs typeface="+mn-cs"/>
              <a:sym typeface="Calibri" panose="020F0502020204030204" charset="0"/>
            </a:endParaRPr>
          </a:p>
          <a:p>
            <a:pPr lvl="1" algn="l" defTabSz="0" eaLnBrk="1" hangingPunct="1"/>
            <a:r>
              <a:rPr lang="zh-CN" altLang="en-US" sz="2400" dirty="0">
                <a:sym typeface="Calibri" panose="020F0502020204030204" charset="0"/>
              </a:rPr>
              <a:t>普通类可以被实例化，抽象类不可以被实例化</a:t>
            </a:r>
            <a:endParaRPr lang="en-US" altLang="zh-CN" sz="2400" kern="1200" dirty="0">
              <a:cs typeface="+mn-cs"/>
              <a:sym typeface="Calibri" panose="020F0502020204030204" charset="0"/>
            </a:endParaRPr>
          </a:p>
          <a:p>
            <a:pPr marL="457200" lvl="1" indent="0" algn="l" defTabSz="0">
              <a:buNone/>
            </a:pP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4986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黑体" panose="02010609060101010101" charset="-122"/>
              </a:rPr>
              <a:t>相同点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/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访</a:t>
            </a:r>
            <a:r>
              <a:rPr lang="zh-CN" altLang="en-US" dirty="0">
                <a:sym typeface="Calibri" panose="020F0502020204030204" charset="0"/>
              </a:rPr>
              <a:t>抽象类和普通类都是用来描述事物的，都在内部定义了成员。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</a:t>
            </a:r>
            <a:r>
              <a:rPr lang="zh-CN" altLang="en-US" dirty="0"/>
              <a:t>抽象练习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665" y="753745"/>
            <a:ext cx="10096500" cy="5530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2500"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训练要点：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抽象类的定义和继承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抽象方法定义和重写 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需求说明：</a:t>
            </a: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1：定义抽象类MyShape（图形）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定义抽象方法获取图形的长度和面积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2：定义子类Rect继承父类MyShape   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定义自身特有的长和宽（成员变量）  width height;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实现父类未实现的函数。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3：定义子类 Circle实现父类MyShape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定义自身特有的半径和圆周率（使用常量）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实现父类为实现的方法。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0" y="849630"/>
            <a:ext cx="1819275" cy="181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抽象练习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12775" y="933450"/>
            <a:ext cx="9671050" cy="544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训练要点：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抽象类的定义和继承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抽象方法定义和重写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需求说明：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修改Pet类为抽象类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修改Pet类的print()方法为抽象方法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输出Dog信息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35" y="933450"/>
            <a:ext cx="1819275" cy="181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55,&quot;width&quot;:475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55,&quot;width&quot;:47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818805a-ff18-4a77-8c34-6a8d0ca0ba9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1975</Words>
  <Application>WPS 演示</Application>
  <PresentationFormat>自定义</PresentationFormat>
  <Paragraphs>238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抽象和接口</vt:lpstr>
      <vt:lpstr>本章目标</vt:lpstr>
      <vt:lpstr> 知识点1-抽象的概念与定义 </vt:lpstr>
      <vt:lpstr>知识点1-抽象的概念与定义</vt:lpstr>
      <vt:lpstr>知识点2-抽象类的特点</vt:lpstr>
      <vt:lpstr>知识点2-抽象类的特点</vt:lpstr>
      <vt:lpstr>知识点3-抽象类与普通类的异同</vt:lpstr>
      <vt:lpstr>知识点4-抽象练习</vt:lpstr>
      <vt:lpstr>知识点4-抽象练习</vt:lpstr>
      <vt:lpstr>知识点5-接口的概念</vt:lpstr>
      <vt:lpstr>知识点5-接口的概念</vt:lpstr>
      <vt:lpstr>知识点6-定义接口的格式</vt:lpstr>
      <vt:lpstr>知识点6-定义接口的格式</vt:lpstr>
      <vt:lpstr> 知识点7-类与接口的关系 </vt:lpstr>
      <vt:lpstr>知识点7-类与接口的关系</vt:lpstr>
      <vt:lpstr>知识点8-接口和接口的关系</vt:lpstr>
      <vt:lpstr>案例</vt:lpstr>
      <vt:lpstr>知识点9-接口与抽象类的区别</vt:lpstr>
      <vt:lpstr>知识点10-接口可实现多继承原因</vt:lpstr>
      <vt:lpstr>知识点11- JDK8接口的默认方法</vt:lpstr>
      <vt:lpstr>知识点11- JDK8接口的默认方法</vt:lpstr>
      <vt:lpstr>知识点11- JDK8接口的默认方法</vt:lpstr>
      <vt:lpstr>知识点11- JDK8接口的默认方法</vt:lpstr>
      <vt:lpstr>知识点12-面向接口编程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1433</cp:revision>
  <dcterms:created xsi:type="dcterms:W3CDTF">2014-03-19T14:07:00Z</dcterms:created>
  <dcterms:modified xsi:type="dcterms:W3CDTF">2021-09-03T08:35:13Z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