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8"/>
  </p:handoutMasterIdLst>
  <p:sldIdLst>
    <p:sldId id="478" r:id="rId3"/>
    <p:sldId id="493" r:id="rId5"/>
    <p:sldId id="574" r:id="rId6"/>
    <p:sldId id="567" r:id="rId7"/>
    <p:sldId id="575" r:id="rId8"/>
    <p:sldId id="576" r:id="rId9"/>
    <p:sldId id="577" r:id="rId10"/>
    <p:sldId id="578" r:id="rId11"/>
    <p:sldId id="580" r:id="rId12"/>
    <p:sldId id="582" r:id="rId13"/>
    <p:sldId id="569" r:id="rId14"/>
    <p:sldId id="570" r:id="rId15"/>
    <p:sldId id="571" r:id="rId16"/>
    <p:sldId id="572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66"/>
    <a:srgbClr val="FF3300"/>
    <a:srgbClr val="990000"/>
    <a:srgbClr val="AE0B0B"/>
    <a:srgbClr val="CC6600"/>
    <a:srgbClr val="3B9D3B"/>
    <a:srgbClr val="3D3D3D"/>
    <a:srgbClr val="CC3300"/>
    <a:srgbClr val="393939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860" autoAdjust="0"/>
    <p:restoredTop sz="79459" autoAdjust="0"/>
  </p:normalViewPr>
  <p:slideViewPr>
    <p:cSldViewPr snapToGrid="0">
      <p:cViewPr varScale="1">
        <p:scale>
          <a:sx n="54" d="100"/>
          <a:sy n="54" d="100"/>
        </p:scale>
        <p:origin x="888" y="76"/>
      </p:cViewPr>
      <p:guideLst>
        <p:guide orient="horz" pos="2192"/>
        <p:guide pos="382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40" d="100"/>
        <a:sy n="40" d="100"/>
      </p:scale>
      <p:origin x="0" y="0"/>
    </p:cViewPr>
  </p:sorterViewPr>
  <p:notesViewPr>
    <p:cSldViewPr snapToGrid="0">
      <p:cViewPr varScale="1">
        <p:scale>
          <a:sx n="56" d="100"/>
          <a:sy n="56" d="100"/>
        </p:scale>
        <p:origin x="285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handoutMaster" Target="handoutMasters/handoutMaster1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FDAFF6-F84F-4348-8062-22F68F2F883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8F3BBD-B065-4C1F-9D2D-1D16C98090F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89AA82-4130-4734-8B4A-6884A501501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0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FD3F2B93-9582-4403-A8D9-97AE827D92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699B6DDD-08F0-436D-982C-F99374840B33}" type="slidenum">
              <a:rPr lang="zh-CN" altLang="en-US" smtClean="0"/>
            </a:fld>
            <a:endParaRPr lang="zh-CN" altLang="en-US"/>
          </a:p>
        </p:txBody>
      </p:sp>
      <p:pic>
        <p:nvPicPr>
          <p:cNvPr id="8" name="Picture 7" descr="Picture1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9851569" y="179024"/>
            <a:ext cx="2153196" cy="720894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FD3F2B93-9582-4403-A8D9-97AE827D92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699B6DDD-08F0-436D-982C-F99374840B3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 descr="C:\Users\wangwengping\Desktop\logo1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35631" y="161755"/>
            <a:ext cx="1224569" cy="1236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508" y="881"/>
            <a:ext cx="11573813" cy="849126"/>
          </a:xfrm>
        </p:spPr>
        <p:txBody>
          <a:bodyPr>
            <a:normAutofit/>
          </a:bodyPr>
          <a:lstStyle>
            <a:lvl1pPr>
              <a:defRPr sz="300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6570" y="899047"/>
            <a:ext cx="11792070" cy="5448937"/>
          </a:xfr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FD3F2B93-9582-4403-A8D9-97AE827D92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699B6DDD-08F0-436D-982C-F99374840B33}" type="slidenum">
              <a:rPr lang="zh-CN" altLang="en-US" smtClean="0"/>
            </a:fld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0" y="123119"/>
            <a:ext cx="173510" cy="598099"/>
          </a:xfrm>
          <a:prstGeom prst="rect">
            <a:avLst/>
          </a:prstGeom>
          <a:solidFill>
            <a:schemeClr val="accent1">
              <a:lumMod val="7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10" name="Picture 9" descr="Picture1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0178141" y="6062200"/>
            <a:ext cx="1787437" cy="598437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510" y="12302"/>
            <a:ext cx="11637135" cy="819731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zh-CN" altLang="en-US" sz="300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FD3F2B93-9582-4403-A8D9-97AE827D92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699B6DDD-08F0-436D-982C-F99374840B33}" type="slidenum">
              <a:rPr lang="zh-CN" altLang="en-US" smtClean="0"/>
            </a:fld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0" y="123119"/>
            <a:ext cx="173510" cy="598099"/>
          </a:xfrm>
          <a:prstGeom prst="rect">
            <a:avLst/>
          </a:prstGeom>
          <a:solidFill>
            <a:schemeClr val="accent1">
              <a:lumMod val="7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FD3F2B93-9582-4403-A8D9-97AE827D92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699B6DDD-08F0-436D-982C-F99374840B3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>
              <a:def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D3F2B93-9582-4403-A8D9-97AE827D92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6DDD-08F0-436D-982C-F99374840B3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D3F2B93-9582-4403-A8D9-97AE827D92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6DDD-08F0-436D-982C-F99374840B3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 sz="28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 sz="24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 sz="20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 sz="20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FD3F2B93-9582-4403-A8D9-97AE827D92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699B6DDD-08F0-436D-982C-F99374840B3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FD3F2B93-9582-4403-A8D9-97AE827D92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699B6DDD-08F0-436D-982C-F99374840B3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FD3F2B93-9582-4403-A8D9-97AE827D92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699B6DDD-08F0-436D-982C-F99374840B3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B6DDD-08F0-436D-982C-F99374840B3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410230"/>
            <a:ext cx="9144000" cy="2387600"/>
          </a:xfrm>
        </p:spPr>
        <p:txBody>
          <a:bodyPr anchor="ctr">
            <a:normAutofit/>
          </a:bodyPr>
          <a:lstStyle/>
          <a:p>
            <a:r>
              <a:rPr lang="zh-CN" altLang="en-US" sz="6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包装类型</a:t>
            </a:r>
            <a:endParaRPr lang="zh-CN" altLang="en-US" sz="6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8593" y="246"/>
            <a:ext cx="11573813" cy="849126"/>
          </a:xfrm>
        </p:spPr>
        <p:txBody>
          <a:bodyPr>
            <a:normAutofit/>
          </a:bodyPr>
          <a:lstStyle/>
          <a:p>
            <a:r>
              <a:rPr lang="zh-CN" altLang="en-US" dirty="0"/>
              <a:t>知识点</a:t>
            </a:r>
            <a:r>
              <a:rPr lang="en-US" altLang="zh-CN" dirty="0"/>
              <a:t>1- Java</a:t>
            </a:r>
            <a:r>
              <a:rPr lang="zh-CN" altLang="en-US" dirty="0"/>
              <a:t>中的包装类型</a:t>
            </a:r>
            <a:r>
              <a:rPr lang="en-US" altLang="zh-CN" dirty="0">
                <a:sym typeface="+mn-ea"/>
              </a:rPr>
              <a:t>-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Character类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的常用方法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933553"/>
            <a:ext cx="11792070" cy="5448937"/>
          </a:xfrm>
        </p:spPr>
        <p:txBody>
          <a:bodyPr>
            <a:normAutofit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内容占位符 2"/>
          <p:cNvSpPr txBox="1"/>
          <p:nvPr/>
        </p:nvSpPr>
        <p:spPr>
          <a:xfrm>
            <a:off x="388095" y="766915"/>
            <a:ext cx="11015870" cy="6440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Character类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的常用方法示例</a:t>
            </a:r>
            <a:r>
              <a:rPr lang="en-US" altLang="zh-CN" sz="2400" dirty="0">
                <a:latin typeface="Courier New" panose="02070309020205020404" pitchFamily="1" charset="0"/>
                <a:ea typeface="黑体" panose="02010609060101010101" pitchFamily="2" charset="-122"/>
                <a:sym typeface="+mn-ea"/>
              </a:rPr>
              <a:t>:</a:t>
            </a:r>
            <a:endParaRPr lang="en-US" altLang="zh-CN" sz="2400" dirty="0">
              <a:latin typeface="Courier New" panose="02070309020205020404" pitchFamily="1" charset="0"/>
              <a:ea typeface="黑体" panose="02010609060101010101" pitchFamily="2" charset="-122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20482" name="Text Box 4"/>
          <p:cNvSpPr txBox="1"/>
          <p:nvPr/>
        </p:nvSpPr>
        <p:spPr>
          <a:xfrm>
            <a:off x="1220153" y="1596073"/>
            <a:ext cx="8281987" cy="4786312"/>
          </a:xfrm>
          <a:prstGeom prst="rect">
            <a:avLst/>
          </a:prstGeom>
          <a:solidFill>
            <a:schemeClr val="bg1"/>
          </a:solidFill>
          <a:ln w="57150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marL="342900" indent="-342900"/>
            <a:r>
              <a:rPr lang="en-US" altLang="zh-CN" sz="1400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public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400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class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 CharacterDemo {</a:t>
            </a:r>
            <a:endParaRPr lang="en-US" altLang="zh-CN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/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en-US" altLang="zh-CN" sz="1400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public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400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static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400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void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 main(String[] args) {</a:t>
            </a:r>
            <a:endParaRPr lang="en-US" altLang="zh-CN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/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en-US" altLang="zh-CN" sz="1400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char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[] charArray = {</a:t>
            </a:r>
            <a:r>
              <a:rPr lang="en-US" altLang="zh-CN" sz="1400" dirty="0">
                <a:solidFill>
                  <a:srgbClr val="CC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'*'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lang="en-US" altLang="zh-CN" sz="1400" dirty="0">
                <a:solidFill>
                  <a:srgbClr val="CC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'7'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lang="en-US" altLang="zh-CN" sz="1400" dirty="0">
                <a:solidFill>
                  <a:srgbClr val="CC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'b'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lang="en-US" altLang="zh-CN" sz="1400" dirty="0">
                <a:solidFill>
                  <a:srgbClr val="CC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' '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lang="en-US" altLang="zh-CN" sz="1400" dirty="0">
                <a:solidFill>
                  <a:srgbClr val="CC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'A'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};</a:t>
            </a:r>
            <a:endParaRPr lang="en-US" altLang="zh-CN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/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en-US" altLang="zh-CN" sz="1400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for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 (</a:t>
            </a:r>
            <a:r>
              <a:rPr lang="en-US" altLang="zh-CN" sz="1400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 i = 0; i &lt; charArray.length; i++) {</a:t>
            </a:r>
            <a:endParaRPr lang="en-US" altLang="zh-CN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/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      </a:t>
            </a:r>
            <a:r>
              <a:rPr lang="en-US" altLang="zh-CN" sz="1400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 (Character.isDigit(charArray[i])) {</a:t>
            </a:r>
            <a:endParaRPr lang="en-US" altLang="zh-CN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/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        System.out.println(charArray[i] + </a:t>
            </a:r>
            <a:r>
              <a:rPr lang="en-US" altLang="zh-CN" sz="1400" dirty="0">
                <a:solidFill>
                  <a:srgbClr val="CC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r>
              <a:rPr lang="zh-CN" altLang="en-US" sz="1400" dirty="0">
                <a:solidFill>
                  <a:srgbClr val="CC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是一个数字。</a:t>
            </a:r>
            <a:r>
              <a:rPr lang="en-US" altLang="zh-CN" sz="1400" dirty="0">
                <a:solidFill>
                  <a:srgbClr val="CC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);</a:t>
            </a:r>
            <a:endParaRPr lang="en-US" altLang="zh-CN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/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      }</a:t>
            </a:r>
            <a:endParaRPr lang="en-US" altLang="zh-CN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/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     </a:t>
            </a:r>
            <a:r>
              <a:rPr lang="en-US" altLang="zh-CN" sz="1400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 (Character.isLetter(charArray[i])) {</a:t>
            </a:r>
            <a:endParaRPr lang="en-US" altLang="zh-CN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/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        System.out.println(charArray[i] + </a:t>
            </a:r>
            <a:r>
              <a:rPr lang="en-US" altLang="zh-CN" sz="1400" dirty="0">
                <a:solidFill>
                  <a:srgbClr val="CC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r>
              <a:rPr lang="zh-CN" altLang="en-US" sz="1400" dirty="0">
                <a:solidFill>
                  <a:srgbClr val="CC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是一个字母。</a:t>
            </a:r>
            <a:r>
              <a:rPr lang="en-US" altLang="zh-CN" sz="1400" dirty="0">
                <a:solidFill>
                  <a:srgbClr val="CC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);</a:t>
            </a:r>
            <a:endParaRPr lang="en-US" altLang="zh-CN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/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      }</a:t>
            </a:r>
            <a:endParaRPr lang="en-US" altLang="zh-CN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/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      </a:t>
            </a:r>
            <a:r>
              <a:rPr lang="en-US" altLang="zh-CN" sz="1400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 (Character.isWhitespace(charArray[i])) {</a:t>
            </a:r>
            <a:endParaRPr lang="en-US" altLang="zh-CN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/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        System.out.println(charArray[i] + </a:t>
            </a:r>
            <a:r>
              <a:rPr lang="en-US" altLang="zh-CN" sz="1400" dirty="0">
                <a:solidFill>
                  <a:srgbClr val="CC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r>
              <a:rPr lang="zh-CN" altLang="en-US" sz="1400" dirty="0">
                <a:solidFill>
                  <a:srgbClr val="CC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是一个空格。</a:t>
            </a:r>
            <a:r>
              <a:rPr lang="en-US" altLang="zh-CN" sz="1400" dirty="0">
                <a:solidFill>
                  <a:srgbClr val="CC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);</a:t>
            </a:r>
            <a:endParaRPr lang="en-US" altLang="zh-CN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/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      }</a:t>
            </a:r>
            <a:endParaRPr lang="en-US" altLang="zh-CN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/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      </a:t>
            </a:r>
            <a:r>
              <a:rPr lang="en-US" altLang="zh-CN" sz="1400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 (Character.isLowerCase(charArray[i])) {</a:t>
            </a:r>
            <a:endParaRPr lang="en-US" altLang="zh-CN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/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        System.out.println(charArray[i] + </a:t>
            </a:r>
            <a:r>
              <a:rPr lang="en-US" altLang="zh-CN" sz="1400" dirty="0">
                <a:solidFill>
                  <a:srgbClr val="CC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r>
              <a:rPr lang="zh-CN" altLang="en-US" sz="1400" dirty="0">
                <a:solidFill>
                  <a:srgbClr val="CC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是小写形式。</a:t>
            </a:r>
            <a:r>
              <a:rPr lang="en-US" altLang="zh-CN" sz="1400" dirty="0">
                <a:solidFill>
                  <a:srgbClr val="CC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);</a:t>
            </a:r>
            <a:endParaRPr lang="en-US" altLang="zh-CN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/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      }</a:t>
            </a:r>
            <a:endParaRPr lang="en-US" altLang="zh-CN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/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      </a:t>
            </a:r>
            <a:r>
              <a:rPr lang="en-US" altLang="zh-CN" sz="1400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 (Character.isUpperCase(charArray[i])) {</a:t>
            </a:r>
            <a:endParaRPr lang="en-US" altLang="zh-CN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/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        System.out.println(charArray[i] + </a:t>
            </a:r>
            <a:r>
              <a:rPr lang="en-US" altLang="zh-CN" sz="1400" dirty="0">
                <a:solidFill>
                  <a:srgbClr val="CC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r>
              <a:rPr lang="zh-CN" altLang="en-US" sz="1400" dirty="0">
                <a:solidFill>
                  <a:srgbClr val="CC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是大写形式。</a:t>
            </a:r>
            <a:r>
              <a:rPr lang="en-US" altLang="zh-CN" sz="1400" dirty="0">
                <a:solidFill>
                  <a:srgbClr val="CC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);</a:t>
            </a:r>
            <a:endParaRPr lang="en-US" altLang="zh-CN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/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      }</a:t>
            </a:r>
            <a:endParaRPr lang="en-US" altLang="zh-CN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/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    }</a:t>
            </a:r>
            <a:endParaRPr lang="en-US" altLang="zh-CN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/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  }</a:t>
            </a:r>
            <a:endParaRPr lang="en-US" altLang="zh-CN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/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lang="en-US" altLang="zh-CN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知识点</a:t>
            </a:r>
            <a:r>
              <a:rPr lang="en-US" altLang="zh-CN" dirty="0"/>
              <a:t>2- Java</a:t>
            </a:r>
            <a:r>
              <a:rPr lang="zh-CN" altLang="en-US" dirty="0"/>
              <a:t>自动装箱与拆箱的使用方法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4690" y="933450"/>
            <a:ext cx="11097260" cy="1666240"/>
          </a:xfrm>
        </p:spPr>
        <p:txBody>
          <a:bodyPr>
            <a:normAutofit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内容占位符 2"/>
          <p:cNvSpPr txBox="1"/>
          <p:nvPr/>
        </p:nvSpPr>
        <p:spPr>
          <a:xfrm>
            <a:off x="353060" y="749935"/>
            <a:ext cx="11439525" cy="31737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装箱：</a:t>
            </a: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基本数据类型转换为包装器类型，称为装箱（</a:t>
            </a: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boxing</a:t>
            </a: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）；例如，</a:t>
            </a: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int</a:t>
            </a: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型转换为</a:t>
            </a: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Integer</a:t>
            </a: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类型；</a:t>
            </a:r>
            <a:endParaRPr kumimoji="0" lang="en-US" altLang="zh-CN" sz="20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拆箱：</a:t>
            </a: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包装器类型转换为基本数据类型，称为拆箱（</a:t>
            </a: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unboxing</a:t>
            </a: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）；例如</a:t>
            </a: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Integer</a:t>
            </a: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类型转换为</a:t>
            </a: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int</a:t>
            </a: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类型；</a:t>
            </a:r>
            <a:endParaRPr kumimoji="0" lang="en-US" altLang="zh-CN" sz="20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JDK1.5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以后，装箱拆箱可以自动进行；例如：</a:t>
            </a:r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69108" y="3132916"/>
            <a:ext cx="10687987" cy="2861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lumMod val="95000"/>
                  </a:schemeClr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r>
              <a:rPr lang="en-US" altLang="zh-CN" dirty="0">
                <a:ea typeface="微软雅黑 Light" panose="020B0502040204020203" pitchFamily="34" charset="-122"/>
              </a:rPr>
              <a:t>//</a:t>
            </a:r>
            <a:r>
              <a:rPr lang="zh-CN" altLang="en-US" dirty="0">
                <a:ea typeface="微软雅黑 Light" panose="020B0502040204020203" pitchFamily="34" charset="-122"/>
              </a:rPr>
              <a:t>传统的装箱、拆箱</a:t>
            </a:r>
            <a:endParaRPr lang="zh-CN" altLang="en-US" dirty="0">
              <a:ea typeface="微软雅黑 Light" panose="020B0502040204020203" pitchFamily="34" charset="-122"/>
            </a:endParaRPr>
          </a:p>
          <a:p>
            <a:r>
              <a:rPr lang="en-US" dirty="0" err="1">
                <a:ea typeface="微软雅黑 Light" panose="020B0502040204020203" pitchFamily="34" charset="-122"/>
              </a:rPr>
              <a:t>int</a:t>
            </a:r>
            <a:r>
              <a:rPr lang="en-US" dirty="0">
                <a:ea typeface="微软雅黑 Light" panose="020B0502040204020203" pitchFamily="34" charset="-122"/>
              </a:rPr>
              <a:t> a=128;</a:t>
            </a:r>
            <a:endParaRPr lang="en-US" dirty="0">
              <a:ea typeface="微软雅黑 Light" panose="020B0502040204020203" pitchFamily="34" charset="-122"/>
            </a:endParaRPr>
          </a:p>
          <a:p>
            <a:r>
              <a:rPr lang="en-US" dirty="0">
                <a:ea typeface="微软雅黑 Light" panose="020B0502040204020203" pitchFamily="34" charset="-122"/>
              </a:rPr>
              <a:t>Integer ao1=new Integer(a);</a:t>
            </a:r>
            <a:endParaRPr lang="en-US" dirty="0">
              <a:ea typeface="微软雅黑 Light" panose="020B0502040204020203" pitchFamily="34" charset="-122"/>
            </a:endParaRPr>
          </a:p>
          <a:p>
            <a:r>
              <a:rPr lang="en-US" dirty="0" err="1">
                <a:ea typeface="微软雅黑 Light" panose="020B0502040204020203" pitchFamily="34" charset="-122"/>
              </a:rPr>
              <a:t>int</a:t>
            </a:r>
            <a:r>
              <a:rPr lang="en-US" dirty="0">
                <a:ea typeface="微软雅黑 Light" panose="020B0502040204020203" pitchFamily="34" charset="-122"/>
              </a:rPr>
              <a:t> b1=ao1.intValue();	</a:t>
            </a:r>
            <a:endParaRPr lang="en-US" dirty="0">
              <a:ea typeface="微软雅黑 Light" panose="020B0502040204020203" pitchFamily="34" charset="-122"/>
            </a:endParaRPr>
          </a:p>
          <a:p>
            <a:r>
              <a:rPr lang="en-US" dirty="0">
                <a:ea typeface="微软雅黑 Light" panose="020B0502040204020203" pitchFamily="34" charset="-122"/>
              </a:rPr>
              <a:t>//</a:t>
            </a:r>
            <a:r>
              <a:rPr lang="zh-CN" altLang="en-US" dirty="0">
                <a:ea typeface="微软雅黑 Light" panose="020B0502040204020203" pitchFamily="34" charset="-122"/>
              </a:rPr>
              <a:t>自动装箱</a:t>
            </a:r>
            <a:endParaRPr lang="zh-CN" altLang="en-US" dirty="0">
              <a:ea typeface="微软雅黑 Light" panose="020B0502040204020203" pitchFamily="34" charset="-122"/>
            </a:endParaRPr>
          </a:p>
          <a:p>
            <a:r>
              <a:rPr lang="en-US" dirty="0">
                <a:ea typeface="微软雅黑 Light" panose="020B0502040204020203" pitchFamily="34" charset="-122"/>
              </a:rPr>
              <a:t>Integer ao2=a;</a:t>
            </a:r>
            <a:endParaRPr lang="en-US" dirty="0">
              <a:ea typeface="微软雅黑 Light" panose="020B0502040204020203" pitchFamily="34" charset="-122"/>
            </a:endParaRPr>
          </a:p>
          <a:p>
            <a:r>
              <a:rPr lang="en-US" dirty="0">
                <a:ea typeface="微软雅黑 Light" panose="020B0502040204020203" pitchFamily="34" charset="-122"/>
              </a:rPr>
              <a:t>Integer ao3=128;</a:t>
            </a:r>
            <a:endParaRPr lang="en-US" dirty="0">
              <a:ea typeface="微软雅黑 Light" panose="020B0502040204020203" pitchFamily="34" charset="-122"/>
            </a:endParaRPr>
          </a:p>
          <a:p>
            <a:r>
              <a:rPr lang="en-US" dirty="0">
                <a:ea typeface="微软雅黑 Light" panose="020B0502040204020203" pitchFamily="34" charset="-122"/>
              </a:rPr>
              <a:t>//</a:t>
            </a:r>
            <a:r>
              <a:rPr lang="zh-CN" altLang="en-US" dirty="0">
                <a:ea typeface="微软雅黑 Light" panose="020B0502040204020203" pitchFamily="34" charset="-122"/>
              </a:rPr>
              <a:t>自动拆箱</a:t>
            </a:r>
            <a:endParaRPr lang="zh-CN" altLang="en-US" dirty="0">
              <a:ea typeface="微软雅黑 Light" panose="020B0502040204020203" pitchFamily="34" charset="-122"/>
            </a:endParaRPr>
          </a:p>
          <a:p>
            <a:r>
              <a:rPr lang="en-US" dirty="0" err="1">
                <a:ea typeface="微软雅黑 Light" panose="020B0502040204020203" pitchFamily="34" charset="-122"/>
              </a:rPr>
              <a:t>int</a:t>
            </a:r>
            <a:r>
              <a:rPr lang="en-US" dirty="0">
                <a:ea typeface="微软雅黑 Light" panose="020B0502040204020203" pitchFamily="34" charset="-122"/>
              </a:rPr>
              <a:t> b2=ao2;</a:t>
            </a:r>
            <a:endParaRPr lang="en-US" dirty="0">
              <a:ea typeface="微软雅黑 Light" panose="020B0502040204020203" pitchFamily="34" charset="-122"/>
            </a:endParaRPr>
          </a:p>
          <a:p>
            <a:r>
              <a:rPr lang="en-US" dirty="0" err="1">
                <a:ea typeface="微软雅黑 Light" panose="020B0502040204020203" pitchFamily="34" charset="-122"/>
              </a:rPr>
              <a:t>int</a:t>
            </a:r>
            <a:r>
              <a:rPr lang="en-US" dirty="0">
                <a:ea typeface="微软雅黑 Light" panose="020B0502040204020203" pitchFamily="34" charset="-122"/>
              </a:rPr>
              <a:t> b3=ao2+ao3;</a:t>
            </a:r>
            <a:endParaRPr lang="en-US" dirty="0">
              <a:ea typeface="微软雅黑 Light" panose="020B0502040204020203" pitchFamily="34" charset="-122"/>
            </a:endParaRPr>
          </a:p>
        </p:txBody>
      </p:sp>
      <p:sp>
        <p:nvSpPr>
          <p:cNvPr id="6" name="Rectangular Callout 16"/>
          <p:cNvSpPr/>
          <p:nvPr/>
        </p:nvSpPr>
        <p:spPr>
          <a:xfrm>
            <a:off x="5461000" y="2905328"/>
            <a:ext cx="2987040" cy="716280"/>
          </a:xfrm>
          <a:prstGeom prst="wedgeRectCallout">
            <a:avLst>
              <a:gd name="adj1" fmla="val -117549"/>
              <a:gd name="adj2" fmla="val 6505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tx1"/>
                </a:solidFill>
              </a:rPr>
              <a:t>实际操作没有变化，依然和传统的装箱一样过程。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ular Callout 17"/>
          <p:cNvSpPr/>
          <p:nvPr/>
        </p:nvSpPr>
        <p:spPr>
          <a:xfrm>
            <a:off x="4578985" y="3991813"/>
            <a:ext cx="2987040" cy="716280"/>
          </a:xfrm>
          <a:prstGeom prst="wedgeRectCallout">
            <a:avLst>
              <a:gd name="adj1" fmla="val -117549"/>
              <a:gd name="adj2" fmla="val 6505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tx1"/>
                </a:solidFill>
              </a:rPr>
              <a:t>实际操作没有变化，依然和传统的拆箱一样过程。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ular Callout 18"/>
          <p:cNvSpPr/>
          <p:nvPr/>
        </p:nvSpPr>
        <p:spPr>
          <a:xfrm>
            <a:off x="7617460" y="4863668"/>
            <a:ext cx="2987040" cy="716280"/>
          </a:xfrm>
          <a:prstGeom prst="wedgeRectCallout">
            <a:avLst>
              <a:gd name="adj1" fmla="val -230304"/>
              <a:gd name="adj2" fmla="val 8420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tx1"/>
                </a:solidFill>
              </a:rPr>
              <a:t>先进行了拆箱，再进行运算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548005" y="2806700"/>
            <a:ext cx="10759440" cy="3168015"/>
          </a:xfrm>
          <a:prstGeom prst="rect">
            <a:avLst/>
          </a:prstGeom>
          <a:noFill/>
          <a:ln w="38100">
            <a:solidFill>
              <a:schemeClr val="accent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知识点</a:t>
            </a:r>
            <a:r>
              <a:rPr lang="en-US" altLang="zh-CN" dirty="0"/>
              <a:t>2- Java</a:t>
            </a:r>
            <a:r>
              <a:rPr lang="zh-CN" altLang="en-US" dirty="0"/>
              <a:t>自动装箱与拆箱的使用方法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933553"/>
            <a:ext cx="11792070" cy="5448937"/>
          </a:xfrm>
        </p:spPr>
        <p:txBody>
          <a:bodyPr>
            <a:normAutofit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内容占位符 2"/>
          <p:cNvSpPr txBox="1"/>
          <p:nvPr/>
        </p:nvSpPr>
        <p:spPr>
          <a:xfrm>
            <a:off x="383650" y="986624"/>
            <a:ext cx="11015870" cy="22064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在自动装箱拆箱过程中，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Java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使用到了常量池；</a:t>
            </a:r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如前面所学习，常量池就是方法区的一部分，是内存的逻辑分区；</a:t>
            </a:r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如下代码所示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,i1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、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i2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使用到了自动装箱，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io1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和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io2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则没有使用：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9913" y="3042751"/>
            <a:ext cx="10687987" cy="17543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ea typeface="微软雅黑 Light" panose="020B0502040204020203" pitchFamily="34" charset="-122"/>
              </a:rPr>
              <a:t>Integer i1=10;</a:t>
            </a:r>
            <a:endParaRPr lang="en-US" dirty="0">
              <a:ea typeface="微软雅黑 Light" panose="020B0502040204020203" pitchFamily="34" charset="-122"/>
            </a:endParaRPr>
          </a:p>
          <a:p>
            <a:r>
              <a:rPr lang="en-US" dirty="0">
                <a:ea typeface="微软雅黑 Light" panose="020B0502040204020203" pitchFamily="34" charset="-122"/>
              </a:rPr>
              <a:t>Integer i2=10;</a:t>
            </a:r>
            <a:endParaRPr lang="en-US" dirty="0">
              <a:ea typeface="微软雅黑 Light" panose="020B0502040204020203" pitchFamily="34" charset="-122"/>
            </a:endParaRPr>
          </a:p>
          <a:p>
            <a:r>
              <a:rPr lang="en-US" dirty="0">
                <a:ea typeface="微软雅黑 Light" panose="020B0502040204020203" pitchFamily="34" charset="-122"/>
              </a:rPr>
              <a:t>Integer io1=new Integer(10);</a:t>
            </a:r>
            <a:endParaRPr lang="en-US" dirty="0">
              <a:ea typeface="微软雅黑 Light" panose="020B0502040204020203" pitchFamily="34" charset="-122"/>
            </a:endParaRPr>
          </a:p>
          <a:p>
            <a:r>
              <a:rPr lang="en-US" dirty="0">
                <a:ea typeface="微软雅黑 Light" panose="020B0502040204020203" pitchFamily="34" charset="-122"/>
              </a:rPr>
              <a:t>Integer io2=new Integer(10);</a:t>
            </a:r>
            <a:endParaRPr lang="en-US" dirty="0">
              <a:ea typeface="微软雅黑 Light" panose="020B0502040204020203" pitchFamily="34" charset="-122"/>
            </a:endParaRPr>
          </a:p>
          <a:p>
            <a:r>
              <a:rPr lang="en-US" dirty="0" err="1">
                <a:ea typeface="微软雅黑 Light" panose="020B0502040204020203" pitchFamily="34" charset="-122"/>
              </a:rPr>
              <a:t>System.out.println</a:t>
            </a:r>
            <a:r>
              <a:rPr lang="en-US" dirty="0">
                <a:ea typeface="微软雅黑 Light" panose="020B0502040204020203" pitchFamily="34" charset="-122"/>
              </a:rPr>
              <a:t>("i1==i2"+(i1==i2));</a:t>
            </a:r>
            <a:endParaRPr lang="en-US" dirty="0">
              <a:ea typeface="微软雅黑 Light" panose="020B0502040204020203" pitchFamily="34" charset="-122"/>
            </a:endParaRPr>
          </a:p>
          <a:p>
            <a:r>
              <a:rPr lang="en-US" dirty="0" err="1">
                <a:ea typeface="微软雅黑 Light" panose="020B0502040204020203" pitchFamily="34" charset="-122"/>
              </a:rPr>
              <a:t>System.out.println</a:t>
            </a:r>
            <a:r>
              <a:rPr lang="en-US" dirty="0">
                <a:ea typeface="微软雅黑 Light" panose="020B0502040204020203" pitchFamily="34" charset="-122"/>
              </a:rPr>
              <a:t>("io1==io2"+(io1==io2));</a:t>
            </a:r>
            <a:endParaRPr lang="en-US" dirty="0">
              <a:ea typeface="微软雅黑 Light" panose="020B0502040204020203" pitchFamily="34" charset="-122"/>
            </a:endParaRPr>
          </a:p>
        </p:txBody>
      </p:sp>
      <p:sp>
        <p:nvSpPr>
          <p:cNvPr id="6" name="内容占位符 2"/>
          <p:cNvSpPr txBox="1"/>
          <p:nvPr/>
        </p:nvSpPr>
        <p:spPr>
          <a:xfrm>
            <a:off x="459850" y="4918545"/>
            <a:ext cx="11015870" cy="6745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i1 i2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使用到常量池，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io1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io2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没有使用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60400" y="3042920"/>
            <a:ext cx="10647045" cy="1753870"/>
          </a:xfrm>
          <a:prstGeom prst="rect">
            <a:avLst/>
          </a:prstGeom>
          <a:noFill/>
          <a:ln w="38100">
            <a:solidFill>
              <a:schemeClr val="accent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知识点</a:t>
            </a:r>
            <a:r>
              <a:rPr lang="en-US" altLang="zh-CN" dirty="0"/>
              <a:t>2- Java</a:t>
            </a:r>
            <a:r>
              <a:rPr lang="zh-CN" altLang="en-US" dirty="0"/>
              <a:t>自动装箱与拆箱的使用方法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933553"/>
            <a:ext cx="11792070" cy="5448937"/>
          </a:xfrm>
        </p:spPr>
        <p:txBody>
          <a:bodyPr>
            <a:normAutofit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内容占位符 2"/>
          <p:cNvSpPr txBox="1"/>
          <p:nvPr/>
        </p:nvSpPr>
        <p:spPr>
          <a:xfrm>
            <a:off x="353170" y="1123784"/>
            <a:ext cx="5620910" cy="38596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i1 i2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使用到常量池，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io1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io2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没有使用；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i1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和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i2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的值都是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10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，所以指向常量池中相同的空间；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因此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i1==i2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返回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true;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io1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和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io2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使用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new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创建赋值，所以分别指向堆中不同的空间，因此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io1==io2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返回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false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；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graphicFrame>
        <p:nvGraphicFramePr>
          <p:cNvPr id="5" name="Table 6"/>
          <p:cNvGraphicFramePr>
            <a:graphicFrameLocks noGrp="1"/>
          </p:cNvGraphicFramePr>
          <p:nvPr/>
        </p:nvGraphicFramePr>
        <p:xfrm>
          <a:off x="6283960" y="2380826"/>
          <a:ext cx="153416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416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栈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i1 0x2312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i2 0x2312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io1 0x4532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io2 0x3783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7"/>
          <p:cNvGraphicFramePr>
            <a:graphicFrameLocks noGrp="1"/>
          </p:cNvGraphicFramePr>
          <p:nvPr/>
        </p:nvGraphicFramePr>
        <p:xfrm>
          <a:off x="9347200" y="4480560"/>
          <a:ext cx="1534160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4160"/>
              </a:tblGrid>
              <a:tr h="358986">
                <a:tc>
                  <a:txBody>
                    <a:bodyPr/>
                    <a:lstStyle/>
                    <a:p>
                      <a:r>
                        <a:rPr lang="zh-CN" altLang="en-US" dirty="0"/>
                        <a:t>堆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8"/>
          <p:cNvGraphicFramePr>
            <a:graphicFrameLocks noGrp="1"/>
          </p:cNvGraphicFramePr>
          <p:nvPr/>
        </p:nvGraphicFramePr>
        <p:xfrm>
          <a:off x="9255760" y="2240280"/>
          <a:ext cx="1534160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4160"/>
              </a:tblGrid>
              <a:tr h="252306">
                <a:tc>
                  <a:txBody>
                    <a:bodyPr/>
                    <a:lstStyle/>
                    <a:p>
                      <a:r>
                        <a:rPr lang="zh-CN" altLang="en-US" dirty="0"/>
                        <a:t>常量池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8" name="Straight Arrow Connector 10"/>
          <p:cNvCxnSpPr/>
          <p:nvPr/>
        </p:nvCxnSpPr>
        <p:spPr>
          <a:xfrm flipV="1">
            <a:off x="7559040" y="2758440"/>
            <a:ext cx="1737360" cy="1981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12"/>
          <p:cNvCxnSpPr/>
          <p:nvPr/>
        </p:nvCxnSpPr>
        <p:spPr>
          <a:xfrm flipV="1">
            <a:off x="7574280" y="2819400"/>
            <a:ext cx="1752600" cy="5486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15"/>
          <p:cNvCxnSpPr/>
          <p:nvPr/>
        </p:nvCxnSpPr>
        <p:spPr>
          <a:xfrm>
            <a:off x="7559040" y="3688080"/>
            <a:ext cx="1844040" cy="13563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8"/>
          <p:cNvCxnSpPr/>
          <p:nvPr/>
        </p:nvCxnSpPr>
        <p:spPr>
          <a:xfrm>
            <a:off x="7452360" y="4023360"/>
            <a:ext cx="1950720" cy="14325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知识点</a:t>
            </a:r>
            <a:r>
              <a:rPr lang="en-US" altLang="zh-CN" dirty="0"/>
              <a:t>2- Java</a:t>
            </a:r>
            <a:r>
              <a:rPr lang="zh-CN" altLang="en-US" dirty="0"/>
              <a:t>自动装箱与拆箱的使用方法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933553"/>
            <a:ext cx="11792070" cy="5448937"/>
          </a:xfrm>
        </p:spPr>
        <p:txBody>
          <a:bodyPr>
            <a:normAutofit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内容占位符 2"/>
          <p:cNvSpPr txBox="1"/>
          <p:nvPr/>
        </p:nvSpPr>
        <p:spPr>
          <a:xfrm>
            <a:off x="505570" y="727545"/>
            <a:ext cx="11015870" cy="6897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如下代码所示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,i3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、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i4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使用到了自动装箱，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io3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和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io4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则没有使用：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4193" y="1351111"/>
            <a:ext cx="10687987" cy="17543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ea typeface="微软雅黑 Light" panose="020B0502040204020203" pitchFamily="34" charset="-122"/>
              </a:rPr>
              <a:t>Integer i3=1000;</a:t>
            </a:r>
            <a:endParaRPr lang="en-US" dirty="0">
              <a:ea typeface="微软雅黑 Light" panose="020B0502040204020203" pitchFamily="34" charset="-122"/>
            </a:endParaRPr>
          </a:p>
          <a:p>
            <a:r>
              <a:rPr lang="en-US" dirty="0">
                <a:ea typeface="微软雅黑 Light" panose="020B0502040204020203" pitchFamily="34" charset="-122"/>
              </a:rPr>
              <a:t>Integer i4=1000;</a:t>
            </a:r>
            <a:endParaRPr lang="en-US" dirty="0">
              <a:ea typeface="微软雅黑 Light" panose="020B0502040204020203" pitchFamily="34" charset="-122"/>
            </a:endParaRPr>
          </a:p>
          <a:p>
            <a:r>
              <a:rPr lang="en-US" dirty="0">
                <a:ea typeface="微软雅黑 Light" panose="020B0502040204020203" pitchFamily="34" charset="-122"/>
              </a:rPr>
              <a:t>Integer io3=new Integer(1000);</a:t>
            </a:r>
            <a:endParaRPr lang="en-US" dirty="0">
              <a:ea typeface="微软雅黑 Light" panose="020B0502040204020203" pitchFamily="34" charset="-122"/>
            </a:endParaRPr>
          </a:p>
          <a:p>
            <a:r>
              <a:rPr lang="en-US" dirty="0">
                <a:ea typeface="微软雅黑 Light" panose="020B0502040204020203" pitchFamily="34" charset="-122"/>
              </a:rPr>
              <a:t>Integer io4=new Integer(1000);</a:t>
            </a:r>
            <a:endParaRPr lang="en-US" dirty="0">
              <a:ea typeface="微软雅黑 Light" panose="020B0502040204020203" pitchFamily="34" charset="-122"/>
            </a:endParaRPr>
          </a:p>
          <a:p>
            <a:r>
              <a:rPr lang="en-US" dirty="0" err="1">
                <a:ea typeface="微软雅黑 Light" panose="020B0502040204020203" pitchFamily="34" charset="-122"/>
              </a:rPr>
              <a:t>System.out.println</a:t>
            </a:r>
            <a:r>
              <a:rPr lang="en-US" dirty="0">
                <a:ea typeface="微软雅黑 Light" panose="020B0502040204020203" pitchFamily="34" charset="-122"/>
              </a:rPr>
              <a:t>("i3==i4"+(i3==i4));</a:t>
            </a:r>
            <a:endParaRPr lang="en-US" dirty="0">
              <a:ea typeface="微软雅黑 Light" panose="020B0502040204020203" pitchFamily="34" charset="-122"/>
            </a:endParaRPr>
          </a:p>
          <a:p>
            <a:r>
              <a:rPr lang="en-US" dirty="0" err="1">
                <a:ea typeface="微软雅黑 Light" panose="020B0502040204020203" pitchFamily="34" charset="-122"/>
              </a:rPr>
              <a:t>System.out.println</a:t>
            </a:r>
            <a:r>
              <a:rPr lang="en-US" dirty="0">
                <a:ea typeface="微软雅黑 Light" panose="020B0502040204020203" pitchFamily="34" charset="-122"/>
              </a:rPr>
              <a:t>("io3==io4"+(io3==io4));</a:t>
            </a:r>
            <a:endParaRPr lang="en-US" dirty="0">
              <a:ea typeface="微软雅黑 Light" panose="020B0502040204020203" pitchFamily="34" charset="-122"/>
            </a:endParaRPr>
          </a:p>
        </p:txBody>
      </p:sp>
      <p:sp>
        <p:nvSpPr>
          <p:cNvPr id="6" name="内容占位符 2"/>
          <p:cNvSpPr txBox="1"/>
          <p:nvPr/>
        </p:nvSpPr>
        <p:spPr>
          <a:xfrm>
            <a:off x="551290" y="2952584"/>
            <a:ext cx="11015870" cy="18480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原因：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在自动装箱拆箱过程中，只有数值是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byte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范围内的时候，才使用到常量池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，否则都是分配新的内存空间；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1000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早就超出了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byte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的范围，所以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i3/i4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是两个空间；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7" name="Oval Callout 5"/>
          <p:cNvSpPr/>
          <p:nvPr/>
        </p:nvSpPr>
        <p:spPr>
          <a:xfrm>
            <a:off x="5044440" y="1310640"/>
            <a:ext cx="1905000" cy="1691640"/>
          </a:xfrm>
          <a:prstGeom prst="wedgeEllipseCallout">
            <a:avLst>
              <a:gd name="adj1" fmla="val -96833"/>
              <a:gd name="adj2" fmla="val 3817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tx1"/>
                </a:solidFill>
              </a:rPr>
              <a:t>居然输出都为</a:t>
            </a:r>
            <a:r>
              <a:rPr lang="en-US" altLang="zh-CN" dirty="0">
                <a:solidFill>
                  <a:schemeClr val="tx1"/>
                </a:solidFill>
              </a:rPr>
              <a:t>false</a:t>
            </a:r>
            <a:r>
              <a:rPr lang="zh-CN" altLang="en-US" dirty="0">
                <a:solidFill>
                  <a:schemeClr val="tx1"/>
                </a:solidFill>
              </a:rPr>
              <a:t>！为什么与值为</a:t>
            </a:r>
            <a:r>
              <a:rPr lang="en-US" altLang="zh-CN" dirty="0">
                <a:solidFill>
                  <a:schemeClr val="tx1"/>
                </a:solidFill>
              </a:rPr>
              <a:t>10</a:t>
            </a:r>
            <a:r>
              <a:rPr lang="zh-CN" altLang="en-US" dirty="0">
                <a:solidFill>
                  <a:schemeClr val="tx1"/>
                </a:solidFill>
              </a:rPr>
              <a:t>的时候不一样？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8" name="Table 6"/>
          <p:cNvGraphicFramePr>
            <a:graphicFrameLocks noGrp="1"/>
          </p:cNvGraphicFramePr>
          <p:nvPr/>
        </p:nvGraphicFramePr>
        <p:xfrm>
          <a:off x="965200" y="4819226"/>
          <a:ext cx="153416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416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栈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I3 0x1562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I4 0x2312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Io3 0x4532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Io4 0x3783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7"/>
          <p:cNvGraphicFramePr>
            <a:graphicFrameLocks noGrp="1"/>
          </p:cNvGraphicFramePr>
          <p:nvPr/>
        </p:nvGraphicFramePr>
        <p:xfrm>
          <a:off x="3891280" y="4819226"/>
          <a:ext cx="153416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416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堆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0" name="Straight Arrow Connector 9"/>
          <p:cNvCxnSpPr/>
          <p:nvPr/>
        </p:nvCxnSpPr>
        <p:spPr>
          <a:xfrm flipV="1">
            <a:off x="2423160" y="5364480"/>
            <a:ext cx="1478280" cy="152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1"/>
          <p:cNvCxnSpPr/>
          <p:nvPr/>
        </p:nvCxnSpPr>
        <p:spPr>
          <a:xfrm flipV="1">
            <a:off x="2453640" y="5745480"/>
            <a:ext cx="1447800" cy="304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4"/>
          <p:cNvCxnSpPr/>
          <p:nvPr/>
        </p:nvCxnSpPr>
        <p:spPr>
          <a:xfrm>
            <a:off x="2484120" y="6111240"/>
            <a:ext cx="1447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7"/>
          <p:cNvCxnSpPr/>
          <p:nvPr/>
        </p:nvCxnSpPr>
        <p:spPr>
          <a:xfrm flipV="1">
            <a:off x="2484120" y="6461760"/>
            <a:ext cx="1463040" cy="304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633730" y="1310640"/>
            <a:ext cx="10667365" cy="1795145"/>
          </a:xfrm>
          <a:prstGeom prst="rect">
            <a:avLst/>
          </a:prstGeom>
          <a:noFill/>
          <a:ln w="38100">
            <a:solidFill>
              <a:schemeClr val="accent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本节目标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82133"/>
            <a:ext cx="10515600" cy="53091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/>
              <a:t>1</a:t>
            </a:r>
            <a:r>
              <a:rPr lang="zh-CN" altLang="en-US" sz="2400" dirty="0"/>
              <a:t>、</a:t>
            </a:r>
            <a:r>
              <a:rPr lang="zh-CN" altLang="en-US" sz="2400" dirty="0"/>
              <a:t>熟练掌握</a:t>
            </a:r>
            <a:r>
              <a:rPr lang="en-US" altLang="zh-CN" sz="2400" dirty="0"/>
              <a:t>Java</a:t>
            </a:r>
            <a:r>
              <a:rPr lang="zh-CN" altLang="en-US" sz="2400" dirty="0"/>
              <a:t>中的包装类型</a:t>
            </a:r>
            <a:endParaRPr lang="zh-CN" altLang="en-US" sz="2400" dirty="0"/>
          </a:p>
          <a:p>
            <a:pPr marL="0" indent="0">
              <a:buNone/>
            </a:pPr>
            <a:r>
              <a:rPr lang="en-US" altLang="zh-CN" sz="2400" dirty="0"/>
              <a:t>2</a:t>
            </a:r>
            <a:r>
              <a:rPr lang="zh-CN" altLang="en-US" sz="2400" dirty="0"/>
              <a:t>、</a:t>
            </a:r>
            <a:r>
              <a:rPr lang="zh-CN" altLang="en-US" sz="2400" dirty="0"/>
              <a:t>熟练掌握</a:t>
            </a:r>
            <a:r>
              <a:rPr lang="en-US" altLang="zh-CN" sz="2400" dirty="0"/>
              <a:t>Java</a:t>
            </a:r>
            <a:r>
              <a:rPr lang="zh-CN" altLang="en-US" sz="2400" dirty="0"/>
              <a:t>自动装箱与拆箱的使用方法</a:t>
            </a:r>
            <a:endParaRPr lang="en-US" sz="2400" dirty="0"/>
          </a:p>
        </p:txBody>
      </p:sp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4170" y="849630"/>
            <a:ext cx="11015980" cy="5519420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zh-CN" altLang="en-US" sz="2400" dirty="0">
                <a:sym typeface="+mn-ea"/>
              </a:rPr>
              <a:t>使用原始数据类型声明的变量，如：</a:t>
            </a:r>
            <a:endParaRPr lang="zh-CN" altLang="en-US" sz="2400" dirty="0">
              <a:sym typeface="+mn-ea"/>
            </a:endParaRPr>
          </a:p>
          <a:p>
            <a:pPr lvl="1" algn="l" defTabSz="0"/>
            <a:r>
              <a:rPr lang="zh-CN" altLang="en-US" sz="2000" dirty="0">
                <a:cs typeface="微软雅黑 Light" panose="020B0502040204020203" pitchFamily="34" charset="-122"/>
                <a:sym typeface="宋体" panose="02010600030101010101" pitchFamily="2" charset="-122"/>
              </a:rPr>
              <a:t>int num = 10；</a:t>
            </a:r>
            <a:endParaRPr lang="zh-CN" altLang="en-US" sz="2000" dirty="0">
              <a:cs typeface="微软雅黑 Light" panose="020B0502040204020203" pitchFamily="34" charset="-122"/>
              <a:sym typeface="宋体" panose="02010600030101010101" pitchFamily="2" charset="-122"/>
            </a:endParaRPr>
          </a:p>
          <a:p>
            <a:pPr lvl="1" algn="l" defTabSz="0"/>
            <a:r>
              <a:rPr lang="zh-CN" altLang="en-US" sz="2000" dirty="0">
                <a:cs typeface="微软雅黑 Light" panose="020B0502040204020203" pitchFamily="34" charset="-122"/>
                <a:sym typeface="宋体" panose="02010600030101010101" pitchFamily="2" charset="-122"/>
              </a:rPr>
              <a:t>这里的num只是一个变量，而不是对象；</a:t>
            </a:r>
            <a:endParaRPr lang="en-US" altLang="zh-CN" sz="2000" kern="1200" dirty="0">
              <a:cs typeface="微软雅黑 Light" panose="020B0502040204020203" pitchFamily="34" charset="-122"/>
              <a:sym typeface="Calibri" panose="020F0502020204030204" charset="0"/>
            </a:endParaRPr>
          </a:p>
          <a:p>
            <a:r>
              <a:rPr lang="zh-CN" altLang="en-US" sz="2400" dirty="0">
                <a:sym typeface="+mn-ea"/>
              </a:rPr>
              <a:t>Java提供一系列包装类，以便将原始数据类型当作对象进行操作；</a:t>
            </a:r>
            <a:endParaRPr lang="zh-CN" altLang="en-US" sz="2400" dirty="0">
              <a:sym typeface="+mn-ea"/>
            </a:endParaRPr>
          </a:p>
          <a:p>
            <a:pPr marL="0" indent="0">
              <a:buNone/>
            </a:pPr>
            <a:r>
              <a:rPr lang="zh-CN" altLang="en-US" sz="2000" dirty="0">
                <a:solidFill>
                  <a:srgbClr val="FF0000"/>
                </a:solidFill>
                <a:cs typeface="微软雅黑 Light" panose="020B0502040204020203" pitchFamily="34" charset="-122"/>
                <a:sym typeface="+mn-ea"/>
              </a:rPr>
              <a:t>          </a:t>
            </a:r>
            <a:r>
              <a:rPr lang="zh-CN" altLang="en-US" sz="1800" dirty="0">
                <a:solidFill>
                  <a:srgbClr val="FF0000"/>
                </a:solidFill>
                <a:cs typeface="微软雅黑 Light" panose="020B0502040204020203" pitchFamily="34" charset="-122"/>
                <a:sym typeface="+mn-ea"/>
              </a:rPr>
              <a:t>好处：基本数据类型封装成对象，在对象中定义了属性和方法，</a:t>
            </a:r>
            <a:endParaRPr lang="zh-CN" altLang="en-US" sz="1800" dirty="0">
              <a:solidFill>
                <a:srgbClr val="FF0000"/>
              </a:solidFill>
              <a:cs typeface="微软雅黑 Light" panose="020B0502040204020203" pitchFamily="34" charset="-122"/>
              <a:sym typeface="+mn-ea"/>
            </a:endParaRPr>
          </a:p>
          <a:p>
            <a:pPr marL="0" indent="0">
              <a:buNone/>
            </a:pPr>
            <a:r>
              <a:rPr lang="zh-CN" altLang="en-US" sz="1800" dirty="0">
                <a:solidFill>
                  <a:srgbClr val="FF0000"/>
                </a:solidFill>
                <a:cs typeface="微软雅黑 Light" panose="020B0502040204020203" pitchFamily="34" charset="-122"/>
                <a:sym typeface="+mn-ea"/>
              </a:rPr>
              <a:t>           可以方便的操作该数据（得到整型最大值，最小值，进制转换等等）</a:t>
            </a:r>
            <a:endParaRPr sz="2000" dirty="0">
              <a:cs typeface="微软雅黑 Light" panose="020B0502040204020203" pitchFamily="34" charset="-122"/>
              <a:sym typeface="+mn-ea"/>
            </a:endParaRPr>
          </a:p>
          <a:p>
            <a:r>
              <a:rPr lang="zh-CN" altLang="en-US" sz="2400" dirty="0">
                <a:cs typeface="微软雅黑 Light" panose="020B0502040204020203" pitchFamily="34" charset="-122"/>
                <a:sym typeface="Calibri" panose="020F0502020204030204" charset="0"/>
              </a:rPr>
              <a:t>在java.lang包中，对于每个基本数据类型都有一个相应的包装类。</a:t>
            </a:r>
            <a:endParaRPr lang="zh-CN" altLang="en-US" sz="2400" dirty="0">
              <a:cs typeface="微软雅黑 Light" panose="020B0502040204020203" pitchFamily="34" charset="-122"/>
              <a:sym typeface="Calibri" panose="020F0502020204030204" charset="0"/>
            </a:endParaRPr>
          </a:p>
          <a:p>
            <a:pPr marL="457200" lvl="1" indent="0" algn="l" defTabSz="0">
              <a:buNone/>
            </a:pP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cs typeface="微软雅黑 Light" panose="020B0502040204020203" pitchFamily="34" charset="-122"/>
            </a:endParaRPr>
          </a:p>
        </p:txBody>
      </p:sp>
      <p:sp>
        <p:nvSpPr>
          <p:cNvPr id="4" name="标题 1"/>
          <p:cNvSpPr txBox="1"/>
          <p:nvPr/>
        </p:nvSpPr>
        <p:spPr>
          <a:xfrm>
            <a:off x="213995" y="114300"/>
            <a:ext cx="11573510" cy="6781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知识点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1-J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ava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中的包装类型</a:t>
            </a:r>
            <a:endParaRPr lang="zh-CN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知识点</a:t>
            </a:r>
            <a:r>
              <a:rPr lang="en-US" altLang="zh-CN" dirty="0"/>
              <a:t>1- Java</a:t>
            </a:r>
            <a:r>
              <a:rPr lang="zh-CN" altLang="en-US" dirty="0"/>
              <a:t>中的包装类型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933553"/>
            <a:ext cx="11792070" cy="5448937"/>
          </a:xfrm>
        </p:spPr>
        <p:txBody>
          <a:bodyPr>
            <a:normAutofit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内容占位符 2"/>
          <p:cNvSpPr txBox="1"/>
          <p:nvPr/>
        </p:nvSpPr>
        <p:spPr>
          <a:xfrm>
            <a:off x="337930" y="1093305"/>
            <a:ext cx="11015870" cy="6440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400" b="0" i="0" u="none" strike="noStrike" kern="1200" cap="none" spc="0" normalizeH="0" baseline="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Java语言中的8个包装器类型如下所示；</a:t>
            </a:r>
            <a:endParaRPr kumimoji="0" lang="zh-CN" altLang="en-US" sz="2400" b="0" i="0" u="none" strike="noStrike" kern="1200" cap="none" spc="0" normalizeH="0" baseline="0" dirty="0"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graphicFrame>
        <p:nvGraphicFramePr>
          <p:cNvPr id="5" name="Table 17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538480" y="2121746"/>
          <a:ext cx="1134872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6890"/>
                <a:gridCol w="981848"/>
                <a:gridCol w="1014307"/>
                <a:gridCol w="1260969"/>
                <a:gridCol w="1260969"/>
                <a:gridCol w="1260969"/>
                <a:gridCol w="1260969"/>
                <a:gridCol w="1260969"/>
                <a:gridCol w="126096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a typeface="微软雅黑 Light" panose="020B0502040204020203" pitchFamily="34" charset="-122"/>
                        </a:rPr>
                        <a:t>类型</a:t>
                      </a:r>
                      <a:endParaRPr lang="en-US" dirty="0">
                        <a:ea typeface="微软雅黑 Light" panose="020B0502040204020203" pitchFamily="34" charset="-122"/>
                      </a:endParaRPr>
                    </a:p>
                  </a:txBody>
                  <a:tcPr>
                    <a:solidFill>
                      <a:srgbClr val="CC6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a typeface="微软雅黑 Light" panose="020B0502040204020203" pitchFamily="34" charset="-122"/>
                        </a:rPr>
                        <a:t>字节型</a:t>
                      </a:r>
                      <a:endParaRPr lang="en-US" dirty="0">
                        <a:ea typeface="微软雅黑 Light" panose="020B0502040204020203" pitchFamily="34" charset="-122"/>
                      </a:endParaRPr>
                    </a:p>
                  </a:txBody>
                  <a:tcPr>
                    <a:solidFill>
                      <a:srgbClr val="CC6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a typeface="微软雅黑 Light" panose="020B0502040204020203" pitchFamily="34" charset="-122"/>
                        </a:rPr>
                        <a:t>短整型</a:t>
                      </a:r>
                      <a:endParaRPr lang="en-US" dirty="0">
                        <a:ea typeface="微软雅黑 Light" panose="020B0502040204020203" pitchFamily="34" charset="-122"/>
                      </a:endParaRPr>
                    </a:p>
                  </a:txBody>
                  <a:tcPr>
                    <a:solidFill>
                      <a:srgbClr val="CC6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a typeface="微软雅黑 Light" panose="020B0502040204020203" pitchFamily="34" charset="-122"/>
                        </a:rPr>
                        <a:t>整型</a:t>
                      </a:r>
                      <a:endParaRPr lang="en-US" dirty="0">
                        <a:ea typeface="微软雅黑 Light" panose="020B0502040204020203" pitchFamily="34" charset="-122"/>
                      </a:endParaRPr>
                    </a:p>
                  </a:txBody>
                  <a:tcPr>
                    <a:solidFill>
                      <a:srgbClr val="CC6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a typeface="微软雅黑 Light" panose="020B0502040204020203" pitchFamily="34" charset="-122"/>
                        </a:rPr>
                        <a:t>长整型</a:t>
                      </a:r>
                      <a:endParaRPr lang="en-US" dirty="0">
                        <a:ea typeface="微软雅黑 Light" panose="020B0502040204020203" pitchFamily="34" charset="-122"/>
                      </a:endParaRPr>
                    </a:p>
                  </a:txBody>
                  <a:tcPr>
                    <a:solidFill>
                      <a:srgbClr val="CC6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a typeface="微软雅黑 Light" panose="020B0502040204020203" pitchFamily="34" charset="-122"/>
                        </a:rPr>
                        <a:t>单精度</a:t>
                      </a:r>
                      <a:endParaRPr lang="en-US" altLang="zh-CN" dirty="0">
                        <a:ea typeface="微软雅黑 Light" panose="020B0502040204020203" pitchFamily="34" charset="-122"/>
                      </a:endParaRPr>
                    </a:p>
                    <a:p>
                      <a:pPr algn="ctr"/>
                      <a:r>
                        <a:rPr lang="zh-CN" altLang="en-US" dirty="0">
                          <a:ea typeface="微软雅黑 Light" panose="020B0502040204020203" pitchFamily="34" charset="-122"/>
                        </a:rPr>
                        <a:t>浮点型</a:t>
                      </a:r>
                      <a:endParaRPr lang="en-US" dirty="0">
                        <a:ea typeface="微软雅黑 Light" panose="020B0502040204020203" pitchFamily="34" charset="-122"/>
                      </a:endParaRPr>
                    </a:p>
                  </a:txBody>
                  <a:tcPr>
                    <a:solidFill>
                      <a:srgbClr val="CC6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a typeface="微软雅黑 Light" panose="020B0502040204020203" pitchFamily="34" charset="-122"/>
                        </a:rPr>
                        <a:t>双精度</a:t>
                      </a:r>
                      <a:endParaRPr lang="en-US" altLang="zh-CN" dirty="0">
                        <a:ea typeface="微软雅黑 Light" panose="020B0502040204020203" pitchFamily="34" charset="-122"/>
                      </a:endParaRPr>
                    </a:p>
                    <a:p>
                      <a:pPr algn="ctr"/>
                      <a:r>
                        <a:rPr lang="zh-CN" altLang="en-US" dirty="0">
                          <a:ea typeface="微软雅黑 Light" panose="020B0502040204020203" pitchFamily="34" charset="-122"/>
                        </a:rPr>
                        <a:t>浮点型</a:t>
                      </a:r>
                      <a:endParaRPr lang="en-US" dirty="0">
                        <a:ea typeface="微软雅黑 Light" panose="020B0502040204020203" pitchFamily="34" charset="-122"/>
                      </a:endParaRPr>
                    </a:p>
                  </a:txBody>
                  <a:tcPr>
                    <a:solidFill>
                      <a:srgbClr val="CC6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a typeface="微软雅黑 Light" panose="020B0502040204020203" pitchFamily="34" charset="-122"/>
                        </a:rPr>
                        <a:t>字符型</a:t>
                      </a:r>
                      <a:endParaRPr lang="en-US" dirty="0">
                        <a:ea typeface="微软雅黑 Light" panose="020B0502040204020203" pitchFamily="34" charset="-122"/>
                      </a:endParaRPr>
                    </a:p>
                  </a:txBody>
                  <a:tcPr>
                    <a:solidFill>
                      <a:srgbClr val="CC6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a typeface="微软雅黑 Light" panose="020B0502040204020203" pitchFamily="34" charset="-122"/>
                        </a:rPr>
                        <a:t>布尔型</a:t>
                      </a:r>
                      <a:endParaRPr lang="en-US" dirty="0">
                        <a:ea typeface="微软雅黑 Light" panose="020B0502040204020203" pitchFamily="34" charset="-122"/>
                      </a:endParaRPr>
                    </a:p>
                  </a:txBody>
                  <a:tcPr>
                    <a:solidFill>
                      <a:srgbClr val="CC66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ea typeface="微软雅黑 Light" panose="020B0502040204020203" pitchFamily="34" charset="-122"/>
                        </a:rPr>
                        <a:t>基本数据类型</a:t>
                      </a:r>
                      <a:endParaRPr lang="en-US" dirty="0">
                        <a:ea typeface="微软雅黑 Light" panose="020B0502040204020203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a typeface="微软雅黑 Light" panose="020B0502040204020203" pitchFamily="34" charset="-122"/>
                        </a:rPr>
                        <a:t>byte</a:t>
                      </a:r>
                      <a:endParaRPr lang="en-US" dirty="0">
                        <a:ea typeface="微软雅黑 Light" panose="020B0502040204020203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a typeface="微软雅黑 Light" panose="020B0502040204020203" pitchFamily="34" charset="-122"/>
                        </a:rPr>
                        <a:t>short</a:t>
                      </a:r>
                      <a:endParaRPr lang="en-US" dirty="0">
                        <a:ea typeface="微软雅黑 Light" panose="020B0502040204020203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>
                          <a:solidFill>
                            <a:srgbClr val="FF0000"/>
                          </a:solidFill>
                          <a:ea typeface="微软雅黑 Light" panose="020B0502040204020203" pitchFamily="34" charset="-122"/>
                        </a:rPr>
                        <a:t>int</a:t>
                      </a:r>
                      <a:endParaRPr lang="en-US" b="1" dirty="0" err="1">
                        <a:solidFill>
                          <a:srgbClr val="FF0000"/>
                        </a:solidFill>
                        <a:ea typeface="微软雅黑 Light" panose="020B0502040204020203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a typeface="微软雅黑 Light" panose="020B0502040204020203" pitchFamily="34" charset="-122"/>
                        </a:rPr>
                        <a:t>long</a:t>
                      </a:r>
                      <a:endParaRPr lang="en-US" dirty="0">
                        <a:ea typeface="微软雅黑 Light" panose="020B0502040204020203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a typeface="微软雅黑 Light" panose="020B0502040204020203" pitchFamily="34" charset="-122"/>
                        </a:rPr>
                        <a:t>float</a:t>
                      </a:r>
                      <a:endParaRPr lang="en-US" dirty="0">
                        <a:ea typeface="微软雅黑 Light" panose="020B0502040204020203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a typeface="微软雅黑 Light" panose="020B0502040204020203" pitchFamily="34" charset="-122"/>
                        </a:rPr>
                        <a:t>double</a:t>
                      </a:r>
                      <a:endParaRPr lang="en-US" dirty="0">
                        <a:ea typeface="微软雅黑 Light" panose="020B0502040204020203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  <a:ea typeface="微软雅黑 Light" panose="020B0502040204020203" pitchFamily="34" charset="-122"/>
                        </a:rPr>
                        <a:t>char</a:t>
                      </a:r>
                      <a:endParaRPr lang="en-US" b="1" dirty="0">
                        <a:solidFill>
                          <a:srgbClr val="FF0000"/>
                        </a:solidFill>
                        <a:ea typeface="微软雅黑 Light" panose="020B0502040204020203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ea typeface="微软雅黑 Light" panose="020B0502040204020203" pitchFamily="34" charset="-122"/>
                        </a:rPr>
                        <a:t>boolean</a:t>
                      </a:r>
                      <a:endParaRPr lang="en-US" dirty="0">
                        <a:ea typeface="微软雅黑 Light" panose="020B0502040204020203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ea typeface="微软雅黑 Light" panose="020B0502040204020203" pitchFamily="34" charset="-122"/>
                        </a:rPr>
                        <a:t>包装器类型</a:t>
                      </a:r>
                      <a:endParaRPr lang="en-US" dirty="0">
                        <a:ea typeface="微软雅黑 Light" panose="020B0502040204020203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a typeface="微软雅黑 Light" panose="020B0502040204020203" pitchFamily="34" charset="-122"/>
                        </a:rPr>
                        <a:t>Byte</a:t>
                      </a:r>
                      <a:endParaRPr lang="en-US" dirty="0">
                        <a:ea typeface="微软雅黑 Light" panose="020B0502040204020203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a typeface="微软雅黑 Light" panose="020B0502040204020203" pitchFamily="34" charset="-122"/>
                        </a:rPr>
                        <a:t>Short</a:t>
                      </a:r>
                      <a:endParaRPr lang="en-US" dirty="0">
                        <a:ea typeface="微软雅黑 Light" panose="020B0502040204020203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  <a:ea typeface="微软雅黑 Light" panose="020B0502040204020203" pitchFamily="34" charset="-122"/>
                        </a:rPr>
                        <a:t>Integer</a:t>
                      </a:r>
                      <a:endParaRPr lang="en-US" b="1" dirty="0">
                        <a:solidFill>
                          <a:srgbClr val="FF0000"/>
                        </a:solidFill>
                        <a:ea typeface="微软雅黑 Light" panose="020B0502040204020203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a typeface="微软雅黑 Light" panose="020B0502040204020203" pitchFamily="34" charset="-122"/>
                        </a:rPr>
                        <a:t>Long</a:t>
                      </a:r>
                      <a:endParaRPr lang="en-US" dirty="0">
                        <a:ea typeface="微软雅黑 Light" panose="020B0502040204020203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a typeface="微软雅黑 Light" panose="020B0502040204020203" pitchFamily="34" charset="-122"/>
                        </a:rPr>
                        <a:t>Float</a:t>
                      </a:r>
                      <a:endParaRPr lang="en-US" dirty="0">
                        <a:ea typeface="微软雅黑 Light" panose="020B0502040204020203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a typeface="微软雅黑 Light" panose="020B0502040204020203" pitchFamily="34" charset="-122"/>
                        </a:rPr>
                        <a:t>Double</a:t>
                      </a:r>
                      <a:endParaRPr lang="en-US" dirty="0">
                        <a:ea typeface="微软雅黑 Light" panose="020B0502040204020203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solidFill>
                            <a:srgbClr val="FF0000"/>
                          </a:solidFill>
                          <a:ea typeface="微软雅黑 Light" panose="020B0502040204020203" pitchFamily="34" charset="-122"/>
                        </a:rPr>
                        <a:t>C</a:t>
                      </a:r>
                      <a:r>
                        <a:rPr lang="en-US" b="1" dirty="0">
                          <a:solidFill>
                            <a:srgbClr val="FF0000"/>
                          </a:solidFill>
                          <a:ea typeface="微软雅黑 Light" panose="020B0502040204020203" pitchFamily="34" charset="-122"/>
                        </a:rPr>
                        <a:t>haracter</a:t>
                      </a:r>
                      <a:endParaRPr lang="en-US" b="1" dirty="0">
                        <a:solidFill>
                          <a:srgbClr val="FF0000"/>
                        </a:solidFill>
                        <a:ea typeface="微软雅黑 Light" panose="020B0502040204020203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a typeface="微软雅黑 Light" panose="020B0502040204020203" pitchFamily="34" charset="-122"/>
                        </a:rPr>
                        <a:t>Boolean</a:t>
                      </a:r>
                      <a:endParaRPr lang="en-US" dirty="0">
                        <a:ea typeface="微软雅黑 Light" panose="020B0502040204020203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内容占位符 2"/>
          <p:cNvSpPr txBox="1"/>
          <p:nvPr/>
        </p:nvSpPr>
        <p:spPr>
          <a:xfrm>
            <a:off x="536050" y="3836504"/>
            <a:ext cx="11015870" cy="17718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240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除了整型及字符型外，其他的包装器类型名字都是将基本数据类型首字母变大写即可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；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以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Integer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类为例，可以把</a:t>
            </a: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int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类型转换成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Integer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引用类型；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8593" y="246"/>
            <a:ext cx="11573813" cy="849126"/>
          </a:xfrm>
        </p:spPr>
        <p:txBody>
          <a:bodyPr>
            <a:normAutofit/>
          </a:bodyPr>
          <a:lstStyle/>
          <a:p>
            <a:r>
              <a:rPr lang="zh-CN" altLang="en-US" dirty="0"/>
              <a:t>知识点</a:t>
            </a:r>
            <a:r>
              <a:rPr lang="en-US" altLang="zh-CN" dirty="0"/>
              <a:t>1- Java</a:t>
            </a:r>
            <a:r>
              <a:rPr lang="zh-CN" altLang="en-US" dirty="0"/>
              <a:t>中的包装类型</a:t>
            </a:r>
            <a:r>
              <a:rPr lang="en-US" altLang="zh-CN" dirty="0"/>
              <a:t>-</a:t>
            </a:r>
            <a:r>
              <a:rPr lang="zh-CN" altLang="en-US" noProof="0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Integer类</a:t>
            </a:r>
            <a:endParaRPr lang="en-US" altLang="zh-CN" noProof="0" dirty="0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</p:txBody>
      </p:sp>
      <p:sp>
        <p:nvSpPr>
          <p:cNvPr id="4" name="内容占位符 2"/>
          <p:cNvSpPr txBox="1"/>
          <p:nvPr/>
        </p:nvSpPr>
        <p:spPr>
          <a:xfrm>
            <a:off x="497315" y="924395"/>
            <a:ext cx="11015870" cy="6440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240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以Integer为例：</a:t>
            </a:r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6" name="内容占位符 2"/>
          <p:cNvSpPr txBox="1"/>
          <p:nvPr/>
        </p:nvSpPr>
        <p:spPr>
          <a:xfrm>
            <a:off x="588120" y="2990684"/>
            <a:ext cx="11015870" cy="17718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240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包装类在程序开发中主要用于基本数据类型和字符串之间的转换</a:t>
            </a:r>
            <a:endParaRPr lang="zh-CN" altLang="en-US" sz="2400" noProof="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240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举开发中例子说明</a:t>
            </a:r>
            <a:endParaRPr lang="zh-CN" altLang="en-US" sz="2400" noProof="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83920" y="4574540"/>
            <a:ext cx="3919855" cy="1073785"/>
          </a:xfrm>
          <a:prstGeom prst="rect">
            <a:avLst/>
          </a:prstGeom>
          <a:noFill/>
          <a:ln w="57150">
            <a:solidFill>
              <a:schemeClr val="accent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5020" y="1673860"/>
            <a:ext cx="10601325" cy="40005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883920" y="2290445"/>
            <a:ext cx="40309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lvl="1" algn="l"/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注意：此类是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final</a:t>
            </a: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的，不能派生出子类</a:t>
            </a:r>
            <a:endParaRPr lang="zh-CN" altLang="en-US" b="1" dirty="0">
              <a:solidFill>
                <a:srgbClr val="FF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80720" y="1549400"/>
            <a:ext cx="10829925" cy="1441450"/>
          </a:xfrm>
          <a:prstGeom prst="rect">
            <a:avLst/>
          </a:prstGeom>
          <a:noFill/>
          <a:ln w="57150">
            <a:solidFill>
              <a:schemeClr val="accent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933450" y="4574540"/>
            <a:ext cx="404431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000"/>
              <a:t>String count = "10";</a:t>
            </a:r>
            <a:endParaRPr lang="zh-CN" altLang="en-US" sz="2000"/>
          </a:p>
          <a:p>
            <a:pPr algn="l"/>
            <a:r>
              <a:rPr lang="en-US" altLang="zh-CN" sz="2000"/>
              <a:t>//</a:t>
            </a:r>
            <a:r>
              <a:rPr lang="zh-CN" altLang="en-US" sz="2000">
                <a:solidFill>
                  <a:srgbClr val="FF0000"/>
                </a:solidFill>
              </a:rPr>
              <a:t>字符串转成基本数据类型int </a:t>
            </a:r>
            <a:endParaRPr lang="zh-CN" altLang="en-US" sz="2000">
              <a:solidFill>
                <a:srgbClr val="FF0000"/>
              </a:solidFill>
            </a:endParaRPr>
          </a:p>
          <a:p>
            <a:pPr algn="l"/>
            <a:r>
              <a:rPr lang="zh-CN" altLang="en-US" sz="2000"/>
              <a:t>int c =  Integer.parseInt(count);</a:t>
            </a:r>
            <a:endParaRPr lang="zh-CN" altLang="en-US" sz="2000"/>
          </a:p>
        </p:txBody>
      </p:sp>
    </p:spTree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8593" y="246"/>
            <a:ext cx="11573813" cy="849126"/>
          </a:xfrm>
        </p:spPr>
        <p:txBody>
          <a:bodyPr>
            <a:normAutofit/>
          </a:bodyPr>
          <a:lstStyle/>
          <a:p>
            <a:r>
              <a:rPr lang="zh-CN" altLang="en-US" dirty="0"/>
              <a:t>知识点</a:t>
            </a:r>
            <a:r>
              <a:rPr lang="en-US" altLang="zh-CN" dirty="0"/>
              <a:t>1- Java</a:t>
            </a:r>
            <a:r>
              <a:rPr lang="zh-CN" altLang="en-US" dirty="0"/>
              <a:t>中的包装类型</a:t>
            </a:r>
            <a:r>
              <a:rPr lang="en-US" altLang="zh-CN" dirty="0"/>
              <a:t>-</a:t>
            </a:r>
            <a:r>
              <a:rPr lang="zh-CN" altLang="en-US" noProof="0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Integer属性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933553"/>
            <a:ext cx="11792070" cy="5448937"/>
          </a:xfrm>
        </p:spPr>
        <p:txBody>
          <a:bodyPr>
            <a:normAutofit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内容占位符 2"/>
          <p:cNvSpPr txBox="1"/>
          <p:nvPr/>
        </p:nvSpPr>
        <p:spPr>
          <a:xfrm>
            <a:off x="388095" y="1038060"/>
            <a:ext cx="11015870" cy="6440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240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以Integer为访问类里的属性:</a:t>
            </a:r>
            <a:endParaRPr lang="zh-CN" altLang="en-US" sz="2400" noProof="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1380" y="1781810"/>
            <a:ext cx="9603740" cy="308483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923925" y="5142865"/>
            <a:ext cx="6351905" cy="574040"/>
          </a:xfrm>
          <a:prstGeom prst="rect">
            <a:avLst/>
          </a:prstGeom>
          <a:noFill/>
          <a:ln w="57150">
            <a:solidFill>
              <a:schemeClr val="accent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881380" y="5245735"/>
            <a:ext cx="64369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0" lvl="1" algn="l"/>
            <a:r>
              <a:rPr lang="en-US" altLang="zh-CN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Integer</a:t>
            </a:r>
            <a:r>
              <a:rPr lang="zh-CN" altLang="en-US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类里的属性：</a:t>
            </a:r>
            <a:r>
              <a:rPr lang="en-US" altLang="zh-CN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System.out.println(Integer.MAX_VALUE);</a:t>
            </a:r>
            <a:endParaRPr lang="en-US" altLang="zh-CN" dirty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8593" y="246"/>
            <a:ext cx="11573813" cy="849126"/>
          </a:xfrm>
        </p:spPr>
        <p:txBody>
          <a:bodyPr>
            <a:normAutofit/>
          </a:bodyPr>
          <a:lstStyle/>
          <a:p>
            <a:r>
              <a:rPr lang="zh-CN" altLang="en-US" dirty="0"/>
              <a:t>知识点</a:t>
            </a:r>
            <a:r>
              <a:rPr lang="en-US" altLang="zh-CN" dirty="0"/>
              <a:t>1- Java</a:t>
            </a:r>
            <a:r>
              <a:rPr lang="zh-CN" altLang="en-US" dirty="0"/>
              <a:t>中的包装类型</a:t>
            </a:r>
            <a:r>
              <a:rPr lang="en-US" altLang="zh-CN" dirty="0"/>
              <a:t>-</a:t>
            </a:r>
            <a:r>
              <a:rPr lang="zh-CN" altLang="en-US" noProof="0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Integer构造方法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933553"/>
            <a:ext cx="11792070" cy="5448937"/>
          </a:xfrm>
        </p:spPr>
        <p:txBody>
          <a:bodyPr>
            <a:normAutofit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内容占位符 2"/>
          <p:cNvSpPr txBox="1"/>
          <p:nvPr/>
        </p:nvSpPr>
        <p:spPr>
          <a:xfrm>
            <a:off x="388095" y="848830"/>
            <a:ext cx="11015870" cy="6440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240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Integer的构造方法:</a:t>
            </a:r>
            <a:endParaRPr lang="zh-CN" altLang="en-US" sz="2400" noProof="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9615" y="1492885"/>
            <a:ext cx="7409815" cy="303657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863600" y="5077460"/>
            <a:ext cx="6384290" cy="1089025"/>
          </a:xfrm>
          <a:prstGeom prst="rect">
            <a:avLst/>
          </a:prstGeom>
          <a:noFill/>
          <a:ln w="57150">
            <a:solidFill>
              <a:schemeClr val="accent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974090" y="5131435"/>
            <a:ext cx="4650105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赋值的两种方式：</a:t>
            </a:r>
            <a:endParaRPr lang="zh-CN" altLang="en-US"/>
          </a:p>
          <a:p>
            <a:pPr algn="l"/>
            <a:r>
              <a:rPr lang="en-US" altLang="zh-CN"/>
              <a:t>1</a:t>
            </a:r>
            <a:r>
              <a:rPr lang="zh-CN" altLang="en-US"/>
              <a:t>、构造方法赋值：Integer i = new Integer(11);</a:t>
            </a:r>
            <a:endParaRPr lang="zh-CN" altLang="en-US"/>
          </a:p>
          <a:p>
            <a:pPr algn="l"/>
            <a:r>
              <a:rPr lang="en-US" altLang="zh-CN"/>
              <a:t>2</a:t>
            </a:r>
            <a:r>
              <a:rPr lang="zh-CN" altLang="en-US"/>
              <a:t>、等号赋值：Integer i = 10；</a:t>
            </a:r>
            <a:endParaRPr lang="zh-CN" altLang="en-US"/>
          </a:p>
        </p:txBody>
      </p:sp>
    </p:spTree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8593" y="246"/>
            <a:ext cx="11573813" cy="849126"/>
          </a:xfrm>
        </p:spPr>
        <p:txBody>
          <a:bodyPr>
            <a:normAutofit/>
          </a:bodyPr>
          <a:lstStyle/>
          <a:p>
            <a:r>
              <a:rPr lang="zh-CN" altLang="en-US" dirty="0"/>
              <a:t>知识点</a:t>
            </a:r>
            <a:r>
              <a:rPr lang="en-US" altLang="zh-CN" dirty="0"/>
              <a:t>1- Java</a:t>
            </a:r>
            <a:r>
              <a:rPr lang="zh-CN" altLang="en-US" dirty="0"/>
              <a:t>中的包装类型</a:t>
            </a:r>
            <a:r>
              <a:rPr lang="en-US" altLang="zh-CN" dirty="0"/>
              <a:t>-</a:t>
            </a:r>
            <a:r>
              <a:rPr lang="zh-CN" altLang="en-US" noProof="0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Integer静态方法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933553"/>
            <a:ext cx="11792070" cy="5448937"/>
          </a:xfrm>
        </p:spPr>
        <p:txBody>
          <a:bodyPr>
            <a:normAutofit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内容占位符 2"/>
          <p:cNvSpPr txBox="1"/>
          <p:nvPr/>
        </p:nvSpPr>
        <p:spPr>
          <a:xfrm>
            <a:off x="388095" y="693255"/>
            <a:ext cx="11015870" cy="6440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200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除了Character类以外，其它的包装类都有静态的</a:t>
            </a:r>
            <a:r>
              <a:rPr lang="zh-CN" altLang="en-US" sz="2000" noProof="0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parseXxx方法</a:t>
            </a:r>
            <a:r>
              <a:rPr lang="zh-CN" altLang="en-US" sz="200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（Xxx指代具体的数据类型），用于将字符串转换成相对应的基本数据类型值。</a:t>
            </a:r>
            <a:endParaRPr kumimoji="0" lang="zh-CN" altLang="en-US" sz="2000" b="0" i="0" u="none" strike="noStrike" kern="1200" cap="none" spc="0" normalizeH="0" baseline="0" noProof="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14339" name="Text Box 4"/>
          <p:cNvSpPr txBox="1"/>
          <p:nvPr/>
        </p:nvSpPr>
        <p:spPr>
          <a:xfrm>
            <a:off x="743585" y="1692275"/>
            <a:ext cx="7734935" cy="4690110"/>
          </a:xfrm>
          <a:prstGeom prst="rect">
            <a:avLst/>
          </a:prstGeom>
          <a:solidFill>
            <a:schemeClr val="bg1"/>
          </a:solidFill>
          <a:ln w="57150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marL="342900" indent="-342900"/>
            <a:r>
              <a:rPr lang="en-US" altLang="zh-CN" sz="1600" dirty="0">
                <a:solidFill>
                  <a:srgbClr val="0000FF"/>
                </a:solidFill>
                <a:latin typeface="Arial" panose="020B0604020202020204" pitchFamily="34" charset="0"/>
                <a:ea typeface="楷体_GB2312" pitchFamily="1" charset="-122"/>
              </a:rPr>
              <a:t>public</a:t>
            </a:r>
            <a:r>
              <a:rPr lang="en-US" altLang="zh-CN" sz="1600" dirty="0">
                <a:latin typeface="Arial" panose="020B0604020202020204" pitchFamily="34" charset="0"/>
                <a:ea typeface="楷体_GB2312" pitchFamily="1" charset="-122"/>
              </a:rPr>
              <a:t> </a:t>
            </a:r>
            <a:r>
              <a:rPr lang="en-US" altLang="zh-CN" sz="1600" dirty="0">
                <a:solidFill>
                  <a:srgbClr val="0000FF"/>
                </a:solidFill>
                <a:latin typeface="Arial" panose="020B0604020202020204" pitchFamily="34" charset="0"/>
                <a:ea typeface="楷体_GB2312" pitchFamily="1" charset="-122"/>
              </a:rPr>
              <a:t>class</a:t>
            </a:r>
            <a:r>
              <a:rPr lang="en-US" altLang="zh-CN" sz="1600" dirty="0">
                <a:latin typeface="Arial" panose="020B0604020202020204" pitchFamily="34" charset="0"/>
                <a:ea typeface="楷体_GB2312" pitchFamily="1" charset="-122"/>
              </a:rPr>
              <a:t> ParseTest {</a:t>
            </a:r>
            <a:endParaRPr lang="en-US" altLang="zh-CN" sz="1600" dirty="0">
              <a:latin typeface="Arial" panose="020B0604020202020204" pitchFamily="34" charset="0"/>
              <a:ea typeface="楷体_GB2312" pitchFamily="1" charset="-122"/>
            </a:endParaRPr>
          </a:p>
          <a:p>
            <a:pPr marL="342900" indent="-342900"/>
            <a:r>
              <a:rPr lang="en-US" altLang="zh-CN" sz="1600" dirty="0">
                <a:latin typeface="Arial" panose="020B0604020202020204" pitchFamily="34" charset="0"/>
                <a:ea typeface="楷体_GB2312" pitchFamily="1" charset="-122"/>
              </a:rPr>
              <a:t>  </a:t>
            </a:r>
            <a:r>
              <a:rPr lang="en-US" altLang="zh-CN" sz="1600" dirty="0">
                <a:solidFill>
                  <a:srgbClr val="0000FF"/>
                </a:solidFill>
                <a:latin typeface="Arial" panose="020B0604020202020204" pitchFamily="34" charset="0"/>
                <a:ea typeface="楷体_GB2312" pitchFamily="1" charset="-122"/>
              </a:rPr>
              <a:t>public</a:t>
            </a:r>
            <a:r>
              <a:rPr lang="en-US" altLang="zh-CN" sz="1600" dirty="0">
                <a:latin typeface="Arial" panose="020B0604020202020204" pitchFamily="34" charset="0"/>
                <a:ea typeface="楷体_GB2312" pitchFamily="1" charset="-122"/>
              </a:rPr>
              <a:t> </a:t>
            </a:r>
            <a:r>
              <a:rPr lang="en-US" altLang="zh-CN" sz="1600" dirty="0">
                <a:solidFill>
                  <a:srgbClr val="0000FF"/>
                </a:solidFill>
                <a:latin typeface="Arial" panose="020B0604020202020204" pitchFamily="34" charset="0"/>
                <a:ea typeface="楷体_GB2312" pitchFamily="1" charset="-122"/>
              </a:rPr>
              <a:t>static</a:t>
            </a:r>
            <a:r>
              <a:rPr lang="en-US" altLang="zh-CN" sz="1600" dirty="0">
                <a:latin typeface="Arial" panose="020B0604020202020204" pitchFamily="34" charset="0"/>
                <a:ea typeface="楷体_GB2312" pitchFamily="1" charset="-122"/>
              </a:rPr>
              <a:t> </a:t>
            </a:r>
            <a:r>
              <a:rPr lang="en-US" altLang="zh-CN" sz="1600" dirty="0">
                <a:solidFill>
                  <a:srgbClr val="0000FF"/>
                </a:solidFill>
                <a:latin typeface="Arial" panose="020B0604020202020204" pitchFamily="34" charset="0"/>
                <a:ea typeface="楷体_GB2312" pitchFamily="1" charset="-122"/>
              </a:rPr>
              <a:t>void</a:t>
            </a:r>
            <a:r>
              <a:rPr lang="en-US" altLang="zh-CN" sz="1600" dirty="0">
                <a:latin typeface="Arial" panose="020B0604020202020204" pitchFamily="34" charset="0"/>
                <a:ea typeface="楷体_GB2312" pitchFamily="1" charset="-122"/>
              </a:rPr>
              <a:t> main(String[] args) {</a:t>
            </a:r>
            <a:endParaRPr lang="en-US" altLang="zh-CN" sz="1600" dirty="0">
              <a:latin typeface="Arial" panose="020B0604020202020204" pitchFamily="34" charset="0"/>
              <a:ea typeface="楷体_GB2312" pitchFamily="1" charset="-122"/>
            </a:endParaRPr>
          </a:p>
          <a:p>
            <a:pPr marL="342900" indent="-342900"/>
            <a:r>
              <a:rPr lang="en-US" altLang="zh-CN" sz="1600" dirty="0">
                <a:latin typeface="Arial" panose="020B0604020202020204" pitchFamily="34" charset="0"/>
                <a:ea typeface="楷体_GB2312" pitchFamily="1" charset="-122"/>
              </a:rPr>
              <a:t>    String str = </a:t>
            </a:r>
            <a:r>
              <a:rPr lang="en-US" altLang="zh-CN" sz="1600" dirty="0">
                <a:solidFill>
                  <a:srgbClr val="CC0066"/>
                </a:solidFill>
                <a:latin typeface="Arial" panose="020B0604020202020204" pitchFamily="34" charset="0"/>
                <a:ea typeface="楷体_GB2312" pitchFamily="1" charset="-122"/>
              </a:rPr>
              <a:t>"116"</a:t>
            </a:r>
            <a:r>
              <a:rPr lang="en-US" altLang="zh-CN" sz="1600" dirty="0">
                <a:latin typeface="Arial" panose="020B0604020202020204" pitchFamily="34" charset="0"/>
                <a:ea typeface="楷体_GB2312" pitchFamily="1" charset="-122"/>
              </a:rPr>
              <a:t>;</a:t>
            </a:r>
            <a:endParaRPr lang="en-US" altLang="zh-CN" sz="1600" dirty="0">
              <a:latin typeface="Arial" panose="020B0604020202020204" pitchFamily="34" charset="0"/>
              <a:ea typeface="楷体_GB2312" pitchFamily="1" charset="-122"/>
            </a:endParaRPr>
          </a:p>
          <a:p>
            <a:pPr marL="342900" indent="-342900"/>
            <a:r>
              <a:rPr lang="en-US" altLang="zh-CN" sz="1600" dirty="0">
                <a:latin typeface="Arial" panose="020B0604020202020204" pitchFamily="34" charset="0"/>
                <a:ea typeface="楷体_GB2312" pitchFamily="1" charset="-122"/>
              </a:rPr>
              <a:t>    </a:t>
            </a:r>
            <a:r>
              <a:rPr lang="en-US" altLang="zh-CN" sz="1600" dirty="0">
                <a:solidFill>
                  <a:srgbClr val="008000"/>
                </a:solidFill>
                <a:latin typeface="Arial" panose="020B0604020202020204" pitchFamily="34" charset="0"/>
                <a:ea typeface="楷体_GB2312" pitchFamily="1" charset="-122"/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  <a:latin typeface="Arial" panose="020B0604020202020204" pitchFamily="34" charset="0"/>
                <a:ea typeface="楷体_GB2312" pitchFamily="1" charset="-122"/>
              </a:rPr>
              <a:t>分别调用各个包装类的</a:t>
            </a:r>
            <a:r>
              <a:rPr lang="en-US" altLang="zh-CN" sz="1600" dirty="0">
                <a:solidFill>
                  <a:srgbClr val="008000"/>
                </a:solidFill>
                <a:latin typeface="Arial" panose="020B0604020202020204" pitchFamily="34" charset="0"/>
                <a:ea typeface="楷体_GB2312" pitchFamily="1" charset="-122"/>
              </a:rPr>
              <a:t>paseXxx</a:t>
            </a:r>
            <a:r>
              <a:rPr lang="zh-CN" altLang="en-US" sz="1600" dirty="0">
                <a:solidFill>
                  <a:srgbClr val="008000"/>
                </a:solidFill>
                <a:latin typeface="Arial" panose="020B0604020202020204" pitchFamily="34" charset="0"/>
                <a:ea typeface="楷体_GB2312" pitchFamily="1" charset="-122"/>
              </a:rPr>
              <a:t>方法对字符串进行转换，如果转换失败，将报异常</a:t>
            </a:r>
            <a:endParaRPr lang="zh-CN" altLang="en-US" sz="1600" dirty="0">
              <a:solidFill>
                <a:srgbClr val="008000"/>
              </a:solidFill>
              <a:latin typeface="Arial" panose="020B0604020202020204" pitchFamily="34" charset="0"/>
              <a:ea typeface="楷体_GB2312" pitchFamily="1" charset="-122"/>
            </a:endParaRPr>
          </a:p>
          <a:p>
            <a:pPr marL="342900" indent="-342900"/>
            <a:r>
              <a:rPr lang="zh-CN" altLang="en-US" sz="1600" dirty="0">
                <a:latin typeface="Arial" panose="020B0604020202020204" pitchFamily="34" charset="0"/>
                <a:ea typeface="楷体_GB2312" pitchFamily="1" charset="-122"/>
              </a:rPr>
              <a:t>    </a:t>
            </a:r>
            <a:r>
              <a:rPr lang="en-US" altLang="zh-CN" sz="1600" dirty="0">
                <a:solidFill>
                  <a:srgbClr val="0000FF"/>
                </a:solidFill>
                <a:latin typeface="Arial" panose="020B0604020202020204" pitchFamily="34" charset="0"/>
                <a:ea typeface="楷体_GB2312" pitchFamily="1" charset="-122"/>
              </a:rPr>
              <a:t>int</a:t>
            </a:r>
            <a:r>
              <a:rPr lang="en-US" altLang="zh-CN" sz="1600" dirty="0">
                <a:latin typeface="Arial" panose="020B0604020202020204" pitchFamily="34" charset="0"/>
                <a:ea typeface="楷体_GB2312" pitchFamily="1" charset="-122"/>
              </a:rPr>
              <a:t> i = Integer.parseInt(str);</a:t>
            </a:r>
            <a:endParaRPr lang="en-US" altLang="zh-CN" sz="1600" dirty="0">
              <a:latin typeface="Arial" panose="020B0604020202020204" pitchFamily="34" charset="0"/>
              <a:ea typeface="楷体_GB2312" pitchFamily="1" charset="-122"/>
            </a:endParaRPr>
          </a:p>
          <a:p>
            <a:pPr marL="342900" indent="-342900"/>
            <a:r>
              <a:rPr lang="en-US" altLang="zh-CN" sz="1600" dirty="0">
                <a:latin typeface="Arial" panose="020B0604020202020204" pitchFamily="34" charset="0"/>
                <a:ea typeface="楷体_GB2312" pitchFamily="1" charset="-122"/>
              </a:rPr>
              <a:t>    </a:t>
            </a:r>
            <a:r>
              <a:rPr lang="en-US" altLang="zh-CN" sz="1600" dirty="0">
                <a:solidFill>
                  <a:srgbClr val="0000FF"/>
                </a:solidFill>
                <a:latin typeface="Arial" panose="020B0604020202020204" pitchFamily="34" charset="0"/>
                <a:ea typeface="楷体_GB2312" pitchFamily="1" charset="-122"/>
              </a:rPr>
              <a:t>short</a:t>
            </a:r>
            <a:r>
              <a:rPr lang="en-US" altLang="zh-CN" sz="1600" dirty="0">
                <a:latin typeface="Arial" panose="020B0604020202020204" pitchFamily="34" charset="0"/>
                <a:ea typeface="楷体_GB2312" pitchFamily="1" charset="-122"/>
              </a:rPr>
              <a:t> s = Short.parseShort(str);</a:t>
            </a:r>
            <a:endParaRPr lang="en-US" altLang="zh-CN" sz="1600" dirty="0">
              <a:latin typeface="Arial" panose="020B0604020202020204" pitchFamily="34" charset="0"/>
              <a:ea typeface="楷体_GB2312" pitchFamily="1" charset="-122"/>
            </a:endParaRPr>
          </a:p>
          <a:p>
            <a:pPr marL="342900" indent="-342900"/>
            <a:r>
              <a:rPr lang="en-US" altLang="zh-CN" sz="1600" dirty="0">
                <a:latin typeface="Arial" panose="020B0604020202020204" pitchFamily="34" charset="0"/>
                <a:ea typeface="楷体_GB2312" pitchFamily="1" charset="-122"/>
              </a:rPr>
              <a:t>    </a:t>
            </a:r>
            <a:r>
              <a:rPr lang="en-US" altLang="zh-CN" sz="1600" dirty="0">
                <a:solidFill>
                  <a:srgbClr val="0000FF"/>
                </a:solidFill>
                <a:latin typeface="Arial" panose="020B0604020202020204" pitchFamily="34" charset="0"/>
                <a:ea typeface="楷体_GB2312" pitchFamily="1" charset="-122"/>
              </a:rPr>
              <a:t>byte</a:t>
            </a:r>
            <a:r>
              <a:rPr lang="en-US" altLang="zh-CN" sz="1600" dirty="0">
                <a:latin typeface="Arial" panose="020B0604020202020204" pitchFamily="34" charset="0"/>
                <a:ea typeface="楷体_GB2312" pitchFamily="1" charset="-122"/>
              </a:rPr>
              <a:t> b = Byte.parseByte(str);</a:t>
            </a:r>
            <a:endParaRPr lang="en-US" altLang="zh-CN" sz="1600" dirty="0">
              <a:latin typeface="Arial" panose="020B0604020202020204" pitchFamily="34" charset="0"/>
              <a:ea typeface="楷体_GB2312" pitchFamily="1" charset="-122"/>
            </a:endParaRPr>
          </a:p>
          <a:p>
            <a:pPr marL="342900" indent="-342900"/>
            <a:r>
              <a:rPr lang="en-US" altLang="zh-CN" sz="1600" dirty="0">
                <a:latin typeface="Arial" panose="020B0604020202020204" pitchFamily="34" charset="0"/>
                <a:ea typeface="楷体_GB2312" pitchFamily="1" charset="-122"/>
              </a:rPr>
              <a:t>    </a:t>
            </a:r>
            <a:r>
              <a:rPr lang="en-US" altLang="zh-CN" sz="1600" dirty="0">
                <a:solidFill>
                  <a:srgbClr val="0000FF"/>
                </a:solidFill>
                <a:latin typeface="Arial" panose="020B0604020202020204" pitchFamily="34" charset="0"/>
                <a:ea typeface="楷体_GB2312" pitchFamily="1" charset="-122"/>
              </a:rPr>
              <a:t>long</a:t>
            </a:r>
            <a:r>
              <a:rPr lang="en-US" altLang="zh-CN" sz="1600" dirty="0">
                <a:latin typeface="Arial" panose="020B0604020202020204" pitchFamily="34" charset="0"/>
                <a:ea typeface="楷体_GB2312" pitchFamily="1" charset="-122"/>
              </a:rPr>
              <a:t> l = Long.parseLong(str);</a:t>
            </a:r>
            <a:endParaRPr lang="en-US" altLang="zh-CN" sz="1600" dirty="0">
              <a:latin typeface="Arial" panose="020B0604020202020204" pitchFamily="34" charset="0"/>
              <a:ea typeface="楷体_GB2312" pitchFamily="1" charset="-122"/>
            </a:endParaRPr>
          </a:p>
          <a:p>
            <a:pPr marL="342900" indent="-342900"/>
            <a:r>
              <a:rPr lang="en-US" altLang="zh-CN" sz="1600" dirty="0">
                <a:latin typeface="Arial" panose="020B0604020202020204" pitchFamily="34" charset="0"/>
                <a:ea typeface="楷体_GB2312" pitchFamily="1" charset="-122"/>
              </a:rPr>
              <a:t>    </a:t>
            </a:r>
            <a:r>
              <a:rPr lang="en-US" altLang="zh-CN" sz="1600" dirty="0">
                <a:solidFill>
                  <a:srgbClr val="0000FF"/>
                </a:solidFill>
                <a:latin typeface="Arial" panose="020B0604020202020204" pitchFamily="34" charset="0"/>
                <a:ea typeface="楷体_GB2312" pitchFamily="1" charset="-122"/>
              </a:rPr>
              <a:t>float</a:t>
            </a:r>
            <a:r>
              <a:rPr lang="en-US" altLang="zh-CN" sz="1600" dirty="0">
                <a:latin typeface="Arial" panose="020B0604020202020204" pitchFamily="34" charset="0"/>
                <a:ea typeface="楷体_GB2312" pitchFamily="1" charset="-122"/>
              </a:rPr>
              <a:t> f = Float.parseFloat(str);</a:t>
            </a:r>
            <a:endParaRPr lang="en-US" altLang="zh-CN" sz="1600" dirty="0">
              <a:latin typeface="Arial" panose="020B0604020202020204" pitchFamily="34" charset="0"/>
              <a:ea typeface="楷体_GB2312" pitchFamily="1" charset="-122"/>
            </a:endParaRPr>
          </a:p>
          <a:p>
            <a:pPr marL="342900" indent="-342900"/>
            <a:r>
              <a:rPr lang="en-US" altLang="zh-CN" sz="1600" dirty="0">
                <a:latin typeface="Arial" panose="020B0604020202020204" pitchFamily="34" charset="0"/>
                <a:ea typeface="楷体_GB2312" pitchFamily="1" charset="-122"/>
              </a:rPr>
              <a:t>    </a:t>
            </a:r>
            <a:r>
              <a:rPr lang="en-US" altLang="zh-CN" sz="1600" dirty="0">
                <a:solidFill>
                  <a:srgbClr val="0000FF"/>
                </a:solidFill>
                <a:latin typeface="Arial" panose="020B0604020202020204" pitchFamily="34" charset="0"/>
                <a:ea typeface="楷体_GB2312" pitchFamily="1" charset="-122"/>
              </a:rPr>
              <a:t>double</a:t>
            </a:r>
            <a:r>
              <a:rPr lang="en-US" altLang="zh-CN" sz="1600" dirty="0">
                <a:latin typeface="Arial" panose="020B0604020202020204" pitchFamily="34" charset="0"/>
                <a:ea typeface="楷体_GB2312" pitchFamily="1" charset="-122"/>
              </a:rPr>
              <a:t> d = Double.parseDouble(str);</a:t>
            </a:r>
            <a:endParaRPr lang="en-US" altLang="zh-CN" sz="1600" dirty="0">
              <a:latin typeface="Arial" panose="020B0604020202020204" pitchFamily="34" charset="0"/>
              <a:ea typeface="楷体_GB2312" pitchFamily="1" charset="-122"/>
            </a:endParaRPr>
          </a:p>
          <a:p>
            <a:pPr marL="342900" indent="-342900"/>
            <a:r>
              <a:rPr lang="en-US" altLang="zh-CN" sz="1600" dirty="0">
                <a:latin typeface="Arial" panose="020B0604020202020204" pitchFamily="34" charset="0"/>
                <a:ea typeface="楷体_GB2312" pitchFamily="1" charset="-122"/>
              </a:rPr>
              <a:t>    System.out.println(i);</a:t>
            </a:r>
            <a:endParaRPr lang="en-US" altLang="zh-CN" sz="1600" dirty="0">
              <a:latin typeface="Arial" panose="020B0604020202020204" pitchFamily="34" charset="0"/>
              <a:ea typeface="楷体_GB2312" pitchFamily="1" charset="-122"/>
            </a:endParaRPr>
          </a:p>
          <a:p>
            <a:pPr marL="342900" indent="-342900"/>
            <a:r>
              <a:rPr lang="en-US" altLang="zh-CN" sz="1600" dirty="0">
                <a:latin typeface="Arial" panose="020B0604020202020204" pitchFamily="34" charset="0"/>
                <a:ea typeface="楷体_GB2312" pitchFamily="1" charset="-122"/>
              </a:rPr>
              <a:t>    System.out.println(s);</a:t>
            </a:r>
            <a:endParaRPr lang="en-US" altLang="zh-CN" sz="1600" dirty="0">
              <a:latin typeface="Arial" panose="020B0604020202020204" pitchFamily="34" charset="0"/>
              <a:ea typeface="楷体_GB2312" pitchFamily="1" charset="-122"/>
            </a:endParaRPr>
          </a:p>
          <a:p>
            <a:pPr marL="342900" indent="-342900"/>
            <a:r>
              <a:rPr lang="en-US" altLang="zh-CN" sz="1600" dirty="0">
                <a:latin typeface="Arial" panose="020B0604020202020204" pitchFamily="34" charset="0"/>
                <a:ea typeface="楷体_GB2312" pitchFamily="1" charset="-122"/>
              </a:rPr>
              <a:t>    System.out.println(b);</a:t>
            </a:r>
            <a:endParaRPr lang="en-US" altLang="zh-CN" sz="1600" dirty="0">
              <a:latin typeface="Arial" panose="020B0604020202020204" pitchFamily="34" charset="0"/>
              <a:ea typeface="楷体_GB2312" pitchFamily="1" charset="-122"/>
            </a:endParaRPr>
          </a:p>
          <a:p>
            <a:pPr marL="342900" indent="-342900"/>
            <a:r>
              <a:rPr lang="en-US" altLang="zh-CN" sz="1600" dirty="0">
                <a:latin typeface="Arial" panose="020B0604020202020204" pitchFamily="34" charset="0"/>
                <a:ea typeface="楷体_GB2312" pitchFamily="1" charset="-122"/>
              </a:rPr>
              <a:t>    System.out.println(l);</a:t>
            </a:r>
            <a:endParaRPr lang="en-US" altLang="zh-CN" sz="1600" dirty="0">
              <a:latin typeface="Arial" panose="020B0604020202020204" pitchFamily="34" charset="0"/>
              <a:ea typeface="楷体_GB2312" pitchFamily="1" charset="-122"/>
            </a:endParaRPr>
          </a:p>
          <a:p>
            <a:pPr marL="342900" indent="-342900"/>
            <a:r>
              <a:rPr lang="en-US" altLang="zh-CN" sz="1600" dirty="0">
                <a:latin typeface="Arial" panose="020B0604020202020204" pitchFamily="34" charset="0"/>
                <a:ea typeface="楷体_GB2312" pitchFamily="1" charset="-122"/>
              </a:rPr>
              <a:t>    System.out.println(f);</a:t>
            </a:r>
            <a:endParaRPr lang="en-US" altLang="zh-CN" sz="1600" dirty="0">
              <a:latin typeface="Arial" panose="020B0604020202020204" pitchFamily="34" charset="0"/>
              <a:ea typeface="楷体_GB2312" pitchFamily="1" charset="-122"/>
            </a:endParaRPr>
          </a:p>
          <a:p>
            <a:pPr marL="342900" indent="-342900"/>
            <a:r>
              <a:rPr lang="en-US" altLang="zh-CN" sz="1600" dirty="0">
                <a:latin typeface="Arial" panose="020B0604020202020204" pitchFamily="34" charset="0"/>
                <a:ea typeface="楷体_GB2312" pitchFamily="1" charset="-122"/>
              </a:rPr>
              <a:t>    System.out.println(d);</a:t>
            </a:r>
            <a:endParaRPr lang="en-US" altLang="zh-CN" sz="1600" dirty="0">
              <a:latin typeface="Arial" panose="020B0604020202020204" pitchFamily="34" charset="0"/>
              <a:ea typeface="楷体_GB2312" pitchFamily="1" charset="-122"/>
            </a:endParaRPr>
          </a:p>
          <a:p>
            <a:pPr marL="342900" indent="-342900"/>
            <a:r>
              <a:rPr lang="en-US" altLang="zh-CN" sz="1600" dirty="0">
                <a:latin typeface="Arial" panose="020B0604020202020204" pitchFamily="34" charset="0"/>
                <a:ea typeface="楷体_GB2312" pitchFamily="1" charset="-122"/>
              </a:rPr>
              <a:t>  }</a:t>
            </a:r>
            <a:endParaRPr lang="en-US" altLang="zh-CN" sz="1600" dirty="0">
              <a:latin typeface="Arial" panose="020B0604020202020204" pitchFamily="34" charset="0"/>
              <a:ea typeface="楷体_GB2312" pitchFamily="1" charset="-122"/>
            </a:endParaRPr>
          </a:p>
          <a:p>
            <a:pPr marL="342900" indent="-342900"/>
            <a:r>
              <a:rPr lang="en-US" altLang="zh-CN" sz="1600" dirty="0">
                <a:latin typeface="Arial" panose="020B0604020202020204" pitchFamily="34" charset="0"/>
                <a:ea typeface="楷体_GB2312" pitchFamily="1" charset="-122"/>
              </a:rPr>
              <a:t>}</a:t>
            </a:r>
            <a:endParaRPr lang="en-US" altLang="zh-CN" sz="1600" dirty="0">
              <a:latin typeface="Arial" panose="020B0604020202020204" pitchFamily="34" charset="0"/>
              <a:ea typeface="楷体_GB2312" pitchFamily="1" charset="-122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8593" y="246"/>
            <a:ext cx="11573813" cy="849126"/>
          </a:xfrm>
        </p:spPr>
        <p:txBody>
          <a:bodyPr>
            <a:normAutofit/>
          </a:bodyPr>
          <a:lstStyle/>
          <a:p>
            <a:r>
              <a:rPr lang="zh-CN" altLang="en-US" dirty="0"/>
              <a:t>知识点</a:t>
            </a:r>
            <a:r>
              <a:rPr lang="en-US" altLang="zh-CN" dirty="0"/>
              <a:t>1- Java</a:t>
            </a:r>
            <a:r>
              <a:rPr lang="zh-CN" altLang="en-US" dirty="0"/>
              <a:t>中的包装类型</a:t>
            </a:r>
            <a:r>
              <a:rPr lang="en-US" altLang="zh-CN" dirty="0"/>
              <a:t>-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Character类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的常用方法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5915" y="704850"/>
            <a:ext cx="11381740" cy="5694045"/>
          </a:xfrm>
        </p:spPr>
        <p:txBody>
          <a:bodyPr>
            <a:normAutofit lnSpcReduction="10000"/>
          </a:bodyPr>
          <a:lstStyle/>
          <a:p>
            <a:r>
              <a:rPr lang="en-US" altLang="zh-CN" sz="222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Character类中的常用方法:</a:t>
            </a:r>
            <a:endParaRPr lang="en-US" altLang="zh-CN" sz="2220" dirty="0"/>
          </a:p>
          <a:p>
            <a:endParaRPr lang="zh-CN" altLang="en-US" sz="2220" dirty="0"/>
          </a:p>
          <a:p>
            <a:endParaRPr lang="zh-CN" altLang="en-US" sz="2220" dirty="0"/>
          </a:p>
          <a:p>
            <a:endParaRPr lang="zh-CN" altLang="en-US" sz="2220" dirty="0"/>
          </a:p>
          <a:p>
            <a:endParaRPr lang="zh-CN" altLang="en-US" sz="2220" dirty="0"/>
          </a:p>
          <a:p>
            <a:endParaRPr lang="zh-CN" altLang="en-US" sz="2220" dirty="0"/>
          </a:p>
          <a:p>
            <a:pPr marL="342900" indent="-342900">
              <a:spcBef>
                <a:spcPct val="50000"/>
              </a:spcBef>
            </a:pPr>
            <a:endParaRPr lang="zh-CN" altLang="en-US" sz="222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342900" indent="-342900">
              <a:spcBef>
                <a:spcPct val="50000"/>
              </a:spcBef>
            </a:pPr>
            <a:r>
              <a:rPr lang="zh-CN" altLang="en-US" sz="222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注意</a:t>
            </a:r>
            <a:r>
              <a:rPr lang="zh-CN" altLang="en-US" sz="222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：以上方法都是</a:t>
            </a:r>
            <a:r>
              <a:rPr lang="zh-CN" altLang="en-US" sz="2220" dirty="0">
                <a:solidFill>
                  <a:srgbClr val="FF33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静态</a:t>
            </a:r>
            <a:r>
              <a:rPr lang="zh-CN" altLang="en-US" sz="222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方法，可以直接通过类名调用，返回值均</a:t>
            </a:r>
            <a:endParaRPr lang="zh-CN" altLang="en-US" sz="222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spcBef>
                <a:spcPct val="50000"/>
              </a:spcBef>
            </a:pPr>
            <a:r>
              <a:rPr lang="zh-CN" altLang="en-US" sz="222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为</a:t>
            </a:r>
            <a:r>
              <a:rPr lang="en-US" altLang="zh-CN" sz="222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boolean</a:t>
            </a:r>
            <a:r>
              <a:rPr lang="zh-CN" altLang="en-US" sz="222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类型，如果是返回</a:t>
            </a:r>
            <a:r>
              <a:rPr lang="en-US" altLang="zh-CN" sz="222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true</a:t>
            </a:r>
            <a:r>
              <a:rPr lang="zh-CN" altLang="en-US" sz="222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，否则返回</a:t>
            </a:r>
            <a:r>
              <a:rPr lang="en-US" altLang="zh-CN" sz="222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false</a:t>
            </a:r>
            <a:r>
              <a:rPr lang="zh-CN" altLang="en-US" sz="222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。</a:t>
            </a:r>
            <a:endParaRPr lang="zh-CN" altLang="en-US" sz="2220" dirty="0"/>
          </a:p>
        </p:txBody>
      </p:sp>
      <p:graphicFrame>
        <p:nvGraphicFramePr>
          <p:cNvPr id="18437" name="表格 18436"/>
          <p:cNvGraphicFramePr/>
          <p:nvPr>
            <p:custDataLst>
              <p:tags r:id="rId1"/>
            </p:custDataLst>
          </p:nvPr>
        </p:nvGraphicFramePr>
        <p:xfrm>
          <a:off x="1729105" y="1496060"/>
          <a:ext cx="7656830" cy="3316605"/>
        </p:xfrm>
        <a:graphic>
          <a:graphicData uri="http://schemas.openxmlformats.org/drawingml/2006/table">
            <a:tbl>
              <a:tblPr/>
              <a:tblGrid>
                <a:gridCol w="3648075"/>
                <a:gridCol w="4008755"/>
              </a:tblGrid>
              <a:tr h="502285"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None/>
                      </a:pPr>
                      <a:r>
                        <a:rPr lang="zh-CN" altLang="en-US" sz="2400" b="1">
                          <a:solidFill>
                            <a:schemeClr val="bg1"/>
                          </a:solidFill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方 法 原 型</a:t>
                      </a:r>
                      <a:r>
                        <a:rPr lang="zh-CN" altLang="en-US" sz="2400">
                          <a:solidFill>
                            <a:schemeClr val="bg1"/>
                          </a:solidFill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 </a:t>
                      </a:r>
                      <a:endParaRPr lang="zh-CN" altLang="en-US" sz="2400">
                        <a:solidFill>
                          <a:schemeClr val="bg1"/>
                        </a:solidFill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marL="101618" marR="101618" marT="50809" marB="50809" vert="horz" anchor="ctr">
                    <a:lnL w="19050" cap="flat" cmpd="sng">
                      <a:solidFill>
                        <a:srgbClr val="92CDDC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93CDD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92CDDC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93CDD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6600"/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spcBef>
                          <a:spcPct val="0"/>
                        </a:spcBef>
                        <a:buNone/>
                      </a:pPr>
                      <a:r>
                        <a:rPr lang="zh-CN" altLang="en-US" sz="2400" b="1" dirty="0">
                          <a:solidFill>
                            <a:schemeClr val="bg1"/>
                          </a:solidFill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说</a:t>
                      </a:r>
                      <a:r>
                        <a:rPr lang="en-US" altLang="x-none" sz="2400" b="1" dirty="0">
                          <a:solidFill>
                            <a:schemeClr val="bg1"/>
                          </a:solidFill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    </a:t>
                      </a:r>
                      <a:r>
                        <a:rPr lang="zh-CN" altLang="en-US" sz="2400" b="1" dirty="0">
                          <a:solidFill>
                            <a:schemeClr val="bg1"/>
                          </a:solidFill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明</a:t>
                      </a:r>
                      <a:r>
                        <a:rPr lang="zh-CN" altLang="en-US" sz="2400" dirty="0">
                          <a:solidFill>
                            <a:schemeClr val="bg1"/>
                          </a:solidFill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 </a:t>
                      </a:r>
                      <a:endParaRPr lang="zh-CN" altLang="en-US" sz="2400" dirty="0">
                        <a:solidFill>
                          <a:schemeClr val="bg1"/>
                        </a:solidFill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marL="101618" marR="101618" marT="50809" marB="50809" vert="horz" anchor="ctr">
                    <a:lnL w="12700" cap="flat" cmpd="sng">
                      <a:solidFill>
                        <a:srgbClr val="93CDD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92CDDC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92CDDC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93CDD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6600"/>
                    </a:solidFill>
                  </a:tcPr>
                </a:tc>
              </a:tr>
              <a:tr h="563245"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just" eaLnBrk="1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1800" b="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boolean isLetter(char ch) </a:t>
                      </a:r>
                      <a:endParaRPr lang="en-US" altLang="x-none" sz="1800" b="0" dirty="0"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101618" marR="101618" marT="50809" marB="50809" vert="horz" anchor="ctr">
                    <a:lnL w="19050" cap="flat" cmpd="sng">
                      <a:solidFill>
                        <a:srgbClr val="92CDDC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93CDD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93CDD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93CDD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just" eaLnBrk="1" hangingPunct="1">
                        <a:spcBef>
                          <a:spcPct val="0"/>
                        </a:spcBef>
                        <a:buNone/>
                      </a:pPr>
                      <a:r>
                        <a:rPr lang="zh-CN" altLang="en-US" sz="1800" b="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  <a:cs typeface="微软雅黑 Light" panose="020B0502040204020203" pitchFamily="34" charset="-122"/>
                        </a:rPr>
                        <a:t>判断字符</a:t>
                      </a:r>
                      <a:r>
                        <a:rPr lang="en-US" altLang="x-none" sz="1800" b="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  <a:cs typeface="微软雅黑 Light" panose="020B0502040204020203" pitchFamily="34" charset="-122"/>
                        </a:rPr>
                        <a:t>ch</a:t>
                      </a:r>
                      <a:r>
                        <a:rPr lang="zh-CN" altLang="en-US" sz="1800" b="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  <a:cs typeface="微软雅黑 Light" panose="020B0502040204020203" pitchFamily="34" charset="-122"/>
                        </a:rPr>
                        <a:t>是否为英文字母 </a:t>
                      </a:r>
                      <a:endParaRPr lang="zh-CN" altLang="en-US" sz="1800" b="0" dirty="0">
                        <a:latin typeface="微软雅黑 Light" panose="020B0502040204020203" pitchFamily="34" charset="-122"/>
                        <a:ea typeface="微软雅黑 Light" panose="020B0502040204020203" pitchFamily="34" charset="-122"/>
                        <a:cs typeface="微软雅黑 Light" panose="020B0502040204020203" pitchFamily="34" charset="-122"/>
                      </a:endParaRPr>
                    </a:p>
                  </a:txBody>
                  <a:tcPr marL="101618" marR="101618" marT="50809" marB="50809" vert="horz" anchor="ctr">
                    <a:lnL w="12700" cap="flat" cmpd="sng">
                      <a:solidFill>
                        <a:srgbClr val="93CDD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92CDDC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93CDD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93CDD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1975"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just" eaLnBrk="1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1800" b="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boolean isDigit(char ch) </a:t>
                      </a:r>
                      <a:endParaRPr lang="en-US" altLang="x-none" sz="1800" b="0" dirty="0"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101618" marR="101618" marT="50809" marB="50809" vert="horz" anchor="ctr">
                    <a:lnL w="19050" cap="flat" cmpd="sng">
                      <a:solidFill>
                        <a:srgbClr val="92CDDC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93CDD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93CDD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93CDD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just" eaLnBrk="1" hangingPunct="1">
                        <a:spcBef>
                          <a:spcPct val="0"/>
                        </a:spcBef>
                        <a:buNone/>
                      </a:pPr>
                      <a:r>
                        <a:rPr lang="zh-CN" altLang="en-US" sz="1800" b="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  <a:cs typeface="微软雅黑 Light" panose="020B0502040204020203" pitchFamily="34" charset="-122"/>
                        </a:rPr>
                        <a:t>判断字符</a:t>
                      </a:r>
                      <a:r>
                        <a:rPr lang="en-US" altLang="x-none" sz="1800" b="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  <a:cs typeface="微软雅黑 Light" panose="020B0502040204020203" pitchFamily="34" charset="-122"/>
                        </a:rPr>
                        <a:t>ch</a:t>
                      </a:r>
                      <a:r>
                        <a:rPr lang="zh-CN" altLang="en-US" sz="1800" b="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  <a:cs typeface="微软雅黑 Light" panose="020B0502040204020203" pitchFamily="34" charset="-122"/>
                        </a:rPr>
                        <a:t>是否为</a:t>
                      </a:r>
                      <a:r>
                        <a:rPr lang="en-US" altLang="x-none" sz="1800" b="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  <a:cs typeface="微软雅黑 Light" panose="020B0502040204020203" pitchFamily="34" charset="-122"/>
                        </a:rPr>
                        <a:t>0~9</a:t>
                      </a:r>
                      <a:r>
                        <a:rPr lang="zh-CN" altLang="en-US" sz="1800" b="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  <a:cs typeface="微软雅黑 Light" panose="020B0502040204020203" pitchFamily="34" charset="-122"/>
                        </a:rPr>
                        <a:t>之间的数字 </a:t>
                      </a:r>
                      <a:endParaRPr lang="zh-CN" altLang="en-US" sz="1800" b="0" dirty="0">
                        <a:latin typeface="微软雅黑 Light" panose="020B0502040204020203" pitchFamily="34" charset="-122"/>
                        <a:ea typeface="微软雅黑 Light" panose="020B0502040204020203" pitchFamily="34" charset="-122"/>
                        <a:cs typeface="微软雅黑 Light" panose="020B0502040204020203" pitchFamily="34" charset="-122"/>
                      </a:endParaRPr>
                    </a:p>
                  </a:txBody>
                  <a:tcPr marL="101618" marR="101618" marT="50809" marB="50809" vert="horz" anchor="ctr">
                    <a:lnL w="12700" cap="flat" cmpd="sng">
                      <a:solidFill>
                        <a:srgbClr val="93CDD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92CDDC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93CDD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93CDD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3880"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just" eaLnBrk="1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1800" b="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boolean isUpperCase(char ch) </a:t>
                      </a:r>
                      <a:endParaRPr lang="en-US" altLang="x-none" sz="1800" b="0" dirty="0"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101618" marR="101618" marT="50809" marB="50809" vert="horz" anchor="ctr">
                    <a:lnL w="19050" cap="flat" cmpd="sng">
                      <a:solidFill>
                        <a:srgbClr val="92CDDC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93CDD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93CDD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93CDD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just" eaLnBrk="1" hangingPunct="1">
                        <a:spcBef>
                          <a:spcPct val="0"/>
                        </a:spcBef>
                        <a:buNone/>
                      </a:pPr>
                      <a:r>
                        <a:rPr lang="zh-CN" altLang="en-US" sz="1800" b="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  <a:cs typeface="微软雅黑 Light" panose="020B0502040204020203" pitchFamily="34" charset="-122"/>
                        </a:rPr>
                        <a:t>判断字符</a:t>
                      </a:r>
                      <a:r>
                        <a:rPr lang="en-US" altLang="x-none" sz="1800" b="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  <a:cs typeface="微软雅黑 Light" panose="020B0502040204020203" pitchFamily="34" charset="-122"/>
                        </a:rPr>
                        <a:t>ch</a:t>
                      </a:r>
                      <a:r>
                        <a:rPr lang="zh-CN" altLang="en-US" sz="1800" b="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  <a:cs typeface="微软雅黑 Light" panose="020B0502040204020203" pitchFamily="34" charset="-122"/>
                        </a:rPr>
                        <a:t>是否为大写形式 </a:t>
                      </a:r>
                      <a:endParaRPr lang="zh-CN" altLang="en-US" sz="1800" b="0" dirty="0">
                        <a:latin typeface="微软雅黑 Light" panose="020B0502040204020203" pitchFamily="34" charset="-122"/>
                        <a:ea typeface="微软雅黑 Light" panose="020B0502040204020203" pitchFamily="34" charset="-122"/>
                        <a:cs typeface="微软雅黑 Light" panose="020B0502040204020203" pitchFamily="34" charset="-122"/>
                      </a:endParaRPr>
                    </a:p>
                  </a:txBody>
                  <a:tcPr marL="101618" marR="101618" marT="50809" marB="50809" vert="horz" anchor="ctr">
                    <a:lnL w="12700" cap="flat" cmpd="sng">
                      <a:solidFill>
                        <a:srgbClr val="93CDD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92CDDC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93CDD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93CDD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1975"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just" eaLnBrk="1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1800" b="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boolean isLowerCase(char ch) </a:t>
                      </a:r>
                      <a:endParaRPr lang="en-US" altLang="x-none" sz="1800" b="0" dirty="0"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101618" marR="101618" marT="50809" marB="50809" vert="horz" anchor="ctr">
                    <a:lnL w="19050" cap="flat" cmpd="sng">
                      <a:solidFill>
                        <a:srgbClr val="92CDDC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93CDD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93CDD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93CDD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just" eaLnBrk="1" hangingPunct="1">
                        <a:spcBef>
                          <a:spcPct val="0"/>
                        </a:spcBef>
                        <a:buNone/>
                      </a:pPr>
                      <a:r>
                        <a:rPr lang="zh-CN" altLang="en-US" sz="1800" b="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  <a:cs typeface="微软雅黑 Light" panose="020B0502040204020203" pitchFamily="34" charset="-122"/>
                        </a:rPr>
                        <a:t>判断字符</a:t>
                      </a:r>
                      <a:r>
                        <a:rPr lang="en-US" altLang="x-none" sz="1800" b="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  <a:cs typeface="微软雅黑 Light" panose="020B0502040204020203" pitchFamily="34" charset="-122"/>
                        </a:rPr>
                        <a:t>ch</a:t>
                      </a:r>
                      <a:r>
                        <a:rPr lang="zh-CN" altLang="en-US" sz="1800" b="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  <a:cs typeface="微软雅黑 Light" panose="020B0502040204020203" pitchFamily="34" charset="-122"/>
                        </a:rPr>
                        <a:t>是否为小写形式 </a:t>
                      </a:r>
                      <a:endParaRPr lang="zh-CN" altLang="en-US" sz="1800" b="0" dirty="0">
                        <a:latin typeface="微软雅黑 Light" panose="020B0502040204020203" pitchFamily="34" charset="-122"/>
                        <a:ea typeface="微软雅黑 Light" panose="020B0502040204020203" pitchFamily="34" charset="-122"/>
                        <a:cs typeface="微软雅黑 Light" panose="020B0502040204020203" pitchFamily="34" charset="-122"/>
                      </a:endParaRPr>
                    </a:p>
                  </a:txBody>
                  <a:tcPr marL="101618" marR="101618" marT="50809" marB="50809" vert="horz" anchor="ctr">
                    <a:lnL w="12700" cap="flat" cmpd="sng">
                      <a:solidFill>
                        <a:srgbClr val="93CDD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92CDDC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93CDD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93CDD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3245"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just" eaLnBrk="1" hangingPunct="1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1800" b="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boolean isWhitespace(char ch) </a:t>
                      </a:r>
                      <a:endParaRPr lang="en-US" altLang="x-none" sz="1800" b="0" dirty="0"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101618" marR="101618" marT="50809" marB="50809" vert="horz" anchor="ctr">
                    <a:lnL w="19050" cap="flat" cmpd="sng">
                      <a:solidFill>
                        <a:srgbClr val="92CDDC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93CDD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93CDD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92CDDC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just" eaLnBrk="1" hangingPunct="1">
                        <a:spcBef>
                          <a:spcPct val="0"/>
                        </a:spcBef>
                        <a:buNone/>
                      </a:pPr>
                      <a:r>
                        <a:rPr lang="zh-CN" altLang="en-US" sz="1800" b="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  <a:cs typeface="微软雅黑 Light" panose="020B0502040204020203" pitchFamily="34" charset="-122"/>
                        </a:rPr>
                        <a:t>判断字符</a:t>
                      </a:r>
                      <a:r>
                        <a:rPr lang="en-US" altLang="x-none" sz="1800" b="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  <a:cs typeface="微软雅黑 Light" panose="020B0502040204020203" pitchFamily="34" charset="-122"/>
                        </a:rPr>
                        <a:t>ch</a:t>
                      </a:r>
                      <a:r>
                        <a:rPr lang="zh-CN" altLang="en-US" sz="1800" b="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  <a:cs typeface="微软雅黑 Light" panose="020B0502040204020203" pitchFamily="34" charset="-122"/>
                        </a:rPr>
                        <a:t>是否为空格或换行符 </a:t>
                      </a:r>
                      <a:endParaRPr lang="zh-CN" altLang="en-US" sz="1800" b="0" dirty="0">
                        <a:latin typeface="微软雅黑 Light" panose="020B0502040204020203" pitchFamily="34" charset="-122"/>
                        <a:ea typeface="微软雅黑 Light" panose="020B0502040204020203" pitchFamily="34" charset="-122"/>
                        <a:cs typeface="微软雅黑 Light" panose="020B0502040204020203" pitchFamily="34" charset="-122"/>
                      </a:endParaRPr>
                    </a:p>
                  </a:txBody>
                  <a:tcPr marL="101618" marR="101618" marT="50809" marB="50809" vert="horz" anchor="ctr">
                    <a:lnL w="12700" cap="flat" cmpd="sng">
                      <a:solidFill>
                        <a:srgbClr val="93CDD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92CDDC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93CDD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92CDDC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push dir="u"/>
  </p:transition>
</p:sld>
</file>

<file path=ppt/tags/tag1.xml><?xml version="1.0" encoding="utf-8"?>
<p:tagLst xmlns:p="http://schemas.openxmlformats.org/presentationml/2006/main">
  <p:tag name="KSO_WM_UNIT_TABLE_BEAUTIFY" val="smartTable{3cb90b1d-c829-418c-8704-3ab3e2d4561b}"/>
</p:tagLst>
</file>

<file path=ppt/tags/tag2.xml><?xml version="1.0" encoding="utf-8"?>
<p:tagLst xmlns:p="http://schemas.openxmlformats.org/presentationml/2006/main">
  <p:tag name="KSO_WM_UNIT_TABLE_BEAUTIFY" val="smartTable{f609710d-64f1-4cba-bed7-cacb6072b8d0}"/>
  <p:tag name="TABLE_ENDDRAG_ORIGIN_RECT" val="602*287"/>
  <p:tag name="TABLE_ENDDRAG_RECT" val="132*152*602*287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3775</Words>
  <Application>WPS 演示</Application>
  <PresentationFormat>宽屏</PresentationFormat>
  <Paragraphs>331</Paragraphs>
  <Slides>14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8" baseType="lpstr">
      <vt:lpstr>Arial</vt:lpstr>
      <vt:lpstr>宋体</vt:lpstr>
      <vt:lpstr>Wingdings</vt:lpstr>
      <vt:lpstr>微软雅黑</vt:lpstr>
      <vt:lpstr>微软雅黑 Light</vt:lpstr>
      <vt:lpstr>Calibri</vt:lpstr>
      <vt:lpstr>Courier New</vt:lpstr>
      <vt:lpstr>黑体</vt:lpstr>
      <vt:lpstr>楷体_GB2312</vt:lpstr>
      <vt:lpstr>新宋体</vt:lpstr>
      <vt:lpstr>汉仪行楷简</vt:lpstr>
      <vt:lpstr>Arial Unicode MS</vt:lpstr>
      <vt:lpstr>等线</vt:lpstr>
      <vt:lpstr>Office 主题</vt:lpstr>
      <vt:lpstr>包装类型</vt:lpstr>
      <vt:lpstr>本节目标</vt:lpstr>
      <vt:lpstr>PowerPoint 演示文稿</vt:lpstr>
      <vt:lpstr>知识点1- Java中的包装类型</vt:lpstr>
      <vt:lpstr>知识点1- Java中的包装类型</vt:lpstr>
      <vt:lpstr>知识点1- Java中的包装类型</vt:lpstr>
      <vt:lpstr>知识点1- Java中的包装类型</vt:lpstr>
      <vt:lpstr>知识点1- Java中的包装类型</vt:lpstr>
      <vt:lpstr>知识点1- Java中的包装类型</vt:lpstr>
      <vt:lpstr>知识点1- Java中的包装类型</vt:lpstr>
      <vt:lpstr>知识点2- Java自动装箱与拆箱的使用方法</vt:lpstr>
      <vt:lpstr>知识点2- Java自动装箱与拆箱的使用方法</vt:lpstr>
      <vt:lpstr>知识点2- Java自动装箱与拆箱的使用方法</vt:lpstr>
      <vt:lpstr>知识点2- Java自动装箱与拆箱的使用方法</vt:lpstr>
    </vt:vector>
  </TitlesOfParts>
  <Company>Baidu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Lv,Jiaoyan</dc:creator>
  <cp:lastModifiedBy>GuXue</cp:lastModifiedBy>
  <cp:revision>1191</cp:revision>
  <dcterms:created xsi:type="dcterms:W3CDTF">2014-03-19T14:07:00Z</dcterms:created>
  <dcterms:modified xsi:type="dcterms:W3CDTF">2021-01-20T06:45:08Z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2052-11.1.0.10228</vt:lpwstr>
  </property>
</Properties>
</file>