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8" r:id="rId2"/>
    <p:sldId id="493" r:id="rId3"/>
    <p:sldId id="574" r:id="rId4"/>
    <p:sldId id="567" r:id="rId5"/>
    <p:sldId id="575" r:id="rId6"/>
    <p:sldId id="576" r:id="rId7"/>
    <p:sldId id="577" r:id="rId8"/>
    <p:sldId id="578" r:id="rId9"/>
    <p:sldId id="580" r:id="rId10"/>
    <p:sldId id="582" r:id="rId11"/>
    <p:sldId id="569" r:id="rId12"/>
    <p:sldId id="570" r:id="rId13"/>
    <p:sldId id="571" r:id="rId14"/>
    <p:sldId id="5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66"/>
    <a:srgbClr val="FF3300"/>
    <a:srgbClr val="990000"/>
    <a:srgbClr val="AE0B0B"/>
    <a:srgbClr val="CC6600"/>
    <a:srgbClr val="3B9D3B"/>
    <a:srgbClr val="3D3D3D"/>
    <a:srgbClr val="CC3300"/>
    <a:srgbClr val="393939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860" autoAdjust="0"/>
    <p:restoredTop sz="79459" autoAdjust="0"/>
  </p:normalViewPr>
  <p:slideViewPr>
    <p:cSldViewPr snapToGrid="0">
      <p:cViewPr varScale="1">
        <p:scale>
          <a:sx n="55" d="100"/>
          <a:sy n="55" d="100"/>
        </p:scale>
        <p:origin x="-222" y="-78"/>
      </p:cViewPr>
      <p:guideLst>
        <p:guide orient="horz" pos="2192"/>
        <p:guide pos="3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包装类型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593" y="246"/>
            <a:ext cx="11573813" cy="849126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Java</a:t>
            </a:r>
            <a:r>
              <a:rPr lang="zh-CN" altLang="en-US" dirty="0"/>
              <a:t>中的包装类型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Character类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8095" y="766915"/>
            <a:ext cx="11015870" cy="64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Character类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的常用方法示例</a:t>
            </a:r>
            <a:r>
              <a:rPr lang="en-US" altLang="zh-CN" sz="2400" dirty="0">
                <a:latin typeface="Courier New" panose="02070309020205020404" pitchFamily="1" charset="0"/>
                <a:ea typeface="黑体" panose="02010609060101010101" pitchFamily="2" charset="-122"/>
                <a:sym typeface="+mn-ea"/>
              </a:rPr>
              <a:t>:</a:t>
            </a:r>
            <a:endParaRPr lang="en-US" altLang="zh-CN" sz="2400" dirty="0">
              <a:latin typeface="Courier New" panose="02070309020205020404" pitchFamily="1" charset="0"/>
              <a:ea typeface="黑体" panose="0201060906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0482" name="Text Box 4"/>
          <p:cNvSpPr txBox="1"/>
          <p:nvPr/>
        </p:nvSpPr>
        <p:spPr>
          <a:xfrm>
            <a:off x="1220153" y="1596073"/>
            <a:ext cx="8281987" cy="4786312"/>
          </a:xfrm>
          <a:prstGeom prst="rect">
            <a:avLst/>
          </a:prstGeom>
          <a:solidFill>
            <a:schemeClr val="bg1"/>
          </a:solidFill>
          <a:ln w="571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/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CharacterDemo {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main(String[] args) {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[] charArray = {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'*'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'7'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 '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 = 0; i &lt; charArray.length; i++) {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(Character.isDigit(charArray[i])) {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System.out.println(charArray[i] +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是一个数字。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(Character.isLetter(charArray[i])) {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System.out.println(charArray[i] +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是一个字母。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(Character.isWhitespace(charArray[i])) {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System.out.println(charArray[i] +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是一个空格。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(Character.isLowerCase(charArray[i])) {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System.out.println(charArray[i] +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是小写形式。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(Character.isUpperCase(charArray[i])) {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System.out.println(charArray[i] +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是大写形式。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 Java</a:t>
            </a:r>
            <a:r>
              <a:rPr lang="zh-CN" altLang="en-US" dirty="0"/>
              <a:t>自动装箱与拆箱的使用方法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690" y="933450"/>
            <a:ext cx="11097260" cy="166624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53060" y="749935"/>
            <a:ext cx="11439525" cy="3173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装箱：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基本数据类型转换为包装器类型，称为装箱（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boxing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）；例如，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型转换为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Integer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类型；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拆箱：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包装器类型转换为基本数据类型，称为拆箱（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unboxing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）；例如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Integer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类型转换为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类型；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JDK1.5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以后，装箱拆箱可以自动进行；例如：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108" y="3132916"/>
            <a:ext cx="10687987" cy="286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传统的装箱、拆箱</a:t>
            </a:r>
          </a:p>
          <a:p>
            <a:r>
              <a:rPr lang="en-US" dirty="0" err="1">
                <a:ea typeface="微软雅黑 Light" panose="020B0502040204020203" pitchFamily="34" charset="-122"/>
              </a:rPr>
              <a:t>int</a:t>
            </a:r>
            <a:r>
              <a:rPr lang="en-US" dirty="0">
                <a:ea typeface="微软雅黑 Light" panose="020B0502040204020203" pitchFamily="34" charset="-122"/>
              </a:rPr>
              <a:t> a=128;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Integer ao1=new Integer(a);</a:t>
            </a:r>
          </a:p>
          <a:p>
            <a:r>
              <a:rPr lang="en-US" dirty="0" err="1">
                <a:ea typeface="微软雅黑 Light" panose="020B0502040204020203" pitchFamily="34" charset="-122"/>
              </a:rPr>
              <a:t>int</a:t>
            </a:r>
            <a:r>
              <a:rPr lang="en-US" dirty="0">
                <a:ea typeface="微软雅黑 Light" panose="020B0502040204020203" pitchFamily="34" charset="-122"/>
              </a:rPr>
              <a:t> b1=ao1.intValue();	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自动装箱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Integer ao2=a;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Integer ao3=128;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自动拆箱</a:t>
            </a:r>
          </a:p>
          <a:p>
            <a:r>
              <a:rPr lang="en-US" dirty="0" err="1">
                <a:ea typeface="微软雅黑 Light" panose="020B0502040204020203" pitchFamily="34" charset="-122"/>
              </a:rPr>
              <a:t>int</a:t>
            </a:r>
            <a:r>
              <a:rPr lang="en-US" dirty="0">
                <a:ea typeface="微软雅黑 Light" panose="020B0502040204020203" pitchFamily="34" charset="-122"/>
              </a:rPr>
              <a:t> b2=ao2;</a:t>
            </a:r>
          </a:p>
          <a:p>
            <a:r>
              <a:rPr lang="en-US" dirty="0" err="1">
                <a:ea typeface="微软雅黑 Light" panose="020B0502040204020203" pitchFamily="34" charset="-122"/>
              </a:rPr>
              <a:t>int</a:t>
            </a:r>
            <a:r>
              <a:rPr lang="en-US" dirty="0">
                <a:ea typeface="微软雅黑 Light" panose="020B0502040204020203" pitchFamily="34" charset="-122"/>
              </a:rPr>
              <a:t> b3=ao2+ao3;</a:t>
            </a:r>
          </a:p>
        </p:txBody>
      </p:sp>
      <p:sp>
        <p:nvSpPr>
          <p:cNvPr id="6" name="Rectangular Callout 16"/>
          <p:cNvSpPr/>
          <p:nvPr/>
        </p:nvSpPr>
        <p:spPr>
          <a:xfrm>
            <a:off x="5461000" y="2905328"/>
            <a:ext cx="2987040" cy="716280"/>
          </a:xfrm>
          <a:prstGeom prst="wedgeRectCallout">
            <a:avLst>
              <a:gd name="adj1" fmla="val -117549"/>
              <a:gd name="adj2" fmla="val 65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实际操作没有变化，依然和传统的装箱一样过程。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17"/>
          <p:cNvSpPr/>
          <p:nvPr/>
        </p:nvSpPr>
        <p:spPr>
          <a:xfrm>
            <a:off x="4578985" y="3991813"/>
            <a:ext cx="2987040" cy="716280"/>
          </a:xfrm>
          <a:prstGeom prst="wedgeRectCallout">
            <a:avLst>
              <a:gd name="adj1" fmla="val -117549"/>
              <a:gd name="adj2" fmla="val 65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实际操作没有变化，依然和传统的拆箱一样过程。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18"/>
          <p:cNvSpPr/>
          <p:nvPr/>
        </p:nvSpPr>
        <p:spPr>
          <a:xfrm>
            <a:off x="7617460" y="4863668"/>
            <a:ext cx="2987040" cy="716280"/>
          </a:xfrm>
          <a:prstGeom prst="wedgeRectCallout">
            <a:avLst>
              <a:gd name="adj1" fmla="val -230304"/>
              <a:gd name="adj2" fmla="val 84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先进行了拆箱，再进行运算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005" y="2806700"/>
            <a:ext cx="10759440" cy="316801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 Java</a:t>
            </a:r>
            <a:r>
              <a:rPr lang="zh-CN" altLang="en-US" dirty="0"/>
              <a:t>自动装箱与拆箱的使用方法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3650" y="986624"/>
            <a:ext cx="11015870" cy="2206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在自动装箱拆箱过程中，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使用到了常量池；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如前面所学习，常量池就是方法区的一部分，是内存的逻辑分区；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如下代码所示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,i1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使用到了自动装箱，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io1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io2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则没有使用：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913" y="304275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 panose="020B0502040204020203" pitchFamily="34" charset="-122"/>
              </a:rPr>
              <a:t>Integer i1=10;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Integer i2=10;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Integer io1=new Integer(10);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Integer io2=new Integer(10);</a:t>
            </a:r>
          </a:p>
          <a:p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("i1==i2"+(i1==i2));</a:t>
            </a:r>
          </a:p>
          <a:p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("io1==io2"+(io1==io2));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459850" y="4918545"/>
            <a:ext cx="11015870" cy="67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 i2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使用到常量池，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没有使用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400" y="3042920"/>
            <a:ext cx="10647045" cy="175387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 Java</a:t>
            </a:r>
            <a:r>
              <a:rPr lang="zh-CN" altLang="en-US" dirty="0"/>
              <a:t>自动装箱与拆箱的使用方法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53170" y="1123784"/>
            <a:ext cx="5620910" cy="3859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 i2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使用到常量池，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没有使用；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的值都是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，所以指向常量池中相同的空间；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i1==i2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true;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创建赋值，所以分别指向堆中不同的空间，因此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io1==io2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5" name="Table 6"/>
          <p:cNvGraphicFramePr>
            <a:graphicFrameLocks noGrp="1"/>
          </p:cNvGraphicFramePr>
          <p:nvPr/>
        </p:nvGraphicFramePr>
        <p:xfrm>
          <a:off x="6283960" y="23808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i1 0x2312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i2 0x2312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io1 0x4532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io2 0x3783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7"/>
          <p:cNvGraphicFramePr>
            <a:graphicFrameLocks noGrp="1"/>
          </p:cNvGraphicFramePr>
          <p:nvPr/>
        </p:nvGraphicFramePr>
        <p:xfrm>
          <a:off x="9347200" y="4480560"/>
          <a:ext cx="1534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358986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/>
        </p:nvGraphicFramePr>
        <p:xfrm>
          <a:off x="9255760" y="2240280"/>
          <a:ext cx="1534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252306">
                <a:tc>
                  <a:txBody>
                    <a:bodyPr/>
                    <a:lstStyle/>
                    <a:p>
                      <a:r>
                        <a:rPr lang="zh-CN" altLang="en-US" dirty="0"/>
                        <a:t>常量池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10"/>
          <p:cNvCxnSpPr/>
          <p:nvPr/>
        </p:nvCxnSpPr>
        <p:spPr>
          <a:xfrm flipV="1">
            <a:off x="7559040" y="2758440"/>
            <a:ext cx="173736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2"/>
          <p:cNvCxnSpPr/>
          <p:nvPr/>
        </p:nvCxnSpPr>
        <p:spPr>
          <a:xfrm flipV="1">
            <a:off x="7574280" y="2819400"/>
            <a:ext cx="1752600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5"/>
          <p:cNvCxnSpPr/>
          <p:nvPr/>
        </p:nvCxnSpPr>
        <p:spPr>
          <a:xfrm>
            <a:off x="7559040" y="3688080"/>
            <a:ext cx="1844040" cy="135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8"/>
          <p:cNvCxnSpPr/>
          <p:nvPr/>
        </p:nvCxnSpPr>
        <p:spPr>
          <a:xfrm>
            <a:off x="7452360" y="4023360"/>
            <a:ext cx="1950720" cy="1432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 Java</a:t>
            </a:r>
            <a:r>
              <a:rPr lang="zh-CN" altLang="en-US" dirty="0"/>
              <a:t>自动装箱与拆箱的使用方法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505570" y="727545"/>
            <a:ext cx="11015870" cy="689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如下代码所示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,i3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使用到了自动装箱，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io3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io4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则没有使用：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193" y="135111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 panose="020B0502040204020203" pitchFamily="34" charset="-122"/>
              </a:rPr>
              <a:t>Integer i3=1000;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Integer i4=1000;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Integer io3=new Integer(1000);</a:t>
            </a:r>
          </a:p>
          <a:p>
            <a:r>
              <a:rPr lang="en-US" dirty="0">
                <a:ea typeface="微软雅黑 Light" panose="020B0502040204020203" pitchFamily="34" charset="-122"/>
              </a:rPr>
              <a:t>Integer io4=new Integer(1000);</a:t>
            </a:r>
          </a:p>
          <a:p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("i3==i4"+(i3==i4));</a:t>
            </a:r>
          </a:p>
          <a:p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("io3==io4"+(io3==io4));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551290" y="2952584"/>
            <a:ext cx="11015870" cy="1848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原因：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在自动装箱拆箱过程中，只有数值是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范围内的时候，才使用到常量池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，否则都是分配新的内存空间；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早就超出了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的范围，所以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i3/i4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是两个空间；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Oval Callout 5"/>
          <p:cNvSpPr/>
          <p:nvPr/>
        </p:nvSpPr>
        <p:spPr>
          <a:xfrm>
            <a:off x="5044440" y="1310640"/>
            <a:ext cx="1905000" cy="1691640"/>
          </a:xfrm>
          <a:prstGeom prst="wedgeEllipseCallout">
            <a:avLst>
              <a:gd name="adj1" fmla="val -96833"/>
              <a:gd name="adj2" fmla="val 381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居然输出都为</a:t>
            </a:r>
            <a:r>
              <a:rPr lang="en-US" altLang="zh-CN" dirty="0">
                <a:solidFill>
                  <a:schemeClr val="tx1"/>
                </a:solidFill>
              </a:rPr>
              <a:t>false</a:t>
            </a:r>
            <a:r>
              <a:rPr lang="zh-CN" altLang="en-US" dirty="0">
                <a:solidFill>
                  <a:schemeClr val="tx1"/>
                </a:solidFill>
              </a:rPr>
              <a:t>！为什么与值为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的时候不一样？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6"/>
          <p:cNvGraphicFramePr>
            <a:graphicFrameLocks noGrp="1"/>
          </p:cNvGraphicFramePr>
          <p:nvPr/>
        </p:nvGraphicFramePr>
        <p:xfrm>
          <a:off x="965200" y="48192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I3 0x1562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I4 0x2312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Io3 0x4532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Io4 0x3783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7"/>
          <p:cNvGraphicFramePr>
            <a:graphicFrameLocks noGrp="1"/>
          </p:cNvGraphicFramePr>
          <p:nvPr/>
        </p:nvGraphicFramePr>
        <p:xfrm>
          <a:off x="3891280" y="48192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423160" y="5364480"/>
            <a:ext cx="14782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/>
          <p:cNvCxnSpPr/>
          <p:nvPr/>
        </p:nvCxnSpPr>
        <p:spPr>
          <a:xfrm flipV="1">
            <a:off x="2453640" y="5745480"/>
            <a:ext cx="144780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4"/>
          <p:cNvCxnSpPr/>
          <p:nvPr/>
        </p:nvCxnSpPr>
        <p:spPr>
          <a:xfrm>
            <a:off x="2484120" y="611124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7"/>
          <p:cNvCxnSpPr/>
          <p:nvPr/>
        </p:nvCxnSpPr>
        <p:spPr>
          <a:xfrm flipV="1">
            <a:off x="2484120" y="6461760"/>
            <a:ext cx="146304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3730" y="1310640"/>
            <a:ext cx="10667365" cy="179514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、熟练掌握</a:t>
            </a:r>
            <a:r>
              <a:rPr lang="en-US" altLang="zh-CN" sz="2400" dirty="0"/>
              <a:t>Java</a:t>
            </a:r>
            <a:r>
              <a:rPr lang="zh-CN" altLang="en-US" sz="2400" dirty="0"/>
              <a:t>中的包装类型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、熟练掌握</a:t>
            </a:r>
            <a:r>
              <a:rPr lang="en-US" altLang="zh-CN" sz="2400" dirty="0"/>
              <a:t>Java</a:t>
            </a:r>
            <a:r>
              <a:rPr lang="zh-CN" altLang="en-US" sz="2400" dirty="0"/>
              <a:t>自动装箱与拆箱的使用方法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170" y="849630"/>
            <a:ext cx="11015980" cy="55194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ym typeface="+mn-ea"/>
              </a:rPr>
              <a:t>使用原始数据类型声明的变量，如：</a:t>
            </a:r>
          </a:p>
          <a:p>
            <a:pPr lvl="1" algn="l" defTabSz="0"/>
            <a:r>
              <a:rPr lang="zh-CN" altLang="en-US" sz="2000" dirty="0">
                <a:cs typeface="微软雅黑 Light" panose="020B0502040204020203" pitchFamily="34" charset="-122"/>
                <a:sym typeface="宋体" panose="02010600030101010101" pitchFamily="2" charset="-122"/>
              </a:rPr>
              <a:t>int num = 10；</a:t>
            </a:r>
          </a:p>
          <a:p>
            <a:pPr lvl="1" algn="l" defTabSz="0"/>
            <a:r>
              <a:rPr lang="zh-CN" altLang="en-US" sz="2000" dirty="0">
                <a:cs typeface="微软雅黑 Light" panose="020B0502040204020203" pitchFamily="34" charset="-122"/>
                <a:sym typeface="宋体" panose="02010600030101010101" pitchFamily="2" charset="-122"/>
              </a:rPr>
              <a:t>这里的num只是一个变量，而不是对象；</a:t>
            </a:r>
            <a:endParaRPr lang="en-US" altLang="zh-CN" sz="2000" kern="1200" dirty="0">
              <a:cs typeface="微软雅黑 Light" panose="020B0502040204020203" pitchFamily="34" charset="-122"/>
              <a:sym typeface="Calibri" panose="020F0502020204030204" charset="0"/>
            </a:endParaRPr>
          </a:p>
          <a:p>
            <a:r>
              <a:rPr lang="zh-CN" altLang="en-US" sz="2400" dirty="0">
                <a:sym typeface="+mn-ea"/>
              </a:rPr>
              <a:t>Java提供一系列包装类，以便将原始数据类型当作对象进行操作；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  <a:sym typeface="+mn-ea"/>
              </a:rPr>
              <a:t>          </a:t>
            </a:r>
            <a:r>
              <a:rPr lang="zh-CN" altLang="en-US" sz="1800" dirty="0">
                <a:solidFill>
                  <a:srgbClr val="FF0000"/>
                </a:solidFill>
                <a:cs typeface="微软雅黑 Light" panose="020B0502040204020203" pitchFamily="34" charset="-122"/>
                <a:sym typeface="+mn-ea"/>
              </a:rPr>
              <a:t>好处：基本数据类型封装成对象，在对象中定义了属性和方法，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  <a:cs typeface="微软雅黑 Light" panose="020B0502040204020203" pitchFamily="34" charset="-122"/>
                <a:sym typeface="+mn-ea"/>
              </a:rPr>
              <a:t>           可以方便的操作该数据（得到整型最大值，最小值，进制转换等等）</a:t>
            </a:r>
            <a:endParaRPr sz="2000" dirty="0">
              <a:cs typeface="微软雅黑 Light" panose="020B0502040204020203" pitchFamily="34" charset="-122"/>
              <a:sym typeface="+mn-ea"/>
            </a:endParaRPr>
          </a:p>
          <a:p>
            <a:r>
              <a:rPr lang="zh-CN" altLang="en-US" sz="2400" dirty="0">
                <a:cs typeface="微软雅黑 Light" panose="020B0502040204020203" pitchFamily="34" charset="-122"/>
                <a:sym typeface="Calibri" panose="020F0502020204030204" charset="0"/>
              </a:rPr>
              <a:t>在java.lang包中，对于每个基本数据类型都有一个相应的包装类。</a:t>
            </a:r>
          </a:p>
          <a:p>
            <a:pPr marL="457200" lvl="1" indent="0" algn="l" defTabSz="0"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13995" y="114300"/>
            <a:ext cx="11573510" cy="67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1-J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ava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中的包装类型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Java</a:t>
            </a:r>
            <a:r>
              <a:rPr lang="zh-CN" altLang="en-US" dirty="0"/>
              <a:t>中的包装类型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37930" y="1093305"/>
            <a:ext cx="11015870" cy="64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Java语言中的8个包装器类型如下所示；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5" name="Table 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8480" y="2121746"/>
          <a:ext cx="1134885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890"/>
                <a:gridCol w="981848"/>
                <a:gridCol w="1014307"/>
                <a:gridCol w="1260969"/>
                <a:gridCol w="1260969"/>
                <a:gridCol w="1260969"/>
                <a:gridCol w="1260969"/>
                <a:gridCol w="1260969"/>
                <a:gridCol w="12609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类型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字节型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短整型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整型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长整型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单精度</a:t>
                      </a:r>
                      <a:endParaRPr lang="en-US" altLang="zh-CN" dirty="0">
                        <a:ea typeface="微软雅黑 Light" panose="020B0502040204020203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浮点型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双精度</a:t>
                      </a:r>
                      <a:endParaRPr lang="en-US" altLang="zh-CN" dirty="0">
                        <a:ea typeface="微软雅黑 Light" panose="020B0502040204020203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浮点型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字符型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布尔型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基本数据类型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ea typeface="微软雅黑 Light" panose="020B0502040204020203" pitchFamily="34" charset="-122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ea typeface="微软雅黑 Light" panose="020B0502040204020203" pitchFamily="34" charset="-122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a typeface="微软雅黑 Light" panose="020B0502040204020203" pitchFamily="34" charset="-122"/>
                        </a:rPr>
                        <a:t>boolean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包装器类型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ea typeface="微软雅黑 Light" panose="020B0502040204020203" pitchFamily="34" charset="-122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ea typeface="微软雅黑 Light" panose="020B0502040204020203" pitchFamily="34" charset="-122"/>
                        </a:rPr>
                        <a:t>C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ea typeface="微软雅黑 Light" panose="020B0502040204020203" pitchFamily="34" charset="-122"/>
                        </a:rPr>
                        <a:t>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Boolean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/>
          <p:nvPr/>
        </p:nvSpPr>
        <p:spPr>
          <a:xfrm>
            <a:off x="536050" y="3836504"/>
            <a:ext cx="11015870" cy="1771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除了整型及字符型外，其他的包装器类型名字都是将基本数据类型首字母变大写即可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类为例，可以把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类型转换成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593" y="246"/>
            <a:ext cx="11573813" cy="849126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Java</a:t>
            </a:r>
            <a:r>
              <a:rPr lang="zh-CN" altLang="en-US" dirty="0"/>
              <a:t>中的包装类型</a:t>
            </a:r>
            <a:r>
              <a:rPr lang="en-US" altLang="zh-CN" dirty="0"/>
              <a:t>-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Integer类</a:t>
            </a:r>
            <a:endParaRPr lang="en-US" altLang="zh-CN" noProof="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97315" y="924395"/>
            <a:ext cx="11015870" cy="64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以Integer为例：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88120" y="2990684"/>
            <a:ext cx="11015870" cy="1771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包装类在程序开发中主要用于基本数据类型和字符串之间的转换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举开发中例子说明</a:t>
            </a:r>
          </a:p>
        </p:txBody>
      </p:sp>
      <p:sp>
        <p:nvSpPr>
          <p:cNvPr id="5" name="矩形 4"/>
          <p:cNvSpPr/>
          <p:nvPr/>
        </p:nvSpPr>
        <p:spPr>
          <a:xfrm>
            <a:off x="883920" y="4574540"/>
            <a:ext cx="3919855" cy="107378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" y="1673860"/>
            <a:ext cx="10601325" cy="400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3920" y="2290445"/>
            <a:ext cx="403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注意：此类是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final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的，不能派生出子类</a:t>
            </a:r>
            <a:endParaRPr lang="zh-CN" altLang="en-US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720" y="1549400"/>
            <a:ext cx="10829925" cy="144145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33450" y="4574540"/>
            <a:ext cx="40443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/>
              <a:t>String count = "10";</a:t>
            </a:r>
          </a:p>
          <a:p>
            <a:pPr algn="l"/>
            <a:r>
              <a:rPr lang="en-US" altLang="zh-CN" sz="2000"/>
              <a:t>//</a:t>
            </a:r>
            <a:r>
              <a:rPr lang="zh-CN" altLang="en-US" sz="2000">
                <a:solidFill>
                  <a:srgbClr val="FF0000"/>
                </a:solidFill>
              </a:rPr>
              <a:t>字符串转成基本数据类型int </a:t>
            </a:r>
          </a:p>
          <a:p>
            <a:pPr algn="l"/>
            <a:r>
              <a:rPr lang="zh-CN" altLang="en-US" sz="2000"/>
              <a:t>int c =  Integer.parseInt(count);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593" y="246"/>
            <a:ext cx="11573813" cy="849126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Java</a:t>
            </a:r>
            <a:r>
              <a:rPr lang="zh-CN" altLang="en-US" dirty="0"/>
              <a:t>中的包装类型</a:t>
            </a:r>
            <a:r>
              <a:rPr lang="en-US" altLang="zh-CN" dirty="0"/>
              <a:t>-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Integer属性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8095" y="1038060"/>
            <a:ext cx="11015870" cy="64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以Integer为访问类里的属性:</a:t>
            </a:r>
            <a:endParaRPr lang="zh-CN" altLang="en-US" sz="240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" y="1781810"/>
            <a:ext cx="9603740" cy="3084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3925" y="5142865"/>
            <a:ext cx="6351905" cy="57404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1380" y="5245735"/>
            <a:ext cx="6436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Integer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类里的属性：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System.out.println(Integer.MAX_VALUE);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593" y="246"/>
            <a:ext cx="11573813" cy="849126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Java</a:t>
            </a:r>
            <a:r>
              <a:rPr lang="zh-CN" altLang="en-US" dirty="0"/>
              <a:t>中的包装类型</a:t>
            </a:r>
            <a:r>
              <a:rPr lang="en-US" altLang="zh-CN" dirty="0"/>
              <a:t>-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Integer构造方法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8095" y="848830"/>
            <a:ext cx="11015870" cy="64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Integer的构造方法:</a:t>
            </a:r>
            <a:endParaRPr lang="zh-CN" altLang="en-US" sz="240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" y="1492885"/>
            <a:ext cx="7409815" cy="30365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3600" y="5077460"/>
            <a:ext cx="6384290" cy="108902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4090" y="5131435"/>
            <a:ext cx="46501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赋值的两种方式：</a:t>
            </a:r>
          </a:p>
          <a:p>
            <a:pPr algn="l"/>
            <a:r>
              <a:rPr lang="en-US" altLang="zh-CN"/>
              <a:t>1</a:t>
            </a:r>
            <a:r>
              <a:rPr lang="zh-CN" altLang="en-US"/>
              <a:t>、构造方法赋值：Integer i = new Integer(11);</a:t>
            </a:r>
          </a:p>
          <a:p>
            <a:pPr algn="l"/>
            <a:r>
              <a:rPr lang="en-US" altLang="zh-CN"/>
              <a:t>2</a:t>
            </a:r>
            <a:r>
              <a:rPr lang="zh-CN" altLang="en-US"/>
              <a:t>、等号赋值：Integer i = 10；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593" y="246"/>
            <a:ext cx="11573813" cy="849126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Java</a:t>
            </a:r>
            <a:r>
              <a:rPr lang="zh-CN" altLang="en-US" dirty="0"/>
              <a:t>中的包装类型</a:t>
            </a:r>
            <a:r>
              <a:rPr lang="en-US" altLang="zh-CN" dirty="0"/>
              <a:t>-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Integer静态方法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8095" y="693255"/>
            <a:ext cx="11015870" cy="64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除了Character类以外，其它的包装类都有静态的</a:t>
            </a:r>
            <a:r>
              <a:rPr lang="zh-CN" altLang="en-US" sz="2000" noProof="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parseXxx方法</a:t>
            </a:r>
            <a:r>
              <a:rPr lang="zh-CN" altLang="en-US" sz="20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（Xxx指代具体的数据类型），用于将字符串转换成相对应的基本数据类型值。</a:t>
            </a:r>
            <a:endParaRPr kumimoji="0" lang="zh-CN" altLang="en-US" sz="2000" b="0" i="0" u="none" strike="noStrike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339" name="Text Box 4"/>
          <p:cNvSpPr txBox="1"/>
          <p:nvPr/>
        </p:nvSpPr>
        <p:spPr>
          <a:xfrm>
            <a:off x="743585" y="1692275"/>
            <a:ext cx="7734935" cy="4690110"/>
          </a:xfrm>
          <a:prstGeom prst="rect">
            <a:avLst/>
          </a:prstGeom>
          <a:solidFill>
            <a:schemeClr val="bg1"/>
          </a:solidFill>
          <a:ln w="571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/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public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class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ParseTest {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public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static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void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main(String[] args) {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String str = </a:t>
            </a:r>
            <a:r>
              <a:rPr lang="en-US" altLang="zh-CN" sz="1600" dirty="0">
                <a:solidFill>
                  <a:srgbClr val="CC0066"/>
                </a:solidFill>
                <a:latin typeface="Arial" panose="020B0604020202020204" pitchFamily="34" charset="0"/>
                <a:ea typeface="楷体_GB2312" pitchFamily="1" charset="-122"/>
              </a:rPr>
              <a:t>"116"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;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1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1" charset="-122"/>
              </a:rPr>
              <a:t>分别调用各个包装类的</a:t>
            </a:r>
            <a:r>
              <a:rPr lang="en-US" altLang="zh-CN" sz="1600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1" charset="-122"/>
              </a:rPr>
              <a:t>paseXxx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1" charset="-122"/>
              </a:rPr>
              <a:t>方法对字符串进行转换，如果转换失败，将报异常</a:t>
            </a:r>
          </a:p>
          <a:p>
            <a:pPr marL="342900" indent="-342900"/>
            <a:r>
              <a:rPr lang="zh-CN" altLang="en-US" sz="1600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int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i = Integer.parseInt(str);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short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s = Short.parseShort(str);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byte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b = Byte.parseByte(str);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long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l = Long.parseLong(str);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float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f = Float.parseFloat(str);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double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d = Double.parseDouble(str);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System.out.println(i);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System.out.println(s);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System.out.println(b);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System.out.println(l);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System.out.println(f);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System.out.println(d);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}</a:t>
            </a: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593" y="246"/>
            <a:ext cx="11573813" cy="849126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Java</a:t>
            </a:r>
            <a:r>
              <a:rPr lang="zh-CN" altLang="en-US" dirty="0"/>
              <a:t>中的包装类型</a:t>
            </a:r>
            <a:r>
              <a:rPr lang="en-US" altLang="zh-CN" dirty="0"/>
              <a:t>-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Character类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915" y="704850"/>
            <a:ext cx="11381740" cy="5694045"/>
          </a:xfrm>
        </p:spPr>
        <p:txBody>
          <a:bodyPr>
            <a:normAutofit lnSpcReduction="10000"/>
          </a:bodyPr>
          <a:lstStyle/>
          <a:p>
            <a:r>
              <a:rPr lang="en-US" altLang="zh-CN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Character类中的常用方法:</a:t>
            </a:r>
            <a:endParaRPr lang="en-US" altLang="zh-CN" sz="2220" dirty="0"/>
          </a:p>
          <a:p>
            <a:endParaRPr lang="zh-CN" altLang="en-US" sz="2220" dirty="0"/>
          </a:p>
          <a:p>
            <a:endParaRPr lang="zh-CN" altLang="en-US" sz="2220" dirty="0"/>
          </a:p>
          <a:p>
            <a:endParaRPr lang="zh-CN" altLang="en-US" sz="2220" dirty="0"/>
          </a:p>
          <a:p>
            <a:endParaRPr lang="zh-CN" altLang="en-US" sz="2220" dirty="0"/>
          </a:p>
          <a:p>
            <a:endParaRPr lang="zh-CN" altLang="en-US" sz="2220" dirty="0"/>
          </a:p>
          <a:p>
            <a:pPr marL="342900" indent="-342900">
              <a:spcBef>
                <a:spcPct val="50000"/>
              </a:spcBef>
            </a:pPr>
            <a:endParaRPr lang="zh-CN" altLang="en-US" sz="22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spcBef>
                <a:spcPct val="50000"/>
              </a:spcBef>
            </a:pPr>
            <a:r>
              <a:rPr lang="zh-CN" altLang="en-US" sz="22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：以上方法都是</a:t>
            </a:r>
            <a:r>
              <a:rPr lang="zh-CN" altLang="en-US" sz="222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静态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方法，可以直接通过类名调用，返回值均</a:t>
            </a:r>
            <a:endParaRPr lang="zh-CN" altLang="en-US" sz="222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boolean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类型，如果是返回</a:t>
            </a:r>
            <a:r>
              <a:rPr lang="en-US" altLang="zh-CN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，否则返回</a:t>
            </a:r>
            <a:r>
              <a:rPr lang="en-US" altLang="zh-CN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220" dirty="0"/>
          </a:p>
        </p:txBody>
      </p:sp>
      <p:graphicFrame>
        <p:nvGraphicFramePr>
          <p:cNvPr id="18437" name="表格 18436"/>
          <p:cNvGraphicFramePr/>
          <p:nvPr>
            <p:custDataLst>
              <p:tags r:id="rId1"/>
            </p:custDataLst>
          </p:nvPr>
        </p:nvGraphicFramePr>
        <p:xfrm>
          <a:off x="1729105" y="1496060"/>
          <a:ext cx="7656830" cy="3316605"/>
        </p:xfrm>
        <a:graphic>
          <a:graphicData uri="http://schemas.openxmlformats.org/drawingml/2006/table">
            <a:tbl>
              <a:tblPr/>
              <a:tblGrid>
                <a:gridCol w="3648075"/>
                <a:gridCol w="4008755"/>
              </a:tblGrid>
              <a:tr h="50228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 法 原 型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</a:p>
                  </a:txBody>
                  <a:tcPr marL="101618" marR="101618" marT="50809" marB="50809" anchor="ctr">
                    <a:lnL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</a:t>
                      </a:r>
                      <a:r>
                        <a:rPr lang="en-US" altLang="x-none" sz="2400" b="1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   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明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</a:p>
                  </a:txBody>
                  <a:tcPr marL="101618" marR="101618" marT="50809" marB="50809" anchor="ctr">
                    <a:lnL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</a:tr>
              <a:tr h="56324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boolean isLetter(char ch) </a:t>
                      </a:r>
                    </a:p>
                  </a:txBody>
                  <a:tcPr marL="101618" marR="101618" marT="50809" marB="50809" anchor="ctr">
                    <a:lnL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判断字符</a:t>
                      </a: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ch</a:t>
                      </a: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是否为英文字母 </a:t>
                      </a:r>
                    </a:p>
                  </a:txBody>
                  <a:tcPr marL="101618" marR="101618" marT="50809" marB="50809" anchor="ctr">
                    <a:lnL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boolean isDigit(char ch) </a:t>
                      </a:r>
                    </a:p>
                  </a:txBody>
                  <a:tcPr marL="101618" marR="101618" marT="50809" marB="50809" anchor="ctr">
                    <a:lnL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判断字符</a:t>
                      </a: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ch</a:t>
                      </a: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是否为</a:t>
                      </a: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0~9</a:t>
                      </a: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之间的数字 </a:t>
                      </a:r>
                    </a:p>
                  </a:txBody>
                  <a:tcPr marL="101618" marR="101618" marT="50809" marB="50809" anchor="ctr">
                    <a:lnL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88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boolean isUpperCase(char ch) </a:t>
                      </a:r>
                    </a:p>
                  </a:txBody>
                  <a:tcPr marL="101618" marR="101618" marT="50809" marB="50809" anchor="ctr">
                    <a:lnL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判断字符</a:t>
                      </a: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ch</a:t>
                      </a: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是否为大写形式 </a:t>
                      </a:r>
                    </a:p>
                  </a:txBody>
                  <a:tcPr marL="101618" marR="101618" marT="50809" marB="50809" anchor="ctr">
                    <a:lnL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boolean isLowerCase(char ch) </a:t>
                      </a:r>
                    </a:p>
                  </a:txBody>
                  <a:tcPr marL="101618" marR="101618" marT="50809" marB="50809" anchor="ctr">
                    <a:lnL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判断字符</a:t>
                      </a: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ch</a:t>
                      </a: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是否为小写形式 </a:t>
                      </a:r>
                    </a:p>
                  </a:txBody>
                  <a:tcPr marL="101618" marR="101618" marT="50809" marB="50809" anchor="ctr">
                    <a:lnL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24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boolean isWhitespace(char ch) </a:t>
                      </a:r>
                    </a:p>
                  </a:txBody>
                  <a:tcPr marL="101618" marR="101618" marT="50809" marB="50809" anchor="ctr">
                    <a:lnL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判断字符</a:t>
                      </a: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ch</a:t>
                      </a: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是否为空格或换行符 </a:t>
                      </a:r>
                    </a:p>
                  </a:txBody>
                  <a:tcPr marL="101618" marR="101618" marT="50809" marB="50809" anchor="ctr">
                    <a:lnL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cb90b1d-c829-418c-8704-3ab3e2d4561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609710d-64f1-4cba-bed7-cacb6072b8d0}"/>
  <p:tag name="TABLE_ENDDRAG_ORIGIN_RECT" val="602*287"/>
  <p:tag name="TABLE_ENDDRAG_RECT" val="132*152*602*28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1269</Words>
  <Application>WPS 演示</Application>
  <PresentationFormat>自定义</PresentationFormat>
  <Paragraphs>202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包装类型</vt:lpstr>
      <vt:lpstr>本节目标</vt:lpstr>
      <vt:lpstr>幻灯片 3</vt:lpstr>
      <vt:lpstr>知识点1- Java中的包装类型</vt:lpstr>
      <vt:lpstr>知识点1- Java中的包装类型-Integer类</vt:lpstr>
      <vt:lpstr>知识点1- Java中的包装类型-Integer属性</vt:lpstr>
      <vt:lpstr>知识点1- Java中的包装类型-Integer构造方法</vt:lpstr>
      <vt:lpstr>知识点1- Java中的包装类型-Integer静态方法</vt:lpstr>
      <vt:lpstr>知识点1- Java中的包装类型-Character类的常用方法</vt:lpstr>
      <vt:lpstr>知识点1- Java中的包装类型-Character类的常用方法</vt:lpstr>
      <vt:lpstr>知识点2- Java自动装箱与拆箱的使用方法</vt:lpstr>
      <vt:lpstr>知识点2- Java自动装箱与拆箱的使用方法</vt:lpstr>
      <vt:lpstr>知识点2- Java自动装箱与拆箱的使用方法</vt:lpstr>
      <vt:lpstr>知识点2- Java自动装箱与拆箱的使用方法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1191</cp:revision>
  <dcterms:created xsi:type="dcterms:W3CDTF">2014-03-19T14:07:00Z</dcterms:created>
  <dcterms:modified xsi:type="dcterms:W3CDTF">2021-09-06T02:23:46Z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